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70" r:id="rId2"/>
    <p:sldId id="289" r:id="rId3"/>
    <p:sldId id="301" r:id="rId4"/>
    <p:sldId id="298" r:id="rId5"/>
    <p:sldId id="300" r:id="rId6"/>
    <p:sldId id="297" r:id="rId7"/>
    <p:sldId id="296" r:id="rId8"/>
    <p:sldId id="305" r:id="rId9"/>
    <p:sldId id="303" r:id="rId10"/>
    <p:sldId id="290" r:id="rId11"/>
    <p:sldId id="318" r:id="rId12"/>
    <p:sldId id="322" r:id="rId13"/>
    <p:sldId id="323" r:id="rId14"/>
    <p:sldId id="329" r:id="rId15"/>
    <p:sldId id="320" r:id="rId16"/>
    <p:sldId id="321" r:id="rId17"/>
    <p:sldId id="328" r:id="rId18"/>
    <p:sldId id="295" r:id="rId19"/>
    <p:sldId id="306" r:id="rId20"/>
    <p:sldId id="324" r:id="rId21"/>
    <p:sldId id="310" r:id="rId22"/>
    <p:sldId id="309" r:id="rId23"/>
    <p:sldId id="311" r:id="rId24"/>
    <p:sldId id="312" r:id="rId25"/>
    <p:sldId id="314" r:id="rId26"/>
    <p:sldId id="315" r:id="rId27"/>
    <p:sldId id="326" r:id="rId28"/>
    <p:sldId id="317" r:id="rId29"/>
    <p:sldId id="316" r:id="rId30"/>
    <p:sldId id="325" r:id="rId31"/>
    <p:sldId id="327" r:id="rId32"/>
    <p:sldId id="304" r:id="rId33"/>
    <p:sldId id="307" r:id="rId34"/>
    <p:sldId id="280" r:id="rId35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9A2CD"/>
    <a:srgbClr val="D42E12"/>
    <a:srgbClr val="FAF51B"/>
    <a:srgbClr val="39AED7"/>
    <a:srgbClr val="1BAD1B"/>
    <a:srgbClr val="A2B6B8"/>
    <a:srgbClr val="EE4D32"/>
    <a:srgbClr val="F0654E"/>
    <a:srgbClr val="F7D4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55" autoAdjust="0"/>
    <p:restoredTop sz="95560" autoAdjust="0"/>
  </p:normalViewPr>
  <p:slideViewPr>
    <p:cSldViewPr snapToGrid="0" snapToObjects="1">
      <p:cViewPr>
        <p:scale>
          <a:sx n="116" d="100"/>
          <a:sy n="116" d="100"/>
        </p:scale>
        <p:origin x="-84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List_aplikace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ctr">
              <a:defRPr/>
            </a:pPr>
            <a:r>
              <a:rPr lang="cs-CZ" dirty="0" smtClean="0"/>
              <a:t>Prodeje </a:t>
            </a:r>
            <a:r>
              <a:rPr lang="cs-CZ" dirty="0" err="1" smtClean="0"/>
              <a:t>smartphone</a:t>
            </a:r>
            <a:r>
              <a:rPr lang="cs-CZ" dirty="0" smtClean="0"/>
              <a:t> podle OS</a:t>
            </a:r>
            <a:r>
              <a:rPr lang="cs-CZ" baseline="0" dirty="0" smtClean="0"/>
              <a:t> </a:t>
            </a:r>
          </a:p>
          <a:p>
            <a:pPr algn="ctr">
              <a:defRPr/>
            </a:pPr>
            <a:r>
              <a:rPr lang="cs-CZ" sz="1600" baseline="0" dirty="0" smtClean="0"/>
              <a:t>2. čtvrtletí 2013</a:t>
            </a:r>
            <a:endParaRPr lang="en-US" sz="1600" dirty="0"/>
          </a:p>
        </c:rich>
      </c:tx>
      <c:layout>
        <c:manualLayout>
          <c:xMode val="edge"/>
          <c:yMode val="edge"/>
          <c:x val="0.23277298021054701"/>
          <c:y val="0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Prodej</c:v>
                </c:pt>
              </c:strCache>
            </c:strRef>
          </c:tx>
          <c:dPt>
            <c:idx val="0"/>
            <c:bubble3D val="0"/>
            <c:explosion val="12"/>
            <c:spPr>
              <a:solidFill>
                <a:schemeClr val="accent2"/>
              </a:solidFill>
            </c:spPr>
          </c:dPt>
          <c:dPt>
            <c:idx val="1"/>
            <c:bubble3D val="0"/>
            <c:spPr>
              <a:solidFill>
                <a:schemeClr val="bg2">
                  <a:lumMod val="60000"/>
                  <a:lumOff val="40000"/>
                </a:schemeClr>
              </a:solidFill>
            </c:spPr>
          </c:dPt>
          <c:dPt>
            <c:idx val="2"/>
            <c:bubble3D val="0"/>
            <c:spPr>
              <a:solidFill>
                <a:schemeClr val="accent1"/>
              </a:solidFill>
            </c:spPr>
          </c:dPt>
          <c:dPt>
            <c:idx val="3"/>
            <c:bubble3D val="0"/>
            <c:spPr>
              <a:solidFill>
                <a:srgbClr val="000000"/>
              </a:solidFill>
            </c:spPr>
          </c:dPt>
          <c:dPt>
            <c:idx val="4"/>
            <c:bubble3D val="0"/>
            <c:spPr>
              <a:solidFill>
                <a:schemeClr val="tx2"/>
              </a:solidFill>
            </c:spPr>
          </c:dPt>
          <c:dLbls>
            <c:dLbl>
              <c:idx val="0"/>
              <c:layout>
                <c:manualLayout>
                  <c:x val="4.1650595157664574E-2"/>
                  <c:y val="1.27155259554706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7736066922991881E-2"/>
                  <c:y val="-2.85349217393071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5856621666441462E-2"/>
                  <c:y val="-2.4841785052153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8103480044713599E-3"/>
                  <c:y val="-1.81771260613487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3932769909221565E-2"/>
                  <c:y val="-1.81771260613487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List1!$A$2:$A$6</c:f>
              <c:strCache>
                <c:ptCount val="5"/>
                <c:pt idx="0">
                  <c:v>Android</c:v>
                </c:pt>
                <c:pt idx="1">
                  <c:v>iOS</c:v>
                </c:pt>
                <c:pt idx="2">
                  <c:v>Windows</c:v>
                </c:pt>
                <c:pt idx="3">
                  <c:v>BlackBerry</c:v>
                </c:pt>
                <c:pt idx="4">
                  <c:v>Ostatní</c:v>
                </c:pt>
              </c:strCache>
            </c:strRef>
          </c:cat>
          <c:val>
            <c:numRef>
              <c:f>List1!$B$2:$B$6</c:f>
              <c:numCache>
                <c:formatCode>General</c:formatCode>
                <c:ptCount val="5"/>
                <c:pt idx="0">
                  <c:v>79</c:v>
                </c:pt>
                <c:pt idx="1">
                  <c:v>14.2</c:v>
                </c:pt>
                <c:pt idx="2">
                  <c:v>3.3</c:v>
                </c:pt>
                <c:pt idx="3">
                  <c:v>2.7</c:v>
                </c:pt>
                <c:pt idx="4">
                  <c:v>0.9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cs-CZ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46125" y="2540520"/>
            <a:ext cx="765175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cs-CZ" sz="4000" b="1" dirty="0">
                <a:solidFill>
                  <a:schemeClr val="bg1"/>
                </a:solidFill>
              </a:rPr>
              <a:t>Mobilní operační systémy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Android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000" dirty="0" smtClean="0"/>
              <a:t>Výrobce</a:t>
            </a:r>
            <a:r>
              <a:rPr lang="cs-CZ" sz="2000" dirty="0"/>
              <a:t>: Google Inc</a:t>
            </a:r>
            <a:r>
              <a:rPr lang="cs-CZ" sz="2000" dirty="0" smtClean="0"/>
              <a:t>.</a:t>
            </a:r>
          </a:p>
          <a:p>
            <a:r>
              <a:rPr lang="cs-CZ" sz="2000" dirty="0" smtClean="0"/>
              <a:t>Jádro: Linux / Unix</a:t>
            </a:r>
          </a:p>
          <a:p>
            <a:r>
              <a:rPr lang="cs-CZ" sz="2000" dirty="0"/>
              <a:t>Zdroj: </a:t>
            </a:r>
            <a:r>
              <a:rPr lang="cs-CZ" sz="2000" dirty="0" smtClean="0"/>
              <a:t>Open-source</a:t>
            </a:r>
          </a:p>
          <a:p>
            <a:r>
              <a:rPr lang="cs-CZ" sz="2000" dirty="0" smtClean="0"/>
              <a:t>Programovací prostředí: C, C++, Java</a:t>
            </a:r>
          </a:p>
          <a:p>
            <a:r>
              <a:rPr lang="cs-CZ" sz="2000" dirty="0"/>
              <a:t>Architektura: </a:t>
            </a:r>
            <a:r>
              <a:rPr lang="cs-CZ" sz="2000" dirty="0" smtClean="0"/>
              <a:t>ARM</a:t>
            </a:r>
          </a:p>
          <a:p>
            <a:r>
              <a:rPr lang="cs-CZ" sz="2000" dirty="0" smtClean="0"/>
              <a:t>64-bitový systém: Ne</a:t>
            </a:r>
          </a:p>
          <a:p>
            <a:r>
              <a:rPr lang="cs-CZ" sz="2000" dirty="0" smtClean="0"/>
              <a:t>Multitasking: Ano</a:t>
            </a:r>
          </a:p>
          <a:p>
            <a:r>
              <a:rPr lang="cs-CZ" sz="2000" dirty="0" err="1" smtClean="0"/>
              <a:t>Multi-touch</a:t>
            </a:r>
            <a:r>
              <a:rPr lang="cs-CZ" sz="2000" dirty="0" smtClean="0"/>
              <a:t>: Ano</a:t>
            </a:r>
          </a:p>
          <a:p>
            <a:r>
              <a:rPr lang="cs-CZ" sz="2000" dirty="0" err="1" smtClean="0"/>
              <a:t>Vicejazykový</a:t>
            </a:r>
            <a:r>
              <a:rPr lang="cs-CZ" sz="2000" dirty="0" smtClean="0"/>
              <a:t>: Ano</a:t>
            </a:r>
          </a:p>
          <a:p>
            <a:r>
              <a:rPr lang="cs-CZ" sz="2000" dirty="0" smtClean="0"/>
              <a:t>Distribuce aplikací: Google Play</a:t>
            </a:r>
          </a:p>
          <a:p>
            <a:r>
              <a:rPr lang="cs-CZ" sz="2000" dirty="0" smtClean="0"/>
              <a:t>První verze: říjen 2008</a:t>
            </a:r>
          </a:p>
          <a:p>
            <a:pPr lvl="1"/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2051" name="Picture 3" descr="C:\Users\Netmars\Desktop\Prezentace\2 prezentace\mat\android\androi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6225" y="2030036"/>
            <a:ext cx="3177601" cy="2855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1442542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Android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Nejúspěšnější mobilní OS současnosti</a:t>
            </a:r>
          </a:p>
          <a:p>
            <a:r>
              <a:rPr lang="cs-CZ" dirty="0" smtClean="0"/>
              <a:t>Hlavní nevýhoda – velká roztříštěnost platformy</a:t>
            </a:r>
          </a:p>
          <a:p>
            <a:pPr lvl="1"/>
            <a:r>
              <a:rPr lang="cs-CZ" dirty="0" smtClean="0"/>
              <a:t>Mnoho zařízení s různým HW</a:t>
            </a:r>
          </a:p>
          <a:p>
            <a:pPr lvl="1"/>
            <a:r>
              <a:rPr lang="cs-CZ" dirty="0" smtClean="0"/>
              <a:t>Nejednotnost updatů i bezpečnostních záplat </a:t>
            </a:r>
          </a:p>
          <a:p>
            <a:pPr lvl="1"/>
            <a:r>
              <a:rPr lang="cs-CZ" dirty="0" smtClean="0"/>
              <a:t>Uživatel vydán na pospas výrobcům zařízení</a:t>
            </a:r>
          </a:p>
          <a:p>
            <a:pPr lvl="1"/>
            <a:r>
              <a:rPr lang="cs-CZ" dirty="0" smtClean="0"/>
              <a:t>Pomalé či vůbec žádné aktualizace na starších zařízeních</a:t>
            </a:r>
          </a:p>
          <a:p>
            <a:endParaRPr lang="cs-CZ" dirty="0" smtClean="0"/>
          </a:p>
          <a:p>
            <a:r>
              <a:rPr lang="cs-CZ" dirty="0" smtClean="0"/>
              <a:t>Jednotlivé verze pojmenovávány po sladkostech</a:t>
            </a:r>
          </a:p>
          <a:p>
            <a:r>
              <a:rPr lang="cs-CZ" dirty="0" smtClean="0"/>
              <a:t>Červenec 2013 – </a:t>
            </a:r>
            <a:r>
              <a:rPr lang="cs-CZ" dirty="0"/>
              <a:t>verze 4.3 </a:t>
            </a:r>
            <a:r>
              <a:rPr lang="cs-CZ" dirty="0" smtClean="0"/>
              <a:t>(</a:t>
            </a:r>
            <a:r>
              <a:rPr lang="cs-CZ" dirty="0" err="1"/>
              <a:t>Jelly</a:t>
            </a:r>
            <a:r>
              <a:rPr lang="cs-CZ" dirty="0"/>
              <a:t> </a:t>
            </a:r>
            <a:r>
              <a:rPr lang="cs-CZ" dirty="0" err="1"/>
              <a:t>Bean</a:t>
            </a:r>
            <a:r>
              <a:rPr lang="cs-CZ" dirty="0" smtClean="0"/>
              <a:t>)</a:t>
            </a:r>
          </a:p>
          <a:p>
            <a:r>
              <a:rPr lang="cs-CZ" dirty="0" smtClean="0"/>
              <a:t>Následující – verze 4.4 (</a:t>
            </a:r>
            <a:r>
              <a:rPr lang="cs-CZ" dirty="0" err="1" smtClean="0"/>
              <a:t>KitKat</a:t>
            </a:r>
            <a:r>
              <a:rPr lang="cs-CZ" dirty="0" smtClean="0"/>
              <a:t>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3006453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Android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Částečně uzavřený systém</a:t>
            </a:r>
          </a:p>
          <a:p>
            <a:pPr lvl="1"/>
            <a:r>
              <a:rPr lang="cs-CZ" dirty="0"/>
              <a:t>Ve výchozím stavu nelze zasahovat do systémových souborů</a:t>
            </a:r>
          </a:p>
          <a:p>
            <a:pPr lvl="1"/>
            <a:r>
              <a:rPr lang="cs-CZ" dirty="0"/>
              <a:t>Lze instalovat aplikace i z jiných </a:t>
            </a:r>
            <a:r>
              <a:rPr lang="cs-CZ" dirty="0" smtClean="0"/>
              <a:t>zdrojů</a:t>
            </a:r>
          </a:p>
          <a:p>
            <a:pPr lvl="1"/>
            <a:r>
              <a:rPr lang="cs-CZ" dirty="0"/>
              <a:t>P</a:t>
            </a:r>
            <a:r>
              <a:rPr lang="cs-CZ" dirty="0" smtClean="0"/>
              <a:t>roto vyšší náchylnost na </a:t>
            </a:r>
            <a:r>
              <a:rPr lang="cs-CZ" dirty="0" err="1" smtClean="0"/>
              <a:t>malware</a:t>
            </a:r>
            <a:r>
              <a:rPr lang="cs-CZ" dirty="0" smtClean="0"/>
              <a:t> oproti </a:t>
            </a:r>
            <a:r>
              <a:rPr lang="cs-CZ" dirty="0" err="1" smtClean="0"/>
              <a:t>iOS</a:t>
            </a:r>
            <a:endParaRPr lang="cs-CZ" dirty="0"/>
          </a:p>
          <a:p>
            <a:pPr lvl="1"/>
            <a:r>
              <a:rPr lang="cs-CZ" dirty="0" err="1"/>
              <a:t>Rootnutí</a:t>
            </a:r>
            <a:r>
              <a:rPr lang="cs-CZ" dirty="0"/>
              <a:t> – zpřístupnění zásahů do </a:t>
            </a:r>
            <a:r>
              <a:rPr lang="cs-CZ" dirty="0" smtClean="0"/>
              <a:t>systému</a:t>
            </a:r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pic>
        <p:nvPicPr>
          <p:cNvPr id="5122" name="Picture 2" descr="C:\Users\Netmars\Desktop\Prezentace\2 prezentace\mat\andro\Android_4.3_Jelly_Bean_on_Nexu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7850" y="2532250"/>
            <a:ext cx="1802584" cy="3233206"/>
          </a:xfrm>
          <a:prstGeom prst="roundRect">
            <a:avLst>
              <a:gd name="adj" fmla="val 5242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5123" name="Picture 3" descr="C:\Users\Netmars\Desktop\Prezentace\2 prezentace\mat\andro\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1483" y="3569577"/>
            <a:ext cx="3602226" cy="3172536"/>
          </a:xfrm>
          <a:prstGeom prst="roundRect">
            <a:avLst>
              <a:gd name="adj" fmla="val 2908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4731374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Android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Snadná změna vzhledu</a:t>
            </a:r>
          </a:p>
          <a:p>
            <a:pPr lvl="1"/>
            <a:r>
              <a:rPr lang="cs-CZ" dirty="0" smtClean="0"/>
              <a:t>Pomocí aplikací - </a:t>
            </a:r>
            <a:r>
              <a:rPr lang="cs-CZ" dirty="0" err="1" smtClean="0"/>
              <a:t>Launcherů</a:t>
            </a:r>
            <a:endParaRPr lang="cs-CZ" dirty="0" smtClean="0"/>
          </a:p>
          <a:p>
            <a:pPr lvl="1"/>
            <a:r>
              <a:rPr lang="cs-CZ" dirty="0" smtClean="0"/>
              <a:t>Změna celé úvodní obrazovky, ikon, nastavení, notifikací…</a:t>
            </a:r>
          </a:p>
          <a:p>
            <a:r>
              <a:rPr lang="cs-CZ" dirty="0" smtClean="0"/>
              <a:t>Nástroje pro vývojáře aplikací</a:t>
            </a:r>
          </a:p>
          <a:p>
            <a:pPr lvl="1"/>
            <a:r>
              <a:rPr lang="cs-CZ" dirty="0" smtClean="0"/>
              <a:t>Android SDK</a:t>
            </a:r>
          </a:p>
          <a:p>
            <a:pPr lvl="1"/>
            <a:r>
              <a:rPr lang="cs-CZ" dirty="0"/>
              <a:t>Google </a:t>
            </a:r>
            <a:r>
              <a:rPr lang="cs-CZ" dirty="0" err="1"/>
              <a:t>App</a:t>
            </a:r>
            <a:r>
              <a:rPr lang="cs-CZ" dirty="0"/>
              <a:t> </a:t>
            </a:r>
            <a:r>
              <a:rPr lang="cs-CZ" dirty="0" err="1" smtClean="0"/>
              <a:t>Inventor</a:t>
            </a:r>
            <a:endParaRPr lang="cs-CZ" dirty="0" smtClean="0"/>
          </a:p>
          <a:p>
            <a:pPr lvl="1"/>
            <a:r>
              <a:rPr lang="en-US" dirty="0"/>
              <a:t>Eclipse s Android Development </a:t>
            </a:r>
            <a:r>
              <a:rPr lang="en-US" dirty="0" smtClean="0"/>
              <a:t>Tools</a:t>
            </a:r>
            <a:endParaRPr lang="cs-CZ" dirty="0" smtClean="0"/>
          </a:p>
          <a:p>
            <a:pPr lvl="1"/>
            <a:r>
              <a:rPr lang="cs-CZ" dirty="0" smtClean="0"/>
              <a:t>A další</a:t>
            </a:r>
          </a:p>
          <a:p>
            <a:r>
              <a:rPr lang="cs-CZ" dirty="0" smtClean="0"/>
              <a:t>30% z každé prodané aplikace si Google nechává</a:t>
            </a:r>
          </a:p>
          <a:p>
            <a:pPr lvl="1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368704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Android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5950" y="1402491"/>
            <a:ext cx="8140700" cy="4525963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/>
              <a:t>	Struktura systému – rozdělení na jednotlivé vrstvy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4098" name="Picture 2" descr="C:\Users\Netmars\Desktop\Android-System-Architecture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0032" y="1800043"/>
            <a:ext cx="5534997" cy="4493909"/>
          </a:xfrm>
          <a:prstGeom prst="roundRect">
            <a:avLst>
              <a:gd name="adj" fmla="val 2745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421439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Android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Jádro</a:t>
            </a:r>
          </a:p>
          <a:p>
            <a:pPr lvl="1"/>
            <a:r>
              <a:rPr lang="cs-CZ" dirty="0" smtClean="0"/>
              <a:t>Nejnižší vrstva systému</a:t>
            </a:r>
          </a:p>
          <a:p>
            <a:pPr lvl="1"/>
            <a:r>
              <a:rPr lang="cs-CZ" dirty="0" smtClean="0"/>
              <a:t>Využívá Linux kernel 3.x</a:t>
            </a:r>
          </a:p>
          <a:p>
            <a:pPr lvl="1"/>
            <a:r>
              <a:rPr lang="cs-CZ" dirty="0" smtClean="0"/>
              <a:t>Obsluha hardwaru</a:t>
            </a:r>
          </a:p>
          <a:p>
            <a:pPr lvl="2"/>
            <a:r>
              <a:rPr lang="cs-CZ" dirty="0" smtClean="0"/>
              <a:t>Drivery, správa napájení</a:t>
            </a:r>
          </a:p>
          <a:p>
            <a:r>
              <a:rPr lang="cs-CZ" dirty="0" smtClean="0"/>
              <a:t>Knihovny</a:t>
            </a:r>
          </a:p>
          <a:p>
            <a:pPr lvl="1"/>
            <a:r>
              <a:rPr lang="cs-CZ" dirty="0" smtClean="0"/>
              <a:t>Druhá vrstva</a:t>
            </a:r>
          </a:p>
          <a:p>
            <a:pPr lvl="1"/>
            <a:r>
              <a:rPr lang="cs-CZ" dirty="0" smtClean="0"/>
              <a:t>Garantování základních příkazů a vlastností OS</a:t>
            </a:r>
          </a:p>
          <a:p>
            <a:pPr lvl="1"/>
            <a:r>
              <a:rPr lang="cs-CZ" dirty="0" smtClean="0"/>
              <a:t>Integrovaná podpora multimédií </a:t>
            </a:r>
            <a:r>
              <a:rPr lang="cs-CZ" dirty="0"/>
              <a:t>– Media Framework</a:t>
            </a:r>
            <a:endParaRPr lang="cs-CZ" dirty="0" smtClean="0"/>
          </a:p>
          <a:p>
            <a:pPr lvl="1"/>
            <a:r>
              <a:rPr lang="cs-CZ" dirty="0"/>
              <a:t>K</a:t>
            </a:r>
            <a:r>
              <a:rPr lang="cs-CZ" dirty="0" smtClean="0"/>
              <a:t>nihovny pro vykreslování grafiky – </a:t>
            </a:r>
            <a:r>
              <a:rPr lang="cs-CZ" dirty="0" err="1"/>
              <a:t>OpenGL</a:t>
            </a:r>
            <a:r>
              <a:rPr lang="cs-CZ" dirty="0"/>
              <a:t> ES</a:t>
            </a:r>
          </a:p>
          <a:p>
            <a:pPr lvl="1"/>
            <a:r>
              <a:rPr lang="cs-CZ" dirty="0" smtClean="0"/>
              <a:t>Relační databázový systém </a:t>
            </a:r>
            <a:r>
              <a:rPr lang="cs-CZ" dirty="0" err="1" smtClean="0"/>
              <a:t>SQLite</a:t>
            </a:r>
            <a:endParaRPr lang="cs-CZ" dirty="0" smtClean="0"/>
          </a:p>
          <a:p>
            <a:pPr lvl="1"/>
            <a:r>
              <a:rPr lang="cs-CZ" dirty="0" err="1" smtClean="0"/>
              <a:t>WebKit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068394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Android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Android Runtime</a:t>
            </a:r>
          </a:p>
          <a:p>
            <a:pPr lvl="1"/>
            <a:r>
              <a:rPr lang="cs-CZ" dirty="0" smtClean="0"/>
              <a:t>Třetí vrstva</a:t>
            </a:r>
          </a:p>
          <a:p>
            <a:pPr lvl="1"/>
            <a:r>
              <a:rPr lang="cs-CZ" dirty="0" smtClean="0"/>
              <a:t>Obsahuje základní knihovny</a:t>
            </a:r>
          </a:p>
          <a:p>
            <a:pPr lvl="1"/>
            <a:r>
              <a:rPr lang="cs-CZ" dirty="0" err="1" smtClean="0"/>
              <a:t>Dalvik</a:t>
            </a:r>
            <a:r>
              <a:rPr lang="cs-CZ" dirty="0" smtClean="0"/>
              <a:t> </a:t>
            </a:r>
            <a:r>
              <a:rPr lang="cs-CZ" dirty="0" err="1" smtClean="0"/>
              <a:t>Virtual</a:t>
            </a:r>
            <a:r>
              <a:rPr lang="cs-CZ" dirty="0" smtClean="0"/>
              <a:t> </a:t>
            </a:r>
            <a:r>
              <a:rPr lang="cs-CZ" dirty="0" err="1" smtClean="0"/>
              <a:t>Machine</a:t>
            </a:r>
            <a:r>
              <a:rPr lang="cs-CZ" dirty="0" smtClean="0"/>
              <a:t> – virtuální stroj</a:t>
            </a:r>
          </a:p>
          <a:p>
            <a:pPr lvl="2"/>
            <a:r>
              <a:rPr lang="cs-CZ" dirty="0" smtClean="0"/>
              <a:t>Aplikace překládány do bit kódu a poté spuštěny</a:t>
            </a:r>
          </a:p>
          <a:p>
            <a:pPr lvl="2"/>
            <a:r>
              <a:rPr lang="cs-CZ" dirty="0" smtClean="0"/>
              <a:t>Optimalizován na mobilní aplikace</a:t>
            </a:r>
          </a:p>
          <a:p>
            <a:pPr lvl="2"/>
            <a:r>
              <a:rPr lang="cs-CZ" dirty="0" smtClean="0"/>
              <a:t>Určen pro mobilní hardware - šetří baterii</a:t>
            </a:r>
          </a:p>
          <a:p>
            <a:pPr lvl="2"/>
            <a:r>
              <a:rPr lang="cs-CZ" dirty="0" smtClean="0"/>
              <a:t>Snadná optimalizace aplikací jen pro </a:t>
            </a:r>
            <a:r>
              <a:rPr lang="cs-CZ" dirty="0" err="1" smtClean="0"/>
              <a:t>Dalvik</a:t>
            </a:r>
            <a:endParaRPr lang="cs-CZ" dirty="0" smtClean="0"/>
          </a:p>
          <a:p>
            <a:pPr lvl="2"/>
            <a:r>
              <a:rPr lang="cs-CZ" dirty="0" smtClean="0"/>
              <a:t>Pomalejší ale celkově lepší než přímé zpracovávání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2164345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Android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/>
              <a:t>Application</a:t>
            </a:r>
            <a:r>
              <a:rPr lang="cs-CZ" dirty="0"/>
              <a:t> Framework</a:t>
            </a:r>
          </a:p>
          <a:p>
            <a:pPr lvl="1"/>
            <a:r>
              <a:rPr lang="cs-CZ" dirty="0"/>
              <a:t>Čtvrtá vrstva</a:t>
            </a:r>
          </a:p>
          <a:p>
            <a:pPr lvl="1"/>
            <a:r>
              <a:rPr lang="cs-CZ" dirty="0"/>
              <a:t>Nejdůležitější </a:t>
            </a:r>
            <a:r>
              <a:rPr lang="cs-CZ" dirty="0" smtClean="0"/>
              <a:t>pro </a:t>
            </a:r>
            <a:r>
              <a:rPr lang="cs-CZ" dirty="0"/>
              <a:t>vývojáře</a:t>
            </a:r>
          </a:p>
          <a:p>
            <a:pPr lvl="1"/>
            <a:r>
              <a:rPr lang="cs-CZ" dirty="0"/>
              <a:t>Poskytuje přístup k </a:t>
            </a:r>
            <a:r>
              <a:rPr lang="cs-CZ" dirty="0" smtClean="0"/>
              <a:t>službám</a:t>
            </a:r>
          </a:p>
          <a:p>
            <a:pPr lvl="2"/>
            <a:r>
              <a:rPr lang="cs-CZ" dirty="0" err="1" smtClean="0"/>
              <a:t>ui</a:t>
            </a:r>
            <a:r>
              <a:rPr lang="cs-CZ" dirty="0"/>
              <a:t>, notifikace, běh </a:t>
            </a:r>
            <a:r>
              <a:rPr lang="cs-CZ" dirty="0" smtClean="0"/>
              <a:t>aplikací na pozadí…</a:t>
            </a:r>
            <a:endParaRPr lang="cs-CZ" dirty="0"/>
          </a:p>
          <a:p>
            <a:endParaRPr lang="cs-CZ" dirty="0" smtClean="0"/>
          </a:p>
          <a:p>
            <a:r>
              <a:rPr lang="cs-CZ" dirty="0" err="1" smtClean="0"/>
              <a:t>Applications</a:t>
            </a:r>
            <a:endParaRPr lang="cs-CZ" dirty="0" smtClean="0"/>
          </a:p>
          <a:p>
            <a:pPr lvl="1"/>
            <a:r>
              <a:rPr lang="cs-CZ" dirty="0" smtClean="0"/>
              <a:t>Vrchní aplikační vrstva</a:t>
            </a:r>
          </a:p>
          <a:p>
            <a:pPr lvl="1"/>
            <a:r>
              <a:rPr lang="cs-CZ" dirty="0" smtClean="0"/>
              <a:t>Zajišťuje běh aplikací</a:t>
            </a:r>
          </a:p>
          <a:p>
            <a:pPr lvl="2"/>
            <a:r>
              <a:rPr lang="cs-CZ" dirty="0" smtClean="0"/>
              <a:t>Např. Prohlížeč, SMS, Email a další</a:t>
            </a:r>
          </a:p>
          <a:p>
            <a:pPr lvl="1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1295064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err="1" smtClean="0"/>
              <a:t>iOS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000" dirty="0" smtClean="0"/>
              <a:t>Výrobce</a:t>
            </a:r>
            <a:r>
              <a:rPr lang="cs-CZ" sz="2000" dirty="0"/>
              <a:t>: </a:t>
            </a:r>
            <a:r>
              <a:rPr lang="cs-CZ" sz="2000" dirty="0" smtClean="0"/>
              <a:t>Apple </a:t>
            </a:r>
            <a:r>
              <a:rPr lang="cs-CZ" sz="2000" dirty="0"/>
              <a:t>Inc</a:t>
            </a:r>
            <a:r>
              <a:rPr lang="cs-CZ" sz="2000" dirty="0" smtClean="0"/>
              <a:t>.</a:t>
            </a:r>
          </a:p>
          <a:p>
            <a:r>
              <a:rPr lang="cs-CZ" sz="2000" dirty="0" smtClean="0"/>
              <a:t>Jádro: Unix</a:t>
            </a:r>
          </a:p>
          <a:p>
            <a:r>
              <a:rPr lang="cs-CZ" sz="2000" dirty="0"/>
              <a:t>Zdroj: </a:t>
            </a:r>
            <a:r>
              <a:rPr lang="cs-CZ" sz="2000" dirty="0" err="1" smtClean="0"/>
              <a:t>Closed</a:t>
            </a:r>
            <a:r>
              <a:rPr lang="cs-CZ" sz="2000" dirty="0"/>
              <a:t>-</a:t>
            </a:r>
            <a:r>
              <a:rPr lang="cs-CZ" sz="2000" dirty="0" smtClean="0"/>
              <a:t>source</a:t>
            </a:r>
          </a:p>
          <a:p>
            <a:r>
              <a:rPr lang="cs-CZ" sz="2000" dirty="0" smtClean="0"/>
              <a:t>Programovací prostředí: C, C++, </a:t>
            </a:r>
            <a:r>
              <a:rPr lang="cs-CZ" sz="2000" dirty="0" err="1" smtClean="0"/>
              <a:t>Objective</a:t>
            </a:r>
            <a:r>
              <a:rPr lang="cs-CZ" sz="2000" dirty="0" smtClean="0"/>
              <a:t>-C</a:t>
            </a:r>
          </a:p>
          <a:p>
            <a:r>
              <a:rPr lang="cs-CZ" sz="2000" dirty="0"/>
              <a:t>Architektura: </a:t>
            </a:r>
            <a:r>
              <a:rPr lang="cs-CZ" sz="2000" dirty="0" smtClean="0"/>
              <a:t>ARM</a:t>
            </a:r>
          </a:p>
          <a:p>
            <a:r>
              <a:rPr lang="cs-CZ" sz="2000" dirty="0" smtClean="0"/>
              <a:t>64-bitový systém: Ano (od verze 7.0)</a:t>
            </a:r>
          </a:p>
          <a:p>
            <a:r>
              <a:rPr lang="cs-CZ" sz="2000" dirty="0" smtClean="0"/>
              <a:t>Multitasking: Ano (od verze 4.0)</a:t>
            </a:r>
          </a:p>
          <a:p>
            <a:r>
              <a:rPr lang="cs-CZ" sz="2000" dirty="0" err="1" smtClean="0"/>
              <a:t>Multi-touch</a:t>
            </a:r>
            <a:r>
              <a:rPr lang="cs-CZ" sz="2000" dirty="0" smtClean="0"/>
              <a:t>: Ano</a:t>
            </a:r>
          </a:p>
          <a:p>
            <a:r>
              <a:rPr lang="cs-CZ" sz="2000" dirty="0" err="1"/>
              <a:t>Vicejazykový</a:t>
            </a:r>
            <a:r>
              <a:rPr lang="cs-CZ" sz="2000" dirty="0"/>
              <a:t>: </a:t>
            </a:r>
            <a:r>
              <a:rPr lang="cs-CZ" sz="2000" dirty="0" smtClean="0"/>
              <a:t>Ano</a:t>
            </a:r>
          </a:p>
          <a:p>
            <a:r>
              <a:rPr lang="cs-CZ" sz="2000" dirty="0" smtClean="0"/>
              <a:t>Distribuce aplikací: </a:t>
            </a:r>
            <a:r>
              <a:rPr lang="cs-CZ" sz="2000" dirty="0" err="1" smtClean="0"/>
              <a:t>App</a:t>
            </a:r>
            <a:r>
              <a:rPr lang="cs-CZ" sz="2000" dirty="0" smtClean="0"/>
              <a:t> </a:t>
            </a:r>
            <a:r>
              <a:rPr lang="cs-CZ" sz="2000" dirty="0" err="1" smtClean="0"/>
              <a:t>Store</a:t>
            </a:r>
            <a:endParaRPr lang="cs-CZ" sz="2000" dirty="0" smtClean="0"/>
          </a:p>
          <a:p>
            <a:r>
              <a:rPr lang="cs-CZ" sz="2000" dirty="0" smtClean="0"/>
              <a:t>První verze: červen 2007</a:t>
            </a:r>
          </a:p>
          <a:p>
            <a:pPr lvl="1"/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3075" name="Picture 3" descr="C:\Users\Netmars\Desktop\Prezentace\2 prezentace\mat\ios\io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6002" y="1929714"/>
            <a:ext cx="1894874" cy="3076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5304841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err="1" smtClean="0"/>
              <a:t>iOS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Vychází z Mac OS X = postaven na bázi Unixu</a:t>
            </a:r>
          </a:p>
          <a:p>
            <a:r>
              <a:rPr lang="cs-CZ" dirty="0" smtClean="0"/>
              <a:t>Používaný u všech mobilních zařízení firmy Apple</a:t>
            </a:r>
          </a:p>
          <a:p>
            <a:r>
              <a:rPr lang="cs-CZ" dirty="0"/>
              <a:t>Nasměroval vývoj ostatních </a:t>
            </a:r>
            <a:r>
              <a:rPr lang="cs-CZ" dirty="0" smtClean="0"/>
              <a:t>OS</a:t>
            </a:r>
          </a:p>
          <a:p>
            <a:r>
              <a:rPr lang="cs-CZ" dirty="0" smtClean="0"/>
              <a:t>Uzavřený systém = nemožnost zásahu do systému</a:t>
            </a:r>
          </a:p>
          <a:p>
            <a:r>
              <a:rPr lang="cs-CZ" dirty="0" smtClean="0"/>
              <a:t>Instalace programů pouze z </a:t>
            </a:r>
            <a:r>
              <a:rPr lang="cs-CZ" dirty="0" err="1" smtClean="0"/>
              <a:t>App</a:t>
            </a:r>
            <a:r>
              <a:rPr lang="cs-CZ" dirty="0" smtClean="0"/>
              <a:t> </a:t>
            </a:r>
            <a:r>
              <a:rPr lang="cs-CZ" dirty="0" err="1" smtClean="0"/>
              <a:t>Store</a:t>
            </a:r>
            <a:endParaRPr lang="cs-CZ" dirty="0" smtClean="0"/>
          </a:p>
          <a:p>
            <a:r>
              <a:rPr lang="cs-CZ" dirty="0" err="1" smtClean="0"/>
              <a:t>iOS</a:t>
            </a:r>
            <a:r>
              <a:rPr lang="cs-CZ" dirty="0" smtClean="0"/>
              <a:t> </a:t>
            </a:r>
            <a:r>
              <a:rPr lang="cs-CZ" dirty="0" err="1" smtClean="0"/>
              <a:t>jailbreak</a:t>
            </a:r>
            <a:r>
              <a:rPr lang="cs-CZ" dirty="0" smtClean="0"/>
              <a:t> = odstranění omezení</a:t>
            </a:r>
          </a:p>
          <a:p>
            <a:pPr lvl="1"/>
            <a:r>
              <a:rPr lang="cs-CZ" dirty="0" smtClean="0"/>
              <a:t>Neoficiální  úprava</a:t>
            </a:r>
          </a:p>
          <a:p>
            <a:pPr lvl="1"/>
            <a:r>
              <a:rPr lang="cs-CZ" dirty="0"/>
              <a:t>P</a:t>
            </a:r>
            <a:r>
              <a:rPr lang="cs-CZ" dirty="0" smtClean="0"/>
              <a:t>řístup k systémovým souborům</a:t>
            </a:r>
          </a:p>
          <a:p>
            <a:pPr lvl="1"/>
            <a:r>
              <a:rPr lang="cs-CZ" dirty="0" smtClean="0"/>
              <a:t>Např. možnost instalace aplikací nejen z </a:t>
            </a:r>
            <a:r>
              <a:rPr lang="cs-CZ" dirty="0" err="1" smtClean="0"/>
              <a:t>App</a:t>
            </a:r>
            <a:r>
              <a:rPr lang="cs-CZ" dirty="0" smtClean="0"/>
              <a:t> </a:t>
            </a:r>
            <a:r>
              <a:rPr lang="cs-CZ" dirty="0" err="1" smtClean="0"/>
              <a:t>Store</a:t>
            </a: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0035877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Definice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Mobilní OS = operační systém pro mobilní zařízení</a:t>
            </a:r>
          </a:p>
          <a:p>
            <a:r>
              <a:rPr lang="cs-CZ" dirty="0" smtClean="0"/>
              <a:t>Převážně </a:t>
            </a:r>
            <a:r>
              <a:rPr lang="cs-CZ" dirty="0" err="1" smtClean="0"/>
              <a:t>smartphone</a:t>
            </a:r>
            <a:r>
              <a:rPr lang="cs-CZ" dirty="0" smtClean="0"/>
              <a:t> a tablet</a:t>
            </a:r>
          </a:p>
          <a:p>
            <a:r>
              <a:rPr lang="cs-CZ" dirty="0" smtClean="0"/>
              <a:t>Nativní podpora zabudovaných funkcí přístroje</a:t>
            </a:r>
          </a:p>
          <a:p>
            <a:pPr lvl="1"/>
            <a:r>
              <a:rPr lang="cs-CZ" dirty="0" smtClean="0"/>
              <a:t>GSM</a:t>
            </a:r>
          </a:p>
          <a:p>
            <a:pPr lvl="1"/>
            <a:r>
              <a:rPr lang="cs-CZ" dirty="0" smtClean="0"/>
              <a:t>Wi-Fi</a:t>
            </a:r>
          </a:p>
          <a:p>
            <a:pPr lvl="1"/>
            <a:r>
              <a:rPr lang="cs-CZ" dirty="0" err="1" smtClean="0"/>
              <a:t>Bluetooth</a:t>
            </a:r>
            <a:endParaRPr lang="cs-CZ" dirty="0" smtClean="0"/>
          </a:p>
          <a:p>
            <a:pPr lvl="1"/>
            <a:r>
              <a:rPr lang="cs-CZ" dirty="0" smtClean="0"/>
              <a:t>GPS</a:t>
            </a:r>
          </a:p>
          <a:p>
            <a:pPr lvl="1"/>
            <a:r>
              <a:rPr lang="cs-CZ" dirty="0" smtClean="0"/>
              <a:t>Fotoaparát</a:t>
            </a:r>
          </a:p>
          <a:p>
            <a:pPr lvl="1"/>
            <a:r>
              <a:rPr lang="cs-CZ" dirty="0" smtClean="0"/>
              <a:t>Mikrofon</a:t>
            </a:r>
          </a:p>
          <a:p>
            <a:pPr lvl="1"/>
            <a:r>
              <a:rPr lang="cs-CZ" dirty="0" smtClean="0"/>
              <a:t>NFC</a:t>
            </a:r>
          </a:p>
          <a:p>
            <a:pPr lvl="1"/>
            <a:r>
              <a:rPr lang="cs-CZ" dirty="0" smtClean="0"/>
              <a:t>Dotyková obrazovka</a:t>
            </a:r>
          </a:p>
          <a:p>
            <a:pPr lvl="1"/>
            <a:r>
              <a:rPr lang="cs-CZ" dirty="0" smtClean="0"/>
              <a:t>…</a:t>
            </a:r>
          </a:p>
          <a:p>
            <a:pPr lvl="1"/>
            <a:endParaRPr lang="cs-CZ" dirty="0" smtClean="0"/>
          </a:p>
          <a:p>
            <a:pPr lvl="1"/>
            <a:endParaRPr lang="cs-CZ" dirty="0" smtClean="0"/>
          </a:p>
          <a:p>
            <a:pPr lvl="1"/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7" name="Picture 2" descr="C:\Users\Netmars\Desktop\Prezentace\2 prezentace\mat\1\GlxyS3_White_LeftAngl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8475" y="2861263"/>
            <a:ext cx="2965622" cy="3415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err="1" smtClean="0"/>
              <a:t>iOS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První mobilní rozhraní ovládané prstem</a:t>
            </a:r>
          </a:p>
          <a:p>
            <a:r>
              <a:rPr lang="cs-CZ" dirty="0" err="1"/>
              <a:t>Multi-touch</a:t>
            </a:r>
            <a:r>
              <a:rPr lang="cs-CZ" dirty="0"/>
              <a:t> již od první verze</a:t>
            </a:r>
          </a:p>
          <a:p>
            <a:r>
              <a:rPr lang="cs-CZ" dirty="0"/>
              <a:t>Nejprve omezený multitasking, </a:t>
            </a:r>
            <a:r>
              <a:rPr lang="cs-CZ" dirty="0" smtClean="0"/>
              <a:t>plnohodnotný </a:t>
            </a:r>
            <a:r>
              <a:rPr lang="cs-CZ" dirty="0"/>
              <a:t>od </a:t>
            </a:r>
            <a:r>
              <a:rPr lang="cs-CZ" dirty="0" err="1"/>
              <a:t>iOS</a:t>
            </a:r>
            <a:r>
              <a:rPr lang="cs-CZ" dirty="0"/>
              <a:t> 4</a:t>
            </a:r>
          </a:p>
          <a:p>
            <a:r>
              <a:rPr lang="cs-CZ" dirty="0" smtClean="0"/>
              <a:t>Září 2013 – </a:t>
            </a:r>
            <a:r>
              <a:rPr lang="cs-CZ" dirty="0" err="1" smtClean="0"/>
              <a:t>iOS</a:t>
            </a:r>
            <a:r>
              <a:rPr lang="cs-CZ" dirty="0" smtClean="0"/>
              <a:t> 7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3074" name="Picture 2" descr="C:\Users\Netmars\Desktop\Prezentace\2 prezentace\mat\ios\IOS_7_Home_Scree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1247" y="2983858"/>
            <a:ext cx="1769818" cy="3143197"/>
          </a:xfrm>
          <a:prstGeom prst="roundRect">
            <a:avLst>
              <a:gd name="adj" fmla="val 5961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Netmars\Desktop\Prezentace\2 prezentace\mat\ios\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065" y="2983858"/>
            <a:ext cx="3599591" cy="3143643"/>
          </a:xfrm>
          <a:prstGeom prst="roundRect">
            <a:avLst>
              <a:gd name="adj" fmla="val 2779"/>
            </a:avLst>
          </a:prstGeom>
          <a:noFill/>
          <a:ln w="1905"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Netmars\Desktop\Prezentace\2 prezentace\mat\loga\ios\Apple_iOS_7_Logo.sv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82" y="4223582"/>
            <a:ext cx="1617807" cy="663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0226975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err="1" smtClean="0"/>
              <a:t>iOS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Programování </a:t>
            </a:r>
            <a:r>
              <a:rPr lang="cs-CZ" dirty="0" smtClean="0"/>
              <a:t>aplikací </a:t>
            </a:r>
          </a:p>
          <a:p>
            <a:pPr lvl="1"/>
            <a:r>
              <a:rPr lang="cs-CZ" dirty="0" smtClean="0"/>
              <a:t>C</a:t>
            </a:r>
            <a:r>
              <a:rPr lang="cs-CZ" dirty="0"/>
              <a:t>, C</a:t>
            </a:r>
            <a:r>
              <a:rPr lang="cs-CZ" dirty="0" smtClean="0"/>
              <a:t>++, </a:t>
            </a:r>
            <a:r>
              <a:rPr lang="cs-CZ" dirty="0" err="1"/>
              <a:t>Objective</a:t>
            </a:r>
            <a:r>
              <a:rPr lang="cs-CZ" dirty="0"/>
              <a:t>-C</a:t>
            </a:r>
          </a:p>
          <a:p>
            <a:r>
              <a:rPr lang="cs-CZ" dirty="0" smtClean="0"/>
              <a:t>Nástroj pro vývojáře = </a:t>
            </a:r>
            <a:r>
              <a:rPr lang="cs-CZ" dirty="0" err="1" smtClean="0"/>
              <a:t>iOS</a:t>
            </a:r>
            <a:r>
              <a:rPr lang="cs-CZ" dirty="0" smtClean="0"/>
              <a:t> SDK</a:t>
            </a:r>
          </a:p>
          <a:p>
            <a:pPr lvl="1"/>
            <a:r>
              <a:rPr lang="cs-CZ" dirty="0" smtClean="0"/>
              <a:t>Dostupné zdarma</a:t>
            </a:r>
          </a:p>
          <a:p>
            <a:pPr lvl="1"/>
            <a:r>
              <a:rPr lang="cs-CZ" dirty="0" smtClean="0"/>
              <a:t>Roční poplatek za členství</a:t>
            </a:r>
          </a:p>
          <a:p>
            <a:pPr lvl="1"/>
            <a:r>
              <a:rPr lang="cs-CZ" dirty="0" smtClean="0"/>
              <a:t>Zveřejnění placené aplikace za poplatek</a:t>
            </a:r>
          </a:p>
          <a:p>
            <a:r>
              <a:rPr lang="cs-CZ" dirty="0" smtClean="0"/>
              <a:t>Z každé prodané aplikace si Apple bere 30%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21</a:t>
            </a:fld>
            <a:endParaRPr lang="cs-CZ"/>
          </a:p>
        </p:txBody>
      </p:sp>
      <p:pic>
        <p:nvPicPr>
          <p:cNvPr id="6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7515089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err="1"/>
              <a:t>iOS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Struktura systému - rozdělení do více vrstev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22</a:t>
            </a:fld>
            <a:endParaRPr lang="cs-CZ"/>
          </a:p>
        </p:txBody>
      </p:sp>
      <p:sp>
        <p:nvSpPr>
          <p:cNvPr id="5" name="Zaoblený obdélník 4"/>
          <p:cNvSpPr/>
          <p:nvPr/>
        </p:nvSpPr>
        <p:spPr>
          <a:xfrm>
            <a:off x="2636103" y="2349843"/>
            <a:ext cx="3731741" cy="630194"/>
          </a:xfrm>
          <a:prstGeom prst="roundRect">
            <a:avLst/>
          </a:prstGeom>
          <a:solidFill>
            <a:srgbClr val="1BAD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err="1" smtClean="0">
                <a:solidFill>
                  <a:srgbClr val="000000"/>
                </a:solidFill>
              </a:rPr>
              <a:t>Cocoa</a:t>
            </a:r>
            <a:r>
              <a:rPr lang="cs-CZ" b="1" dirty="0" smtClean="0">
                <a:solidFill>
                  <a:srgbClr val="000000"/>
                </a:solidFill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</a:rPr>
              <a:t>Touch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9" name="Zaoblený obdélník 8"/>
          <p:cNvSpPr/>
          <p:nvPr/>
        </p:nvSpPr>
        <p:spPr>
          <a:xfrm>
            <a:off x="2636099" y="3190102"/>
            <a:ext cx="3731741" cy="630194"/>
          </a:xfrm>
          <a:prstGeom prst="roundRect">
            <a:avLst/>
          </a:prstGeom>
          <a:solidFill>
            <a:srgbClr val="29A2C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000000"/>
                </a:solidFill>
              </a:rPr>
              <a:t>Media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10" name="Zaoblený obdélník 9"/>
          <p:cNvSpPr/>
          <p:nvPr/>
        </p:nvSpPr>
        <p:spPr>
          <a:xfrm>
            <a:off x="2636101" y="4009768"/>
            <a:ext cx="3731741" cy="630194"/>
          </a:xfrm>
          <a:prstGeom prst="roundRect">
            <a:avLst/>
          </a:prstGeom>
          <a:solidFill>
            <a:srgbClr val="FAF5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err="1" smtClean="0">
                <a:solidFill>
                  <a:srgbClr val="000000"/>
                </a:solidFill>
              </a:rPr>
              <a:t>Core</a:t>
            </a:r>
            <a:r>
              <a:rPr lang="cs-CZ" b="1" dirty="0" smtClean="0">
                <a:solidFill>
                  <a:srgbClr val="000000"/>
                </a:solidFill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</a:rPr>
              <a:t>Services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11" name="Zaoblený obdélník 10"/>
          <p:cNvSpPr/>
          <p:nvPr/>
        </p:nvSpPr>
        <p:spPr>
          <a:xfrm>
            <a:off x="2636100" y="4825313"/>
            <a:ext cx="3731741" cy="630194"/>
          </a:xfrm>
          <a:prstGeom prst="roundRect">
            <a:avLst/>
          </a:prstGeom>
          <a:solidFill>
            <a:srgbClr val="D42E1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err="1" smtClean="0">
                <a:solidFill>
                  <a:srgbClr val="000000"/>
                </a:solidFill>
              </a:rPr>
              <a:t>Core</a:t>
            </a:r>
            <a:r>
              <a:rPr lang="cs-CZ" b="1" dirty="0" smtClean="0">
                <a:solidFill>
                  <a:srgbClr val="000000"/>
                </a:solidFill>
              </a:rPr>
              <a:t> OS</a:t>
            </a:r>
            <a:endParaRPr lang="cs-CZ" b="1" dirty="0">
              <a:solidFill>
                <a:srgbClr val="000000"/>
              </a:solidFill>
            </a:endParaRPr>
          </a:p>
        </p:txBody>
      </p:sp>
      <p:pic>
        <p:nvPicPr>
          <p:cNvPr id="12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169354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err="1" smtClean="0"/>
              <a:t>iOS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Základní vrstvy nejsou objektové – </a:t>
            </a:r>
            <a:r>
              <a:rPr lang="cs-CZ" dirty="0" smtClean="0"/>
              <a:t>používají C API</a:t>
            </a:r>
          </a:p>
          <a:p>
            <a:endParaRPr lang="cs-CZ" dirty="0"/>
          </a:p>
          <a:p>
            <a:r>
              <a:rPr lang="cs-CZ" dirty="0" err="1" smtClean="0"/>
              <a:t>Core</a:t>
            </a:r>
            <a:r>
              <a:rPr lang="cs-CZ" dirty="0" smtClean="0"/>
              <a:t> OS</a:t>
            </a:r>
          </a:p>
          <a:p>
            <a:pPr lvl="1"/>
            <a:r>
              <a:rPr lang="cs-CZ" dirty="0" err="1" smtClean="0"/>
              <a:t>iOS</a:t>
            </a:r>
            <a:r>
              <a:rPr lang="cs-CZ" dirty="0" smtClean="0"/>
              <a:t> kernel</a:t>
            </a:r>
          </a:p>
          <a:p>
            <a:pPr lvl="1"/>
            <a:r>
              <a:rPr lang="cs-CZ" dirty="0" smtClean="0"/>
              <a:t>Nejzákladnější vrstva</a:t>
            </a:r>
          </a:p>
          <a:p>
            <a:pPr lvl="1"/>
            <a:r>
              <a:rPr lang="cs-CZ" dirty="0" smtClean="0"/>
              <a:t>Nad ní postavena většina </a:t>
            </a:r>
            <a:r>
              <a:rPr lang="cs-CZ" dirty="0" err="1" smtClean="0"/>
              <a:t>frameworků</a:t>
            </a:r>
            <a:endParaRPr lang="cs-CZ" dirty="0" smtClean="0"/>
          </a:p>
          <a:p>
            <a:pPr lvl="1"/>
            <a:r>
              <a:rPr lang="cs-CZ" dirty="0" smtClean="0"/>
              <a:t>Nejčastější použití - při komunikaci s </a:t>
            </a:r>
            <a:r>
              <a:rPr lang="cs-CZ" dirty="0" err="1" smtClean="0"/>
              <a:t>exter</a:t>
            </a:r>
            <a:r>
              <a:rPr lang="cs-CZ" dirty="0" smtClean="0"/>
              <a:t>. Hardwarem</a:t>
            </a:r>
          </a:p>
          <a:p>
            <a:pPr lvl="1"/>
            <a:r>
              <a:rPr lang="cs-CZ" dirty="0" smtClean="0"/>
              <a:t>TCP/IP, </a:t>
            </a:r>
            <a:r>
              <a:rPr lang="cs-CZ" dirty="0"/>
              <a:t>s</a:t>
            </a:r>
            <a:r>
              <a:rPr lang="cs-CZ" dirty="0" smtClean="0"/>
              <a:t>ouborový systém, ochrana, správa napájení …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4833599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err="1" smtClean="0"/>
              <a:t>iOS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Core</a:t>
            </a:r>
            <a:r>
              <a:rPr lang="cs-CZ" dirty="0" smtClean="0"/>
              <a:t> </a:t>
            </a:r>
            <a:r>
              <a:rPr lang="cs-CZ" dirty="0" err="1" smtClean="0"/>
              <a:t>Services</a:t>
            </a:r>
            <a:endParaRPr lang="cs-CZ" dirty="0" smtClean="0"/>
          </a:p>
          <a:p>
            <a:pPr lvl="1"/>
            <a:r>
              <a:rPr lang="cs-CZ" dirty="0" smtClean="0"/>
              <a:t>Systémové </a:t>
            </a:r>
            <a:r>
              <a:rPr lang="cs-CZ" dirty="0"/>
              <a:t>služby</a:t>
            </a:r>
          </a:p>
          <a:p>
            <a:pPr lvl="2"/>
            <a:r>
              <a:rPr lang="cs-CZ" dirty="0"/>
              <a:t>Např. </a:t>
            </a:r>
            <a:r>
              <a:rPr lang="en-US" dirty="0" err="1"/>
              <a:t>iCloud</a:t>
            </a:r>
            <a:r>
              <a:rPr lang="en-US" dirty="0"/>
              <a:t>, Automatic </a:t>
            </a:r>
            <a:r>
              <a:rPr lang="en-US" dirty="0" err="1"/>
              <a:t>ReferenceCounting</a:t>
            </a:r>
            <a:r>
              <a:rPr lang="en-US" dirty="0"/>
              <a:t>,</a:t>
            </a:r>
            <a:r>
              <a:rPr lang="cs-CZ" dirty="0"/>
              <a:t> </a:t>
            </a:r>
            <a:r>
              <a:rPr lang="cs-CZ" dirty="0" smtClean="0"/>
              <a:t>GCD</a:t>
            </a:r>
          </a:p>
          <a:p>
            <a:pPr lvl="1"/>
            <a:r>
              <a:rPr lang="cs-CZ" dirty="0"/>
              <a:t>S</a:t>
            </a:r>
            <a:r>
              <a:rPr lang="cs-CZ" dirty="0" smtClean="0"/>
              <a:t>ystémové funkce využívají těchto služeb</a:t>
            </a:r>
          </a:p>
          <a:p>
            <a:pPr lvl="1"/>
            <a:r>
              <a:rPr lang="cs-CZ" dirty="0" smtClean="0"/>
              <a:t>Programátor je nemusí využívat</a:t>
            </a:r>
          </a:p>
          <a:p>
            <a:pPr lvl="1"/>
            <a:r>
              <a:rPr lang="cs-CZ" dirty="0" smtClean="0"/>
              <a:t>Vrstva obsahuje </a:t>
            </a:r>
            <a:r>
              <a:rPr lang="cs-CZ" dirty="0" err="1" smtClean="0"/>
              <a:t>frameworky</a:t>
            </a:r>
            <a:endParaRPr lang="cs-CZ" dirty="0" smtClean="0"/>
          </a:p>
          <a:p>
            <a:pPr lvl="2"/>
            <a:r>
              <a:rPr lang="cs-CZ" dirty="0" smtClean="0"/>
              <a:t>Např. </a:t>
            </a:r>
            <a:r>
              <a:rPr lang="en-US" dirty="0" smtClean="0"/>
              <a:t>Accounts, </a:t>
            </a:r>
            <a:r>
              <a:rPr lang="en-US" dirty="0"/>
              <a:t>Address </a:t>
            </a:r>
            <a:r>
              <a:rPr lang="en-US" dirty="0" smtClean="0"/>
              <a:t>Book, </a:t>
            </a:r>
            <a:r>
              <a:rPr lang="en-US" dirty="0"/>
              <a:t>Core data, Core </a:t>
            </a:r>
            <a:r>
              <a:rPr lang="en-US" dirty="0" smtClean="0"/>
              <a:t>foundation</a:t>
            </a:r>
            <a:endParaRPr lang="cs-CZ" dirty="0" smtClean="0"/>
          </a:p>
          <a:p>
            <a:r>
              <a:rPr lang="cs-CZ" dirty="0" smtClean="0"/>
              <a:t>Media</a:t>
            </a:r>
            <a:endParaRPr lang="cs-CZ" dirty="0"/>
          </a:p>
          <a:p>
            <a:pPr lvl="1"/>
            <a:r>
              <a:rPr lang="cs-CZ" dirty="0"/>
              <a:t>Obsahuje grafické, video a audio prvky</a:t>
            </a:r>
          </a:p>
          <a:p>
            <a:pPr lvl="1"/>
            <a:r>
              <a:rPr lang="cs-CZ" dirty="0"/>
              <a:t>Obsahuje např. </a:t>
            </a:r>
            <a:r>
              <a:rPr lang="cs-CZ" dirty="0" err="1"/>
              <a:t>frameworky</a:t>
            </a:r>
            <a:r>
              <a:rPr lang="cs-CZ" dirty="0"/>
              <a:t> </a:t>
            </a:r>
            <a:r>
              <a:rPr lang="cs-CZ" dirty="0" err="1"/>
              <a:t>Core</a:t>
            </a:r>
            <a:r>
              <a:rPr lang="cs-CZ" dirty="0"/>
              <a:t> </a:t>
            </a:r>
            <a:r>
              <a:rPr lang="cs-CZ" dirty="0" err="1"/>
              <a:t>graphics</a:t>
            </a:r>
            <a:r>
              <a:rPr lang="cs-CZ" dirty="0"/>
              <a:t>, </a:t>
            </a:r>
            <a:r>
              <a:rPr lang="cs-CZ" dirty="0" err="1"/>
              <a:t>Core</a:t>
            </a:r>
            <a:r>
              <a:rPr lang="cs-CZ" dirty="0"/>
              <a:t> </a:t>
            </a:r>
            <a:r>
              <a:rPr lang="cs-CZ" dirty="0" err="1"/>
              <a:t>Animation</a:t>
            </a:r>
            <a:r>
              <a:rPr lang="cs-CZ" dirty="0"/>
              <a:t>, </a:t>
            </a:r>
            <a:r>
              <a:rPr lang="cs-CZ" dirty="0" err="1"/>
              <a:t>Core</a:t>
            </a:r>
            <a:r>
              <a:rPr lang="cs-CZ" dirty="0"/>
              <a:t> Image, </a:t>
            </a:r>
            <a:r>
              <a:rPr lang="cs-CZ" dirty="0" err="1"/>
              <a:t>OpenGL</a:t>
            </a:r>
            <a:r>
              <a:rPr lang="cs-CZ" dirty="0"/>
              <a:t> </a:t>
            </a:r>
            <a:r>
              <a:rPr lang="cs-CZ" dirty="0" smtClean="0"/>
              <a:t>ES, </a:t>
            </a:r>
            <a:r>
              <a:rPr lang="cs-CZ" dirty="0" err="1" smtClean="0"/>
              <a:t>Quartz</a:t>
            </a:r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280894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err="1" smtClean="0"/>
              <a:t>iOS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Cocoa</a:t>
            </a:r>
            <a:r>
              <a:rPr lang="cs-CZ" dirty="0" smtClean="0"/>
              <a:t> </a:t>
            </a:r>
            <a:r>
              <a:rPr lang="cs-CZ" dirty="0" err="1" smtClean="0"/>
              <a:t>Touch</a:t>
            </a:r>
            <a:endParaRPr lang="cs-CZ" dirty="0" smtClean="0"/>
          </a:p>
          <a:p>
            <a:pPr lvl="1"/>
            <a:r>
              <a:rPr lang="cs-CZ" dirty="0" smtClean="0"/>
              <a:t>Vrchní vrstva</a:t>
            </a:r>
          </a:p>
          <a:p>
            <a:pPr lvl="1"/>
            <a:r>
              <a:rPr lang="cs-CZ" dirty="0" smtClean="0"/>
              <a:t>Primárně </a:t>
            </a:r>
            <a:r>
              <a:rPr lang="cs-CZ" dirty="0" err="1" smtClean="0"/>
              <a:t>Objective</a:t>
            </a:r>
            <a:r>
              <a:rPr lang="cs-CZ" dirty="0" smtClean="0"/>
              <a:t>-C</a:t>
            </a:r>
          </a:p>
          <a:p>
            <a:pPr lvl="1"/>
            <a:r>
              <a:rPr lang="cs-CZ" dirty="0" smtClean="0"/>
              <a:t>Rozpoznávání dotykových gest</a:t>
            </a:r>
          </a:p>
          <a:p>
            <a:pPr lvl="1"/>
            <a:r>
              <a:rPr lang="cs-CZ" dirty="0" smtClean="0"/>
              <a:t>Podpora multitaskingu, akcelerometru, fotoaparátu atd.</a:t>
            </a:r>
          </a:p>
          <a:p>
            <a:pPr lvl="1"/>
            <a:r>
              <a:rPr lang="cs-CZ" dirty="0"/>
              <a:t>Definuje základní architekturu </a:t>
            </a:r>
            <a:r>
              <a:rPr lang="cs-CZ" dirty="0" smtClean="0"/>
              <a:t>aplikací</a:t>
            </a:r>
          </a:p>
          <a:p>
            <a:pPr lvl="1"/>
            <a:r>
              <a:rPr lang="cs-CZ" dirty="0" smtClean="0"/>
              <a:t>Obsahuje klíčové </a:t>
            </a:r>
            <a:r>
              <a:rPr lang="cs-CZ" dirty="0" err="1" smtClean="0"/>
              <a:t>frameworky</a:t>
            </a:r>
            <a:r>
              <a:rPr lang="cs-CZ" dirty="0" smtClean="0"/>
              <a:t> pro tvorbu aplikací</a:t>
            </a:r>
          </a:p>
          <a:p>
            <a:pPr lvl="2"/>
            <a:r>
              <a:rPr lang="cs-CZ" dirty="0" err="1"/>
              <a:t>Foundation</a:t>
            </a:r>
            <a:r>
              <a:rPr lang="cs-CZ" dirty="0"/>
              <a:t> </a:t>
            </a:r>
            <a:r>
              <a:rPr lang="cs-CZ" dirty="0" err="1"/>
              <a:t>Kit</a:t>
            </a:r>
            <a:r>
              <a:rPr lang="cs-CZ" dirty="0"/>
              <a:t> </a:t>
            </a:r>
            <a:r>
              <a:rPr lang="cs-CZ" dirty="0" smtClean="0"/>
              <a:t>Framework</a:t>
            </a:r>
          </a:p>
          <a:p>
            <a:pPr lvl="2"/>
            <a:r>
              <a:rPr lang="cs-CZ" dirty="0" err="1" smtClean="0"/>
              <a:t>UIKit</a:t>
            </a:r>
            <a:r>
              <a:rPr lang="cs-CZ" dirty="0" smtClean="0"/>
              <a:t> Framework</a:t>
            </a:r>
          </a:p>
          <a:p>
            <a:pPr lvl="2"/>
            <a:r>
              <a:rPr lang="cs-CZ" dirty="0" smtClean="0"/>
              <a:t>Game </a:t>
            </a:r>
            <a:r>
              <a:rPr lang="cs-CZ" dirty="0" err="1"/>
              <a:t>Kit</a:t>
            </a:r>
            <a:r>
              <a:rPr lang="cs-CZ" dirty="0"/>
              <a:t> </a:t>
            </a:r>
            <a:r>
              <a:rPr lang="cs-CZ" dirty="0" smtClean="0"/>
              <a:t>Framework</a:t>
            </a:r>
          </a:p>
          <a:p>
            <a:pPr lvl="2"/>
            <a:r>
              <a:rPr lang="cs-CZ" dirty="0" err="1" smtClean="0"/>
              <a:t>iAd</a:t>
            </a:r>
            <a:r>
              <a:rPr lang="cs-CZ" dirty="0" smtClean="0"/>
              <a:t> Framework</a:t>
            </a:r>
          </a:p>
          <a:p>
            <a:pPr lvl="2"/>
            <a:r>
              <a:rPr lang="cs-CZ" dirty="0" smtClean="0"/>
              <a:t>Map </a:t>
            </a:r>
            <a:r>
              <a:rPr lang="cs-CZ" dirty="0" err="1"/>
              <a:t>Kit</a:t>
            </a:r>
            <a:r>
              <a:rPr lang="cs-CZ" dirty="0"/>
              <a:t> </a:t>
            </a:r>
            <a:r>
              <a:rPr lang="cs-CZ" dirty="0" smtClean="0"/>
              <a:t>Framework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0424325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err="1"/>
              <a:t>w</a:t>
            </a:r>
            <a:r>
              <a:rPr lang="cs-CZ" sz="1800" dirty="0" err="1" smtClean="0"/>
              <a:t>ebOS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O</a:t>
            </a:r>
            <a:r>
              <a:rPr lang="cs-CZ" dirty="0" smtClean="0"/>
              <a:t>perační systém založený na </a:t>
            </a:r>
            <a:r>
              <a:rPr lang="cs-CZ" dirty="0"/>
              <a:t>L</a:t>
            </a:r>
            <a:r>
              <a:rPr lang="cs-CZ" dirty="0" smtClean="0"/>
              <a:t>inuxu</a:t>
            </a:r>
            <a:endParaRPr lang="cs-CZ" dirty="0"/>
          </a:p>
          <a:p>
            <a:r>
              <a:rPr lang="cs-CZ" dirty="0" smtClean="0"/>
              <a:t>Původně vyvíjen firmou Palm</a:t>
            </a:r>
          </a:p>
          <a:p>
            <a:r>
              <a:rPr lang="cs-CZ" dirty="0" smtClean="0"/>
              <a:t>Dnes </a:t>
            </a:r>
            <a:r>
              <a:rPr lang="cs-CZ" dirty="0"/>
              <a:t>vlastněn LG </a:t>
            </a:r>
            <a:r>
              <a:rPr lang="cs-CZ" dirty="0" err="1" smtClean="0"/>
              <a:t>Electronics</a:t>
            </a:r>
            <a:endParaRPr lang="cs-CZ" dirty="0" smtClean="0"/>
          </a:p>
          <a:p>
            <a:r>
              <a:rPr lang="cs-CZ" dirty="0" smtClean="0"/>
              <a:t>První verze v roce 2009 jako nástupce </a:t>
            </a:r>
            <a:r>
              <a:rPr lang="cs-CZ" dirty="0" err="1" smtClean="0"/>
              <a:t>PalmOS</a:t>
            </a:r>
            <a:endParaRPr lang="cs-CZ" dirty="0" smtClean="0"/>
          </a:p>
          <a:p>
            <a:r>
              <a:rPr lang="cs-CZ" dirty="0" smtClean="0"/>
              <a:t>Určen pro ARM platformu</a:t>
            </a:r>
          </a:p>
          <a:p>
            <a:r>
              <a:rPr lang="cs-CZ" dirty="0" smtClean="0"/>
              <a:t>Programuje se </a:t>
            </a:r>
            <a:r>
              <a:rPr lang="cs-CZ" dirty="0"/>
              <a:t>v HTML5, C, C</a:t>
            </a:r>
            <a:r>
              <a:rPr lang="cs-CZ" dirty="0" smtClean="0"/>
              <a:t>++</a:t>
            </a:r>
          </a:p>
          <a:p>
            <a:r>
              <a:rPr lang="cs-CZ" dirty="0" smtClean="0"/>
              <a:t>Původně určen pro mobilní zařízení</a:t>
            </a:r>
          </a:p>
          <a:p>
            <a:r>
              <a:rPr lang="cs-CZ" dirty="0" smtClean="0"/>
              <a:t>Postupně se stal používaným systémem</a:t>
            </a:r>
          </a:p>
          <a:p>
            <a:pPr marL="0" indent="0">
              <a:buNone/>
            </a:pPr>
            <a:r>
              <a:rPr lang="cs-CZ" dirty="0" smtClean="0"/>
              <a:t>   do </a:t>
            </a:r>
            <a:r>
              <a:rPr lang="cs-CZ" dirty="0" err="1" smtClean="0"/>
              <a:t>smart</a:t>
            </a:r>
            <a:r>
              <a:rPr lang="cs-CZ" dirty="0" smtClean="0"/>
              <a:t> TV od LG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1026" name="Picture 2" descr="C:\Users\Netmars\Desktop\Prezentace\2 prezentace\mat\loga\web\LG-WebO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1330" y="1626081"/>
            <a:ext cx="2932670" cy="525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Netmars\Desktop\Palm_webOS_Launch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9525" y="3402709"/>
            <a:ext cx="1913946" cy="2870919"/>
          </a:xfrm>
          <a:prstGeom prst="roundRect">
            <a:avLst>
              <a:gd name="adj" fmla="val 6337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0716710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err="1"/>
              <a:t>Yun</a:t>
            </a:r>
            <a:r>
              <a:rPr lang="cs-CZ" sz="1800" dirty="0" smtClean="0"/>
              <a:t> OS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Neboli také </a:t>
            </a:r>
            <a:r>
              <a:rPr lang="cs-CZ" dirty="0" err="1"/>
              <a:t>Aliyun</a:t>
            </a:r>
            <a:r>
              <a:rPr lang="cs-CZ" dirty="0"/>
              <a:t> </a:t>
            </a:r>
            <a:r>
              <a:rPr lang="cs-CZ" dirty="0" smtClean="0"/>
              <a:t>OS</a:t>
            </a:r>
          </a:p>
          <a:p>
            <a:r>
              <a:rPr lang="cs-CZ" dirty="0" smtClean="0"/>
              <a:t>Uveden </a:t>
            </a:r>
            <a:r>
              <a:rPr lang="cs-CZ" dirty="0"/>
              <a:t>čínskou společností </a:t>
            </a:r>
            <a:r>
              <a:rPr lang="cs-CZ" dirty="0" err="1"/>
              <a:t>Alibaba</a:t>
            </a:r>
            <a:r>
              <a:rPr lang="cs-CZ" dirty="0"/>
              <a:t> </a:t>
            </a:r>
            <a:r>
              <a:rPr lang="cs-CZ" dirty="0" smtClean="0"/>
              <a:t>Group</a:t>
            </a:r>
          </a:p>
          <a:p>
            <a:r>
              <a:rPr lang="cs-CZ" dirty="0" err="1" smtClean="0"/>
              <a:t>Smartphone</a:t>
            </a:r>
            <a:r>
              <a:rPr lang="cs-CZ" dirty="0" smtClean="0"/>
              <a:t> OS na bázi Linuxu</a:t>
            </a:r>
          </a:p>
          <a:p>
            <a:r>
              <a:rPr lang="cs-CZ" dirty="0"/>
              <a:t>Červenec 2011 - </a:t>
            </a:r>
            <a:r>
              <a:rPr lang="cs-CZ" dirty="0" smtClean="0"/>
              <a:t>první </a:t>
            </a:r>
            <a:r>
              <a:rPr lang="cs-CZ" dirty="0"/>
              <a:t>verze </a:t>
            </a:r>
            <a:endParaRPr lang="cs-CZ" dirty="0" smtClean="0"/>
          </a:p>
          <a:p>
            <a:r>
              <a:rPr lang="cs-CZ" dirty="0" smtClean="0"/>
              <a:t>Dohady o původu systému</a:t>
            </a:r>
          </a:p>
          <a:p>
            <a:pPr lvl="1"/>
            <a:r>
              <a:rPr lang="cs-CZ" dirty="0" smtClean="0"/>
              <a:t>Podle Google – upravená verze Androidu</a:t>
            </a:r>
          </a:p>
          <a:p>
            <a:pPr lvl="1"/>
            <a:r>
              <a:rPr lang="cs-CZ" dirty="0" smtClean="0"/>
              <a:t>Pirátské verze aplikací v jejich </a:t>
            </a:r>
            <a:r>
              <a:rPr lang="cs-CZ" dirty="0" err="1" smtClean="0"/>
              <a:t>store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8194" name="Picture 2" descr="C:\Users\Netmars\Desktop\Prezentace\2 prezentace\mat\loga\yun\yu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7892" y="1472042"/>
            <a:ext cx="1787507" cy="694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Netmars\Desktop\Prezentace\2 prezentace\mat\yun\Aliyun-OS-2.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9287" y="2589683"/>
            <a:ext cx="2065605" cy="3440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7974187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err="1" smtClean="0"/>
              <a:t>Tizen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OS vyvíjen firmou Samsung</a:t>
            </a:r>
          </a:p>
          <a:p>
            <a:r>
              <a:rPr lang="cs-CZ" dirty="0" smtClean="0"/>
              <a:t>Snaha </a:t>
            </a:r>
            <a:r>
              <a:rPr lang="cs-CZ" dirty="0" err="1" smtClean="0"/>
              <a:t>Samsungu</a:t>
            </a:r>
            <a:r>
              <a:rPr lang="cs-CZ" dirty="0" smtClean="0"/>
              <a:t> mít vlastní úspěšný OS</a:t>
            </a:r>
          </a:p>
          <a:p>
            <a:r>
              <a:rPr lang="cs-CZ" dirty="0" smtClean="0"/>
              <a:t>Vychází z předchozích OS = </a:t>
            </a:r>
            <a:r>
              <a:rPr lang="cs-CZ" dirty="0" err="1" smtClean="0"/>
              <a:t>Bada</a:t>
            </a:r>
            <a:r>
              <a:rPr lang="cs-CZ" dirty="0" smtClean="0"/>
              <a:t> i </a:t>
            </a:r>
            <a:r>
              <a:rPr lang="cs-CZ" dirty="0" err="1" smtClean="0"/>
              <a:t>MeeGo</a:t>
            </a:r>
            <a:endParaRPr lang="cs-CZ" dirty="0" smtClean="0"/>
          </a:p>
          <a:p>
            <a:r>
              <a:rPr lang="cs-CZ" dirty="0" smtClean="0"/>
              <a:t>Založen na Linuxu</a:t>
            </a:r>
          </a:p>
          <a:p>
            <a:r>
              <a:rPr lang="cs-CZ" dirty="0" smtClean="0"/>
              <a:t>Programovací jazyky - </a:t>
            </a:r>
            <a:r>
              <a:rPr lang="cs-CZ" dirty="0"/>
              <a:t>HTML5, C, C++</a:t>
            </a:r>
            <a:endParaRPr lang="cs-CZ" dirty="0" smtClean="0"/>
          </a:p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28</a:t>
            </a:fld>
            <a:endParaRPr lang="cs-CZ"/>
          </a:p>
        </p:txBody>
      </p:sp>
      <p:pic>
        <p:nvPicPr>
          <p:cNvPr id="2050" name="Picture 2" descr="C:\Users\Netmars\Desktop\Prezentace\2 prezentace\mat\loga\tizen\Tizen_logo_and_wordmar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5280" y="1534727"/>
            <a:ext cx="2133600" cy="70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Netmars\Desktop\Prezentace\2 prezentace\mat\tizen\Tizen_screenshot_en_origina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163" y="3743068"/>
            <a:ext cx="1559557" cy="2772032"/>
          </a:xfrm>
          <a:prstGeom prst="roundRect">
            <a:avLst>
              <a:gd name="adj" fmla="val 6631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Netmars\Desktop\Prezentace\2 prezentace\mat\tizen\set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0378" y="3743070"/>
            <a:ext cx="1567472" cy="2772031"/>
          </a:xfrm>
          <a:prstGeom prst="roundRect">
            <a:avLst>
              <a:gd name="adj" fmla="val 4054"/>
            </a:avLst>
          </a:prstGeom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obrázek 482" descr="Logo_final_cervena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9952732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err="1" smtClean="0"/>
              <a:t>Sailfish</a:t>
            </a:r>
            <a:r>
              <a:rPr lang="cs-CZ" sz="1800" dirty="0" smtClean="0"/>
              <a:t> OS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Mobilní OS vyvíjený finskou </a:t>
            </a:r>
            <a:r>
              <a:rPr lang="cs-CZ" dirty="0"/>
              <a:t>společností </a:t>
            </a:r>
            <a:r>
              <a:rPr lang="cs-CZ" dirty="0" err="1"/>
              <a:t>Jolla</a:t>
            </a:r>
            <a:r>
              <a:rPr lang="cs-CZ" dirty="0"/>
              <a:t> Ltd</a:t>
            </a:r>
            <a:r>
              <a:rPr lang="cs-CZ" dirty="0" smtClean="0"/>
              <a:t>.</a:t>
            </a:r>
          </a:p>
          <a:p>
            <a:r>
              <a:rPr lang="cs-CZ" dirty="0" smtClean="0"/>
              <a:t>Založen na základu OS </a:t>
            </a:r>
            <a:r>
              <a:rPr lang="cs-CZ" dirty="0" err="1" smtClean="0"/>
              <a:t>Mer</a:t>
            </a:r>
            <a:r>
              <a:rPr lang="cs-CZ" dirty="0" smtClean="0"/>
              <a:t> (vychází z </a:t>
            </a:r>
            <a:r>
              <a:rPr lang="cs-CZ" dirty="0" err="1" smtClean="0"/>
              <a:t>MeeGo</a:t>
            </a:r>
            <a:r>
              <a:rPr lang="cs-CZ" dirty="0" smtClean="0"/>
              <a:t>)</a:t>
            </a:r>
          </a:p>
          <a:p>
            <a:r>
              <a:rPr lang="cs-CZ" dirty="0" smtClean="0"/>
              <a:t>Jádro OS – Linux</a:t>
            </a:r>
          </a:p>
          <a:p>
            <a:r>
              <a:rPr lang="cs-CZ" dirty="0" smtClean="0"/>
              <a:t>Podpora Android i </a:t>
            </a:r>
            <a:r>
              <a:rPr lang="cs-CZ" dirty="0" err="1" smtClean="0"/>
              <a:t>MeeGo</a:t>
            </a:r>
            <a:r>
              <a:rPr lang="cs-CZ" dirty="0" smtClean="0"/>
              <a:t> aplikací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3074" name="Picture 2" descr="C:\Users\Netmars\Desktop\Prezentace\2 prezentace\mat\loga\sail\Sailfish_logo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0918" y="4025601"/>
            <a:ext cx="2094243" cy="933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Netmars\Desktop\Prezentace\2 prezentace\mat\sail\sai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6937" y="2509836"/>
            <a:ext cx="1624154" cy="3681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1217989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err="1" smtClean="0"/>
              <a:t>Symbian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000" dirty="0" smtClean="0"/>
              <a:t>Výrobce</a:t>
            </a:r>
            <a:r>
              <a:rPr lang="cs-CZ" sz="2000" dirty="0"/>
              <a:t>: </a:t>
            </a:r>
            <a:r>
              <a:rPr lang="cs-CZ" sz="2000" dirty="0" smtClean="0"/>
              <a:t>Nokia</a:t>
            </a:r>
          </a:p>
          <a:p>
            <a:r>
              <a:rPr lang="cs-CZ" sz="2000" dirty="0" smtClean="0"/>
              <a:t>Jádro</a:t>
            </a:r>
            <a:r>
              <a:rPr lang="cs-CZ" sz="2000" dirty="0"/>
              <a:t>: EKA2 (EPOC Kernel </a:t>
            </a:r>
            <a:r>
              <a:rPr lang="cs-CZ" sz="2000" dirty="0" err="1"/>
              <a:t>Architecture</a:t>
            </a:r>
            <a:r>
              <a:rPr lang="cs-CZ" sz="2000" dirty="0"/>
              <a:t> 2)</a:t>
            </a:r>
            <a:endParaRPr lang="cs-CZ" sz="2000" dirty="0" smtClean="0"/>
          </a:p>
          <a:p>
            <a:r>
              <a:rPr lang="cs-CZ" sz="2000" dirty="0" smtClean="0"/>
              <a:t>Zdroj</a:t>
            </a:r>
            <a:r>
              <a:rPr lang="cs-CZ" sz="2000" dirty="0"/>
              <a:t>: </a:t>
            </a:r>
            <a:r>
              <a:rPr lang="cs-CZ" sz="2000" dirty="0" err="1" smtClean="0"/>
              <a:t>Closed</a:t>
            </a:r>
            <a:r>
              <a:rPr lang="cs-CZ" sz="2000" dirty="0" smtClean="0"/>
              <a:t>-source</a:t>
            </a:r>
          </a:p>
          <a:p>
            <a:r>
              <a:rPr lang="cs-CZ" sz="2000" dirty="0" smtClean="0"/>
              <a:t>Programovací prostředí: C++</a:t>
            </a:r>
          </a:p>
          <a:p>
            <a:r>
              <a:rPr lang="cs-CZ" sz="2000" dirty="0"/>
              <a:t>Architektura: </a:t>
            </a:r>
            <a:r>
              <a:rPr lang="cs-CZ" sz="2000" dirty="0" smtClean="0"/>
              <a:t>ARM</a:t>
            </a:r>
          </a:p>
          <a:p>
            <a:r>
              <a:rPr lang="cs-CZ" sz="2000" dirty="0" smtClean="0"/>
              <a:t>64-bitový systém: Ne</a:t>
            </a:r>
          </a:p>
          <a:p>
            <a:r>
              <a:rPr lang="cs-CZ" sz="2000" dirty="0" smtClean="0"/>
              <a:t>Multitasking: Ano</a:t>
            </a:r>
          </a:p>
          <a:p>
            <a:r>
              <a:rPr lang="cs-CZ" sz="2000" dirty="0" err="1" smtClean="0"/>
              <a:t>Multi-touch</a:t>
            </a:r>
            <a:r>
              <a:rPr lang="cs-CZ" sz="2000" dirty="0" smtClean="0"/>
              <a:t>: Ano</a:t>
            </a:r>
          </a:p>
          <a:p>
            <a:r>
              <a:rPr lang="cs-CZ" sz="2000" dirty="0" err="1" smtClean="0"/>
              <a:t>Vicejazykový</a:t>
            </a:r>
            <a:r>
              <a:rPr lang="cs-CZ" sz="2000" dirty="0" smtClean="0"/>
              <a:t>: Ano</a:t>
            </a:r>
          </a:p>
          <a:p>
            <a:r>
              <a:rPr lang="cs-CZ" sz="2000" dirty="0" smtClean="0"/>
              <a:t>Distribuce aplikací: Nokia </a:t>
            </a:r>
            <a:r>
              <a:rPr lang="cs-CZ" sz="2000" dirty="0" err="1" smtClean="0"/>
              <a:t>Ovi</a:t>
            </a:r>
            <a:r>
              <a:rPr lang="cs-CZ" sz="2000" dirty="0" smtClean="0"/>
              <a:t> </a:t>
            </a:r>
            <a:r>
              <a:rPr lang="cs-CZ" sz="2000" dirty="0" err="1" smtClean="0"/>
              <a:t>Store</a:t>
            </a:r>
            <a:endParaRPr lang="cs-CZ" sz="2000" dirty="0" smtClean="0"/>
          </a:p>
          <a:p>
            <a:r>
              <a:rPr lang="cs-CZ" sz="2000" dirty="0" smtClean="0"/>
              <a:t>První verze: 1997</a:t>
            </a:r>
          </a:p>
          <a:p>
            <a:pPr lvl="1"/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2050" name="Picture 2" descr="C:\Users\Netmars\Desktop\Prezentace\2 prezentace\mat\symbian\Symbian-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964673"/>
            <a:ext cx="4357816" cy="1875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7422672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err="1" smtClean="0"/>
              <a:t>Ubuntu</a:t>
            </a:r>
            <a:r>
              <a:rPr lang="cs-CZ" sz="1800" dirty="0" smtClean="0"/>
              <a:t> </a:t>
            </a:r>
            <a:r>
              <a:rPr lang="cs-CZ" sz="1800" dirty="0" err="1" smtClean="0"/>
              <a:t>Touch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Připravovaný systém od </a:t>
            </a:r>
            <a:r>
              <a:rPr lang="cs-CZ" dirty="0" err="1"/>
              <a:t>Canonical</a:t>
            </a:r>
            <a:r>
              <a:rPr lang="cs-CZ" dirty="0"/>
              <a:t> </a:t>
            </a:r>
            <a:r>
              <a:rPr lang="cs-CZ" dirty="0" smtClean="0"/>
              <a:t>Ltd.</a:t>
            </a:r>
          </a:p>
          <a:p>
            <a:r>
              <a:rPr lang="cs-CZ" dirty="0" smtClean="0"/>
              <a:t>Využití populární distribuce Linuxu – </a:t>
            </a:r>
            <a:r>
              <a:rPr lang="cs-CZ" dirty="0" err="1" smtClean="0"/>
              <a:t>Ubuntu</a:t>
            </a:r>
            <a:endParaRPr lang="cs-CZ" dirty="0" smtClean="0"/>
          </a:p>
          <a:p>
            <a:r>
              <a:rPr lang="cs-CZ" dirty="0" smtClean="0"/>
              <a:t>Vytvořen dotykový interface na mobilní zařízení</a:t>
            </a:r>
          </a:p>
          <a:p>
            <a:r>
              <a:rPr lang="cs-CZ" dirty="0" smtClean="0"/>
              <a:t>Podporovaná ARM i x86 architektura</a:t>
            </a:r>
          </a:p>
          <a:p>
            <a:r>
              <a:rPr lang="cs-CZ" dirty="0" smtClean="0"/>
              <a:t>Únor 2013 – vydána </a:t>
            </a:r>
            <a:r>
              <a:rPr lang="cs-CZ" dirty="0"/>
              <a:t>D</a:t>
            </a:r>
            <a:r>
              <a:rPr lang="cs-CZ" dirty="0" smtClean="0"/>
              <a:t>eveloper </a:t>
            </a:r>
            <a:r>
              <a:rPr lang="cs-CZ" dirty="0" err="1"/>
              <a:t>P</a:t>
            </a:r>
            <a:r>
              <a:rPr lang="cs-CZ" dirty="0" err="1" smtClean="0"/>
              <a:t>review</a:t>
            </a:r>
            <a:r>
              <a:rPr lang="cs-CZ" dirty="0" smtClean="0"/>
              <a:t> verze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7170" name="Picture 2" descr="C:\Users\Netmars\Desktop\Prezentace\2 prezentace\mat\loga\ubuntu\200px-Logo-ubuntu_no(r)-black_orange-hex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9167" y="1493194"/>
            <a:ext cx="2127249" cy="478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Netmars\Desktop\Prezentace\2 prezentace\mat\ubuntu\ubuntu-touch-preview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83" y="3764134"/>
            <a:ext cx="1825196" cy="2920314"/>
          </a:xfrm>
          <a:prstGeom prst="roundRect">
            <a:avLst>
              <a:gd name="adj" fmla="val 4481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7447458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err="1" smtClean="0"/>
              <a:t>Firefox</a:t>
            </a:r>
            <a:r>
              <a:rPr lang="cs-CZ" sz="1800" dirty="0" smtClean="0"/>
              <a:t> OS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Připravovaný OS od společnosti </a:t>
            </a:r>
            <a:r>
              <a:rPr lang="cs-CZ" dirty="0" err="1" smtClean="0"/>
              <a:t>Mozilla</a:t>
            </a:r>
            <a:endParaRPr lang="cs-CZ" dirty="0" smtClean="0"/>
          </a:p>
          <a:p>
            <a:r>
              <a:rPr lang="cs-CZ" dirty="0" smtClean="0"/>
              <a:t>Open-source – Linux jádro</a:t>
            </a:r>
          </a:p>
          <a:p>
            <a:r>
              <a:rPr lang="cs-CZ" dirty="0" smtClean="0"/>
              <a:t>ARM platforma</a:t>
            </a:r>
          </a:p>
          <a:p>
            <a:r>
              <a:rPr lang="cs-CZ" dirty="0" smtClean="0"/>
              <a:t>Programovatelný v C++, Java, HTML5</a:t>
            </a:r>
          </a:p>
          <a:p>
            <a:r>
              <a:rPr lang="cs-CZ" dirty="0" smtClean="0"/>
              <a:t>3 hlavní vrstvy</a:t>
            </a:r>
          </a:p>
          <a:p>
            <a:pPr lvl="1"/>
            <a:r>
              <a:rPr lang="cs-CZ" dirty="0" err="1" smtClean="0"/>
              <a:t>Gonk</a:t>
            </a:r>
            <a:r>
              <a:rPr lang="cs-CZ" dirty="0" smtClean="0"/>
              <a:t> – Linux kernel, hardware vrstva</a:t>
            </a:r>
          </a:p>
          <a:p>
            <a:pPr lvl="1"/>
            <a:r>
              <a:rPr lang="cs-CZ" dirty="0" err="1" smtClean="0"/>
              <a:t>Gecko</a:t>
            </a:r>
            <a:r>
              <a:rPr lang="cs-CZ" dirty="0" smtClean="0"/>
              <a:t> – aplikační vrstva</a:t>
            </a:r>
          </a:p>
          <a:p>
            <a:pPr lvl="1"/>
            <a:r>
              <a:rPr lang="cs-CZ" dirty="0" err="1" smtClean="0"/>
              <a:t>Gaia</a:t>
            </a:r>
            <a:r>
              <a:rPr lang="cs-CZ" dirty="0" smtClean="0"/>
              <a:t> – HTML5 a UI vrstva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9219" name="Picture 3" descr="C:\Users\Netmars\Desktop\Prezentace\2 prezentace\mat\loga\fire\fir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6111" y="1479666"/>
            <a:ext cx="2514322" cy="773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Netmars\Desktop\Prezentace\2 prezentace\mat\fire\FirefoxOS_Screenshot_Development_Build_2012-10-2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6111" y="2858529"/>
            <a:ext cx="2122245" cy="3183367"/>
          </a:xfrm>
          <a:prstGeom prst="roundRect">
            <a:avLst>
              <a:gd name="adj" fmla="val 3469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756485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Další OS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Asha</a:t>
            </a:r>
            <a:r>
              <a:rPr lang="cs-CZ" dirty="0" smtClean="0"/>
              <a:t> = </a:t>
            </a:r>
            <a:r>
              <a:rPr lang="cs-CZ" dirty="0" err="1" smtClean="0"/>
              <a:t>low</a:t>
            </a:r>
            <a:r>
              <a:rPr lang="cs-CZ" dirty="0" smtClean="0"/>
              <a:t>-end platforma firmy Nokia</a:t>
            </a:r>
          </a:p>
          <a:p>
            <a:r>
              <a:rPr lang="cs-CZ" dirty="0" err="1" smtClean="0"/>
              <a:t>Mer</a:t>
            </a:r>
            <a:r>
              <a:rPr lang="cs-CZ" dirty="0" smtClean="0"/>
              <a:t> = open-source OS vycházející z </a:t>
            </a:r>
            <a:r>
              <a:rPr lang="cs-CZ" dirty="0" err="1" smtClean="0"/>
              <a:t>MeeGo</a:t>
            </a:r>
            <a:endParaRPr lang="cs-CZ" dirty="0" smtClean="0"/>
          </a:p>
          <a:p>
            <a:r>
              <a:rPr lang="cs-CZ" dirty="0" err="1" smtClean="0"/>
              <a:t>Nemo</a:t>
            </a:r>
            <a:r>
              <a:rPr lang="cs-CZ" dirty="0" smtClean="0"/>
              <a:t> Mobile = open-source Os vycházející z </a:t>
            </a:r>
            <a:r>
              <a:rPr lang="cs-CZ" dirty="0" err="1" smtClean="0"/>
              <a:t>Mer</a:t>
            </a:r>
            <a:endParaRPr lang="cs-CZ" dirty="0" smtClean="0"/>
          </a:p>
          <a:p>
            <a:r>
              <a:rPr lang="cs-CZ" dirty="0" err="1" smtClean="0"/>
              <a:t>GridOS</a:t>
            </a:r>
            <a:r>
              <a:rPr lang="cs-CZ" dirty="0" smtClean="0"/>
              <a:t> = OS využívající Android kernel</a:t>
            </a:r>
          </a:p>
          <a:p>
            <a:r>
              <a:rPr lang="cs-CZ" dirty="0" smtClean="0"/>
              <a:t>SHR = vyvíjen komunitou, jádro systému z Linuxu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4463815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Podíl trhu</a:t>
            </a:r>
            <a:endParaRPr lang="cs-CZ" sz="1800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5997171"/>
              </p:ext>
            </p:extLst>
          </p:nvPr>
        </p:nvGraphicFramePr>
        <p:xfrm>
          <a:off x="615950" y="1400432"/>
          <a:ext cx="8140700" cy="47257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33</a:t>
            </a:fld>
            <a:endParaRPr lang="cs-CZ"/>
          </a:p>
        </p:txBody>
      </p:sp>
      <p:pic>
        <p:nvPicPr>
          <p:cNvPr id="6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719796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err="1"/>
              <a:t>Symbian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Vyvinut </a:t>
            </a:r>
            <a:r>
              <a:rPr lang="cs-CZ" dirty="0"/>
              <a:t>společností </a:t>
            </a:r>
            <a:r>
              <a:rPr lang="cs-CZ" dirty="0" err="1"/>
              <a:t>Symbian</a:t>
            </a:r>
            <a:r>
              <a:rPr lang="cs-CZ" dirty="0"/>
              <a:t> Ltd</a:t>
            </a:r>
            <a:r>
              <a:rPr lang="cs-CZ" dirty="0" smtClean="0"/>
              <a:t>.</a:t>
            </a:r>
          </a:p>
          <a:p>
            <a:r>
              <a:rPr lang="cs-CZ" dirty="0" smtClean="0"/>
              <a:t>Odkoupen firmou Nokia </a:t>
            </a:r>
          </a:p>
          <a:p>
            <a:pPr lvl="1"/>
            <a:r>
              <a:rPr lang="cs-CZ" dirty="0" smtClean="0"/>
              <a:t>externě vyvíjen </a:t>
            </a:r>
            <a:r>
              <a:rPr lang="cs-CZ" dirty="0"/>
              <a:t>firmou </a:t>
            </a:r>
            <a:r>
              <a:rPr lang="cs-CZ" dirty="0" err="1" smtClean="0"/>
              <a:t>Accenture</a:t>
            </a:r>
            <a:endParaRPr lang="cs-CZ" dirty="0" smtClean="0"/>
          </a:p>
          <a:p>
            <a:r>
              <a:rPr lang="cs-CZ" dirty="0" smtClean="0"/>
              <a:t>Vývoj již ukončen</a:t>
            </a:r>
          </a:p>
          <a:p>
            <a:r>
              <a:rPr lang="cs-CZ" dirty="0"/>
              <a:t>Poslední verze OS = </a:t>
            </a:r>
            <a:endParaRPr lang="cs-CZ" dirty="0" smtClean="0"/>
          </a:p>
          <a:p>
            <a:pPr marL="446087" lvl="1" indent="0">
              <a:buNone/>
            </a:pPr>
            <a:r>
              <a:rPr lang="cs-CZ" dirty="0" smtClean="0"/>
              <a:t>Nokia </a:t>
            </a:r>
            <a:r>
              <a:rPr lang="cs-CZ" dirty="0"/>
              <a:t>Belle </a:t>
            </a:r>
            <a:r>
              <a:rPr lang="cs-CZ" dirty="0" err="1"/>
              <a:t>Feature</a:t>
            </a:r>
            <a:r>
              <a:rPr lang="cs-CZ" dirty="0"/>
              <a:t> </a:t>
            </a:r>
            <a:r>
              <a:rPr lang="cs-CZ" dirty="0" err="1"/>
              <a:t>Pack</a:t>
            </a:r>
            <a:r>
              <a:rPr lang="cs-CZ" dirty="0"/>
              <a:t> 2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3074" name="Picture 2" descr="C:\Users\Netmars\Desktop\Prezentace\2 prezentace\mat\sym\Nokia_Belle_OS_Feature_Pack_2_screensho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0048" y="1678160"/>
            <a:ext cx="2187640" cy="3887832"/>
          </a:xfrm>
          <a:prstGeom prst="roundRect">
            <a:avLst>
              <a:gd name="adj" fmla="val 5146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0221526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err="1" smtClean="0"/>
              <a:t>BlackBerry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000" dirty="0" smtClean="0"/>
              <a:t>Výrobce</a:t>
            </a:r>
            <a:r>
              <a:rPr lang="cs-CZ" sz="2000" dirty="0"/>
              <a:t>: </a:t>
            </a:r>
            <a:r>
              <a:rPr lang="cs-CZ" sz="2000" dirty="0" err="1"/>
              <a:t>BlackBerry</a:t>
            </a:r>
            <a:r>
              <a:rPr lang="cs-CZ" sz="2000" dirty="0"/>
              <a:t> </a:t>
            </a:r>
            <a:r>
              <a:rPr lang="cs-CZ" sz="2000" dirty="0" smtClean="0"/>
              <a:t>Ltd.</a:t>
            </a:r>
          </a:p>
          <a:p>
            <a:r>
              <a:rPr lang="cs-CZ" sz="2000" dirty="0" smtClean="0"/>
              <a:t>Jádro: QNX</a:t>
            </a:r>
          </a:p>
          <a:p>
            <a:r>
              <a:rPr lang="cs-CZ" sz="2000" dirty="0" smtClean="0"/>
              <a:t>Zdroj</a:t>
            </a:r>
            <a:r>
              <a:rPr lang="cs-CZ" sz="2000" dirty="0"/>
              <a:t>: </a:t>
            </a:r>
            <a:r>
              <a:rPr lang="cs-CZ" sz="2000" dirty="0" err="1" smtClean="0"/>
              <a:t>Closed</a:t>
            </a:r>
            <a:r>
              <a:rPr lang="cs-CZ" sz="2000" dirty="0" smtClean="0"/>
              <a:t>-source</a:t>
            </a:r>
          </a:p>
          <a:p>
            <a:r>
              <a:rPr lang="cs-CZ" sz="2000" dirty="0" smtClean="0"/>
              <a:t>Programovací prostředí: C, C++, HTML5, Java</a:t>
            </a:r>
          </a:p>
          <a:p>
            <a:r>
              <a:rPr lang="cs-CZ" sz="2000" dirty="0"/>
              <a:t>Architektura: </a:t>
            </a:r>
            <a:r>
              <a:rPr lang="cs-CZ" sz="2000" dirty="0" smtClean="0"/>
              <a:t>ARM</a:t>
            </a:r>
          </a:p>
          <a:p>
            <a:r>
              <a:rPr lang="cs-CZ" sz="2000" dirty="0" smtClean="0"/>
              <a:t>64-bitový systém: Ne</a:t>
            </a:r>
          </a:p>
          <a:p>
            <a:r>
              <a:rPr lang="cs-CZ" sz="2000" dirty="0" smtClean="0"/>
              <a:t>Multitasking: Ano</a:t>
            </a:r>
          </a:p>
          <a:p>
            <a:r>
              <a:rPr lang="cs-CZ" sz="2000" dirty="0" err="1" smtClean="0"/>
              <a:t>Multi-touch</a:t>
            </a:r>
            <a:r>
              <a:rPr lang="cs-CZ" sz="2000" dirty="0" smtClean="0"/>
              <a:t>: Ano (od verze 6)</a:t>
            </a:r>
          </a:p>
          <a:p>
            <a:r>
              <a:rPr lang="cs-CZ" sz="2000" dirty="0" err="1" smtClean="0"/>
              <a:t>Vicejazykový</a:t>
            </a:r>
            <a:r>
              <a:rPr lang="cs-CZ" sz="2000" dirty="0" smtClean="0"/>
              <a:t>: Ano</a:t>
            </a:r>
          </a:p>
          <a:p>
            <a:r>
              <a:rPr lang="cs-CZ" sz="2000" dirty="0" smtClean="0"/>
              <a:t>Distribuce aplikací: </a:t>
            </a:r>
            <a:r>
              <a:rPr lang="cs-CZ" sz="2000" dirty="0" err="1" smtClean="0"/>
              <a:t>BlackBerry</a:t>
            </a:r>
            <a:r>
              <a:rPr lang="cs-CZ" sz="2000" dirty="0" smtClean="0"/>
              <a:t> </a:t>
            </a:r>
            <a:r>
              <a:rPr lang="cs-CZ" sz="2000" dirty="0" err="1" smtClean="0"/>
              <a:t>World</a:t>
            </a:r>
            <a:endParaRPr lang="cs-CZ" sz="2000" dirty="0" smtClean="0"/>
          </a:p>
          <a:p>
            <a:r>
              <a:rPr lang="cs-CZ" sz="2000" dirty="0" smtClean="0"/>
              <a:t>První verze: leden 1999</a:t>
            </a:r>
          </a:p>
          <a:p>
            <a:pPr lvl="1"/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1026" name="Picture 2" descr="C:\Users\Netmars\Desktop\Prezentace\2 prezentace\mat\bb\blackberry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3145" y="3154062"/>
            <a:ext cx="4481212" cy="93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9748747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err="1" smtClean="0"/>
              <a:t>BlackBerry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</a:t>
            </a:r>
            <a:r>
              <a:rPr lang="cs-CZ" dirty="0" smtClean="0"/>
              <a:t>ouze pro zařízení společnosti </a:t>
            </a:r>
            <a:r>
              <a:rPr lang="cs-CZ" dirty="0" err="1" smtClean="0"/>
              <a:t>BlackBerry</a:t>
            </a:r>
            <a:r>
              <a:rPr lang="cs-CZ" dirty="0" smtClean="0"/>
              <a:t> (dříve RIM)</a:t>
            </a:r>
          </a:p>
          <a:p>
            <a:r>
              <a:rPr lang="cs-CZ" dirty="0" smtClean="0"/>
              <a:t>Postupný úpadek na úkor populárnějších OS</a:t>
            </a:r>
          </a:p>
          <a:p>
            <a:r>
              <a:rPr lang="cs-CZ" dirty="0" err="1" smtClean="0"/>
              <a:t>BlackBerry</a:t>
            </a:r>
            <a:r>
              <a:rPr lang="cs-CZ" dirty="0" smtClean="0"/>
              <a:t> OS</a:t>
            </a:r>
          </a:p>
          <a:p>
            <a:pPr lvl="1"/>
            <a:r>
              <a:rPr lang="cs-CZ" dirty="0" smtClean="0"/>
              <a:t>Již ukončen další vývoj</a:t>
            </a:r>
          </a:p>
          <a:p>
            <a:pPr lvl="1"/>
            <a:r>
              <a:rPr lang="cs-CZ" dirty="0" smtClean="0"/>
              <a:t>Poslední verze 7.1</a:t>
            </a:r>
          </a:p>
          <a:p>
            <a:r>
              <a:rPr lang="cs-CZ" dirty="0" smtClean="0"/>
              <a:t>Nástupce </a:t>
            </a:r>
            <a:r>
              <a:rPr lang="cs-CZ" dirty="0" err="1" smtClean="0"/>
              <a:t>BlackBerry</a:t>
            </a:r>
            <a:r>
              <a:rPr lang="cs-CZ" dirty="0" smtClean="0"/>
              <a:t> 10</a:t>
            </a:r>
            <a:endParaRPr lang="cs-CZ" dirty="0"/>
          </a:p>
          <a:p>
            <a:pPr lvl="1"/>
            <a:r>
              <a:rPr lang="cs-CZ" dirty="0" smtClean="0"/>
              <a:t>Leden 2013</a:t>
            </a:r>
          </a:p>
          <a:p>
            <a:pPr lvl="1"/>
            <a:r>
              <a:rPr lang="cs-CZ" dirty="0" smtClean="0"/>
              <a:t>Nové jádro – QNX</a:t>
            </a:r>
          </a:p>
          <a:p>
            <a:pPr lvl="1"/>
            <a:r>
              <a:rPr lang="cs-CZ" dirty="0" smtClean="0"/>
              <a:t>Obsahuje Android vrstvu</a:t>
            </a:r>
          </a:p>
          <a:p>
            <a:pPr lvl="2"/>
            <a:r>
              <a:rPr lang="cs-CZ" dirty="0" smtClean="0"/>
              <a:t>Snadný port aplikací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4098" name="Picture 2" descr="C:\Users\Netmars\Desktop\Prezentace\2 prezentace\mat\bb\BlackBerry_10_screensho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0213" y="2552323"/>
            <a:ext cx="2183356" cy="3638927"/>
          </a:xfrm>
          <a:prstGeom prst="roundRect">
            <a:avLst>
              <a:gd name="adj" fmla="val 6480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5269468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Windows </a:t>
            </a:r>
            <a:r>
              <a:rPr lang="cs-CZ" sz="1800" dirty="0" err="1" smtClean="0"/>
              <a:t>Phone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000" dirty="0" smtClean="0"/>
              <a:t>Výrobce</a:t>
            </a:r>
            <a:r>
              <a:rPr lang="cs-CZ" sz="2000" dirty="0"/>
              <a:t>: Microsoft </a:t>
            </a:r>
            <a:r>
              <a:rPr lang="cs-CZ" sz="2000" dirty="0" err="1"/>
              <a:t>Corporation</a:t>
            </a:r>
            <a:endParaRPr lang="cs-CZ" sz="2000" dirty="0" smtClean="0"/>
          </a:p>
          <a:p>
            <a:r>
              <a:rPr lang="cs-CZ" sz="2000" dirty="0"/>
              <a:t>Jádro: Windows NT</a:t>
            </a:r>
            <a:endParaRPr lang="cs-CZ" sz="2000" dirty="0" smtClean="0"/>
          </a:p>
          <a:p>
            <a:r>
              <a:rPr lang="cs-CZ" sz="2000" dirty="0" smtClean="0"/>
              <a:t>Zdroj</a:t>
            </a:r>
            <a:r>
              <a:rPr lang="cs-CZ" sz="2000" dirty="0"/>
              <a:t>: </a:t>
            </a:r>
            <a:r>
              <a:rPr lang="cs-CZ" sz="2000" dirty="0" err="1" smtClean="0"/>
              <a:t>Closed</a:t>
            </a:r>
            <a:r>
              <a:rPr lang="cs-CZ" sz="2000" dirty="0"/>
              <a:t>-</a:t>
            </a:r>
            <a:r>
              <a:rPr lang="cs-CZ" sz="2000" dirty="0" smtClean="0"/>
              <a:t>source</a:t>
            </a:r>
          </a:p>
          <a:p>
            <a:r>
              <a:rPr lang="cs-CZ" sz="2000" dirty="0" smtClean="0"/>
              <a:t>Programovací prostředí: C, C++</a:t>
            </a:r>
          </a:p>
          <a:p>
            <a:r>
              <a:rPr lang="cs-CZ" sz="2000" dirty="0" smtClean="0"/>
              <a:t>Architektura: ARM</a:t>
            </a:r>
          </a:p>
          <a:p>
            <a:r>
              <a:rPr lang="cs-CZ" sz="2000" dirty="0" smtClean="0"/>
              <a:t>64-bitový systém: Ne</a:t>
            </a:r>
          </a:p>
          <a:p>
            <a:r>
              <a:rPr lang="cs-CZ" sz="2000" dirty="0" smtClean="0"/>
              <a:t>Multitasking: Ano </a:t>
            </a:r>
          </a:p>
          <a:p>
            <a:r>
              <a:rPr lang="cs-CZ" sz="2000" dirty="0" err="1" smtClean="0"/>
              <a:t>Multi-touch</a:t>
            </a:r>
            <a:r>
              <a:rPr lang="cs-CZ" sz="2000" dirty="0" smtClean="0"/>
              <a:t>: Ano </a:t>
            </a:r>
          </a:p>
          <a:p>
            <a:r>
              <a:rPr lang="cs-CZ" sz="2000" dirty="0" err="1" smtClean="0"/>
              <a:t>Vicejazykový</a:t>
            </a:r>
            <a:r>
              <a:rPr lang="cs-CZ" sz="2000" dirty="0" smtClean="0"/>
              <a:t>: Ano</a:t>
            </a:r>
          </a:p>
          <a:p>
            <a:r>
              <a:rPr lang="cs-CZ" sz="2000" dirty="0" smtClean="0"/>
              <a:t>Distribuce aplikací</a:t>
            </a:r>
            <a:r>
              <a:rPr lang="cs-CZ" sz="2000" dirty="0"/>
              <a:t>: Windows </a:t>
            </a:r>
            <a:r>
              <a:rPr lang="cs-CZ" sz="2000" dirty="0" err="1"/>
              <a:t>Phone</a:t>
            </a:r>
            <a:r>
              <a:rPr lang="cs-CZ" sz="2000" dirty="0"/>
              <a:t> </a:t>
            </a:r>
            <a:r>
              <a:rPr lang="cs-CZ" sz="2000" dirty="0" err="1"/>
              <a:t>Store</a:t>
            </a:r>
            <a:endParaRPr lang="cs-CZ" sz="2000" dirty="0" smtClean="0"/>
          </a:p>
          <a:p>
            <a:r>
              <a:rPr lang="cs-CZ" sz="2000" dirty="0" smtClean="0"/>
              <a:t>První verze: listopad 2010</a:t>
            </a:r>
          </a:p>
          <a:p>
            <a:pPr lvl="1"/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4098" name="Picture 2" descr="C:\Users\Netmars\Desktop\Prezentace\2 prezentace\mat\WP\W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746" y="3148913"/>
            <a:ext cx="4841254" cy="1488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4906957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Windows </a:t>
            </a:r>
            <a:r>
              <a:rPr lang="cs-CZ" sz="1800" dirty="0" err="1" smtClean="0"/>
              <a:t>Phone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Přímý nástupce Windows Mobile</a:t>
            </a:r>
          </a:p>
          <a:p>
            <a:r>
              <a:rPr lang="cs-CZ" dirty="0" smtClean="0"/>
              <a:t>Oproti předchůdci uzavřenější platforma</a:t>
            </a:r>
          </a:p>
          <a:p>
            <a:r>
              <a:rPr lang="cs-CZ" dirty="0" smtClean="0"/>
              <a:t>Windows </a:t>
            </a:r>
            <a:r>
              <a:rPr lang="cs-CZ" dirty="0" err="1" smtClean="0"/>
              <a:t>Phone</a:t>
            </a:r>
            <a:r>
              <a:rPr lang="cs-CZ" dirty="0" smtClean="0"/>
              <a:t> 7 stále jádro CE</a:t>
            </a:r>
          </a:p>
          <a:p>
            <a:r>
              <a:rPr lang="cs-CZ" dirty="0" smtClean="0"/>
              <a:t>Windows </a:t>
            </a:r>
            <a:r>
              <a:rPr lang="cs-CZ" dirty="0" err="1" smtClean="0"/>
              <a:t>Phone</a:t>
            </a:r>
            <a:r>
              <a:rPr lang="cs-CZ" dirty="0" smtClean="0"/>
              <a:t> 8 – Windows NT kernel</a:t>
            </a:r>
          </a:p>
          <a:p>
            <a:r>
              <a:rPr lang="cs-CZ" dirty="0" smtClean="0"/>
              <a:t>Domovská obrazovka = dlaždice</a:t>
            </a:r>
          </a:p>
          <a:p>
            <a:pPr lvl="1"/>
            <a:r>
              <a:rPr lang="cs-CZ" dirty="0" smtClean="0"/>
              <a:t>Sjednocený vzhled s ostatními Windows</a:t>
            </a:r>
          </a:p>
          <a:p>
            <a:r>
              <a:rPr lang="cs-CZ" dirty="0" smtClean="0"/>
              <a:t>Hlavní nevýhoda </a:t>
            </a:r>
          </a:p>
          <a:p>
            <a:pPr lvl="1"/>
            <a:r>
              <a:rPr lang="cs-CZ" dirty="0" smtClean="0"/>
              <a:t>Oproti konkurenci málo aplikací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2051" name="Picture 3" descr="C:\Users\Netmars\Desktop\Prezentace\2 prezentace\mat\8\Windows_Phone_8_StartScree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5238" y="1787611"/>
            <a:ext cx="2131412" cy="3552354"/>
          </a:xfrm>
          <a:prstGeom prst="roundRect">
            <a:avLst>
              <a:gd name="adj" fmla="val 5459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7085445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Windows</a:t>
            </a:r>
            <a:r>
              <a:rPr lang="cs-CZ" dirty="0" smtClean="0"/>
              <a:t> </a:t>
            </a:r>
            <a:r>
              <a:rPr lang="cs-CZ" sz="1800" dirty="0" smtClean="0"/>
              <a:t>RT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Snaha přenést </a:t>
            </a:r>
            <a:r>
              <a:rPr lang="cs-CZ" dirty="0"/>
              <a:t>Windows </a:t>
            </a:r>
            <a:r>
              <a:rPr lang="cs-CZ" dirty="0" smtClean="0"/>
              <a:t>i na tablety s ARM architekturou</a:t>
            </a:r>
          </a:p>
          <a:p>
            <a:r>
              <a:rPr lang="cs-CZ" dirty="0" smtClean="0"/>
              <a:t>Vzhled ala Windows 8</a:t>
            </a:r>
          </a:p>
          <a:p>
            <a:r>
              <a:rPr lang="cs-CZ" dirty="0" smtClean="0"/>
              <a:t>Obsahuje i klasický pracovní desktop</a:t>
            </a:r>
          </a:p>
          <a:p>
            <a:r>
              <a:rPr lang="cs-CZ" dirty="0" smtClean="0"/>
              <a:t>Oproti x86-64 verzím nedostatky</a:t>
            </a:r>
          </a:p>
          <a:p>
            <a:r>
              <a:rPr lang="cs-CZ" dirty="0" smtClean="0"/>
              <a:t>Nevýhoda - nenabízí kompatibilitu </a:t>
            </a:r>
            <a:r>
              <a:rPr lang="cs-CZ" dirty="0"/>
              <a:t>W</a:t>
            </a:r>
            <a:r>
              <a:rPr lang="cs-CZ" dirty="0" smtClean="0"/>
              <a:t>in32 aplikací</a:t>
            </a:r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1026" name="Picture 2" descr="C:\Users\Netmars\Desktop\Prezentace\2 prezentace\mat\rt\windows-r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5003" y="3933659"/>
            <a:ext cx="3810601" cy="2367628"/>
          </a:xfrm>
          <a:prstGeom prst="roundRect">
            <a:avLst>
              <a:gd name="adj" fmla="val 4112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Netmars\Desktop\Prezentace\2 prezentace\mat\loga\rt\Windows_RT_log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535" y="2422483"/>
            <a:ext cx="2557115" cy="551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9616926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Mustr_prezentace_OPPA</Template>
  <TotalTime>2491</TotalTime>
  <Words>1441</Words>
  <Application>Microsoft Office PowerPoint</Application>
  <PresentationFormat>Předvádění na obrazovce (4:3)</PresentationFormat>
  <Paragraphs>477</Paragraphs>
  <Slides>34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34</vt:i4>
      </vt:variant>
    </vt:vector>
  </HeadingPairs>
  <TitlesOfParts>
    <vt:vector size="35" baseType="lpstr">
      <vt:lpstr>Mustr_prezentace_OPPA</vt:lpstr>
      <vt:lpstr>Prezentace aplikace PowerPoint</vt:lpstr>
      <vt:lpstr>Definice</vt:lpstr>
      <vt:lpstr>Symbian</vt:lpstr>
      <vt:lpstr>Symbian</vt:lpstr>
      <vt:lpstr>BlackBerry</vt:lpstr>
      <vt:lpstr>BlackBerry</vt:lpstr>
      <vt:lpstr>Windows Phone</vt:lpstr>
      <vt:lpstr>Windows Phone</vt:lpstr>
      <vt:lpstr>Windows RT</vt:lpstr>
      <vt:lpstr>Android</vt:lpstr>
      <vt:lpstr>Android</vt:lpstr>
      <vt:lpstr>Android</vt:lpstr>
      <vt:lpstr>Android</vt:lpstr>
      <vt:lpstr>Android</vt:lpstr>
      <vt:lpstr>Android</vt:lpstr>
      <vt:lpstr>Android</vt:lpstr>
      <vt:lpstr>Android</vt:lpstr>
      <vt:lpstr>iOS</vt:lpstr>
      <vt:lpstr>iOS</vt:lpstr>
      <vt:lpstr>iOS</vt:lpstr>
      <vt:lpstr>iOS</vt:lpstr>
      <vt:lpstr>iOS</vt:lpstr>
      <vt:lpstr>iOS</vt:lpstr>
      <vt:lpstr>iOS</vt:lpstr>
      <vt:lpstr>iOS</vt:lpstr>
      <vt:lpstr>webOS</vt:lpstr>
      <vt:lpstr>Yun OS</vt:lpstr>
      <vt:lpstr>Tizen</vt:lpstr>
      <vt:lpstr>Sailfish OS</vt:lpstr>
      <vt:lpstr>Ubuntu Touch</vt:lpstr>
      <vt:lpstr>Firefox OS</vt:lpstr>
      <vt:lpstr>Další OS</vt:lpstr>
      <vt:lpstr>Podíl trhu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Prochazka</dc:creator>
  <cp:lastModifiedBy>Netmars</cp:lastModifiedBy>
  <cp:revision>294</cp:revision>
  <dcterms:created xsi:type="dcterms:W3CDTF">2013-09-10T05:03:47Z</dcterms:created>
  <dcterms:modified xsi:type="dcterms:W3CDTF">2013-09-29T10:48:13Z</dcterms:modified>
</cp:coreProperties>
</file>