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70" r:id="rId2"/>
    <p:sldId id="279" r:id="rId3"/>
    <p:sldId id="281" r:id="rId4"/>
    <p:sldId id="294" r:id="rId5"/>
    <p:sldId id="293" r:id="rId6"/>
    <p:sldId id="292" r:id="rId7"/>
    <p:sldId id="291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306" r:id="rId20"/>
    <p:sldId id="307" r:id="rId21"/>
    <p:sldId id="308" r:id="rId22"/>
    <p:sldId id="309" r:id="rId23"/>
    <p:sldId id="310" r:id="rId24"/>
    <p:sldId id="311" r:id="rId25"/>
    <p:sldId id="312" r:id="rId26"/>
    <p:sldId id="313" r:id="rId27"/>
    <p:sldId id="314" r:id="rId28"/>
    <p:sldId id="315" r:id="rId29"/>
    <p:sldId id="317" r:id="rId30"/>
    <p:sldId id="318" r:id="rId31"/>
    <p:sldId id="280" r:id="rId32"/>
  </p:sldIdLst>
  <p:sldSz cx="9144000" cy="6858000" type="screen4x3"/>
  <p:notesSz cx="6858000" cy="9945688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3C8C"/>
    <a:srgbClr val="F7D417"/>
    <a:srgbClr val="D42E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5" autoAdjust="0"/>
    <p:restoredTop sz="95560" autoAdjust="0"/>
  </p:normalViewPr>
  <p:slideViewPr>
    <p:cSldViewPr snapToGrid="0" snapToObjects="1">
      <p:cViewPr varScale="1">
        <p:scale>
          <a:sx n="112" d="100"/>
          <a:sy n="112" d="100"/>
        </p:scale>
        <p:origin x="-157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7213"/>
            <a:ext cx="29718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447213"/>
            <a:ext cx="29718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F4B5975-4091-4F51-BEC7-5BCEFEB1EFD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07124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256" tIns="46627" rIns="93256" bIns="46627" numCol="1" anchor="t" anchorCtr="0" compatLnSpc="1">
            <a:prstTxWarp prst="textNoShape">
              <a:avLst/>
            </a:prstTxWarp>
          </a:bodyPr>
          <a:lstStyle>
            <a:lvl1pPr defTabSz="933450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256" tIns="46627" rIns="93256" bIns="46627" numCol="1" anchor="t" anchorCtr="0" compatLnSpc="1">
            <a:prstTxWarp prst="textNoShape">
              <a:avLst/>
            </a:prstTxWarp>
          </a:bodyPr>
          <a:lstStyle>
            <a:lvl1pPr algn="r" defTabSz="933450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1388" y="746125"/>
            <a:ext cx="4975225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724400"/>
            <a:ext cx="5486400" cy="447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256" tIns="46627" rIns="93256" bIns="466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5625"/>
            <a:ext cx="2971800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256" tIns="46627" rIns="93256" bIns="46627" numCol="1" anchor="b" anchorCtr="0" compatLnSpc="1">
            <a:prstTxWarp prst="textNoShape">
              <a:avLst/>
            </a:prstTxWarp>
          </a:bodyPr>
          <a:lstStyle>
            <a:lvl1pPr defTabSz="933450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445625"/>
            <a:ext cx="2971800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256" tIns="46627" rIns="93256" bIns="46627" numCol="1" anchor="b" anchorCtr="0" compatLnSpc="1">
            <a:prstTxWarp prst="textNoShape">
              <a:avLst/>
            </a:prstTxWarp>
          </a:bodyPr>
          <a:lstStyle>
            <a:lvl1pPr algn="r" defTabSz="933450">
              <a:defRPr sz="1200"/>
            </a:lvl1pPr>
          </a:lstStyle>
          <a:p>
            <a:pPr>
              <a:defRPr/>
            </a:pPr>
            <a:fld id="{19F9E967-BB3B-47E5-8EEC-C2894244786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75067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9" descr="prezentaceOPPa_s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39813" y="2482850"/>
            <a:ext cx="7772400" cy="1470025"/>
          </a:xfrm>
        </p:spPr>
        <p:txBody>
          <a:bodyPr anchor="t"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noProof="0" smtClean="0"/>
              <a:t>Kliknutím lze upravit styl.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39813" y="5591175"/>
            <a:ext cx="6400800" cy="60325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cs-CZ" noProof="0" smtClean="0"/>
              <a:t>Kliknutím lze upravit styl předlohy.</a:t>
            </a:r>
          </a:p>
        </p:txBody>
      </p:sp>
    </p:spTree>
    <p:extLst>
      <p:ext uri="{BB962C8B-B14F-4D97-AF65-F5344CB8AC3E}">
        <p14:creationId xmlns:p14="http://schemas.microsoft.com/office/powerpoint/2010/main" val="1313393059"/>
      </p:ext>
    </p:extLst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B7B6F-10CC-4456-88DD-EDCA2660382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6500555"/>
      </p:ext>
    </p:extLst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721475" y="236538"/>
            <a:ext cx="2035175" cy="58896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15950" y="236538"/>
            <a:ext cx="5953125" cy="58896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403F1C-2470-4664-9B5B-1F2642AE899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6801762"/>
      </p:ext>
    </p:extLst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C4985B-73AF-46EE-94C6-3612EC56C1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6112997"/>
      </p:ext>
    </p:extLst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6A7F6-4B1B-4BFD-9095-8A6BDFF338F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016777"/>
      </p:ext>
    </p:extLst>
  </p:cSld>
  <p:clrMapOvr>
    <a:masterClrMapping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15950" y="1600200"/>
            <a:ext cx="3994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3994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A4D19B-8121-4653-A161-7B702532751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7098831"/>
      </p:ext>
    </p:extLst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041B1-0CE4-4F7B-93DD-E05971A8603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2419913"/>
      </p:ext>
    </p:extLst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2D93EC-4EF0-44FE-BBCB-4025FFB88EE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976397"/>
      </p:ext>
    </p:extLst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B0D5EF-4B36-4456-AB22-7E8B0B57494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9466758"/>
      </p:ext>
    </p:extLst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1DC8A-9667-4301-AE0D-B23D4973A36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1871645"/>
      </p:ext>
    </p:extLst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77DC33-E398-4EC9-A6D0-D48DC1E370D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7203035"/>
      </p:ext>
    </p:extLst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4" descr="prezentaceOPPa_S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5950" y="1600200"/>
            <a:ext cx="81407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67688" y="6191250"/>
            <a:ext cx="588962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3C3C8C"/>
                </a:solidFill>
              </a:defRPr>
            </a:lvl1pPr>
          </a:lstStyle>
          <a:p>
            <a:pPr>
              <a:defRPr/>
            </a:pPr>
            <a:fld id="{1C9E5F94-2D86-4E9B-B60D-9A8D3E44146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9500" y="236538"/>
            <a:ext cx="584835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" name="Text Box 14"/>
          <p:cNvSpPr txBox="1">
            <a:spLocks noChangeArrowheads="1"/>
          </p:cNvSpPr>
          <p:nvPr/>
        </p:nvSpPr>
        <p:spPr bwMode="auto">
          <a:xfrm>
            <a:off x="6838950" y="6362700"/>
            <a:ext cx="1295400" cy="1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cs-CZ" sz="900" b="1" smtClean="0">
                <a:solidFill>
                  <a:srgbClr val="D42E12"/>
                </a:solidFill>
              </a:rPr>
              <a:t>WWW.OPPA.CZ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ransition>
    <p:randomBar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F7D417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F7D417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F7D417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F7D417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F7D417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F7D417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F7D417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F7D417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F7D417"/>
          </a:solidFill>
          <a:latin typeface="Arial" charset="0"/>
        </a:defRPr>
      </a:lvl9pPr>
    </p:titleStyle>
    <p:bodyStyle>
      <a:lvl1pPr marL="266700" indent="-266700" algn="l" rtl="0" eaLnBrk="1" fontAlgn="base" hangingPunct="1">
        <a:spcBef>
          <a:spcPct val="20000"/>
        </a:spcBef>
        <a:spcAft>
          <a:spcPct val="0"/>
        </a:spcAft>
        <a:buClr>
          <a:srgbClr val="D42E12"/>
        </a:buClr>
        <a:buFont typeface="Wingdings" pitchFamily="2" charset="2"/>
        <a:buChar char="§"/>
        <a:defRPr sz="2400">
          <a:solidFill>
            <a:srgbClr val="3C3C8C"/>
          </a:solidFill>
          <a:latin typeface="+mn-lt"/>
          <a:ea typeface="+mn-ea"/>
          <a:cs typeface="+mn-cs"/>
        </a:defRPr>
      </a:lvl1pPr>
      <a:lvl2pPr marL="714375" indent="-268288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3C3C8C"/>
          </a:solidFill>
          <a:latin typeface="+mn-lt"/>
        </a:defRPr>
      </a:lvl2pPr>
      <a:lvl3pPr marL="1076325" indent="-182563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3C3C8C"/>
          </a:solidFill>
          <a:latin typeface="+mn-lt"/>
        </a:defRPr>
      </a:lvl3pPr>
      <a:lvl4pPr marL="1524000" indent="-268288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rgbClr val="3C3C8C"/>
          </a:solidFill>
          <a:latin typeface="+mn-lt"/>
        </a:defRPr>
      </a:lvl4pPr>
      <a:lvl5pPr marL="1885950" indent="-182563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3C3C8C"/>
          </a:solidFill>
          <a:latin typeface="+mn-lt"/>
        </a:defRPr>
      </a:lvl5pPr>
      <a:lvl6pPr marL="2343150" indent="-182563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3C3C8C"/>
          </a:solidFill>
          <a:latin typeface="+mn-lt"/>
        </a:defRPr>
      </a:lvl6pPr>
      <a:lvl7pPr marL="2800350" indent="-182563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3C3C8C"/>
          </a:solidFill>
          <a:latin typeface="+mn-lt"/>
        </a:defRPr>
      </a:lvl7pPr>
      <a:lvl8pPr marL="3257550" indent="-182563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3C3C8C"/>
          </a:solidFill>
          <a:latin typeface="+mn-lt"/>
        </a:defRPr>
      </a:lvl8pPr>
      <a:lvl9pPr marL="3714750" indent="-182563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3C3C8C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3.jpe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3.jpeg"/><Relationship Id="rId16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18" Type="http://schemas.openxmlformats.org/officeDocument/2006/relationships/image" Target="../media/image62.png"/><Relationship Id="rId3" Type="http://schemas.openxmlformats.org/officeDocument/2006/relationships/image" Target="../media/image47.emf"/><Relationship Id="rId21" Type="http://schemas.openxmlformats.org/officeDocument/2006/relationships/image" Target="../media/image65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17" Type="http://schemas.openxmlformats.org/officeDocument/2006/relationships/image" Target="../media/image61.png"/><Relationship Id="rId2" Type="http://schemas.openxmlformats.org/officeDocument/2006/relationships/image" Target="../media/image3.jpeg"/><Relationship Id="rId16" Type="http://schemas.openxmlformats.org/officeDocument/2006/relationships/image" Target="../media/image60.png"/><Relationship Id="rId20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5" Type="http://schemas.openxmlformats.org/officeDocument/2006/relationships/image" Target="../media/image59.png"/><Relationship Id="rId10" Type="http://schemas.openxmlformats.org/officeDocument/2006/relationships/image" Target="../media/image54.png"/><Relationship Id="rId19" Type="http://schemas.openxmlformats.org/officeDocument/2006/relationships/image" Target="../media/image63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Relationship Id="rId22" Type="http://schemas.openxmlformats.org/officeDocument/2006/relationships/image" Target="../media/image6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236" y="251749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 pole 2"/>
          <p:cNvSpPr txBox="1">
            <a:spLocks noChangeArrowheads="1"/>
          </p:cNvSpPr>
          <p:nvPr/>
        </p:nvSpPr>
        <p:spPr bwMode="auto">
          <a:xfrm>
            <a:off x="4516767" y="273974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STŘEDNÍ</a:t>
            </a:r>
            <a:endParaRPr lang="cs-CZ" dirty="0">
              <a:solidFill>
                <a:schemeClr val="bg1"/>
              </a:solidFill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solidFill>
                  <a:schemeClr val="bg1"/>
                </a:solidFill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8" name="Nadpis 5"/>
          <p:cNvSpPr>
            <a:spLocks noGrp="1"/>
          </p:cNvSpPr>
          <p:nvPr>
            <p:ph type="ctrTitle"/>
          </p:nvPr>
        </p:nvSpPr>
        <p:spPr>
          <a:xfrm>
            <a:off x="685800" y="2377476"/>
            <a:ext cx="7772400" cy="1107996"/>
          </a:xfrm>
        </p:spPr>
        <p:txBody>
          <a:bodyPr/>
          <a:lstStyle/>
          <a:p>
            <a:pPr algn="ctr"/>
            <a:r>
              <a:rPr lang="cs-CZ" sz="3600" dirty="0" smtClean="0"/>
              <a:t>Zařízení Android ve firemním prostředí</a:t>
            </a:r>
            <a:endParaRPr lang="cs-CZ" sz="3600" dirty="0"/>
          </a:p>
        </p:txBody>
      </p:sp>
      <p:sp>
        <p:nvSpPr>
          <p:cNvPr id="9" name="Podnadpis 6"/>
          <p:cNvSpPr>
            <a:spLocks noGrp="1"/>
          </p:cNvSpPr>
          <p:nvPr>
            <p:ph type="subTitle" idx="1"/>
          </p:nvPr>
        </p:nvSpPr>
        <p:spPr>
          <a:xfrm>
            <a:off x="1331640" y="4156029"/>
            <a:ext cx="6400800" cy="1661993"/>
          </a:xfrm>
        </p:spPr>
        <p:txBody>
          <a:bodyPr/>
          <a:lstStyle/>
          <a:p>
            <a:pPr algn="ctr"/>
            <a:r>
              <a:rPr lang="cs-CZ" sz="2800" dirty="0" smtClean="0"/>
              <a:t>Edward Plch</a:t>
            </a:r>
            <a:br>
              <a:rPr lang="cs-CZ" sz="2800" dirty="0" smtClean="0"/>
            </a:br>
            <a:r>
              <a:rPr lang="cs-CZ" sz="2800" dirty="0" smtClean="0"/>
              <a:t>prosinec 2013</a:t>
            </a:r>
          </a:p>
          <a:p>
            <a:pPr algn="ctr"/>
            <a:endParaRPr lang="cs-CZ" dirty="0"/>
          </a:p>
          <a:p>
            <a:pPr algn="ctr"/>
            <a:r>
              <a:rPr lang="cs-CZ" sz="1000" dirty="0" smtClean="0"/>
              <a:t>Verze 1.0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41790" y="1201208"/>
            <a:ext cx="523779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rgbClr val="D42E12"/>
                </a:solidFill>
              </a:rPr>
              <a:t>PRAHA </a:t>
            </a:r>
            <a:r>
              <a:rPr lang="en-US" b="1" dirty="0">
                <a:solidFill>
                  <a:srgbClr val="D42E12"/>
                </a:solidFill>
              </a:rPr>
              <a:t>&amp; EU</a:t>
            </a:r>
            <a:br>
              <a:rPr lang="en-US" b="1" dirty="0">
                <a:solidFill>
                  <a:srgbClr val="D42E12"/>
                </a:solidFill>
              </a:rPr>
            </a:br>
            <a:r>
              <a:rPr lang="en-US" b="1" dirty="0">
                <a:solidFill>
                  <a:schemeClr val="bg1"/>
                </a:solidFill>
              </a:rPr>
              <a:t>INVESTUJEME DO VA</a:t>
            </a:r>
            <a:r>
              <a:rPr lang="cs-CZ" b="1" dirty="0">
                <a:solidFill>
                  <a:schemeClr val="bg1"/>
                </a:solidFill>
              </a:rPr>
              <a:t>ŠÍ BUDOUCNOSTI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10</a:t>
            </a:fld>
            <a:endParaRPr lang="cs-CZ" smtClean="0">
              <a:solidFill>
                <a:srgbClr val="3C3C8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just" eaLnBrk="1" hangingPunct="1">
              <a:buNone/>
            </a:pPr>
            <a:endParaRPr lang="cs-CZ" dirty="0" smtClean="0"/>
          </a:p>
          <a:p>
            <a:pPr marL="628650" lvl="2" indent="-266700" eaLnBrk="1" hangingPunct="1">
              <a:buClr>
                <a:srgbClr val="D42E12"/>
              </a:buClr>
              <a:buFont typeface="Wingdings" pitchFamily="2" charset="2"/>
              <a:buChar char="§"/>
            </a:pPr>
            <a:endParaRPr lang="cs-CZ" sz="3100" dirty="0" smtClean="0"/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7" name="Nadpis 5"/>
          <p:cNvSpPr txBox="1">
            <a:spLocks/>
          </p:cNvSpPr>
          <p:nvPr/>
        </p:nvSpPr>
        <p:spPr bwMode="auto">
          <a:xfrm>
            <a:off x="685800" y="2366110"/>
            <a:ext cx="7772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9pPr>
          </a:lstStyle>
          <a:p>
            <a:pPr algn="ctr"/>
            <a:r>
              <a:rPr lang="cs-CZ" sz="2800" kern="0" smtClean="0"/>
              <a:t>Hlavní metody zabezpečení a správy zařízení Android</a:t>
            </a:r>
            <a:endParaRPr lang="cs-CZ" sz="2800" kern="0" dirty="0"/>
          </a:p>
        </p:txBody>
      </p:sp>
    </p:spTree>
    <p:extLst>
      <p:ext uri="{BB962C8B-B14F-4D97-AF65-F5344CB8AC3E}">
        <p14:creationId xmlns:p14="http://schemas.microsoft.com/office/powerpoint/2010/main" val="1720648253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11</a:t>
            </a:fld>
            <a:endParaRPr lang="cs-CZ" smtClean="0">
              <a:solidFill>
                <a:srgbClr val="3C3C8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just" eaLnBrk="1" hangingPunct="1">
              <a:buNone/>
            </a:pPr>
            <a:endParaRPr lang="cs-CZ" dirty="0" smtClean="0"/>
          </a:p>
          <a:p>
            <a:pPr marL="628650" lvl="2" indent="-266700" eaLnBrk="1" hangingPunct="1">
              <a:buClr>
                <a:srgbClr val="D42E12"/>
              </a:buClr>
              <a:buFont typeface="Wingdings" pitchFamily="2" charset="2"/>
              <a:buChar char="§"/>
            </a:pPr>
            <a:endParaRPr lang="cs-CZ" sz="3100" dirty="0" smtClean="0"/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7" name="Nadpis 11"/>
          <p:cNvSpPr txBox="1">
            <a:spLocks/>
          </p:cNvSpPr>
          <p:nvPr/>
        </p:nvSpPr>
        <p:spPr bwMode="auto">
          <a:xfrm>
            <a:off x="539552" y="1330651"/>
            <a:ext cx="8028000" cy="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9pPr>
          </a:lstStyle>
          <a:p>
            <a:r>
              <a:rPr lang="cs-CZ" sz="2400" kern="0" smtClean="0"/>
              <a:t>ActiveSync policies</a:t>
            </a:r>
            <a:endParaRPr lang="cs-CZ" sz="2400" kern="0" dirty="0"/>
          </a:p>
        </p:txBody>
      </p:sp>
      <p:sp>
        <p:nvSpPr>
          <p:cNvPr id="8" name="Zástupný symbol pro text 15"/>
          <p:cNvSpPr txBox="1">
            <a:spLocks/>
          </p:cNvSpPr>
          <p:nvPr/>
        </p:nvSpPr>
        <p:spPr>
          <a:xfrm>
            <a:off x="539552" y="1906715"/>
            <a:ext cx="8280722" cy="4581330"/>
          </a:xfrm>
          <a:prstGeom prst="rect">
            <a:avLst/>
          </a:prstGeom>
        </p:spPr>
        <p:txBody>
          <a:bodyPr/>
          <a:lstStyle>
            <a:lvl1pPr marL="26670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42E12"/>
              </a:buClr>
              <a:buFont typeface="Wingdings" pitchFamily="2" charset="2"/>
              <a:buChar char="§"/>
              <a:defRPr sz="2400">
                <a:solidFill>
                  <a:srgbClr val="3C3C8C"/>
                </a:solidFill>
                <a:latin typeface="+mn-lt"/>
                <a:ea typeface="+mn-ea"/>
                <a:cs typeface="+mn-cs"/>
              </a:defRPr>
            </a:lvl1pPr>
            <a:lvl2pPr marL="714375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C3C8C"/>
                </a:solidFill>
                <a:latin typeface="+mn-lt"/>
              </a:defRPr>
            </a:lvl2pPr>
            <a:lvl3pPr marL="1076325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rgbClr val="3C3C8C"/>
                </a:solidFill>
                <a:latin typeface="+mn-lt"/>
              </a:defRPr>
            </a:lvl3pPr>
            <a:lvl4pPr marL="1524000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3C3C8C"/>
                </a:solidFill>
                <a:latin typeface="+mn-lt"/>
              </a:defRPr>
            </a:lvl4pPr>
            <a:lvl5pPr marL="18859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5pPr>
            <a:lvl6pPr marL="23431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6pPr>
            <a:lvl7pPr marL="28003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7pPr>
            <a:lvl8pPr marL="32575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8pPr>
            <a:lvl9pPr marL="37147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9pPr>
          </a:lstStyle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Jak fungují</a:t>
            </a:r>
          </a:p>
          <a:p>
            <a:pPr marL="742950" lvl="2" indent="-342900">
              <a:defRPr/>
            </a:pPr>
            <a:r>
              <a:rPr lang="cs-CZ" sz="1600" b="1" kern="0" dirty="0" smtClean="0"/>
              <a:t>Nativní součást protokolu </a:t>
            </a:r>
            <a:r>
              <a:rPr lang="cs-CZ" sz="1600" b="1" kern="0" dirty="0" err="1" smtClean="0"/>
              <a:t>ActiveSync</a:t>
            </a:r>
            <a:endParaRPr lang="cs-CZ" sz="1600" b="1" kern="0" dirty="0" smtClean="0"/>
          </a:p>
          <a:p>
            <a:pPr marL="742950" lvl="2" indent="-342900">
              <a:defRPr/>
            </a:pPr>
            <a:r>
              <a:rPr lang="cs-CZ" sz="1600" b="1" kern="0" dirty="0" smtClean="0"/>
              <a:t>Konfigurují se přímo na serveru </a:t>
            </a:r>
            <a:r>
              <a:rPr lang="cs-CZ" sz="1600" b="1" kern="0" dirty="0" err="1" smtClean="0"/>
              <a:t>ActiveSync</a:t>
            </a:r>
            <a:r>
              <a:rPr lang="cs-CZ" sz="1600" b="1" kern="0" dirty="0" smtClean="0"/>
              <a:t> (Exchange, </a:t>
            </a:r>
            <a:r>
              <a:rPr lang="cs-CZ" sz="1600" b="1" kern="0" dirty="0" err="1" smtClean="0"/>
              <a:t>Traveler</a:t>
            </a:r>
            <a:r>
              <a:rPr lang="cs-CZ" sz="1600" b="1" kern="0" dirty="0" smtClean="0"/>
              <a:t>)</a:t>
            </a:r>
          </a:p>
          <a:p>
            <a:pPr marL="342900" lvl="1" indent="-342900">
              <a:buFontTx/>
              <a:buChar char="•"/>
              <a:defRPr/>
            </a:pPr>
            <a:endParaRPr lang="cs-CZ" b="1" kern="0" dirty="0" smtClean="0"/>
          </a:p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Výhody</a:t>
            </a:r>
          </a:p>
          <a:p>
            <a:pPr marL="742950" lvl="2" indent="-342900">
              <a:defRPr/>
            </a:pPr>
            <a:r>
              <a:rPr lang="cs-CZ" sz="1600" b="1" kern="0" dirty="0" smtClean="0"/>
              <a:t>Není nutno kupovat další licence</a:t>
            </a:r>
          </a:p>
          <a:p>
            <a:pPr marL="342900" lvl="1" indent="-342900">
              <a:buFontTx/>
              <a:buChar char="•"/>
              <a:defRPr/>
            </a:pPr>
            <a:endParaRPr lang="cs-CZ" b="1" kern="0" dirty="0" smtClean="0"/>
          </a:p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Nevýhody</a:t>
            </a:r>
          </a:p>
          <a:p>
            <a:pPr marL="742950" lvl="2" indent="-342900">
              <a:defRPr/>
            </a:pPr>
            <a:r>
              <a:rPr lang="cs-CZ" sz="1600" b="1" kern="0" dirty="0" smtClean="0"/>
              <a:t>Velmi omezená funkcionalita</a:t>
            </a:r>
          </a:p>
          <a:p>
            <a:pPr marL="742950" lvl="2" indent="-342900">
              <a:defRPr/>
            </a:pPr>
            <a:r>
              <a:rPr lang="cs-CZ" sz="1600" b="1" kern="0" dirty="0" smtClean="0"/>
              <a:t>Politiky musí být podporovány na straně klienta</a:t>
            </a:r>
          </a:p>
          <a:p>
            <a:pPr marL="742950" lvl="2" indent="-342900">
              <a:defRPr/>
            </a:pPr>
            <a:r>
              <a:rPr lang="cs-CZ" sz="1600" b="1" kern="0" dirty="0" smtClean="0"/>
              <a:t>Nízká úroveň zabezpečení</a:t>
            </a:r>
          </a:p>
          <a:p>
            <a:pPr marL="742950" lvl="2" indent="-342900">
              <a:defRPr/>
            </a:pPr>
            <a:endParaRPr lang="cs-CZ" sz="1600" b="1" kern="0" dirty="0" smtClean="0"/>
          </a:p>
          <a:p>
            <a:pPr marL="342900" lvl="1" indent="-342900">
              <a:buFontTx/>
              <a:buChar char="•"/>
              <a:defRPr/>
            </a:pPr>
            <a:endParaRPr lang="cs-CZ" b="1" kern="0" dirty="0" smtClean="0"/>
          </a:p>
          <a:p>
            <a:pPr marL="342900" lvl="1" indent="-342900">
              <a:buFontTx/>
              <a:buChar char="•"/>
              <a:defRPr/>
            </a:pPr>
            <a:endParaRPr lang="cs-CZ" b="1" kern="0" dirty="0" smtClean="0"/>
          </a:p>
          <a:p>
            <a:pPr lvl="1">
              <a:buFont typeface="Arial" pitchFamily="34" charset="0"/>
              <a:buChar char="•"/>
            </a:pPr>
            <a:endParaRPr lang="cs-CZ" sz="1600" b="1" kern="0" dirty="0" smtClean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83935" y="3411646"/>
            <a:ext cx="2456593" cy="244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20648253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12</a:t>
            </a:fld>
            <a:endParaRPr lang="cs-CZ" smtClean="0">
              <a:solidFill>
                <a:srgbClr val="3C3C8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5950" y="1869150"/>
            <a:ext cx="8140700" cy="4525963"/>
          </a:xfrm>
        </p:spPr>
        <p:txBody>
          <a:bodyPr/>
          <a:lstStyle/>
          <a:p>
            <a:pPr marL="0" indent="0" algn="just" eaLnBrk="1" hangingPunct="1">
              <a:buNone/>
            </a:pPr>
            <a:endParaRPr lang="cs-CZ" dirty="0" smtClean="0"/>
          </a:p>
          <a:p>
            <a:pPr marL="628650" lvl="2" indent="-266700" eaLnBrk="1" hangingPunct="1">
              <a:buClr>
                <a:srgbClr val="D42E12"/>
              </a:buClr>
              <a:buFont typeface="Wingdings" pitchFamily="2" charset="2"/>
              <a:buChar char="§"/>
            </a:pPr>
            <a:endParaRPr lang="cs-CZ" sz="3100" dirty="0" smtClean="0"/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7" name="Nadpis 11"/>
          <p:cNvSpPr txBox="1">
            <a:spLocks/>
          </p:cNvSpPr>
          <p:nvPr/>
        </p:nvSpPr>
        <p:spPr bwMode="auto">
          <a:xfrm>
            <a:off x="539552" y="1321686"/>
            <a:ext cx="8028000" cy="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9pPr>
          </a:lstStyle>
          <a:p>
            <a:r>
              <a:rPr lang="cs-CZ" sz="2400" kern="0" dirty="0" smtClean="0"/>
              <a:t>Správa celého zařízení pomocí MDM</a:t>
            </a:r>
            <a:endParaRPr lang="cs-CZ" sz="2400" kern="0" dirty="0"/>
          </a:p>
        </p:txBody>
      </p:sp>
      <p:sp>
        <p:nvSpPr>
          <p:cNvPr id="8" name="Zástupný symbol pro text 15"/>
          <p:cNvSpPr txBox="1">
            <a:spLocks/>
          </p:cNvSpPr>
          <p:nvPr/>
        </p:nvSpPr>
        <p:spPr>
          <a:xfrm>
            <a:off x="539552" y="1897750"/>
            <a:ext cx="8280722" cy="4581330"/>
          </a:xfrm>
          <a:prstGeom prst="rect">
            <a:avLst/>
          </a:prstGeom>
        </p:spPr>
        <p:txBody>
          <a:bodyPr/>
          <a:lstStyle>
            <a:lvl1pPr marL="26670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42E12"/>
              </a:buClr>
              <a:buFont typeface="Wingdings" pitchFamily="2" charset="2"/>
              <a:buChar char="§"/>
              <a:defRPr sz="2400">
                <a:solidFill>
                  <a:srgbClr val="3C3C8C"/>
                </a:solidFill>
                <a:latin typeface="+mn-lt"/>
                <a:ea typeface="+mn-ea"/>
                <a:cs typeface="+mn-cs"/>
              </a:defRPr>
            </a:lvl1pPr>
            <a:lvl2pPr marL="714375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C3C8C"/>
                </a:solidFill>
                <a:latin typeface="+mn-lt"/>
              </a:defRPr>
            </a:lvl2pPr>
            <a:lvl3pPr marL="1076325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rgbClr val="3C3C8C"/>
                </a:solidFill>
                <a:latin typeface="+mn-lt"/>
              </a:defRPr>
            </a:lvl3pPr>
            <a:lvl4pPr marL="1524000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3C3C8C"/>
                </a:solidFill>
                <a:latin typeface="+mn-lt"/>
              </a:defRPr>
            </a:lvl4pPr>
            <a:lvl5pPr marL="18859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5pPr>
            <a:lvl6pPr marL="23431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6pPr>
            <a:lvl7pPr marL="28003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7pPr>
            <a:lvl8pPr marL="32575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8pPr>
            <a:lvl9pPr marL="37147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9pPr>
          </a:lstStyle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Jak funguje</a:t>
            </a:r>
          </a:p>
          <a:p>
            <a:pPr marL="742950" lvl="2" indent="-342900">
              <a:defRPr/>
            </a:pPr>
            <a:r>
              <a:rPr lang="cs-CZ" sz="1600" b="1" kern="0" dirty="0" smtClean="0"/>
              <a:t>Na mobilním zařízení je instalován klient MDM, se zařízením komunikuje pomocí API</a:t>
            </a:r>
          </a:p>
          <a:p>
            <a:pPr marL="742950" lvl="2" indent="-342900">
              <a:defRPr/>
            </a:pPr>
            <a:r>
              <a:rPr lang="cs-CZ" sz="1600" b="1" kern="0" dirty="0" smtClean="0"/>
              <a:t>MDM klient komunikuje se serverem a vynucuje na zařízení požadovaná nastavení</a:t>
            </a:r>
          </a:p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Výhody</a:t>
            </a:r>
          </a:p>
          <a:p>
            <a:pPr marL="742950" lvl="2" indent="-342900">
              <a:defRPr/>
            </a:pPr>
            <a:r>
              <a:rPr lang="cs-CZ" sz="1600" b="1" kern="0" dirty="0" smtClean="0"/>
              <a:t>Uživatel má jedno společné prostředí, může využívat nativní klienty (email, browser apod.)</a:t>
            </a:r>
          </a:p>
          <a:p>
            <a:pPr marL="742950" lvl="2" indent="-342900">
              <a:defRPr/>
            </a:pPr>
            <a:r>
              <a:rPr lang="cs-CZ" sz="1600" b="1" kern="0" dirty="0" smtClean="0"/>
              <a:t>Smazání firemních dat i v případě ztráty kontaktu se serverem MDM</a:t>
            </a:r>
          </a:p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Nevýhody</a:t>
            </a:r>
          </a:p>
          <a:p>
            <a:pPr marL="742950" lvl="2" indent="-342900">
              <a:defRPr/>
            </a:pPr>
            <a:r>
              <a:rPr lang="cs-CZ" sz="1600" b="1" kern="0" dirty="0" smtClean="0"/>
              <a:t>Náročná kontrola pohynu dokumentů na zařízení</a:t>
            </a:r>
          </a:p>
          <a:p>
            <a:pPr marL="742950" lvl="2" indent="-342900">
              <a:defRPr/>
            </a:pPr>
            <a:r>
              <a:rPr lang="cs-CZ" sz="1600" b="1" kern="0" dirty="0" smtClean="0"/>
              <a:t>Je velmi obtížné zabránit úniku dat (</a:t>
            </a:r>
            <a:r>
              <a:rPr lang="cs-CZ" sz="1600" b="1" kern="0" dirty="0" err="1" smtClean="0"/>
              <a:t>cloudové</a:t>
            </a:r>
            <a:r>
              <a:rPr lang="cs-CZ" sz="1600" b="1" kern="0" dirty="0" smtClean="0"/>
              <a:t> služby)</a:t>
            </a:r>
          </a:p>
          <a:p>
            <a:pPr marL="742950" lvl="2" indent="-342900">
              <a:defRPr/>
            </a:pPr>
            <a:r>
              <a:rPr lang="cs-CZ" sz="1600" b="1" kern="0" dirty="0" smtClean="0"/>
              <a:t>Není možné komunikovat mezi aplikacemi navzájem</a:t>
            </a:r>
          </a:p>
          <a:p>
            <a:pPr marL="342900" lvl="1" indent="-342900">
              <a:buFontTx/>
              <a:buChar char="•"/>
              <a:defRPr/>
            </a:pPr>
            <a:endParaRPr lang="cs-CZ" b="1" kern="0" dirty="0" smtClean="0"/>
          </a:p>
          <a:p>
            <a:pPr marL="342900" lvl="1" indent="-342900">
              <a:buFontTx/>
              <a:buChar char="•"/>
              <a:defRPr/>
            </a:pPr>
            <a:endParaRPr lang="cs-CZ" b="1" kern="0" dirty="0" smtClean="0"/>
          </a:p>
          <a:p>
            <a:pPr lvl="1">
              <a:buFont typeface="Arial" pitchFamily="34" charset="0"/>
              <a:buChar char="•"/>
            </a:pPr>
            <a:endParaRPr lang="cs-CZ" sz="1600" b="1" kern="0" dirty="0" smtClean="0"/>
          </a:p>
        </p:txBody>
      </p:sp>
    </p:spTree>
    <p:extLst>
      <p:ext uri="{BB962C8B-B14F-4D97-AF65-F5344CB8AC3E}">
        <p14:creationId xmlns:p14="http://schemas.microsoft.com/office/powerpoint/2010/main" val="1720648253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13</a:t>
            </a:fld>
            <a:endParaRPr lang="cs-CZ" smtClean="0">
              <a:solidFill>
                <a:srgbClr val="3C3C8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just" eaLnBrk="1" hangingPunct="1">
              <a:buNone/>
            </a:pPr>
            <a:endParaRPr lang="cs-CZ" dirty="0" smtClean="0"/>
          </a:p>
          <a:p>
            <a:pPr marL="628650" lvl="2" indent="-266700" eaLnBrk="1" hangingPunct="1">
              <a:buClr>
                <a:srgbClr val="D42E12"/>
              </a:buClr>
              <a:buFont typeface="Wingdings" pitchFamily="2" charset="2"/>
              <a:buChar char="§"/>
            </a:pPr>
            <a:endParaRPr lang="cs-CZ" sz="3100" dirty="0" smtClean="0"/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7" name="Nadpis 11"/>
          <p:cNvSpPr txBox="1">
            <a:spLocks/>
          </p:cNvSpPr>
          <p:nvPr/>
        </p:nvSpPr>
        <p:spPr bwMode="auto">
          <a:xfrm>
            <a:off x="539552" y="1321686"/>
            <a:ext cx="8028000" cy="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9pPr>
          </a:lstStyle>
          <a:p>
            <a:r>
              <a:rPr lang="cs-CZ" sz="2400" kern="0" smtClean="0"/>
              <a:t>Rozšíření možností správy zařízení Android jako celku</a:t>
            </a:r>
            <a:endParaRPr lang="cs-CZ" sz="2400" kern="0" dirty="0"/>
          </a:p>
        </p:txBody>
      </p:sp>
      <p:sp>
        <p:nvSpPr>
          <p:cNvPr id="8" name="Zástupný symbol pro text 15"/>
          <p:cNvSpPr txBox="1">
            <a:spLocks/>
          </p:cNvSpPr>
          <p:nvPr/>
        </p:nvSpPr>
        <p:spPr>
          <a:xfrm>
            <a:off x="539552" y="1897750"/>
            <a:ext cx="8280722" cy="4581330"/>
          </a:xfrm>
          <a:prstGeom prst="rect">
            <a:avLst/>
          </a:prstGeom>
        </p:spPr>
        <p:txBody>
          <a:bodyPr/>
          <a:lstStyle>
            <a:lvl1pPr marL="26670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42E12"/>
              </a:buClr>
              <a:buFont typeface="Wingdings" pitchFamily="2" charset="2"/>
              <a:buChar char="§"/>
              <a:defRPr sz="2400">
                <a:solidFill>
                  <a:srgbClr val="3C3C8C"/>
                </a:solidFill>
                <a:latin typeface="+mn-lt"/>
                <a:ea typeface="+mn-ea"/>
                <a:cs typeface="+mn-cs"/>
              </a:defRPr>
            </a:lvl1pPr>
            <a:lvl2pPr marL="714375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C3C8C"/>
                </a:solidFill>
                <a:latin typeface="+mn-lt"/>
              </a:defRPr>
            </a:lvl2pPr>
            <a:lvl3pPr marL="1076325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rgbClr val="3C3C8C"/>
                </a:solidFill>
                <a:latin typeface="+mn-lt"/>
              </a:defRPr>
            </a:lvl3pPr>
            <a:lvl4pPr marL="1524000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3C3C8C"/>
                </a:solidFill>
                <a:latin typeface="+mn-lt"/>
              </a:defRPr>
            </a:lvl4pPr>
            <a:lvl5pPr marL="18859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5pPr>
            <a:lvl6pPr marL="23431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6pPr>
            <a:lvl7pPr marL="28003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7pPr>
            <a:lvl8pPr marL="32575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8pPr>
            <a:lvl9pPr marL="37147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9pPr>
          </a:lstStyle>
          <a:p>
            <a:pPr marL="342900" lvl="1" indent="-342900">
              <a:buFontTx/>
              <a:buChar char="•"/>
              <a:defRPr/>
            </a:pPr>
            <a:r>
              <a:rPr lang="cs-CZ" b="1" kern="0" smtClean="0"/>
              <a:t>Samsung SAFE</a:t>
            </a:r>
          </a:p>
          <a:p>
            <a:pPr marL="742950" lvl="2" indent="-342900">
              <a:defRPr/>
            </a:pPr>
            <a:r>
              <a:rPr lang="cs-CZ" sz="1600" b="1" kern="0" smtClean="0"/>
              <a:t>Rozšířené API na některých modelech Samsung</a:t>
            </a:r>
          </a:p>
          <a:p>
            <a:pPr marL="742950" lvl="2" indent="-342900">
              <a:defRPr/>
            </a:pPr>
            <a:r>
              <a:rPr lang="cs-CZ" sz="1600" b="1" kern="0" smtClean="0"/>
              <a:t>Možnosti jsou analogické k možnostem iOS device restrictions</a:t>
            </a:r>
            <a:endParaRPr lang="cs-CZ" sz="2000" b="1" kern="0" smtClean="0"/>
          </a:p>
          <a:p>
            <a:pPr marL="342900" lvl="1" indent="-342900">
              <a:buFontTx/>
              <a:buChar char="•"/>
              <a:defRPr/>
            </a:pPr>
            <a:endParaRPr lang="cs-CZ" b="1" kern="0" smtClean="0"/>
          </a:p>
          <a:p>
            <a:pPr marL="342900" lvl="1" indent="-342900">
              <a:buFontTx/>
              <a:buChar char="•"/>
              <a:defRPr/>
            </a:pPr>
            <a:r>
              <a:rPr lang="cs-CZ" b="1" kern="0" smtClean="0"/>
              <a:t>HTC PRO API</a:t>
            </a:r>
          </a:p>
          <a:p>
            <a:pPr marL="742950" lvl="2" indent="-342900">
              <a:defRPr/>
            </a:pPr>
            <a:r>
              <a:rPr lang="cs-CZ" sz="1600" b="1" kern="0" smtClean="0"/>
              <a:t>Zatím jsou dostupné pouze základní možnosti (vynucení hesla apod.)</a:t>
            </a:r>
          </a:p>
          <a:p>
            <a:pPr marL="342900" lvl="1" indent="-342900">
              <a:buFontTx/>
              <a:buChar char="•"/>
              <a:defRPr/>
            </a:pPr>
            <a:endParaRPr lang="cs-CZ" b="1" kern="0" smtClean="0"/>
          </a:p>
          <a:p>
            <a:pPr marL="342900" lvl="1" indent="-342900">
              <a:buFontTx/>
              <a:buChar char="•"/>
              <a:defRPr/>
            </a:pPr>
            <a:r>
              <a:rPr lang="cs-CZ" b="1" kern="0" smtClean="0"/>
              <a:t>HUAWEI AnyOffice</a:t>
            </a:r>
          </a:p>
          <a:p>
            <a:pPr marL="742950" lvl="2" indent="-342900">
              <a:defRPr/>
            </a:pPr>
            <a:r>
              <a:rPr lang="cs-CZ" sz="1600" b="1" kern="0" smtClean="0"/>
              <a:t>Poměrně sofistikované řešení</a:t>
            </a:r>
          </a:p>
          <a:p>
            <a:pPr marL="742950" lvl="2" indent="-342900">
              <a:defRPr/>
            </a:pPr>
            <a:r>
              <a:rPr lang="cs-CZ" sz="1600" b="1" kern="0" smtClean="0"/>
              <a:t>Správa zařízení i síťového připojení</a:t>
            </a:r>
          </a:p>
          <a:p>
            <a:pPr marL="742950" lvl="2" indent="-342900">
              <a:defRPr/>
            </a:pPr>
            <a:r>
              <a:rPr lang="cs-CZ" sz="1600" b="1" kern="0" smtClean="0"/>
              <a:t>Malý počet zařízení</a:t>
            </a:r>
            <a:endParaRPr lang="cs-CZ" sz="2000" b="1" kern="0" smtClean="0"/>
          </a:p>
          <a:p>
            <a:pPr marL="342900" lvl="1" indent="-342900">
              <a:buFontTx/>
              <a:buChar char="•"/>
              <a:defRPr/>
            </a:pPr>
            <a:endParaRPr lang="cs-CZ" b="1" kern="0" smtClean="0"/>
          </a:p>
          <a:p>
            <a:pPr lvl="1">
              <a:buFont typeface="Arial" pitchFamily="34" charset="0"/>
              <a:buChar char="•"/>
            </a:pPr>
            <a:endParaRPr lang="cs-CZ" sz="1600" b="1" kern="0" dirty="0" smtClean="0"/>
          </a:p>
        </p:txBody>
      </p:sp>
    </p:spTree>
    <p:extLst>
      <p:ext uri="{BB962C8B-B14F-4D97-AF65-F5344CB8AC3E}">
        <p14:creationId xmlns:p14="http://schemas.microsoft.com/office/powerpoint/2010/main" val="1720648253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14</a:t>
            </a:fld>
            <a:endParaRPr lang="cs-CZ" smtClean="0">
              <a:solidFill>
                <a:srgbClr val="3C3C8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just" eaLnBrk="1" hangingPunct="1">
              <a:buNone/>
            </a:pPr>
            <a:endParaRPr lang="cs-CZ" dirty="0" smtClean="0"/>
          </a:p>
          <a:p>
            <a:pPr marL="628650" lvl="2" indent="-266700" eaLnBrk="1" hangingPunct="1">
              <a:buClr>
                <a:srgbClr val="D42E12"/>
              </a:buClr>
              <a:buFont typeface="Wingdings" pitchFamily="2" charset="2"/>
              <a:buChar char="§"/>
            </a:pPr>
            <a:endParaRPr lang="cs-CZ" sz="3100" dirty="0" smtClean="0"/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7" name="Nadpis 5"/>
          <p:cNvSpPr txBox="1">
            <a:spLocks/>
          </p:cNvSpPr>
          <p:nvPr/>
        </p:nvSpPr>
        <p:spPr bwMode="auto">
          <a:xfrm>
            <a:off x="685800" y="2366110"/>
            <a:ext cx="7772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9pPr>
          </a:lstStyle>
          <a:p>
            <a:pPr algn="ctr"/>
            <a:r>
              <a:rPr lang="cs-CZ" sz="2800" kern="0" smtClean="0"/>
              <a:t>Bezpečná metoda správy zařízení Android - oddělené soukromé a firemní prostředí</a:t>
            </a:r>
            <a:endParaRPr lang="cs-CZ" sz="2800" kern="0" dirty="0"/>
          </a:p>
        </p:txBody>
      </p:sp>
    </p:spTree>
    <p:extLst>
      <p:ext uri="{BB962C8B-B14F-4D97-AF65-F5344CB8AC3E}">
        <p14:creationId xmlns:p14="http://schemas.microsoft.com/office/powerpoint/2010/main" val="1720648253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15</a:t>
            </a:fld>
            <a:endParaRPr lang="cs-CZ" smtClean="0">
              <a:solidFill>
                <a:srgbClr val="3C3C8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just" eaLnBrk="1" hangingPunct="1">
              <a:buNone/>
            </a:pPr>
            <a:endParaRPr lang="cs-CZ" dirty="0" smtClean="0"/>
          </a:p>
          <a:p>
            <a:pPr marL="628650" lvl="2" indent="-266700" eaLnBrk="1" hangingPunct="1">
              <a:buClr>
                <a:srgbClr val="D42E12"/>
              </a:buClr>
              <a:buFont typeface="Wingdings" pitchFamily="2" charset="2"/>
              <a:buChar char="§"/>
            </a:pPr>
            <a:endParaRPr lang="cs-CZ" sz="3100" dirty="0" smtClean="0"/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7" name="Nadpis 11"/>
          <p:cNvSpPr txBox="1">
            <a:spLocks/>
          </p:cNvSpPr>
          <p:nvPr/>
        </p:nvSpPr>
        <p:spPr bwMode="auto">
          <a:xfrm>
            <a:off x="539552" y="1312721"/>
            <a:ext cx="8028000" cy="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9pPr>
          </a:lstStyle>
          <a:p>
            <a:r>
              <a:rPr lang="cs-CZ" sz="2400" kern="0" smtClean="0"/>
              <a:t>Oddělené soukromé a firemní prostředí</a:t>
            </a:r>
            <a:endParaRPr lang="cs-CZ" sz="2400" kern="0" dirty="0"/>
          </a:p>
        </p:txBody>
      </p:sp>
      <p:sp>
        <p:nvSpPr>
          <p:cNvPr id="8" name="Zástupný symbol pro text 15"/>
          <p:cNvSpPr txBox="1">
            <a:spLocks/>
          </p:cNvSpPr>
          <p:nvPr/>
        </p:nvSpPr>
        <p:spPr>
          <a:xfrm>
            <a:off x="539552" y="1888785"/>
            <a:ext cx="8352928" cy="4581330"/>
          </a:xfrm>
          <a:prstGeom prst="rect">
            <a:avLst/>
          </a:prstGeom>
        </p:spPr>
        <p:txBody>
          <a:bodyPr/>
          <a:lstStyle>
            <a:lvl1pPr marL="26670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42E12"/>
              </a:buClr>
              <a:buFont typeface="Wingdings" pitchFamily="2" charset="2"/>
              <a:buChar char="§"/>
              <a:defRPr sz="2400">
                <a:solidFill>
                  <a:srgbClr val="3C3C8C"/>
                </a:solidFill>
                <a:latin typeface="+mn-lt"/>
                <a:ea typeface="+mn-ea"/>
                <a:cs typeface="+mn-cs"/>
              </a:defRPr>
            </a:lvl1pPr>
            <a:lvl2pPr marL="714375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C3C8C"/>
                </a:solidFill>
                <a:latin typeface="+mn-lt"/>
              </a:defRPr>
            </a:lvl2pPr>
            <a:lvl3pPr marL="1076325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rgbClr val="3C3C8C"/>
                </a:solidFill>
                <a:latin typeface="+mn-lt"/>
              </a:defRPr>
            </a:lvl3pPr>
            <a:lvl4pPr marL="1524000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3C3C8C"/>
                </a:solidFill>
                <a:latin typeface="+mn-lt"/>
              </a:defRPr>
            </a:lvl4pPr>
            <a:lvl5pPr marL="18859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5pPr>
            <a:lvl6pPr marL="23431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6pPr>
            <a:lvl7pPr marL="28003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7pPr>
            <a:lvl8pPr marL="32575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8pPr>
            <a:lvl9pPr marL="37147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9pPr>
          </a:lstStyle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Jak funguje</a:t>
            </a:r>
          </a:p>
          <a:p>
            <a:pPr marL="742950" lvl="2" indent="-342900">
              <a:defRPr/>
            </a:pPr>
            <a:r>
              <a:rPr lang="cs-CZ" sz="1600" b="1" kern="0" dirty="0" smtClean="0"/>
              <a:t>„Super“ aplikace, ve které běží další, speciálně upravené (</a:t>
            </a:r>
            <a:r>
              <a:rPr lang="cs-CZ" sz="1600" b="1" kern="0" dirty="0" err="1" smtClean="0"/>
              <a:t>wrapped</a:t>
            </a:r>
            <a:r>
              <a:rPr lang="cs-CZ" sz="1600" b="1" kern="0" dirty="0" smtClean="0"/>
              <a:t>) aplikace</a:t>
            </a:r>
          </a:p>
          <a:p>
            <a:pPr marL="742950" lvl="2" indent="-342900">
              <a:defRPr/>
            </a:pPr>
            <a:r>
              <a:rPr lang="cs-CZ" sz="1600" b="1" kern="0" dirty="0" smtClean="0"/>
              <a:t>Samsung KNOX</a:t>
            </a:r>
          </a:p>
          <a:p>
            <a:pPr marL="742950" lvl="2" indent="-342900">
              <a:defRPr/>
            </a:pPr>
            <a:r>
              <a:rPr lang="cs-CZ" sz="1600" b="1" kern="0" dirty="0" err="1" smtClean="0"/>
              <a:t>MobileIron</a:t>
            </a:r>
            <a:r>
              <a:rPr lang="cs-CZ" sz="1600" b="1" kern="0" dirty="0" smtClean="0"/>
              <a:t> </a:t>
            </a:r>
            <a:r>
              <a:rPr lang="cs-CZ" sz="1600" b="1" kern="0" dirty="0" err="1" smtClean="0"/>
              <a:t>AppConnect</a:t>
            </a:r>
            <a:r>
              <a:rPr lang="cs-CZ" sz="1600" b="1" kern="0" dirty="0" smtClean="0"/>
              <a:t>/</a:t>
            </a:r>
            <a:r>
              <a:rPr lang="cs-CZ" sz="1600" b="1" kern="0" dirty="0" err="1" smtClean="0"/>
              <a:t>AppTunnel</a:t>
            </a:r>
            <a:r>
              <a:rPr lang="cs-CZ" sz="1600" b="1" kern="0" dirty="0" smtClean="0"/>
              <a:t>, </a:t>
            </a:r>
            <a:r>
              <a:rPr lang="cs-CZ" sz="1600" b="1" kern="0" dirty="0" err="1" smtClean="0"/>
              <a:t>Citrix</a:t>
            </a:r>
            <a:r>
              <a:rPr lang="cs-CZ" sz="1600" b="1" kern="0" dirty="0" smtClean="0"/>
              <a:t> </a:t>
            </a:r>
            <a:r>
              <a:rPr lang="cs-CZ" sz="1600" b="1" kern="0" dirty="0" err="1" smtClean="0"/>
              <a:t>Xenmobile</a:t>
            </a:r>
            <a:r>
              <a:rPr lang="cs-CZ" sz="1600" b="1" kern="0" dirty="0" smtClean="0"/>
              <a:t> WORX</a:t>
            </a:r>
          </a:p>
          <a:p>
            <a:pPr marL="342900" lvl="1" indent="-342900">
              <a:buFontTx/>
              <a:buChar char="•"/>
              <a:defRPr/>
            </a:pPr>
            <a:endParaRPr lang="cs-CZ" b="1" kern="0" dirty="0" smtClean="0"/>
          </a:p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Výhody</a:t>
            </a:r>
          </a:p>
          <a:p>
            <a:pPr marL="742950" lvl="2" indent="-342900">
              <a:defRPr/>
            </a:pPr>
            <a:r>
              <a:rPr lang="cs-CZ" sz="1600" b="1" kern="0" dirty="0" smtClean="0"/>
              <a:t>Nejvyšší možná bezpečnost</a:t>
            </a:r>
          </a:p>
          <a:p>
            <a:pPr marL="742950" lvl="2" indent="-342900">
              <a:defRPr/>
            </a:pPr>
            <a:r>
              <a:rPr lang="cs-CZ" sz="1600" b="1" kern="0" dirty="0" smtClean="0"/>
              <a:t>Možnost komunikace mezi zabezpečenými aplikacemi, není omezení </a:t>
            </a:r>
            <a:r>
              <a:rPr lang="cs-CZ" sz="1600" b="1" kern="0" dirty="0" err="1" smtClean="0"/>
              <a:t>sandboxingu</a:t>
            </a:r>
            <a:endParaRPr lang="cs-CZ" sz="1600" b="1" kern="0" dirty="0" smtClean="0"/>
          </a:p>
          <a:p>
            <a:pPr marL="742950" lvl="2" indent="-342900">
              <a:defRPr/>
            </a:pPr>
            <a:r>
              <a:rPr lang="cs-CZ" sz="1600" b="1" kern="0" dirty="0" smtClean="0"/>
              <a:t>Smazání firemních dat i v případě ztráty kontaktu se serverem MDM</a:t>
            </a:r>
          </a:p>
          <a:p>
            <a:pPr marL="342900" lvl="1" indent="-342900">
              <a:buFontTx/>
              <a:buChar char="•"/>
              <a:defRPr/>
            </a:pPr>
            <a:endParaRPr lang="cs-CZ" b="1" kern="0" dirty="0" smtClean="0"/>
          </a:p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Nevýhody</a:t>
            </a:r>
          </a:p>
          <a:p>
            <a:pPr marL="742950" lvl="2" indent="-342900">
              <a:defRPr/>
            </a:pPr>
            <a:r>
              <a:rPr lang="cs-CZ" sz="1600" b="1" kern="0" dirty="0" smtClean="0"/>
              <a:t>Dvě oddělená prostředí v mobilním zařízení</a:t>
            </a:r>
          </a:p>
          <a:p>
            <a:pPr marL="742950" lvl="2" indent="-342900">
              <a:defRPr/>
            </a:pPr>
            <a:endParaRPr lang="cs-CZ" sz="1600" b="1" kern="0" dirty="0" smtClean="0"/>
          </a:p>
          <a:p>
            <a:pPr marL="342900" lvl="1" indent="-342900">
              <a:buFontTx/>
              <a:buChar char="•"/>
              <a:defRPr/>
            </a:pPr>
            <a:endParaRPr lang="cs-CZ" b="1" kern="0" dirty="0" smtClean="0"/>
          </a:p>
          <a:p>
            <a:pPr marL="342900" lvl="1" indent="-342900">
              <a:buFontTx/>
              <a:buChar char="•"/>
              <a:defRPr/>
            </a:pPr>
            <a:endParaRPr lang="cs-CZ" b="1" kern="0" dirty="0" smtClean="0"/>
          </a:p>
          <a:p>
            <a:pPr lvl="1">
              <a:buFont typeface="Arial" pitchFamily="34" charset="0"/>
              <a:buChar char="•"/>
            </a:pPr>
            <a:endParaRPr lang="cs-CZ" sz="1600" b="1" kern="0" dirty="0" smtClean="0"/>
          </a:p>
        </p:txBody>
      </p:sp>
    </p:spTree>
    <p:extLst>
      <p:ext uri="{BB962C8B-B14F-4D97-AF65-F5344CB8AC3E}">
        <p14:creationId xmlns:p14="http://schemas.microsoft.com/office/powerpoint/2010/main" val="1720648253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16</a:t>
            </a:fld>
            <a:endParaRPr lang="cs-CZ" smtClean="0">
              <a:solidFill>
                <a:srgbClr val="3C3C8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just" eaLnBrk="1" hangingPunct="1">
              <a:buNone/>
            </a:pPr>
            <a:endParaRPr lang="cs-CZ" dirty="0" smtClean="0"/>
          </a:p>
          <a:p>
            <a:pPr marL="628650" lvl="2" indent="-266700" eaLnBrk="1" hangingPunct="1">
              <a:buClr>
                <a:srgbClr val="D42E12"/>
              </a:buClr>
              <a:buFont typeface="Wingdings" pitchFamily="2" charset="2"/>
              <a:buChar char="§"/>
            </a:pPr>
            <a:endParaRPr lang="cs-CZ" sz="3100" dirty="0" smtClean="0"/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pic>
        <p:nvPicPr>
          <p:cNvPr id="7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3505" y="1340510"/>
            <a:ext cx="2691930" cy="4785653"/>
          </a:xfrm>
          <a:prstGeom prst="rect">
            <a:avLst/>
          </a:prstGeom>
        </p:spPr>
      </p:pic>
      <p:pic>
        <p:nvPicPr>
          <p:cNvPr id="8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624" y="1340510"/>
            <a:ext cx="2691930" cy="4785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648253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xfrm>
            <a:off x="8167688" y="6245040"/>
            <a:ext cx="588962" cy="323850"/>
          </a:xfrm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17</a:t>
            </a:fld>
            <a:endParaRPr lang="cs-CZ" smtClean="0">
              <a:solidFill>
                <a:srgbClr val="3C3C8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5950" y="1653990"/>
            <a:ext cx="8140700" cy="4525963"/>
          </a:xfrm>
        </p:spPr>
        <p:txBody>
          <a:bodyPr/>
          <a:lstStyle/>
          <a:p>
            <a:pPr marL="0" indent="0" algn="just" eaLnBrk="1" hangingPunct="1">
              <a:buNone/>
            </a:pPr>
            <a:endParaRPr lang="cs-CZ" dirty="0" smtClean="0"/>
          </a:p>
          <a:p>
            <a:pPr marL="628650" lvl="2" indent="-266700" eaLnBrk="1" hangingPunct="1">
              <a:buClr>
                <a:srgbClr val="D42E12"/>
              </a:buClr>
              <a:buFont typeface="Wingdings" pitchFamily="2" charset="2"/>
              <a:buChar char="§"/>
            </a:pPr>
            <a:endParaRPr lang="cs-CZ" sz="3100" dirty="0" smtClean="0"/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7" name="Nadpis 11"/>
          <p:cNvSpPr txBox="1">
            <a:spLocks/>
          </p:cNvSpPr>
          <p:nvPr/>
        </p:nvSpPr>
        <p:spPr bwMode="auto">
          <a:xfrm>
            <a:off x="539552" y="1249966"/>
            <a:ext cx="8028000" cy="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9pPr>
          </a:lstStyle>
          <a:p>
            <a:r>
              <a:rPr lang="cs-CZ" sz="2400" kern="0" dirty="0" err="1" smtClean="0"/>
              <a:t>MobileIron</a:t>
            </a:r>
            <a:r>
              <a:rPr lang="cs-CZ" sz="2400" kern="0" dirty="0" smtClean="0"/>
              <a:t> </a:t>
            </a:r>
            <a:r>
              <a:rPr lang="cs-CZ" sz="2400" kern="0" dirty="0" err="1" smtClean="0"/>
              <a:t>Secure</a:t>
            </a:r>
            <a:r>
              <a:rPr lang="cs-CZ" sz="2400" kern="0" dirty="0" smtClean="0"/>
              <a:t> </a:t>
            </a:r>
            <a:r>
              <a:rPr lang="cs-CZ" sz="2400" kern="0" dirty="0" err="1" smtClean="0"/>
              <a:t>Apps</a:t>
            </a:r>
            <a:r>
              <a:rPr lang="cs-CZ" sz="2400" kern="0" dirty="0" smtClean="0"/>
              <a:t> </a:t>
            </a:r>
            <a:r>
              <a:rPr lang="cs-CZ" sz="2400" kern="0" dirty="0" err="1" smtClean="0"/>
              <a:t>container</a:t>
            </a:r>
            <a:endParaRPr lang="cs-CZ" sz="2400" kern="0" dirty="0"/>
          </a:p>
        </p:txBody>
      </p:sp>
      <p:sp>
        <p:nvSpPr>
          <p:cNvPr id="8" name="Rectangle 283"/>
          <p:cNvSpPr/>
          <p:nvPr/>
        </p:nvSpPr>
        <p:spPr>
          <a:xfrm>
            <a:off x="1487872" y="1650331"/>
            <a:ext cx="4976916" cy="3160231"/>
          </a:xfrm>
          <a:prstGeom prst="rect">
            <a:avLst/>
          </a:prstGeom>
          <a:solidFill>
            <a:schemeClr val="bg1"/>
          </a:solidFill>
          <a:ln w="57150" cmpd="sng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284"/>
          <p:cNvSpPr/>
          <p:nvPr/>
        </p:nvSpPr>
        <p:spPr>
          <a:xfrm>
            <a:off x="2371724" y="2019250"/>
            <a:ext cx="3940664" cy="1752932"/>
          </a:xfrm>
          <a:prstGeom prst="rect">
            <a:avLst/>
          </a:prstGeom>
          <a:noFill/>
          <a:ln w="5715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0" name="Picture 28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65" y="1965357"/>
            <a:ext cx="1407927" cy="2327830"/>
          </a:xfrm>
          <a:prstGeom prst="rect">
            <a:avLst/>
          </a:prstGeom>
        </p:spPr>
      </p:pic>
      <p:pic>
        <p:nvPicPr>
          <p:cNvPr id="11" name="Picture 286" descr="95a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1573" y="4210951"/>
            <a:ext cx="1109487" cy="1477801"/>
          </a:xfrm>
          <a:prstGeom prst="rect">
            <a:avLst/>
          </a:prstGeom>
        </p:spPr>
      </p:pic>
      <p:pic>
        <p:nvPicPr>
          <p:cNvPr id="12" name="Picture 287" descr="47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770" y="3899360"/>
            <a:ext cx="510695" cy="507504"/>
          </a:xfrm>
          <a:prstGeom prst="rect">
            <a:avLst/>
          </a:prstGeom>
        </p:spPr>
      </p:pic>
      <p:pic>
        <p:nvPicPr>
          <p:cNvPr id="13" name="Picture 288" descr="47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968" y="2299053"/>
            <a:ext cx="510695" cy="507504"/>
          </a:xfrm>
          <a:prstGeom prst="rect">
            <a:avLst/>
          </a:prstGeom>
        </p:spPr>
      </p:pic>
      <p:grpSp>
        <p:nvGrpSpPr>
          <p:cNvPr id="14" name="Group 289"/>
          <p:cNvGrpSpPr/>
          <p:nvPr/>
        </p:nvGrpSpPr>
        <p:grpSpPr>
          <a:xfrm>
            <a:off x="3761236" y="2299053"/>
            <a:ext cx="561268" cy="553298"/>
            <a:chOff x="3912134" y="1856179"/>
            <a:chExt cx="561268" cy="553298"/>
          </a:xfrm>
        </p:grpSpPr>
        <p:pic>
          <p:nvPicPr>
            <p:cNvPr id="15" name="Picture 338" descr="47a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2134" y="1856179"/>
              <a:ext cx="510695" cy="507504"/>
            </a:xfrm>
            <a:prstGeom prst="rect">
              <a:avLst/>
            </a:prstGeom>
          </p:spPr>
        </p:pic>
        <p:pic>
          <p:nvPicPr>
            <p:cNvPr id="16" name="Picture 339" descr="7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1800" y="2177875"/>
              <a:ext cx="231602" cy="231602"/>
            </a:xfrm>
            <a:prstGeom prst="rect">
              <a:avLst/>
            </a:prstGeom>
          </p:spPr>
        </p:pic>
      </p:grpSp>
      <p:grpSp>
        <p:nvGrpSpPr>
          <p:cNvPr id="17" name="Group 290"/>
          <p:cNvGrpSpPr/>
          <p:nvPr/>
        </p:nvGrpSpPr>
        <p:grpSpPr>
          <a:xfrm>
            <a:off x="4322504" y="2299053"/>
            <a:ext cx="561268" cy="553298"/>
            <a:chOff x="3912134" y="1856179"/>
            <a:chExt cx="561268" cy="553298"/>
          </a:xfrm>
        </p:grpSpPr>
        <p:pic>
          <p:nvPicPr>
            <p:cNvPr id="18" name="Picture 336" descr="47a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2134" y="1856179"/>
              <a:ext cx="510695" cy="507504"/>
            </a:xfrm>
            <a:prstGeom prst="rect">
              <a:avLst/>
            </a:prstGeom>
          </p:spPr>
        </p:pic>
        <p:pic>
          <p:nvPicPr>
            <p:cNvPr id="19" name="Picture 337" descr="7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1800" y="2177875"/>
              <a:ext cx="231602" cy="231602"/>
            </a:xfrm>
            <a:prstGeom prst="rect">
              <a:avLst/>
            </a:prstGeom>
          </p:spPr>
        </p:pic>
      </p:grpSp>
      <p:grpSp>
        <p:nvGrpSpPr>
          <p:cNvPr id="20" name="Group 291"/>
          <p:cNvGrpSpPr/>
          <p:nvPr/>
        </p:nvGrpSpPr>
        <p:grpSpPr>
          <a:xfrm>
            <a:off x="4883772" y="2299053"/>
            <a:ext cx="561268" cy="553298"/>
            <a:chOff x="3912134" y="1856179"/>
            <a:chExt cx="561268" cy="553298"/>
          </a:xfrm>
        </p:grpSpPr>
        <p:pic>
          <p:nvPicPr>
            <p:cNvPr id="21" name="Picture 334" descr="47a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2134" y="1856179"/>
              <a:ext cx="510695" cy="507504"/>
            </a:xfrm>
            <a:prstGeom prst="rect">
              <a:avLst/>
            </a:prstGeom>
          </p:spPr>
        </p:pic>
        <p:pic>
          <p:nvPicPr>
            <p:cNvPr id="22" name="Picture 335" descr="7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1800" y="2177875"/>
              <a:ext cx="231602" cy="231602"/>
            </a:xfrm>
            <a:prstGeom prst="rect">
              <a:avLst/>
            </a:prstGeom>
          </p:spPr>
        </p:pic>
      </p:grpSp>
      <p:pic>
        <p:nvPicPr>
          <p:cNvPr id="23" name="Picture 292" descr="61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5040" y="2299054"/>
            <a:ext cx="507505" cy="507505"/>
          </a:xfrm>
          <a:prstGeom prst="rect">
            <a:avLst/>
          </a:prstGeom>
        </p:spPr>
      </p:pic>
      <p:sp>
        <p:nvSpPr>
          <p:cNvPr id="24" name="Rounded Rectangle 293"/>
          <p:cNvSpPr/>
          <p:nvPr/>
        </p:nvSpPr>
        <p:spPr>
          <a:xfrm>
            <a:off x="3059832" y="1826606"/>
            <a:ext cx="2562256" cy="34341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300" dirty="0" err="1" smtClean="0">
                <a:solidFill>
                  <a:prstClr val="white"/>
                </a:solidFill>
              </a:rPr>
              <a:t>AppConnect</a:t>
            </a:r>
            <a:endParaRPr lang="en-US" sz="1300" dirty="0">
              <a:solidFill>
                <a:prstClr val="white"/>
              </a:solidFill>
            </a:endParaRPr>
          </a:p>
        </p:txBody>
      </p:sp>
      <p:sp>
        <p:nvSpPr>
          <p:cNvPr id="25" name="Rounded Rectangle 294"/>
          <p:cNvSpPr/>
          <p:nvPr/>
        </p:nvSpPr>
        <p:spPr>
          <a:xfrm>
            <a:off x="2608700" y="3316661"/>
            <a:ext cx="1683804" cy="26031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dirty="0" smtClean="0">
                <a:solidFill>
                  <a:prstClr val="white"/>
                </a:solidFill>
              </a:rPr>
              <a:t>Secure Storage &amp; DB</a:t>
            </a:r>
            <a:endParaRPr lang="en-US" sz="1000" dirty="0">
              <a:solidFill>
                <a:prstClr val="white"/>
              </a:solidFill>
            </a:endParaRPr>
          </a:p>
        </p:txBody>
      </p:sp>
      <p:sp>
        <p:nvSpPr>
          <p:cNvPr id="26" name="Rounded Rectangle 295"/>
          <p:cNvSpPr/>
          <p:nvPr/>
        </p:nvSpPr>
        <p:spPr>
          <a:xfrm>
            <a:off x="4371536" y="3316661"/>
            <a:ext cx="1683804" cy="26031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dirty="0" smtClean="0">
                <a:solidFill>
                  <a:prstClr val="white"/>
                </a:solidFill>
              </a:rPr>
              <a:t>Secure Network I/O</a:t>
            </a:r>
            <a:endParaRPr lang="en-US" sz="1000" dirty="0">
              <a:solidFill>
                <a:prstClr val="white"/>
              </a:solidFill>
            </a:endParaRPr>
          </a:p>
        </p:txBody>
      </p:sp>
      <p:cxnSp>
        <p:nvCxnSpPr>
          <p:cNvPr id="27" name="Straight Connector 296"/>
          <p:cNvCxnSpPr>
            <a:stCxn id="13" idx="2"/>
          </p:cNvCxnSpPr>
          <p:nvPr/>
        </p:nvCxnSpPr>
        <p:spPr>
          <a:xfrm>
            <a:off x="3455316" y="2806557"/>
            <a:ext cx="2341" cy="216532"/>
          </a:xfrm>
          <a:prstGeom prst="line">
            <a:avLst/>
          </a:prstGeom>
          <a:ln w="28575" cmpd="sng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97"/>
          <p:cNvCxnSpPr>
            <a:stCxn id="45" idx="2"/>
            <a:endCxn id="23" idx="2"/>
          </p:cNvCxnSpPr>
          <p:nvPr/>
        </p:nvCxnSpPr>
        <p:spPr>
          <a:xfrm rot="16200000" flipH="1">
            <a:off x="4331419" y="1369185"/>
            <a:ext cx="2" cy="2874745"/>
          </a:xfrm>
          <a:prstGeom prst="bentConnector3">
            <a:avLst>
              <a:gd name="adj1" fmla="val 11430100000"/>
            </a:avLst>
          </a:prstGeom>
          <a:ln>
            <a:solidFill>
              <a:srgbClr val="A6A6A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98"/>
          <p:cNvCxnSpPr/>
          <p:nvPr/>
        </p:nvCxnSpPr>
        <p:spPr>
          <a:xfrm>
            <a:off x="4005331" y="2806557"/>
            <a:ext cx="2341" cy="216532"/>
          </a:xfrm>
          <a:prstGeom prst="line">
            <a:avLst/>
          </a:prstGeom>
          <a:ln w="28575" cmpd="sng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9"/>
          <p:cNvCxnSpPr/>
          <p:nvPr/>
        </p:nvCxnSpPr>
        <p:spPr>
          <a:xfrm>
            <a:off x="4575347" y="2806557"/>
            <a:ext cx="2341" cy="216532"/>
          </a:xfrm>
          <a:prstGeom prst="line">
            <a:avLst/>
          </a:prstGeom>
          <a:ln w="28575" cmpd="sng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0"/>
          <p:cNvCxnSpPr/>
          <p:nvPr/>
        </p:nvCxnSpPr>
        <p:spPr>
          <a:xfrm>
            <a:off x="5136724" y="2806557"/>
            <a:ext cx="2341" cy="216532"/>
          </a:xfrm>
          <a:prstGeom prst="line">
            <a:avLst/>
          </a:prstGeom>
          <a:ln w="28575" cmpd="sng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01"/>
          <p:cNvSpPr/>
          <p:nvPr/>
        </p:nvSpPr>
        <p:spPr>
          <a:xfrm>
            <a:off x="3059832" y="2902931"/>
            <a:ext cx="2562256" cy="260318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dirty="0" smtClean="0">
                <a:solidFill>
                  <a:prstClr val="white"/>
                </a:solidFill>
              </a:rPr>
              <a:t>Secure inter-app communications bus</a:t>
            </a:r>
            <a:endParaRPr lang="en-US" sz="1000" dirty="0">
              <a:solidFill>
                <a:prstClr val="white"/>
              </a:solidFill>
            </a:endParaRPr>
          </a:p>
        </p:txBody>
      </p:sp>
      <p:cxnSp>
        <p:nvCxnSpPr>
          <p:cNvPr id="33" name="Elbow Connector 302"/>
          <p:cNvCxnSpPr>
            <a:stCxn id="26" idx="3"/>
            <a:endCxn id="34" idx="0"/>
          </p:cNvCxnSpPr>
          <p:nvPr/>
        </p:nvCxnSpPr>
        <p:spPr>
          <a:xfrm>
            <a:off x="6055340" y="3446820"/>
            <a:ext cx="2356477" cy="2301811"/>
          </a:xfrm>
          <a:prstGeom prst="bentConnector2">
            <a:avLst/>
          </a:prstGeom>
          <a:ln w="38100" cmpd="sng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4" name="Picture 303" descr="17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1087" y="5748631"/>
            <a:ext cx="361459" cy="544598"/>
          </a:xfrm>
          <a:prstGeom prst="rect">
            <a:avLst/>
          </a:prstGeom>
        </p:spPr>
      </p:pic>
      <p:pic>
        <p:nvPicPr>
          <p:cNvPr id="35" name="Picture 304" descr="8a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8987" y="2180025"/>
            <a:ext cx="752586" cy="755537"/>
          </a:xfrm>
          <a:prstGeom prst="rect">
            <a:avLst/>
          </a:prstGeom>
        </p:spPr>
      </p:pic>
      <p:pic>
        <p:nvPicPr>
          <p:cNvPr id="36" name="Picture 305" descr="8b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8987" y="3073499"/>
            <a:ext cx="752586" cy="755537"/>
          </a:xfrm>
          <a:prstGeom prst="rect">
            <a:avLst/>
          </a:prstGeom>
        </p:spPr>
      </p:pic>
      <p:cxnSp>
        <p:nvCxnSpPr>
          <p:cNvPr id="37" name="Straight Connector 306"/>
          <p:cNvCxnSpPr>
            <a:stCxn id="23" idx="3"/>
            <a:endCxn id="35" idx="1"/>
          </p:cNvCxnSpPr>
          <p:nvPr/>
        </p:nvCxnSpPr>
        <p:spPr>
          <a:xfrm>
            <a:off x="6022545" y="2552807"/>
            <a:ext cx="1356442" cy="4987"/>
          </a:xfrm>
          <a:prstGeom prst="line">
            <a:avLst/>
          </a:prstGeom>
          <a:ln w="38100" cmpd="sng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Rectangle 307"/>
          <p:cNvSpPr/>
          <p:nvPr/>
        </p:nvSpPr>
        <p:spPr>
          <a:xfrm>
            <a:off x="6326901" y="2195791"/>
            <a:ext cx="1045059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900" b="1" dirty="0" err="1" smtClean="0">
                <a:solidFill>
                  <a:srgbClr val="346DB2"/>
                </a:solidFill>
                <a:ea typeface="ＭＳ Ｐゴシック" charset="0"/>
              </a:rPr>
              <a:t>AppConnect</a:t>
            </a:r>
            <a:endParaRPr lang="en-US" sz="900" b="1" dirty="0" smtClean="0">
              <a:solidFill>
                <a:srgbClr val="346DB2"/>
              </a:solidFill>
              <a:ea typeface="ＭＳ Ｐゴシック" charset="0"/>
            </a:endParaRPr>
          </a:p>
          <a:p>
            <a:pPr algn="ctr">
              <a:defRPr/>
            </a:pPr>
            <a:r>
              <a:rPr lang="en-US" sz="900" b="1" dirty="0" smtClean="0">
                <a:solidFill>
                  <a:srgbClr val="346DB2"/>
                </a:solidFill>
                <a:ea typeface="ＭＳ Ｐゴシック" charset="0"/>
              </a:rPr>
              <a:t>Policy &amp; </a:t>
            </a:r>
            <a:r>
              <a:rPr lang="en-US" sz="900" b="1" dirty="0" err="1" smtClean="0">
                <a:solidFill>
                  <a:srgbClr val="346DB2"/>
                </a:solidFill>
                <a:ea typeface="ＭＳ Ｐゴシック" charset="0"/>
              </a:rPr>
              <a:t>Config</a:t>
            </a:r>
            <a:endParaRPr lang="en-US" sz="900" b="1" dirty="0">
              <a:solidFill>
                <a:srgbClr val="346DB2"/>
              </a:solidFill>
              <a:ea typeface="ＭＳ Ｐゴシック" charset="0"/>
            </a:endParaRPr>
          </a:p>
        </p:txBody>
      </p:sp>
      <p:sp>
        <p:nvSpPr>
          <p:cNvPr id="39" name="Rounded Rectangle 308"/>
          <p:cNvSpPr/>
          <p:nvPr/>
        </p:nvSpPr>
        <p:spPr>
          <a:xfrm>
            <a:off x="2529668" y="4638853"/>
            <a:ext cx="3525672" cy="34341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300" dirty="0" smtClean="0">
                <a:solidFill>
                  <a:prstClr val="white">
                    <a:lumMod val="50000"/>
                  </a:prstClr>
                </a:solidFill>
              </a:rPr>
              <a:t>System Storage and Network Stack</a:t>
            </a:r>
            <a:endParaRPr lang="en-US" sz="13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40" name="Rectangle 309"/>
          <p:cNvSpPr/>
          <p:nvPr/>
        </p:nvSpPr>
        <p:spPr>
          <a:xfrm>
            <a:off x="6417175" y="3201245"/>
            <a:ext cx="860852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900" b="1" dirty="0" err="1" smtClean="0">
                <a:solidFill>
                  <a:srgbClr val="E35F25"/>
                </a:solidFill>
                <a:ea typeface="ＭＳ Ｐゴシック" charset="0"/>
              </a:rPr>
              <a:t>AppTunnel</a:t>
            </a:r>
            <a:endParaRPr lang="en-US" sz="900" b="1" dirty="0">
              <a:solidFill>
                <a:srgbClr val="E35F25"/>
              </a:solidFill>
              <a:ea typeface="ＭＳ Ｐゴシック" charset="0"/>
            </a:endParaRPr>
          </a:p>
        </p:txBody>
      </p:sp>
      <p:grpSp>
        <p:nvGrpSpPr>
          <p:cNvPr id="41" name="Group 310"/>
          <p:cNvGrpSpPr/>
          <p:nvPr/>
        </p:nvGrpSpPr>
        <p:grpSpPr>
          <a:xfrm>
            <a:off x="3144178" y="3899360"/>
            <a:ext cx="510695" cy="507504"/>
            <a:chOff x="2776338" y="3809128"/>
            <a:chExt cx="510695" cy="507504"/>
          </a:xfrm>
        </p:grpSpPr>
        <p:pic>
          <p:nvPicPr>
            <p:cNvPr id="42" name="Picture 332" descr="47a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6338" y="3809128"/>
              <a:ext cx="510695" cy="507504"/>
            </a:xfrm>
            <a:prstGeom prst="rect">
              <a:avLst/>
            </a:prstGeom>
          </p:spPr>
        </p:pic>
        <p:pic>
          <p:nvPicPr>
            <p:cNvPr id="43" name="Picture 333" descr="9a.png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2128" y="3944002"/>
              <a:ext cx="396373" cy="218949"/>
            </a:xfrm>
            <a:prstGeom prst="rect">
              <a:avLst/>
            </a:prstGeom>
          </p:spPr>
        </p:pic>
      </p:grpSp>
      <p:grpSp>
        <p:nvGrpSpPr>
          <p:cNvPr id="44" name="Group 311"/>
          <p:cNvGrpSpPr/>
          <p:nvPr/>
        </p:nvGrpSpPr>
        <p:grpSpPr>
          <a:xfrm>
            <a:off x="2638700" y="2299053"/>
            <a:ext cx="561268" cy="553298"/>
            <a:chOff x="2270860" y="2208821"/>
            <a:chExt cx="561268" cy="553298"/>
          </a:xfrm>
        </p:grpSpPr>
        <p:pic>
          <p:nvPicPr>
            <p:cNvPr id="45" name="Picture 329" descr="47a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0860" y="2208821"/>
              <a:ext cx="510695" cy="507504"/>
            </a:xfrm>
            <a:prstGeom prst="rect">
              <a:avLst/>
            </a:prstGeom>
          </p:spPr>
        </p:pic>
        <p:pic>
          <p:nvPicPr>
            <p:cNvPr id="46" name="Picture 330" descr="9a.png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8314" y="2331570"/>
              <a:ext cx="396373" cy="218949"/>
            </a:xfrm>
            <a:prstGeom prst="rect">
              <a:avLst/>
            </a:prstGeom>
          </p:spPr>
        </p:pic>
        <p:pic>
          <p:nvPicPr>
            <p:cNvPr id="47" name="Picture 331" descr="7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0526" y="2530517"/>
              <a:ext cx="231602" cy="231602"/>
            </a:xfrm>
            <a:prstGeom prst="rect">
              <a:avLst/>
            </a:prstGeom>
          </p:spPr>
        </p:pic>
      </p:grpSp>
      <p:grpSp>
        <p:nvGrpSpPr>
          <p:cNvPr id="48" name="Group 312"/>
          <p:cNvGrpSpPr/>
          <p:nvPr/>
        </p:nvGrpSpPr>
        <p:grpSpPr>
          <a:xfrm>
            <a:off x="3734195" y="3899360"/>
            <a:ext cx="510695" cy="507504"/>
            <a:chOff x="3366355" y="3809128"/>
            <a:chExt cx="510695" cy="507504"/>
          </a:xfrm>
        </p:grpSpPr>
        <p:pic>
          <p:nvPicPr>
            <p:cNvPr id="49" name="Picture 327" descr="47a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6355" y="3809128"/>
              <a:ext cx="510695" cy="507504"/>
            </a:xfrm>
            <a:prstGeom prst="rect">
              <a:avLst/>
            </a:prstGeom>
          </p:spPr>
        </p:pic>
        <p:pic>
          <p:nvPicPr>
            <p:cNvPr id="50" name="Picture 328" descr="9b'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30096" y="4019401"/>
              <a:ext cx="400011" cy="121775"/>
            </a:xfrm>
            <a:prstGeom prst="rect">
              <a:avLst/>
            </a:prstGeom>
          </p:spPr>
        </p:pic>
      </p:grpSp>
      <p:pic>
        <p:nvPicPr>
          <p:cNvPr id="51" name="Picture 313" descr="9c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234" y="3965569"/>
            <a:ext cx="358597" cy="385615"/>
          </a:xfrm>
          <a:prstGeom prst="rect">
            <a:avLst/>
          </a:prstGeom>
        </p:spPr>
      </p:pic>
      <p:grpSp>
        <p:nvGrpSpPr>
          <p:cNvPr id="52" name="Group 314"/>
          <p:cNvGrpSpPr/>
          <p:nvPr/>
        </p:nvGrpSpPr>
        <p:grpSpPr>
          <a:xfrm>
            <a:off x="4906787" y="3899360"/>
            <a:ext cx="510695" cy="507504"/>
            <a:chOff x="4538947" y="3809128"/>
            <a:chExt cx="510695" cy="507504"/>
          </a:xfrm>
        </p:grpSpPr>
        <p:pic>
          <p:nvPicPr>
            <p:cNvPr id="53" name="Picture 325" descr="47a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38947" y="3809128"/>
              <a:ext cx="510695" cy="507504"/>
            </a:xfrm>
            <a:prstGeom prst="rect">
              <a:avLst/>
            </a:prstGeom>
          </p:spPr>
        </p:pic>
        <p:pic>
          <p:nvPicPr>
            <p:cNvPr id="54" name="Picture 326" descr="9d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8147" y="3880143"/>
              <a:ext cx="326154" cy="324246"/>
            </a:xfrm>
            <a:prstGeom prst="rect">
              <a:avLst/>
            </a:prstGeom>
          </p:spPr>
        </p:pic>
      </p:grpSp>
      <p:pic>
        <p:nvPicPr>
          <p:cNvPr id="55" name="Picture 315" descr="10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782" y="2426428"/>
            <a:ext cx="315543" cy="235006"/>
          </a:xfrm>
          <a:prstGeom prst="rect">
            <a:avLst/>
          </a:prstGeom>
        </p:spPr>
      </p:pic>
      <p:pic>
        <p:nvPicPr>
          <p:cNvPr id="56" name="Picture 316" descr="7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634" y="2620749"/>
            <a:ext cx="231602" cy="231602"/>
          </a:xfrm>
          <a:prstGeom prst="rect">
            <a:avLst/>
          </a:prstGeom>
        </p:spPr>
      </p:pic>
      <p:sp>
        <p:nvSpPr>
          <p:cNvPr id="57" name="Rectangle 317"/>
          <p:cNvSpPr/>
          <p:nvPr/>
        </p:nvSpPr>
        <p:spPr>
          <a:xfrm>
            <a:off x="3727936" y="2277731"/>
            <a:ext cx="569574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dirty="0" smtClean="0">
                <a:solidFill>
                  <a:prstClr val="white"/>
                </a:solidFill>
                <a:ea typeface="ＭＳ Ｐゴシック" charset="0"/>
              </a:rPr>
              <a:t>Share-</a:t>
            </a:r>
            <a:br>
              <a:rPr lang="en-US" sz="1000" dirty="0" smtClean="0">
                <a:solidFill>
                  <a:prstClr val="white"/>
                </a:solidFill>
                <a:ea typeface="ＭＳ Ｐゴシック" charset="0"/>
              </a:rPr>
            </a:br>
            <a:r>
              <a:rPr lang="en-US" sz="1000" dirty="0" smtClean="0">
                <a:solidFill>
                  <a:prstClr val="white"/>
                </a:solidFill>
                <a:ea typeface="ＭＳ Ｐゴシック" charset="0"/>
              </a:rPr>
              <a:t>point</a:t>
            </a:r>
            <a:endParaRPr lang="en-US" sz="10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58" name="Rectangle 318"/>
          <p:cNvSpPr/>
          <p:nvPr/>
        </p:nvSpPr>
        <p:spPr>
          <a:xfrm>
            <a:off x="4290126" y="2277731"/>
            <a:ext cx="574333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dirty="0" smtClean="0">
                <a:solidFill>
                  <a:prstClr val="white"/>
                </a:solidFill>
                <a:ea typeface="ＭＳ Ｐゴシック" charset="0"/>
              </a:rPr>
              <a:t>Doc</a:t>
            </a:r>
            <a:br>
              <a:rPr lang="en-US" sz="1000" dirty="0" smtClean="0">
                <a:solidFill>
                  <a:prstClr val="white"/>
                </a:solidFill>
                <a:ea typeface="ＭＳ Ｐゴシック" charset="0"/>
              </a:rPr>
            </a:br>
            <a:r>
              <a:rPr lang="en-US" sz="1000" dirty="0" smtClean="0">
                <a:solidFill>
                  <a:prstClr val="white"/>
                </a:solidFill>
                <a:ea typeface="ＭＳ Ｐゴシック" charset="0"/>
              </a:rPr>
              <a:t>Viewer</a:t>
            </a:r>
            <a:endParaRPr lang="en-US" sz="10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59" name="Rectangle 319"/>
          <p:cNvSpPr/>
          <p:nvPr/>
        </p:nvSpPr>
        <p:spPr>
          <a:xfrm>
            <a:off x="4882585" y="2277731"/>
            <a:ext cx="534070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dirty="0" smtClean="0">
                <a:solidFill>
                  <a:prstClr val="white"/>
                </a:solidFill>
                <a:ea typeface="ＭＳ Ｐゴシック" charset="0"/>
              </a:rPr>
              <a:t>In-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dirty="0" smtClean="0">
                <a:solidFill>
                  <a:prstClr val="white"/>
                </a:solidFill>
                <a:ea typeface="ＭＳ Ｐゴシック" charset="0"/>
              </a:rPr>
              <a:t>house</a:t>
            </a:r>
            <a:endParaRPr lang="en-US" sz="10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60" name="TextBox 98"/>
          <p:cNvSpPr txBox="1"/>
          <p:nvPr/>
        </p:nvSpPr>
        <p:spPr>
          <a:xfrm>
            <a:off x="701067" y="5216011"/>
            <a:ext cx="21268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262E32"/>
                </a:solidFill>
                <a:ea typeface="ＭＳ Ｐゴシック" charset="0"/>
              </a:rPr>
              <a:t>Secure apps</a:t>
            </a:r>
            <a:endParaRPr lang="en-US" sz="1600" dirty="0" smtClean="0">
              <a:solidFill>
                <a:srgbClr val="262E32"/>
              </a:solidFill>
              <a:ea typeface="ＭＳ Ｐゴシック" charset="0"/>
            </a:endParaRP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sz="1200" dirty="0" smtClean="0">
                <a:solidFill>
                  <a:srgbClr val="262E32"/>
                </a:solidFill>
                <a:ea typeface="ＭＳ Ｐゴシック" charset="0"/>
              </a:rPr>
              <a:t>Only trusted apps get in</a:t>
            </a:r>
            <a:endParaRPr lang="en-US" sz="1200" dirty="0">
              <a:solidFill>
                <a:srgbClr val="262E32"/>
              </a:solidFill>
              <a:ea typeface="ＭＳ Ｐゴシック" charset="0"/>
            </a:endParaRP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sz="1200" dirty="0" smtClean="0">
                <a:solidFill>
                  <a:srgbClr val="262E32"/>
                </a:solidFill>
                <a:ea typeface="ＭＳ Ｐゴシック" charset="0"/>
              </a:rPr>
              <a:t>Support 3</a:t>
            </a:r>
            <a:r>
              <a:rPr lang="en-US" sz="1200" baseline="30000" dirty="0" smtClean="0">
                <a:solidFill>
                  <a:srgbClr val="262E32"/>
                </a:solidFill>
                <a:ea typeface="ＭＳ Ｐゴシック" charset="0"/>
              </a:rPr>
              <a:t>rd</a:t>
            </a:r>
            <a:r>
              <a:rPr lang="en-US" sz="1200" dirty="0" smtClean="0">
                <a:solidFill>
                  <a:srgbClr val="262E32"/>
                </a:solidFill>
                <a:ea typeface="ＭＳ Ｐゴシック" charset="0"/>
              </a:rPr>
              <a:t> party &amp; in-house apps</a:t>
            </a:r>
          </a:p>
        </p:txBody>
      </p:sp>
      <p:sp>
        <p:nvSpPr>
          <p:cNvPr id="61" name="TextBox 99"/>
          <p:cNvSpPr txBox="1"/>
          <p:nvPr/>
        </p:nvSpPr>
        <p:spPr>
          <a:xfrm>
            <a:off x="2962649" y="5216011"/>
            <a:ext cx="263856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262E32"/>
                </a:solidFill>
                <a:ea typeface="ＭＳ Ｐゴシック" charset="0"/>
              </a:rPr>
              <a:t>Secure access</a:t>
            </a: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sz="1200" dirty="0" smtClean="0">
                <a:solidFill>
                  <a:srgbClr val="262E32"/>
                </a:solidFill>
                <a:ea typeface="ＭＳ Ｐゴシック" charset="0"/>
              </a:rPr>
              <a:t>Provision with enterprise identity</a:t>
            </a: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sz="1200" dirty="0" smtClean="0">
                <a:solidFill>
                  <a:srgbClr val="262E32"/>
                </a:solidFill>
                <a:ea typeface="ＭＳ Ｐゴシック" charset="0"/>
              </a:rPr>
              <a:t>Password authentication</a:t>
            </a: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sz="1200" dirty="0" smtClean="0">
                <a:solidFill>
                  <a:srgbClr val="262E32"/>
                </a:solidFill>
                <a:ea typeface="ＭＳ Ｐゴシック" charset="0"/>
              </a:rPr>
              <a:t>Single sign-on for all applications</a:t>
            </a:r>
          </a:p>
        </p:txBody>
      </p:sp>
      <p:sp>
        <p:nvSpPr>
          <p:cNvPr id="62" name="TextBox 100"/>
          <p:cNvSpPr txBox="1"/>
          <p:nvPr/>
        </p:nvSpPr>
        <p:spPr>
          <a:xfrm>
            <a:off x="5778793" y="5216011"/>
            <a:ext cx="19092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262E32"/>
                </a:solidFill>
                <a:ea typeface="ＭＳ Ｐゴシック" charset="0"/>
              </a:rPr>
              <a:t>Secure data</a:t>
            </a: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sz="1200" dirty="0" smtClean="0">
                <a:solidFill>
                  <a:srgbClr val="262E32"/>
                </a:solidFill>
                <a:ea typeface="ＭＳ Ｐゴシック" charset="0"/>
              </a:rPr>
              <a:t>AES encryption</a:t>
            </a: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sz="1200" dirty="0" smtClean="0">
                <a:solidFill>
                  <a:srgbClr val="262E32"/>
                </a:solidFill>
                <a:ea typeface="ＭＳ Ｐゴシック" charset="0"/>
              </a:rPr>
              <a:t>Secure IPC</a:t>
            </a: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sz="1200" dirty="0" smtClean="0">
                <a:solidFill>
                  <a:srgbClr val="262E32"/>
                </a:solidFill>
                <a:ea typeface="ＭＳ Ｐゴシック" charset="0"/>
              </a:rPr>
              <a:t>Secure network </a:t>
            </a:r>
            <a:r>
              <a:rPr lang="en-US" sz="1200" dirty="0" err="1" smtClean="0">
                <a:solidFill>
                  <a:srgbClr val="262E32"/>
                </a:solidFill>
                <a:ea typeface="ＭＳ Ｐゴシック" charset="0"/>
              </a:rPr>
              <a:t>i</a:t>
            </a:r>
            <a:r>
              <a:rPr lang="en-US" sz="1200" dirty="0" smtClean="0">
                <a:solidFill>
                  <a:srgbClr val="262E32"/>
                </a:solidFill>
                <a:ea typeface="ＭＳ Ｐゴシック" charset="0"/>
              </a:rPr>
              <a:t>/o*</a:t>
            </a:r>
          </a:p>
          <a:p>
            <a:pPr marL="171450" indent="-1714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sz="1200" dirty="0" smtClean="0">
                <a:solidFill>
                  <a:srgbClr val="262E32"/>
                </a:solidFill>
                <a:ea typeface="ＭＳ Ｐゴシック" charset="0"/>
              </a:rPr>
              <a:t>Lock and wipe</a:t>
            </a:r>
          </a:p>
        </p:txBody>
      </p:sp>
      <p:pic>
        <p:nvPicPr>
          <p:cNvPr id="63" name="Picture 323" descr="11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616" y="2789603"/>
            <a:ext cx="580511" cy="69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648253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18</a:t>
            </a:fld>
            <a:endParaRPr lang="cs-CZ" smtClean="0">
              <a:solidFill>
                <a:srgbClr val="3C3C8C"/>
              </a:solidFill>
            </a:endParaRPr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7" name="Nadpis 11"/>
          <p:cNvSpPr txBox="1">
            <a:spLocks/>
          </p:cNvSpPr>
          <p:nvPr/>
        </p:nvSpPr>
        <p:spPr bwMode="auto">
          <a:xfrm>
            <a:off x="539552" y="1330651"/>
            <a:ext cx="8028000" cy="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9pPr>
          </a:lstStyle>
          <a:p>
            <a:r>
              <a:rPr lang="cs-CZ" sz="2400" kern="0" dirty="0" smtClean="0"/>
              <a:t>Komunikace mezi aplikacemi  - </a:t>
            </a:r>
            <a:r>
              <a:rPr lang="cs-CZ" sz="2400" kern="0" dirty="0" err="1" smtClean="0"/>
              <a:t>AppConnect</a:t>
            </a:r>
            <a:endParaRPr lang="cs-CZ" sz="2400" kern="0" dirty="0"/>
          </a:p>
        </p:txBody>
      </p:sp>
      <p:sp>
        <p:nvSpPr>
          <p:cNvPr id="8" name="TextBox 37"/>
          <p:cNvSpPr txBox="1"/>
          <p:nvPr/>
        </p:nvSpPr>
        <p:spPr>
          <a:xfrm>
            <a:off x="1984450" y="5265611"/>
            <a:ext cx="5241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b="1" dirty="0" err="1" smtClean="0">
                <a:solidFill>
                  <a:srgbClr val="E35F25"/>
                </a:solidFill>
              </a:rPr>
              <a:t>AppConnect</a:t>
            </a:r>
            <a:r>
              <a:rPr lang="en-US" sz="3600" b="1" dirty="0" smtClean="0">
                <a:solidFill>
                  <a:srgbClr val="E35F25"/>
                </a:solidFill>
              </a:rPr>
              <a:t> – enabled </a:t>
            </a:r>
            <a:endParaRPr lang="en-US" sz="3600" b="1" dirty="0">
              <a:solidFill>
                <a:srgbClr val="E35F25"/>
              </a:solidFill>
            </a:endParaRPr>
          </a:p>
        </p:txBody>
      </p:sp>
      <p:grpSp>
        <p:nvGrpSpPr>
          <p:cNvPr id="9" name="Group 131"/>
          <p:cNvGrpSpPr/>
          <p:nvPr/>
        </p:nvGrpSpPr>
        <p:grpSpPr>
          <a:xfrm>
            <a:off x="6121527" y="2456133"/>
            <a:ext cx="2597215" cy="2287698"/>
            <a:chOff x="6070315" y="2046549"/>
            <a:chExt cx="2597215" cy="2287698"/>
          </a:xfrm>
        </p:grpSpPr>
        <p:grpSp>
          <p:nvGrpSpPr>
            <p:cNvPr id="10" name="Group 148"/>
            <p:cNvGrpSpPr/>
            <p:nvPr/>
          </p:nvGrpSpPr>
          <p:grpSpPr>
            <a:xfrm>
              <a:off x="6070315" y="2046549"/>
              <a:ext cx="2424295" cy="2287698"/>
              <a:chOff x="6070315" y="2177589"/>
              <a:chExt cx="2424295" cy="2287698"/>
            </a:xfrm>
          </p:grpSpPr>
          <p:pic>
            <p:nvPicPr>
              <p:cNvPr id="17" name="Picture 155" descr="55c.png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070315" y="2177589"/>
                <a:ext cx="1012945" cy="344111"/>
              </a:xfrm>
              <a:prstGeom prst="rect">
                <a:avLst/>
              </a:prstGeom>
            </p:spPr>
          </p:pic>
          <p:pic>
            <p:nvPicPr>
              <p:cNvPr id="18" name="Picture 156" descr="55a.png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880570" y="2611630"/>
                <a:ext cx="1209152" cy="1202298"/>
              </a:xfrm>
              <a:prstGeom prst="rect">
                <a:avLst/>
              </a:prstGeom>
            </p:spPr>
          </p:pic>
          <p:sp>
            <p:nvSpPr>
              <p:cNvPr id="19" name="TextBox 55"/>
              <p:cNvSpPr txBox="1"/>
              <p:nvPr/>
            </p:nvSpPr>
            <p:spPr>
              <a:xfrm>
                <a:off x="6559758" y="3818956"/>
                <a:ext cx="193485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b="1" dirty="0" err="1" smtClean="0">
                    <a:solidFill>
                      <a:srgbClr val="262E32"/>
                    </a:solidFill>
                  </a:rPr>
                  <a:t>AppConnect</a:t>
                </a:r>
                <a:r>
                  <a:rPr lang="en-US" b="1" dirty="0">
                    <a:solidFill>
                      <a:srgbClr val="262E32"/>
                    </a:solidFill>
                  </a:rPr>
                  <a:t/>
                </a:r>
                <a:br>
                  <a:rPr lang="en-US" b="1" dirty="0">
                    <a:solidFill>
                      <a:srgbClr val="262E32"/>
                    </a:solidFill>
                  </a:rPr>
                </a:br>
                <a:r>
                  <a:rPr lang="en-US" b="1" dirty="0" smtClean="0">
                    <a:solidFill>
                      <a:srgbClr val="262E32"/>
                    </a:solidFill>
                  </a:rPr>
                  <a:t>Wrapping</a:t>
                </a:r>
                <a:endParaRPr lang="en-US" b="1" dirty="0">
                  <a:solidFill>
                    <a:srgbClr val="262E32"/>
                  </a:solidFill>
                </a:endParaRPr>
              </a:p>
            </p:txBody>
          </p:sp>
        </p:grpSp>
        <p:grpSp>
          <p:nvGrpSpPr>
            <p:cNvPr id="11" name="Group 149"/>
            <p:cNvGrpSpPr/>
            <p:nvPr/>
          </p:nvGrpSpPr>
          <p:grpSpPr>
            <a:xfrm>
              <a:off x="8248070" y="3096577"/>
              <a:ext cx="419460" cy="417731"/>
              <a:chOff x="-537051" y="1402637"/>
              <a:chExt cx="883693" cy="880052"/>
            </a:xfrm>
          </p:grpSpPr>
          <p:sp>
            <p:nvSpPr>
              <p:cNvPr id="15" name="Oval 153"/>
              <p:cNvSpPr/>
              <p:nvPr/>
            </p:nvSpPr>
            <p:spPr>
              <a:xfrm>
                <a:off x="-537051" y="1402637"/>
                <a:ext cx="883693" cy="880052"/>
              </a:xfrm>
              <a:prstGeom prst="ellipse">
                <a:avLst/>
              </a:prstGeom>
              <a:solidFill>
                <a:srgbClr val="88BF4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  <p:pic>
            <p:nvPicPr>
              <p:cNvPr id="16" name="Picture 154" descr="37.png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309387" y="1560170"/>
                <a:ext cx="438105" cy="517761"/>
              </a:xfrm>
              <a:prstGeom prst="rect">
                <a:avLst/>
              </a:prstGeom>
            </p:spPr>
          </p:pic>
        </p:grpSp>
        <p:grpSp>
          <p:nvGrpSpPr>
            <p:cNvPr id="12" name="Group 150"/>
            <p:cNvGrpSpPr/>
            <p:nvPr/>
          </p:nvGrpSpPr>
          <p:grpSpPr>
            <a:xfrm>
              <a:off x="8248070" y="2584773"/>
              <a:ext cx="419460" cy="417731"/>
              <a:chOff x="528544" y="1402637"/>
              <a:chExt cx="883693" cy="880052"/>
            </a:xfrm>
          </p:grpSpPr>
          <p:sp>
            <p:nvSpPr>
              <p:cNvPr id="13" name="Oval 151"/>
              <p:cNvSpPr/>
              <p:nvPr/>
            </p:nvSpPr>
            <p:spPr>
              <a:xfrm>
                <a:off x="528544" y="1402637"/>
                <a:ext cx="883693" cy="880052"/>
              </a:xfrm>
              <a:prstGeom prst="ellipse">
                <a:avLst/>
              </a:prstGeom>
              <a:solidFill>
                <a:srgbClr val="54656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  <p:pic>
            <p:nvPicPr>
              <p:cNvPr id="14" name="Picture 152" descr="30b.png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63750" y="1577357"/>
                <a:ext cx="397164" cy="461570"/>
              </a:xfrm>
              <a:prstGeom prst="rect">
                <a:avLst/>
              </a:prstGeom>
            </p:spPr>
          </p:pic>
        </p:grpSp>
      </p:grpSp>
      <p:grpSp>
        <p:nvGrpSpPr>
          <p:cNvPr id="20" name="Group 132"/>
          <p:cNvGrpSpPr/>
          <p:nvPr/>
        </p:nvGrpSpPr>
        <p:grpSpPr>
          <a:xfrm>
            <a:off x="261905" y="2472201"/>
            <a:ext cx="2697029" cy="2272261"/>
            <a:chOff x="357573" y="2062617"/>
            <a:chExt cx="2697029" cy="2272261"/>
          </a:xfrm>
        </p:grpSpPr>
        <p:grpSp>
          <p:nvGrpSpPr>
            <p:cNvPr id="21" name="Group 141"/>
            <p:cNvGrpSpPr/>
            <p:nvPr/>
          </p:nvGrpSpPr>
          <p:grpSpPr>
            <a:xfrm>
              <a:off x="760896" y="2062617"/>
              <a:ext cx="2293706" cy="2272261"/>
              <a:chOff x="760896" y="2193657"/>
              <a:chExt cx="2293706" cy="2272261"/>
            </a:xfrm>
          </p:grpSpPr>
          <p:pic>
            <p:nvPicPr>
              <p:cNvPr id="25" name="Picture 145" descr="55e.png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039234" y="2193657"/>
                <a:ext cx="1015368" cy="331995"/>
              </a:xfrm>
              <a:prstGeom prst="rect">
                <a:avLst/>
              </a:prstGeom>
            </p:spPr>
          </p:pic>
          <p:pic>
            <p:nvPicPr>
              <p:cNvPr id="26" name="Picture 146" descr="55b.png"/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5081" y="2611630"/>
                <a:ext cx="1209152" cy="1202298"/>
              </a:xfrm>
              <a:prstGeom prst="rect">
                <a:avLst/>
              </a:prstGeom>
            </p:spPr>
          </p:pic>
          <p:sp>
            <p:nvSpPr>
              <p:cNvPr id="27" name="TextBox 64"/>
              <p:cNvSpPr txBox="1"/>
              <p:nvPr/>
            </p:nvSpPr>
            <p:spPr>
              <a:xfrm>
                <a:off x="760896" y="3819587"/>
                <a:ext cx="161739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b="1" dirty="0" err="1" smtClean="0">
                    <a:solidFill>
                      <a:srgbClr val="262E32"/>
                    </a:solidFill>
                  </a:rPr>
                  <a:t>AppConnect</a:t>
                </a:r>
                <a:r>
                  <a:rPr lang="en-US" b="1" dirty="0">
                    <a:solidFill>
                      <a:srgbClr val="262E32"/>
                    </a:solidFill>
                  </a:rPr>
                  <a:t/>
                </a:r>
                <a:br>
                  <a:rPr lang="en-US" b="1" dirty="0">
                    <a:solidFill>
                      <a:srgbClr val="262E32"/>
                    </a:solidFill>
                  </a:rPr>
                </a:br>
                <a:r>
                  <a:rPr lang="en-US" b="1" dirty="0" smtClean="0">
                    <a:solidFill>
                      <a:srgbClr val="262E32"/>
                    </a:solidFill>
                  </a:rPr>
                  <a:t>SDK</a:t>
                </a:r>
                <a:endParaRPr lang="en-US" b="1" dirty="0">
                  <a:solidFill>
                    <a:srgbClr val="262E32"/>
                  </a:solidFill>
                </a:endParaRPr>
              </a:p>
            </p:txBody>
          </p:sp>
        </p:grpSp>
        <p:grpSp>
          <p:nvGrpSpPr>
            <p:cNvPr id="22" name="Group 142"/>
            <p:cNvGrpSpPr/>
            <p:nvPr/>
          </p:nvGrpSpPr>
          <p:grpSpPr>
            <a:xfrm>
              <a:off x="357573" y="2877632"/>
              <a:ext cx="419460" cy="417731"/>
              <a:chOff x="1033046" y="4604258"/>
              <a:chExt cx="1048417" cy="1044097"/>
            </a:xfrm>
          </p:grpSpPr>
          <p:sp>
            <p:nvSpPr>
              <p:cNvPr id="23" name="Oval 143"/>
              <p:cNvSpPr/>
              <p:nvPr/>
            </p:nvSpPr>
            <p:spPr>
              <a:xfrm>
                <a:off x="1033046" y="4604258"/>
                <a:ext cx="1048417" cy="1044097"/>
              </a:xfrm>
              <a:prstGeom prst="ellipse">
                <a:avLst/>
              </a:prstGeom>
              <a:solidFill>
                <a:srgbClr val="54656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  <p:pic>
            <p:nvPicPr>
              <p:cNvPr id="24" name="Picture 144" descr="30b.png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12098" y="4811544"/>
                <a:ext cx="471197" cy="547609"/>
              </a:xfrm>
              <a:prstGeom prst="rect">
                <a:avLst/>
              </a:prstGeom>
            </p:spPr>
          </p:pic>
        </p:grpSp>
      </p:grpSp>
      <p:pic>
        <p:nvPicPr>
          <p:cNvPr id="28" name="Picture 133" descr="93a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5776" y="2097860"/>
            <a:ext cx="3549240" cy="2968830"/>
          </a:xfrm>
          <a:prstGeom prst="rect">
            <a:avLst/>
          </a:prstGeom>
        </p:spPr>
      </p:pic>
      <p:pic>
        <p:nvPicPr>
          <p:cNvPr id="29" name="Picture 134" descr="93b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3093" y="2180584"/>
            <a:ext cx="1343923" cy="337021"/>
          </a:xfrm>
          <a:prstGeom prst="rect">
            <a:avLst/>
          </a:prstGeom>
        </p:spPr>
      </p:pic>
      <p:pic>
        <p:nvPicPr>
          <p:cNvPr id="30" name="Picture 135" descr="93c.pn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6941" y="2367153"/>
            <a:ext cx="798864" cy="1189975"/>
          </a:xfrm>
          <a:prstGeom prst="rect">
            <a:avLst/>
          </a:prstGeom>
        </p:spPr>
      </p:pic>
      <p:pic>
        <p:nvPicPr>
          <p:cNvPr id="31" name="Picture 136" descr="93d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3503" y="3590803"/>
            <a:ext cx="798864" cy="1202457"/>
          </a:xfrm>
          <a:prstGeom prst="rect">
            <a:avLst/>
          </a:prstGeom>
        </p:spPr>
      </p:pic>
      <p:pic>
        <p:nvPicPr>
          <p:cNvPr id="32" name="Picture 137" descr="93e.pn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3093" y="4639319"/>
            <a:ext cx="1343923" cy="341182"/>
          </a:xfrm>
          <a:prstGeom prst="rect">
            <a:avLst/>
          </a:prstGeom>
        </p:spPr>
      </p:pic>
      <p:pic>
        <p:nvPicPr>
          <p:cNvPr id="33" name="Picture 138" descr="93f.pn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1570" y="3593894"/>
            <a:ext cx="786382" cy="1189976"/>
          </a:xfrm>
          <a:prstGeom prst="rect">
            <a:avLst/>
          </a:prstGeom>
        </p:spPr>
      </p:pic>
      <p:pic>
        <p:nvPicPr>
          <p:cNvPr id="34" name="Picture 139" descr="93g.png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1570" y="2367153"/>
            <a:ext cx="786382" cy="1194136"/>
          </a:xfrm>
          <a:prstGeom prst="rect">
            <a:avLst/>
          </a:prstGeom>
        </p:spPr>
      </p:pic>
      <p:pic>
        <p:nvPicPr>
          <p:cNvPr id="35" name="Picture 140" descr="54.png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9646" y="2769924"/>
            <a:ext cx="1625789" cy="1608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64825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19</a:t>
            </a:fld>
            <a:endParaRPr lang="cs-CZ" smtClean="0">
              <a:solidFill>
                <a:srgbClr val="3C3C8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just" eaLnBrk="1" hangingPunct="1">
              <a:buNone/>
            </a:pPr>
            <a:endParaRPr lang="cs-CZ" dirty="0" smtClean="0"/>
          </a:p>
          <a:p>
            <a:pPr marL="628650" lvl="2" indent="-266700" eaLnBrk="1" hangingPunct="1">
              <a:buClr>
                <a:srgbClr val="D42E12"/>
              </a:buClr>
              <a:buFont typeface="Wingdings" pitchFamily="2" charset="2"/>
              <a:buChar char="§"/>
            </a:pPr>
            <a:endParaRPr lang="cs-CZ" sz="3100" dirty="0" smtClean="0"/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7" name="Nadpis 11"/>
          <p:cNvSpPr txBox="1">
            <a:spLocks/>
          </p:cNvSpPr>
          <p:nvPr/>
        </p:nvSpPr>
        <p:spPr bwMode="auto">
          <a:xfrm>
            <a:off x="539552" y="1348581"/>
            <a:ext cx="8028000" cy="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9pPr>
          </a:lstStyle>
          <a:p>
            <a:r>
              <a:rPr lang="cs-CZ" sz="2400" kern="0" dirty="0" err="1" smtClean="0"/>
              <a:t>AppConnect</a:t>
            </a:r>
            <a:r>
              <a:rPr lang="cs-CZ" sz="2400" kern="0" dirty="0" smtClean="0"/>
              <a:t> </a:t>
            </a:r>
            <a:r>
              <a:rPr lang="cs-CZ" sz="2400" kern="0" dirty="0" err="1" smtClean="0"/>
              <a:t>policies</a:t>
            </a:r>
            <a:endParaRPr lang="cs-CZ" sz="2400" kern="0" dirty="0"/>
          </a:p>
        </p:txBody>
      </p:sp>
      <p:pic>
        <p:nvPicPr>
          <p:cNvPr id="8" name="tab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2015735"/>
            <a:ext cx="8149204" cy="395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648253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2</a:t>
            </a:fld>
            <a:endParaRPr lang="cs-CZ" smtClean="0">
              <a:solidFill>
                <a:srgbClr val="3C3C8C"/>
              </a:solidFill>
            </a:endParaRPr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10" name="Nadpis 11"/>
          <p:cNvSpPr txBox="1">
            <a:spLocks/>
          </p:cNvSpPr>
          <p:nvPr/>
        </p:nvSpPr>
        <p:spPr bwMode="auto">
          <a:xfrm>
            <a:off x="539750" y="1466670"/>
            <a:ext cx="8027988" cy="358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9pPr>
          </a:lstStyle>
          <a:p>
            <a:r>
              <a:rPr lang="cs-CZ" sz="2400" kern="0" dirty="0" smtClean="0">
                <a:latin typeface="Arial" charset="0"/>
                <a:cs typeface="Arial" charset="0"/>
              </a:rPr>
              <a:t>Agenda</a:t>
            </a:r>
          </a:p>
        </p:txBody>
      </p:sp>
      <p:sp>
        <p:nvSpPr>
          <p:cNvPr id="13" name="Zástupný symbol pro text 15"/>
          <p:cNvSpPr txBox="1">
            <a:spLocks/>
          </p:cNvSpPr>
          <p:nvPr/>
        </p:nvSpPr>
        <p:spPr bwMode="auto">
          <a:xfrm>
            <a:off x="539552" y="2131416"/>
            <a:ext cx="4824536" cy="458110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670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42E12"/>
              </a:buClr>
              <a:buFont typeface="Wingdings" pitchFamily="2" charset="2"/>
              <a:buChar char="§"/>
              <a:defRPr sz="2400">
                <a:solidFill>
                  <a:srgbClr val="3C3C8C"/>
                </a:solidFill>
                <a:latin typeface="+mn-lt"/>
                <a:ea typeface="+mn-ea"/>
                <a:cs typeface="+mn-cs"/>
              </a:defRPr>
            </a:lvl1pPr>
            <a:lvl2pPr marL="714375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C3C8C"/>
                </a:solidFill>
                <a:latin typeface="+mn-lt"/>
              </a:defRPr>
            </a:lvl2pPr>
            <a:lvl3pPr marL="1076325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rgbClr val="3C3C8C"/>
                </a:solidFill>
                <a:latin typeface="+mn-lt"/>
              </a:defRPr>
            </a:lvl3pPr>
            <a:lvl4pPr marL="1524000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3C3C8C"/>
                </a:solidFill>
                <a:latin typeface="+mn-lt"/>
              </a:defRPr>
            </a:lvl4pPr>
            <a:lvl5pPr marL="18859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5pPr>
            <a:lvl6pPr marL="23431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6pPr>
            <a:lvl7pPr marL="28003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7pPr>
            <a:lvl8pPr marL="32575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8pPr>
            <a:lvl9pPr marL="37147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9pPr>
          </a:lstStyle>
          <a:p>
            <a:r>
              <a:rPr lang="cs-CZ" sz="1600" b="1" kern="0" dirty="0" smtClean="0"/>
              <a:t>Různé edice OS Android, problematika důvěryhodnosti operačního systému</a:t>
            </a:r>
          </a:p>
          <a:p>
            <a:r>
              <a:rPr lang="cs-CZ" sz="1600" b="1" kern="0" dirty="0" smtClean="0"/>
              <a:t>Hlavní metody zabezpečení a správy zařízení Android</a:t>
            </a:r>
          </a:p>
          <a:p>
            <a:r>
              <a:rPr lang="cs-CZ" sz="1600" b="1" kern="0" dirty="0" smtClean="0"/>
              <a:t>Bezpečná metoda správy zařízení Android - oddělené soukromé a firemní prostředí</a:t>
            </a:r>
          </a:p>
          <a:p>
            <a:r>
              <a:rPr lang="cs-CZ" sz="1600" b="1" kern="0" dirty="0" smtClean="0"/>
              <a:t>Přístup mobilních zařízení do firemní sítě</a:t>
            </a:r>
          </a:p>
          <a:p>
            <a:r>
              <a:rPr lang="cs-CZ" sz="1600" b="1" kern="0" dirty="0" smtClean="0"/>
              <a:t>Samsung KNOX</a:t>
            </a:r>
          </a:p>
          <a:p>
            <a:r>
              <a:rPr lang="cs-CZ" sz="1600" b="1" kern="0" smtClean="0"/>
              <a:t>System4u </a:t>
            </a:r>
            <a:r>
              <a:rPr lang="cs-CZ" sz="1600" b="1" kern="0" dirty="0" smtClean="0"/>
              <a:t>a mobilní řešení</a:t>
            </a:r>
          </a:p>
          <a:p>
            <a:pPr marL="0" indent="0">
              <a:buFont typeface="Wingdings" pitchFamily="2" charset="2"/>
              <a:buNone/>
            </a:pPr>
            <a:endParaRPr lang="cs-CZ" sz="1600" b="1" kern="0" dirty="0" smtClean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5216" y="1867494"/>
            <a:ext cx="3349792" cy="4066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20</a:t>
            </a:fld>
            <a:endParaRPr lang="cs-CZ" smtClean="0">
              <a:solidFill>
                <a:srgbClr val="3C3C8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just" eaLnBrk="1" hangingPunct="1">
              <a:buNone/>
            </a:pPr>
            <a:endParaRPr lang="cs-CZ" dirty="0" smtClean="0"/>
          </a:p>
          <a:p>
            <a:pPr marL="628650" lvl="2" indent="-266700" eaLnBrk="1" hangingPunct="1">
              <a:buClr>
                <a:srgbClr val="D42E12"/>
              </a:buClr>
              <a:buFont typeface="Wingdings" pitchFamily="2" charset="2"/>
              <a:buChar char="§"/>
            </a:pPr>
            <a:endParaRPr lang="cs-CZ" sz="3100" dirty="0" smtClean="0"/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7" name="Nadpis 11"/>
          <p:cNvSpPr txBox="1">
            <a:spLocks/>
          </p:cNvSpPr>
          <p:nvPr/>
        </p:nvSpPr>
        <p:spPr bwMode="auto">
          <a:xfrm>
            <a:off x="539552" y="1330651"/>
            <a:ext cx="8028000" cy="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9pPr>
          </a:lstStyle>
          <a:p>
            <a:r>
              <a:rPr lang="cs-CZ" sz="2400" kern="0" dirty="0" smtClean="0"/>
              <a:t>Komunikace mezi aplikacemi  - </a:t>
            </a:r>
            <a:r>
              <a:rPr lang="cs-CZ" sz="2400" kern="0" dirty="0" err="1" smtClean="0"/>
              <a:t>AppConnect</a:t>
            </a:r>
            <a:endParaRPr lang="cs-CZ" sz="2400" kern="0" dirty="0"/>
          </a:p>
        </p:txBody>
      </p:sp>
      <p:pic>
        <p:nvPicPr>
          <p:cNvPr id="8" name="tab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136" y="1916832"/>
            <a:ext cx="8149204" cy="4223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648253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21</a:t>
            </a:fld>
            <a:endParaRPr lang="cs-CZ" smtClean="0">
              <a:solidFill>
                <a:srgbClr val="3C3C8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just" eaLnBrk="1" hangingPunct="1">
              <a:buNone/>
            </a:pPr>
            <a:endParaRPr lang="cs-CZ" dirty="0" smtClean="0"/>
          </a:p>
          <a:p>
            <a:pPr marL="628650" lvl="2" indent="-266700" eaLnBrk="1" hangingPunct="1">
              <a:buClr>
                <a:srgbClr val="D42E12"/>
              </a:buClr>
              <a:buFont typeface="Wingdings" pitchFamily="2" charset="2"/>
              <a:buChar char="§"/>
            </a:pPr>
            <a:endParaRPr lang="cs-CZ" sz="3100" dirty="0" smtClean="0"/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7" name="Nadpis 5"/>
          <p:cNvSpPr txBox="1">
            <a:spLocks/>
          </p:cNvSpPr>
          <p:nvPr/>
        </p:nvSpPr>
        <p:spPr bwMode="auto">
          <a:xfrm>
            <a:off x="685800" y="2581553"/>
            <a:ext cx="77724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9pPr>
          </a:lstStyle>
          <a:p>
            <a:pPr algn="ctr"/>
            <a:r>
              <a:rPr lang="cs-CZ" sz="2800" kern="0" smtClean="0"/>
              <a:t>Přístup mobilních zařízení do firemní sítě</a:t>
            </a:r>
            <a:endParaRPr lang="cs-CZ" sz="2800" kern="0" dirty="0"/>
          </a:p>
        </p:txBody>
      </p:sp>
    </p:spTree>
    <p:extLst>
      <p:ext uri="{BB962C8B-B14F-4D97-AF65-F5344CB8AC3E}">
        <p14:creationId xmlns:p14="http://schemas.microsoft.com/office/powerpoint/2010/main" val="1720648253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22</a:t>
            </a:fld>
            <a:endParaRPr lang="cs-CZ" smtClean="0">
              <a:solidFill>
                <a:srgbClr val="3C3C8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just" eaLnBrk="1" hangingPunct="1">
              <a:buNone/>
            </a:pPr>
            <a:endParaRPr lang="cs-CZ" dirty="0" smtClean="0"/>
          </a:p>
          <a:p>
            <a:pPr marL="628650" lvl="2" indent="-266700" eaLnBrk="1" hangingPunct="1">
              <a:buClr>
                <a:srgbClr val="D42E12"/>
              </a:buClr>
              <a:buFont typeface="Wingdings" pitchFamily="2" charset="2"/>
              <a:buChar char="§"/>
            </a:pPr>
            <a:endParaRPr lang="cs-CZ" sz="3100" dirty="0" smtClean="0"/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7" name="Nadpis 11"/>
          <p:cNvSpPr txBox="1">
            <a:spLocks/>
          </p:cNvSpPr>
          <p:nvPr/>
        </p:nvSpPr>
        <p:spPr bwMode="auto">
          <a:xfrm>
            <a:off x="539552" y="1330651"/>
            <a:ext cx="8028000" cy="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9pPr>
          </a:lstStyle>
          <a:p>
            <a:r>
              <a:rPr lang="cs-CZ" sz="2400" kern="0" dirty="0" smtClean="0"/>
              <a:t>Hlavní metody přístupu mobilních zařízení do firmy</a:t>
            </a:r>
            <a:endParaRPr lang="cs-CZ" sz="2400" kern="0" dirty="0"/>
          </a:p>
        </p:txBody>
      </p:sp>
      <p:sp>
        <p:nvSpPr>
          <p:cNvPr id="8" name="Zástupný symbol pro text 15"/>
          <p:cNvSpPr txBox="1">
            <a:spLocks/>
          </p:cNvSpPr>
          <p:nvPr/>
        </p:nvSpPr>
        <p:spPr>
          <a:xfrm>
            <a:off x="539552" y="1799135"/>
            <a:ext cx="8280722" cy="4581330"/>
          </a:xfrm>
          <a:prstGeom prst="rect">
            <a:avLst/>
          </a:prstGeom>
        </p:spPr>
        <p:txBody>
          <a:bodyPr/>
          <a:lstStyle>
            <a:lvl1pPr marL="26670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42E12"/>
              </a:buClr>
              <a:buFont typeface="Wingdings" pitchFamily="2" charset="2"/>
              <a:buChar char="§"/>
              <a:defRPr sz="2400">
                <a:solidFill>
                  <a:srgbClr val="3C3C8C"/>
                </a:solidFill>
                <a:latin typeface="+mn-lt"/>
                <a:ea typeface="+mn-ea"/>
                <a:cs typeface="+mn-cs"/>
              </a:defRPr>
            </a:lvl1pPr>
            <a:lvl2pPr marL="714375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C3C8C"/>
                </a:solidFill>
                <a:latin typeface="+mn-lt"/>
              </a:defRPr>
            </a:lvl2pPr>
            <a:lvl3pPr marL="1076325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rgbClr val="3C3C8C"/>
                </a:solidFill>
                <a:latin typeface="+mn-lt"/>
              </a:defRPr>
            </a:lvl3pPr>
            <a:lvl4pPr marL="1524000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3C3C8C"/>
                </a:solidFill>
                <a:latin typeface="+mn-lt"/>
              </a:defRPr>
            </a:lvl4pPr>
            <a:lvl5pPr marL="18859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5pPr>
            <a:lvl6pPr marL="23431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6pPr>
            <a:lvl7pPr marL="28003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7pPr>
            <a:lvl8pPr marL="32575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8pPr>
            <a:lvl9pPr marL="37147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9pPr>
          </a:lstStyle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Publikace aplikačního serveru do internetu</a:t>
            </a:r>
          </a:p>
          <a:p>
            <a:pPr marL="742950" lvl="2" indent="-342900">
              <a:defRPr/>
            </a:pPr>
            <a:r>
              <a:rPr lang="cs-CZ" sz="1600" b="1" kern="0" dirty="0" smtClean="0"/>
              <a:t>Bezpečnostní riziko (</a:t>
            </a:r>
            <a:r>
              <a:rPr lang="cs-CZ" sz="1600" b="1" kern="0" dirty="0" err="1" smtClean="0"/>
              <a:t>DoS</a:t>
            </a:r>
            <a:r>
              <a:rPr lang="cs-CZ" sz="1600" b="1" kern="0" dirty="0" smtClean="0"/>
              <a:t>, Man in </a:t>
            </a:r>
            <a:r>
              <a:rPr lang="cs-CZ" sz="1600" b="1" kern="0" dirty="0" err="1" smtClean="0"/>
              <a:t>the</a:t>
            </a:r>
            <a:r>
              <a:rPr lang="cs-CZ" sz="1600" b="1" kern="0" dirty="0" smtClean="0"/>
              <a:t> </a:t>
            </a:r>
            <a:r>
              <a:rPr lang="cs-CZ" sz="1600" b="1" kern="0" dirty="0" err="1" smtClean="0"/>
              <a:t>Middle</a:t>
            </a:r>
            <a:r>
              <a:rPr lang="cs-CZ" sz="1600" b="1" kern="0" dirty="0" smtClean="0"/>
              <a:t> atd.)</a:t>
            </a:r>
          </a:p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Centrální spojovací server</a:t>
            </a:r>
          </a:p>
          <a:p>
            <a:pPr marL="742950" lvl="2" indent="-342900">
              <a:defRPr/>
            </a:pPr>
            <a:r>
              <a:rPr lang="cs-CZ" sz="1600" b="1" kern="0" dirty="0" err="1" smtClean="0"/>
              <a:t>BlackBerry</a:t>
            </a:r>
            <a:r>
              <a:rPr lang="cs-CZ" sz="1600" b="1" kern="0" dirty="0" smtClean="0"/>
              <a:t> NOC, </a:t>
            </a:r>
            <a:r>
              <a:rPr lang="cs-CZ" sz="1600" b="1" kern="0" dirty="0" err="1" smtClean="0"/>
              <a:t>Good</a:t>
            </a:r>
            <a:r>
              <a:rPr lang="cs-CZ" sz="1600" b="1" kern="0" dirty="0" smtClean="0"/>
              <a:t> </a:t>
            </a:r>
            <a:r>
              <a:rPr lang="cs-CZ" sz="1600" b="1" kern="0" dirty="0" err="1" smtClean="0"/>
              <a:t>Operation</a:t>
            </a:r>
            <a:r>
              <a:rPr lang="cs-CZ" sz="1600" b="1" kern="0" dirty="0" smtClean="0"/>
              <a:t> Center, Apple APNS, Google GCM atd.</a:t>
            </a:r>
          </a:p>
          <a:p>
            <a:pPr marL="742950" lvl="2" indent="-342900">
              <a:defRPr/>
            </a:pPr>
            <a:r>
              <a:rPr lang="cs-CZ" sz="1600" b="1" kern="0" dirty="0" smtClean="0"/>
              <a:t>Závislost na třetí straně</a:t>
            </a:r>
          </a:p>
          <a:p>
            <a:pPr marL="742950" lvl="2" indent="-342900">
              <a:defRPr/>
            </a:pPr>
            <a:r>
              <a:rPr lang="cs-CZ" sz="1600" b="1" kern="0" dirty="0" smtClean="0"/>
              <a:t>Vysoká bezpečnost při šifrování end-to-end</a:t>
            </a:r>
          </a:p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VPN</a:t>
            </a:r>
          </a:p>
          <a:p>
            <a:pPr marL="742950" lvl="2" indent="-342900">
              <a:defRPr/>
            </a:pPr>
            <a:r>
              <a:rPr lang="cs-CZ" sz="1600" b="1" kern="0" dirty="0" smtClean="0"/>
              <a:t>Velké riziko – VPN je navázána pro celé zařízení, ne pro konkrétní aplikace</a:t>
            </a:r>
          </a:p>
          <a:p>
            <a:pPr marL="742950" lvl="2" indent="-342900">
              <a:defRPr/>
            </a:pPr>
            <a:r>
              <a:rPr lang="cs-CZ" sz="1600" b="1" kern="0" dirty="0" smtClean="0"/>
              <a:t>Je nutné centrálně spravovat</a:t>
            </a:r>
          </a:p>
          <a:p>
            <a:pPr marL="742950" lvl="2" indent="-342900">
              <a:defRPr/>
            </a:pPr>
            <a:r>
              <a:rPr lang="cs-CZ" sz="1600" b="1" kern="0" dirty="0" smtClean="0"/>
              <a:t>Nepohodlné pro uživatele</a:t>
            </a:r>
          </a:p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MDM per </a:t>
            </a:r>
            <a:r>
              <a:rPr lang="cs-CZ" b="1" kern="0" dirty="0" err="1" smtClean="0"/>
              <a:t>application</a:t>
            </a:r>
            <a:r>
              <a:rPr lang="cs-CZ" b="1" kern="0" dirty="0" smtClean="0"/>
              <a:t> VPN</a:t>
            </a:r>
          </a:p>
          <a:p>
            <a:pPr marL="742950" lvl="2" indent="-342900">
              <a:defRPr/>
            </a:pPr>
            <a:r>
              <a:rPr lang="cs-CZ" sz="1600" b="1" kern="0" dirty="0" smtClean="0"/>
              <a:t>Nativní šifrovaný tunel, </a:t>
            </a:r>
            <a:r>
              <a:rPr lang="cs-CZ" sz="1600" b="1" kern="0" dirty="0" err="1" smtClean="0"/>
              <a:t>endpoint</a:t>
            </a:r>
            <a:r>
              <a:rPr lang="cs-CZ" sz="1600" b="1" kern="0" dirty="0" smtClean="0"/>
              <a:t> v DMZ</a:t>
            </a:r>
          </a:p>
          <a:p>
            <a:pPr marL="742950" lvl="2" indent="-342900">
              <a:defRPr/>
            </a:pPr>
            <a:r>
              <a:rPr lang="cs-CZ" sz="1600" b="1" kern="0" dirty="0" smtClean="0"/>
              <a:t>Kompletní kontrola, která aplikace může do interní sítě přistupovat, kam a za jakých podmínek</a:t>
            </a:r>
          </a:p>
          <a:p>
            <a:pPr marL="400050" lvl="2" indent="0">
              <a:buFontTx/>
              <a:buNone/>
              <a:defRPr/>
            </a:pPr>
            <a:endParaRPr lang="cs-CZ" sz="1600" b="1" kern="0" dirty="0" smtClean="0"/>
          </a:p>
          <a:p>
            <a:pPr marL="342900" lvl="1" indent="-342900">
              <a:buFontTx/>
              <a:buChar char="•"/>
              <a:defRPr/>
            </a:pPr>
            <a:endParaRPr lang="cs-CZ" b="1" kern="0" dirty="0" smtClean="0"/>
          </a:p>
          <a:p>
            <a:pPr marL="342900" lvl="1" indent="-342900">
              <a:buFontTx/>
              <a:buChar char="•"/>
              <a:defRPr/>
            </a:pPr>
            <a:endParaRPr lang="cs-CZ" b="1" kern="0" dirty="0" smtClean="0"/>
          </a:p>
          <a:p>
            <a:pPr lvl="1">
              <a:buFont typeface="Arial" pitchFamily="34" charset="0"/>
              <a:buChar char="•"/>
            </a:pPr>
            <a:endParaRPr lang="cs-CZ" sz="1600" b="1" kern="0" dirty="0" smtClean="0"/>
          </a:p>
        </p:txBody>
      </p:sp>
    </p:spTree>
    <p:extLst>
      <p:ext uri="{BB962C8B-B14F-4D97-AF65-F5344CB8AC3E}">
        <p14:creationId xmlns:p14="http://schemas.microsoft.com/office/powerpoint/2010/main" val="1720648253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23</a:t>
            </a:fld>
            <a:endParaRPr lang="cs-CZ" smtClean="0">
              <a:solidFill>
                <a:srgbClr val="3C3C8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just" eaLnBrk="1" hangingPunct="1">
              <a:buNone/>
            </a:pPr>
            <a:endParaRPr lang="cs-CZ" dirty="0" smtClean="0"/>
          </a:p>
          <a:p>
            <a:pPr marL="628650" lvl="2" indent="-266700" eaLnBrk="1" hangingPunct="1">
              <a:buClr>
                <a:srgbClr val="D42E12"/>
              </a:buClr>
              <a:buFont typeface="Wingdings" pitchFamily="2" charset="2"/>
              <a:buChar char="§"/>
            </a:pPr>
            <a:endParaRPr lang="cs-CZ" sz="3100" dirty="0" smtClean="0"/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7" name="Nadpis 11"/>
          <p:cNvSpPr txBox="1">
            <a:spLocks/>
          </p:cNvSpPr>
          <p:nvPr/>
        </p:nvSpPr>
        <p:spPr bwMode="auto">
          <a:xfrm>
            <a:off x="539750" y="1322755"/>
            <a:ext cx="8028000" cy="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9pPr>
          </a:lstStyle>
          <a:p>
            <a:r>
              <a:rPr lang="cs-CZ" sz="2400" kern="0" smtClean="0"/>
              <a:t>Řízení přístupu do firemní sítě</a:t>
            </a:r>
            <a:endParaRPr lang="cs-CZ" sz="2400" kern="0" dirty="0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63" y="1880338"/>
            <a:ext cx="3081858" cy="417085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628" y="1862753"/>
            <a:ext cx="4089806" cy="44212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0648253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xfrm>
            <a:off x="8167688" y="6280900"/>
            <a:ext cx="588962" cy="323850"/>
          </a:xfrm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24</a:t>
            </a:fld>
            <a:endParaRPr lang="cs-CZ" smtClean="0">
              <a:solidFill>
                <a:srgbClr val="3C3C8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5950" y="1689850"/>
            <a:ext cx="8140700" cy="4525963"/>
          </a:xfrm>
        </p:spPr>
        <p:txBody>
          <a:bodyPr/>
          <a:lstStyle/>
          <a:p>
            <a:pPr marL="0" indent="0" algn="just" eaLnBrk="1" hangingPunct="1">
              <a:buNone/>
            </a:pPr>
            <a:endParaRPr lang="cs-CZ" dirty="0" smtClean="0"/>
          </a:p>
          <a:p>
            <a:pPr marL="628650" lvl="2" indent="-266700" eaLnBrk="1" hangingPunct="1">
              <a:buClr>
                <a:srgbClr val="D42E12"/>
              </a:buClr>
              <a:buFont typeface="Wingdings" pitchFamily="2" charset="2"/>
              <a:buChar char="§"/>
            </a:pPr>
            <a:endParaRPr lang="cs-CZ" sz="3100" dirty="0" smtClean="0"/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7" name="Nadpis 11"/>
          <p:cNvSpPr txBox="1">
            <a:spLocks/>
          </p:cNvSpPr>
          <p:nvPr/>
        </p:nvSpPr>
        <p:spPr bwMode="auto">
          <a:xfrm>
            <a:off x="521622" y="1366511"/>
            <a:ext cx="8028000" cy="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9pPr>
          </a:lstStyle>
          <a:p>
            <a:r>
              <a:rPr lang="cs-CZ" sz="2400" kern="0" dirty="0" smtClean="0"/>
              <a:t>VPN a </a:t>
            </a:r>
            <a:r>
              <a:rPr lang="cs-CZ" sz="2400" kern="0" dirty="0" err="1" smtClean="0"/>
              <a:t>AppTunnel</a:t>
            </a:r>
            <a:endParaRPr lang="cs-CZ" sz="2400" kern="0" dirty="0"/>
          </a:p>
        </p:txBody>
      </p:sp>
      <p:grpSp>
        <p:nvGrpSpPr>
          <p:cNvPr id="8" name="Group 68"/>
          <p:cNvGrpSpPr/>
          <p:nvPr/>
        </p:nvGrpSpPr>
        <p:grpSpPr>
          <a:xfrm>
            <a:off x="6660232" y="1646442"/>
            <a:ext cx="2161030" cy="2161030"/>
            <a:chOff x="1533503" y="1487406"/>
            <a:chExt cx="2161030" cy="2161030"/>
          </a:xfrm>
        </p:grpSpPr>
        <p:grpSp>
          <p:nvGrpSpPr>
            <p:cNvPr id="9" name="Group 123"/>
            <p:cNvGrpSpPr/>
            <p:nvPr/>
          </p:nvGrpSpPr>
          <p:grpSpPr>
            <a:xfrm>
              <a:off x="1533503" y="1487406"/>
              <a:ext cx="2161030" cy="2161030"/>
              <a:chOff x="829258" y="1441226"/>
              <a:chExt cx="2161030" cy="2161030"/>
            </a:xfrm>
          </p:grpSpPr>
          <p:pic>
            <p:nvPicPr>
              <p:cNvPr id="12" name="Picture 12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29258" y="1441226"/>
                <a:ext cx="2161030" cy="2161030"/>
              </a:xfrm>
              <a:prstGeom prst="rect">
                <a:avLst/>
              </a:prstGeom>
            </p:spPr>
          </p:pic>
          <p:pic>
            <p:nvPicPr>
              <p:cNvPr id="13" name="Picture 127" descr="4.png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76913" y="1883400"/>
                <a:ext cx="826902" cy="1325414"/>
              </a:xfrm>
              <a:prstGeom prst="rect">
                <a:avLst/>
              </a:prstGeom>
            </p:spPr>
          </p:pic>
        </p:grpSp>
        <p:pic>
          <p:nvPicPr>
            <p:cNvPr id="10" name="Picture 124" descr="17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11984" y="1804183"/>
              <a:ext cx="264042" cy="397823"/>
            </a:xfrm>
            <a:prstGeom prst="rect">
              <a:avLst/>
            </a:prstGeom>
          </p:spPr>
        </p:pic>
        <p:pic>
          <p:nvPicPr>
            <p:cNvPr id="11" name="Picture 125" descr="17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38765" y="3044534"/>
              <a:ext cx="264042" cy="397823"/>
            </a:xfrm>
            <a:prstGeom prst="rect">
              <a:avLst/>
            </a:prstGeom>
          </p:spPr>
        </p:pic>
      </p:grpSp>
      <p:pic>
        <p:nvPicPr>
          <p:cNvPr id="14" name="Picture 69" descr="20a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4646" y="1290623"/>
            <a:ext cx="328297" cy="2699327"/>
          </a:xfrm>
          <a:prstGeom prst="rect">
            <a:avLst/>
          </a:prstGeom>
        </p:spPr>
      </p:pic>
      <p:sp>
        <p:nvSpPr>
          <p:cNvPr id="15" name="TextBox 57"/>
          <p:cNvSpPr txBox="1"/>
          <p:nvPr/>
        </p:nvSpPr>
        <p:spPr>
          <a:xfrm rot="16200000">
            <a:off x="5186786" y="1837637"/>
            <a:ext cx="11424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 smtClean="0">
                <a:solidFill>
                  <a:srgbClr val="FFFFFF"/>
                </a:solidFill>
              </a:rPr>
              <a:t>FIREWALL</a:t>
            </a:r>
            <a:endParaRPr lang="en-US" sz="1400" dirty="0">
              <a:solidFill>
                <a:srgbClr val="FFFFFF"/>
              </a:solidFill>
            </a:endParaRPr>
          </a:p>
        </p:txBody>
      </p:sp>
      <p:grpSp>
        <p:nvGrpSpPr>
          <p:cNvPr id="16" name="Group 71"/>
          <p:cNvGrpSpPr/>
          <p:nvPr/>
        </p:nvGrpSpPr>
        <p:grpSpPr>
          <a:xfrm>
            <a:off x="1892623" y="2042245"/>
            <a:ext cx="1262251" cy="1701366"/>
            <a:chOff x="7351972" y="1883209"/>
            <a:chExt cx="1262251" cy="1701366"/>
          </a:xfrm>
        </p:grpSpPr>
        <p:pic>
          <p:nvPicPr>
            <p:cNvPr id="17" name="Picture 121" descr="7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75223" y="1883209"/>
              <a:ext cx="639000" cy="467888"/>
            </a:xfrm>
            <a:prstGeom prst="rect">
              <a:avLst/>
            </a:prstGeom>
          </p:spPr>
        </p:pic>
        <p:pic>
          <p:nvPicPr>
            <p:cNvPr id="18" name="Picture 122" descr="3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1972" y="2089719"/>
              <a:ext cx="1089050" cy="1494856"/>
            </a:xfrm>
            <a:prstGeom prst="rect">
              <a:avLst/>
            </a:prstGeom>
          </p:spPr>
        </p:pic>
      </p:grpSp>
      <p:grpSp>
        <p:nvGrpSpPr>
          <p:cNvPr id="19" name="Group 72"/>
          <p:cNvGrpSpPr/>
          <p:nvPr/>
        </p:nvGrpSpPr>
        <p:grpSpPr>
          <a:xfrm flipH="1">
            <a:off x="3155134" y="1590669"/>
            <a:ext cx="4404582" cy="2270580"/>
            <a:chOff x="2412981" y="1431633"/>
            <a:chExt cx="4404583" cy="2270580"/>
          </a:xfrm>
        </p:grpSpPr>
        <p:pic>
          <p:nvPicPr>
            <p:cNvPr id="20" name="Picture 119" descr="15b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12981" y="1431633"/>
              <a:ext cx="4404583" cy="2270580"/>
            </a:xfrm>
            <a:prstGeom prst="rect">
              <a:avLst/>
            </a:prstGeom>
          </p:spPr>
        </p:pic>
        <p:sp>
          <p:nvSpPr>
            <p:cNvPr id="21" name="TextBox 56"/>
            <p:cNvSpPr txBox="1"/>
            <p:nvPr/>
          </p:nvSpPr>
          <p:spPr>
            <a:xfrm>
              <a:off x="3198072" y="2403718"/>
              <a:ext cx="15193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b="1" dirty="0" smtClean="0">
                  <a:solidFill>
                    <a:schemeClr val="accent3"/>
                  </a:solidFill>
                </a:rPr>
                <a:t>VPN</a:t>
              </a:r>
              <a:endParaRPr lang="en-US" b="1" dirty="0">
                <a:solidFill>
                  <a:schemeClr val="accent3"/>
                </a:solidFill>
              </a:endParaRPr>
            </a:p>
          </p:txBody>
        </p:sp>
      </p:grpSp>
      <p:pic>
        <p:nvPicPr>
          <p:cNvPr id="22" name="Picture 73" descr="14b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6952" y="2088615"/>
            <a:ext cx="626469" cy="626469"/>
          </a:xfrm>
          <a:prstGeom prst="rect">
            <a:avLst/>
          </a:prstGeom>
        </p:spPr>
      </p:pic>
      <p:pic>
        <p:nvPicPr>
          <p:cNvPr id="23" name="Picture 74" descr="14c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1213" y="1729201"/>
            <a:ext cx="626469" cy="626469"/>
          </a:xfrm>
          <a:prstGeom prst="rect">
            <a:avLst/>
          </a:prstGeom>
        </p:spPr>
      </p:pic>
      <p:pic>
        <p:nvPicPr>
          <p:cNvPr id="24" name="Picture 75" descr="14d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6534" y="2792362"/>
            <a:ext cx="626469" cy="626469"/>
          </a:xfrm>
          <a:prstGeom prst="rect">
            <a:avLst/>
          </a:prstGeom>
        </p:spPr>
      </p:pic>
      <p:pic>
        <p:nvPicPr>
          <p:cNvPr id="25" name="Picture 76" descr="14f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4447" y="3117141"/>
            <a:ext cx="626469" cy="626469"/>
          </a:xfrm>
          <a:prstGeom prst="rect">
            <a:avLst/>
          </a:prstGeom>
        </p:spPr>
      </p:pic>
      <p:sp>
        <p:nvSpPr>
          <p:cNvPr id="26" name="TextBox 82"/>
          <p:cNvSpPr txBox="1"/>
          <p:nvPr/>
        </p:nvSpPr>
        <p:spPr>
          <a:xfrm>
            <a:off x="425749" y="2570519"/>
            <a:ext cx="1533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b="1" dirty="0" smtClean="0"/>
              <a:t>Klasická VPN</a:t>
            </a:r>
            <a:endParaRPr lang="en-US" b="1" dirty="0"/>
          </a:p>
        </p:txBody>
      </p:sp>
      <p:pic>
        <p:nvPicPr>
          <p:cNvPr id="27" name="Picture 78" descr="4c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7790" y="1947641"/>
            <a:ext cx="626871" cy="626871"/>
          </a:xfrm>
          <a:prstGeom prst="rect">
            <a:avLst/>
          </a:prstGeom>
        </p:spPr>
      </p:pic>
      <p:grpSp>
        <p:nvGrpSpPr>
          <p:cNvPr id="28" name="Group 79"/>
          <p:cNvGrpSpPr/>
          <p:nvPr/>
        </p:nvGrpSpPr>
        <p:grpSpPr>
          <a:xfrm>
            <a:off x="6660232" y="4119186"/>
            <a:ext cx="2161030" cy="2161030"/>
            <a:chOff x="1533503" y="1487406"/>
            <a:chExt cx="2161030" cy="2161030"/>
          </a:xfrm>
        </p:grpSpPr>
        <p:grpSp>
          <p:nvGrpSpPr>
            <p:cNvPr id="29" name="Group 114"/>
            <p:cNvGrpSpPr/>
            <p:nvPr/>
          </p:nvGrpSpPr>
          <p:grpSpPr>
            <a:xfrm>
              <a:off x="1533503" y="1487406"/>
              <a:ext cx="2161030" cy="2161030"/>
              <a:chOff x="829258" y="1441226"/>
              <a:chExt cx="2161030" cy="2161030"/>
            </a:xfrm>
          </p:grpSpPr>
          <p:pic>
            <p:nvPicPr>
              <p:cNvPr id="32" name="Picture 11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29258" y="1441226"/>
                <a:ext cx="2161030" cy="2161030"/>
              </a:xfrm>
              <a:prstGeom prst="rect">
                <a:avLst/>
              </a:prstGeom>
            </p:spPr>
          </p:pic>
          <p:pic>
            <p:nvPicPr>
              <p:cNvPr id="33" name="Picture 118" descr="4.png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76913" y="1883400"/>
                <a:ext cx="826902" cy="1325414"/>
              </a:xfrm>
              <a:prstGeom prst="rect">
                <a:avLst/>
              </a:prstGeom>
            </p:spPr>
          </p:pic>
        </p:grpSp>
        <p:pic>
          <p:nvPicPr>
            <p:cNvPr id="30" name="Picture 115" descr="17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11984" y="1804183"/>
              <a:ext cx="264042" cy="397823"/>
            </a:xfrm>
            <a:prstGeom prst="rect">
              <a:avLst/>
            </a:prstGeom>
          </p:spPr>
        </p:pic>
        <p:pic>
          <p:nvPicPr>
            <p:cNvPr id="31" name="Picture 116" descr="17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38765" y="3044534"/>
              <a:ext cx="264042" cy="397823"/>
            </a:xfrm>
            <a:prstGeom prst="rect">
              <a:avLst/>
            </a:prstGeom>
          </p:spPr>
        </p:pic>
      </p:grpSp>
      <p:pic>
        <p:nvPicPr>
          <p:cNvPr id="34" name="Picture 80" descr="17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1675" y="4890832"/>
            <a:ext cx="264042" cy="397823"/>
          </a:xfrm>
          <a:prstGeom prst="rect">
            <a:avLst/>
          </a:prstGeom>
        </p:spPr>
      </p:pic>
      <p:pic>
        <p:nvPicPr>
          <p:cNvPr id="35" name="Picture 81" descr="56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979210" y="4549114"/>
            <a:ext cx="4236884" cy="1491581"/>
          </a:xfrm>
          <a:prstGeom prst="rect">
            <a:avLst/>
          </a:prstGeom>
        </p:spPr>
      </p:pic>
      <p:grpSp>
        <p:nvGrpSpPr>
          <p:cNvPr id="36" name="Group 82"/>
          <p:cNvGrpSpPr/>
          <p:nvPr/>
        </p:nvGrpSpPr>
        <p:grpSpPr>
          <a:xfrm>
            <a:off x="5876441" y="4410327"/>
            <a:ext cx="1617399" cy="1485000"/>
            <a:chOff x="3854017" y="4274807"/>
            <a:chExt cx="1617399" cy="1485000"/>
          </a:xfrm>
        </p:grpSpPr>
        <p:sp>
          <p:nvSpPr>
            <p:cNvPr id="37" name="TextBox 58"/>
            <p:cNvSpPr txBox="1"/>
            <p:nvPr/>
          </p:nvSpPr>
          <p:spPr>
            <a:xfrm>
              <a:off x="3854017" y="4677127"/>
              <a:ext cx="161739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dirty="0" smtClean="0">
                  <a:solidFill>
                    <a:schemeClr val="accent4"/>
                  </a:solidFill>
                </a:rPr>
                <a:t>AppTunnel</a:t>
              </a:r>
              <a:endParaRPr lang="en-US" sz="1000" dirty="0">
                <a:solidFill>
                  <a:schemeClr val="accent4"/>
                </a:solidFill>
              </a:endParaRPr>
            </a:p>
          </p:txBody>
        </p:sp>
        <p:sp>
          <p:nvSpPr>
            <p:cNvPr id="38" name="TextBox 59"/>
            <p:cNvSpPr txBox="1"/>
            <p:nvPr/>
          </p:nvSpPr>
          <p:spPr>
            <a:xfrm>
              <a:off x="3854017" y="4274807"/>
              <a:ext cx="110871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dirty="0" smtClean="0">
                  <a:solidFill>
                    <a:schemeClr val="accent4"/>
                  </a:solidFill>
                </a:rPr>
                <a:t>AppTunnel</a:t>
              </a:r>
              <a:endParaRPr lang="en-US" sz="1000" dirty="0">
                <a:solidFill>
                  <a:schemeClr val="accent4"/>
                </a:solidFill>
              </a:endParaRPr>
            </a:p>
          </p:txBody>
        </p:sp>
        <p:sp>
          <p:nvSpPr>
            <p:cNvPr id="39" name="TextBox 60"/>
            <p:cNvSpPr txBox="1"/>
            <p:nvPr/>
          </p:nvSpPr>
          <p:spPr>
            <a:xfrm>
              <a:off x="3854017" y="5513586"/>
              <a:ext cx="161739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dirty="0" smtClean="0">
                  <a:solidFill>
                    <a:schemeClr val="accent4"/>
                  </a:solidFill>
                </a:rPr>
                <a:t>AppTunnel</a:t>
              </a:r>
              <a:endParaRPr lang="en-US" sz="1000" dirty="0">
                <a:solidFill>
                  <a:schemeClr val="accent4"/>
                </a:solidFill>
              </a:endParaRPr>
            </a:p>
          </p:txBody>
        </p:sp>
      </p:grpSp>
      <p:pic>
        <p:nvPicPr>
          <p:cNvPr id="40" name="Picture 83" descr="14b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1427" y="5287500"/>
            <a:ext cx="626469" cy="626469"/>
          </a:xfrm>
          <a:prstGeom prst="rect">
            <a:avLst/>
          </a:prstGeom>
        </p:spPr>
      </p:pic>
      <p:pic>
        <p:nvPicPr>
          <p:cNvPr id="41" name="Picture 84" descr="14c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4955" y="6116347"/>
            <a:ext cx="626469" cy="626469"/>
          </a:xfrm>
          <a:prstGeom prst="rect">
            <a:avLst/>
          </a:prstGeom>
        </p:spPr>
      </p:pic>
      <p:pic>
        <p:nvPicPr>
          <p:cNvPr id="42" name="Picture 85" descr="14a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5751" y="6003287"/>
            <a:ext cx="626469" cy="626469"/>
          </a:xfrm>
          <a:prstGeom prst="rect">
            <a:avLst/>
          </a:prstGeom>
        </p:spPr>
      </p:pic>
      <p:grpSp>
        <p:nvGrpSpPr>
          <p:cNvPr id="43" name="Group 88"/>
          <p:cNvGrpSpPr/>
          <p:nvPr/>
        </p:nvGrpSpPr>
        <p:grpSpPr>
          <a:xfrm>
            <a:off x="4116819" y="4312569"/>
            <a:ext cx="885144" cy="709165"/>
            <a:chOff x="7755377" y="421771"/>
            <a:chExt cx="885144" cy="709165"/>
          </a:xfrm>
        </p:grpSpPr>
        <p:pic>
          <p:nvPicPr>
            <p:cNvPr id="44" name="Picture 109" descr="53b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755377" y="421771"/>
              <a:ext cx="885144" cy="709165"/>
            </a:xfrm>
            <a:prstGeom prst="rect">
              <a:avLst/>
            </a:prstGeom>
          </p:spPr>
        </p:pic>
        <p:pic>
          <p:nvPicPr>
            <p:cNvPr id="45" name="Picture 110" descr="4b.png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91070" y="474676"/>
              <a:ext cx="626871" cy="626871"/>
            </a:xfrm>
            <a:prstGeom prst="rect">
              <a:avLst/>
            </a:prstGeom>
          </p:spPr>
        </p:pic>
      </p:grpSp>
      <p:pic>
        <p:nvPicPr>
          <p:cNvPr id="46" name="Picture 89" descr="53b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679453" y="5554190"/>
            <a:ext cx="880497" cy="709165"/>
          </a:xfrm>
          <a:prstGeom prst="rect">
            <a:avLst/>
          </a:prstGeom>
        </p:spPr>
      </p:pic>
      <p:grpSp>
        <p:nvGrpSpPr>
          <p:cNvPr id="47" name="Group 90"/>
          <p:cNvGrpSpPr/>
          <p:nvPr/>
        </p:nvGrpSpPr>
        <p:grpSpPr>
          <a:xfrm>
            <a:off x="3110202" y="4749535"/>
            <a:ext cx="885144" cy="709165"/>
            <a:chOff x="5733976" y="3886219"/>
            <a:chExt cx="885144" cy="709165"/>
          </a:xfrm>
        </p:grpSpPr>
        <p:pic>
          <p:nvPicPr>
            <p:cNvPr id="48" name="Picture 107" descr="53b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33976" y="3886219"/>
              <a:ext cx="885144" cy="709165"/>
            </a:xfrm>
            <a:prstGeom prst="rect">
              <a:avLst/>
            </a:prstGeom>
          </p:spPr>
        </p:pic>
        <p:pic>
          <p:nvPicPr>
            <p:cNvPr id="49" name="Picture 108" descr="4d.png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56972" y="3944381"/>
              <a:ext cx="626871" cy="626871"/>
            </a:xfrm>
            <a:prstGeom prst="rect">
              <a:avLst/>
            </a:prstGeom>
          </p:spPr>
        </p:pic>
      </p:grpSp>
      <p:pic>
        <p:nvPicPr>
          <p:cNvPr id="50" name="Picture 91" descr="4f.png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1577" y="5608965"/>
            <a:ext cx="625928" cy="625928"/>
          </a:xfrm>
          <a:prstGeom prst="rect">
            <a:avLst/>
          </a:prstGeom>
        </p:spPr>
      </p:pic>
      <p:grpSp>
        <p:nvGrpSpPr>
          <p:cNvPr id="51" name="Group 92"/>
          <p:cNvGrpSpPr/>
          <p:nvPr/>
        </p:nvGrpSpPr>
        <p:grpSpPr>
          <a:xfrm>
            <a:off x="1892623" y="4703507"/>
            <a:ext cx="1262251" cy="1701366"/>
            <a:chOff x="7351972" y="1883209"/>
            <a:chExt cx="1262251" cy="1701366"/>
          </a:xfrm>
        </p:grpSpPr>
        <p:pic>
          <p:nvPicPr>
            <p:cNvPr id="52" name="Picture 105" descr="7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75223" y="1883209"/>
              <a:ext cx="639000" cy="467888"/>
            </a:xfrm>
            <a:prstGeom prst="rect">
              <a:avLst/>
            </a:prstGeom>
          </p:spPr>
        </p:pic>
        <p:pic>
          <p:nvPicPr>
            <p:cNvPr id="53" name="Picture 106" descr="3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1972" y="2089719"/>
              <a:ext cx="1089050" cy="1494856"/>
            </a:xfrm>
            <a:prstGeom prst="rect">
              <a:avLst/>
            </a:prstGeom>
          </p:spPr>
        </p:pic>
      </p:grpSp>
      <p:grpSp>
        <p:nvGrpSpPr>
          <p:cNvPr id="54" name="Group 93"/>
          <p:cNvGrpSpPr/>
          <p:nvPr/>
        </p:nvGrpSpPr>
        <p:grpSpPr>
          <a:xfrm>
            <a:off x="5604122" y="4045255"/>
            <a:ext cx="320592" cy="2703848"/>
            <a:chOff x="5358906" y="3886219"/>
            <a:chExt cx="320592" cy="2703848"/>
          </a:xfrm>
        </p:grpSpPr>
        <p:sp>
          <p:nvSpPr>
            <p:cNvPr id="55" name="Rounded Rectangle 101"/>
            <p:cNvSpPr/>
            <p:nvPr/>
          </p:nvSpPr>
          <p:spPr>
            <a:xfrm>
              <a:off x="5358906" y="3886219"/>
              <a:ext cx="320592" cy="2703848"/>
            </a:xfrm>
            <a:prstGeom prst="roundRect">
              <a:avLst>
                <a:gd name="adj" fmla="val 1957"/>
              </a:avLst>
            </a:prstGeom>
            <a:solidFill>
              <a:srgbClr val="4A4D5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grpSp>
          <p:nvGrpSpPr>
            <p:cNvPr id="56" name="Group 102"/>
            <p:cNvGrpSpPr/>
            <p:nvPr/>
          </p:nvGrpSpPr>
          <p:grpSpPr>
            <a:xfrm>
              <a:off x="5369950" y="5080442"/>
              <a:ext cx="307777" cy="1336694"/>
              <a:chOff x="3824186" y="5080442"/>
              <a:chExt cx="307777" cy="1336694"/>
            </a:xfrm>
          </p:grpSpPr>
          <p:sp>
            <p:nvSpPr>
              <p:cNvPr id="57" name="TextBox 88"/>
              <p:cNvSpPr txBox="1"/>
              <p:nvPr/>
            </p:nvSpPr>
            <p:spPr>
              <a:xfrm rot="16200000">
                <a:off x="3309728" y="5594900"/>
                <a:ext cx="13366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 smtClean="0">
                    <a:solidFill>
                      <a:srgbClr val="FFFFFF"/>
                    </a:solidFill>
                  </a:rPr>
                  <a:t>SENTRY</a:t>
                </a:r>
                <a:endParaRPr lang="en-US" sz="1400" dirty="0">
                  <a:solidFill>
                    <a:srgbClr val="FFFFFF"/>
                  </a:solidFill>
                </a:endParaRPr>
              </a:p>
            </p:txBody>
          </p:sp>
          <p:pic>
            <p:nvPicPr>
              <p:cNvPr id="58" name="Picture 104" descr="13.png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>
                <a:off x="3886285" y="6190362"/>
                <a:ext cx="188524" cy="188524"/>
              </a:xfrm>
              <a:prstGeom prst="rect">
                <a:avLst/>
              </a:prstGeom>
            </p:spPr>
          </p:pic>
        </p:grpSp>
      </p:grpSp>
      <p:pic>
        <p:nvPicPr>
          <p:cNvPr id="59" name="Picture 95" descr="14a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7672" y="2401848"/>
            <a:ext cx="626469" cy="626469"/>
          </a:xfrm>
          <a:prstGeom prst="rect">
            <a:avLst/>
          </a:prstGeom>
        </p:spPr>
      </p:pic>
      <p:cxnSp>
        <p:nvCxnSpPr>
          <p:cNvPr id="60" name="Elbow Connector 96"/>
          <p:cNvCxnSpPr>
            <a:endCxn id="11" idx="0"/>
          </p:cNvCxnSpPr>
          <p:nvPr/>
        </p:nvCxnSpPr>
        <p:spPr>
          <a:xfrm>
            <a:off x="4679453" y="2861352"/>
            <a:ext cx="3118062" cy="342218"/>
          </a:xfrm>
          <a:prstGeom prst="bentConnector2">
            <a:avLst/>
          </a:prstGeom>
          <a:ln w="38100">
            <a:solidFill>
              <a:schemeClr val="tx2"/>
            </a:solidFill>
            <a:prstDash val="sysDash"/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97"/>
          <p:cNvCxnSpPr/>
          <p:nvPr/>
        </p:nvCxnSpPr>
        <p:spPr>
          <a:xfrm flipV="1">
            <a:off x="3892220" y="6429581"/>
            <a:ext cx="1722946" cy="14078"/>
          </a:xfrm>
          <a:prstGeom prst="straightConnector1">
            <a:avLst/>
          </a:prstGeom>
          <a:ln w="38100">
            <a:solidFill>
              <a:schemeClr val="tx2"/>
            </a:solidFill>
            <a:prstDash val="sysDash"/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2" name="Group 98"/>
          <p:cNvGrpSpPr/>
          <p:nvPr/>
        </p:nvGrpSpPr>
        <p:grpSpPr>
          <a:xfrm>
            <a:off x="5236063" y="6194674"/>
            <a:ext cx="493000" cy="476761"/>
            <a:chOff x="5946555" y="5612306"/>
            <a:chExt cx="325864" cy="298898"/>
          </a:xfrm>
        </p:grpSpPr>
        <p:sp>
          <p:nvSpPr>
            <p:cNvPr id="63" name="Oval 99"/>
            <p:cNvSpPr/>
            <p:nvPr/>
          </p:nvSpPr>
          <p:spPr>
            <a:xfrm>
              <a:off x="5946555" y="5612306"/>
              <a:ext cx="323615" cy="2896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4" name="&quot;No&quot; Symbol 100"/>
            <p:cNvSpPr/>
            <p:nvPr/>
          </p:nvSpPr>
          <p:spPr>
            <a:xfrm>
              <a:off x="5948804" y="5621599"/>
              <a:ext cx="323615" cy="289605"/>
            </a:xfrm>
            <a:prstGeom prst="noSmoking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65" name="TextBox 82"/>
          <p:cNvSpPr txBox="1"/>
          <p:nvPr/>
        </p:nvSpPr>
        <p:spPr>
          <a:xfrm>
            <a:off x="307317" y="5217798"/>
            <a:ext cx="1533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b="1" dirty="0" smtClean="0"/>
              <a:t>Per </a:t>
            </a:r>
            <a:r>
              <a:rPr lang="cs-CZ" b="1" dirty="0" err="1" smtClean="0"/>
              <a:t>App</a:t>
            </a:r>
            <a:r>
              <a:rPr lang="cs-CZ" b="1" dirty="0" smtClean="0"/>
              <a:t> VPN </a:t>
            </a:r>
            <a:r>
              <a:rPr lang="cs-CZ" b="1" dirty="0" err="1" smtClean="0"/>
              <a:t>Apptunnel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20648253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25</a:t>
            </a:fld>
            <a:endParaRPr lang="cs-CZ" smtClean="0">
              <a:solidFill>
                <a:srgbClr val="3C3C8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just" eaLnBrk="1" hangingPunct="1">
              <a:buNone/>
            </a:pPr>
            <a:endParaRPr lang="cs-CZ" dirty="0" smtClean="0"/>
          </a:p>
          <a:p>
            <a:pPr marL="628650" lvl="2" indent="-266700" eaLnBrk="1" hangingPunct="1">
              <a:buClr>
                <a:srgbClr val="D42E12"/>
              </a:buClr>
              <a:buFont typeface="Wingdings" pitchFamily="2" charset="2"/>
              <a:buChar char="§"/>
            </a:pPr>
            <a:endParaRPr lang="cs-CZ" sz="3100" dirty="0" smtClean="0"/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7" name="Nadpis 5"/>
          <p:cNvSpPr txBox="1">
            <a:spLocks/>
          </p:cNvSpPr>
          <p:nvPr/>
        </p:nvSpPr>
        <p:spPr bwMode="auto">
          <a:xfrm>
            <a:off x="685800" y="2581553"/>
            <a:ext cx="77724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9pPr>
          </a:lstStyle>
          <a:p>
            <a:pPr algn="ctr"/>
            <a:r>
              <a:rPr lang="cs-CZ" sz="2800" kern="0" dirty="0" smtClean="0"/>
              <a:t>Samsung KNOX</a:t>
            </a:r>
            <a:endParaRPr lang="cs-CZ" sz="2800" kern="0" dirty="0"/>
          </a:p>
        </p:txBody>
      </p:sp>
      <p:pic>
        <p:nvPicPr>
          <p:cNvPr id="8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7802" y="4437112"/>
            <a:ext cx="1514475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648253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26</a:t>
            </a:fld>
            <a:endParaRPr lang="cs-CZ" smtClean="0">
              <a:solidFill>
                <a:srgbClr val="3C3C8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just" eaLnBrk="1" hangingPunct="1">
              <a:buNone/>
            </a:pPr>
            <a:endParaRPr lang="cs-CZ" dirty="0" smtClean="0"/>
          </a:p>
          <a:p>
            <a:pPr marL="628650" lvl="2" indent="-266700" eaLnBrk="1" hangingPunct="1">
              <a:buClr>
                <a:srgbClr val="D42E12"/>
              </a:buClr>
              <a:buFont typeface="Wingdings" pitchFamily="2" charset="2"/>
              <a:buChar char="§"/>
            </a:pPr>
            <a:endParaRPr lang="cs-CZ" sz="3100" dirty="0" smtClean="0"/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7" name="Nadpis 11"/>
          <p:cNvSpPr txBox="1">
            <a:spLocks/>
          </p:cNvSpPr>
          <p:nvPr/>
        </p:nvSpPr>
        <p:spPr bwMode="auto">
          <a:xfrm>
            <a:off x="539552" y="1312721"/>
            <a:ext cx="8028000" cy="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9pPr>
          </a:lstStyle>
          <a:p>
            <a:r>
              <a:rPr lang="cs-CZ" sz="2400" kern="0" smtClean="0"/>
              <a:t>Samsung KNOX</a:t>
            </a:r>
            <a:endParaRPr lang="cs-CZ" sz="2400" kern="0" dirty="0"/>
          </a:p>
        </p:txBody>
      </p:sp>
      <p:sp>
        <p:nvSpPr>
          <p:cNvPr id="8" name="Zástupný symbol pro text 15"/>
          <p:cNvSpPr txBox="1">
            <a:spLocks/>
          </p:cNvSpPr>
          <p:nvPr/>
        </p:nvSpPr>
        <p:spPr>
          <a:xfrm>
            <a:off x="539552" y="1888785"/>
            <a:ext cx="8280722" cy="4581330"/>
          </a:xfrm>
          <a:prstGeom prst="rect">
            <a:avLst/>
          </a:prstGeom>
        </p:spPr>
        <p:txBody>
          <a:bodyPr/>
          <a:lstStyle>
            <a:lvl1pPr marL="26670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42E12"/>
              </a:buClr>
              <a:buFont typeface="Wingdings" pitchFamily="2" charset="2"/>
              <a:buChar char="§"/>
              <a:defRPr sz="2400">
                <a:solidFill>
                  <a:srgbClr val="3C3C8C"/>
                </a:solidFill>
                <a:latin typeface="+mn-lt"/>
                <a:ea typeface="+mn-ea"/>
                <a:cs typeface="+mn-cs"/>
              </a:defRPr>
            </a:lvl1pPr>
            <a:lvl2pPr marL="714375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C3C8C"/>
                </a:solidFill>
                <a:latin typeface="+mn-lt"/>
              </a:defRPr>
            </a:lvl2pPr>
            <a:lvl3pPr marL="1076325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rgbClr val="3C3C8C"/>
                </a:solidFill>
                <a:latin typeface="+mn-lt"/>
              </a:defRPr>
            </a:lvl3pPr>
            <a:lvl4pPr marL="1524000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3C3C8C"/>
                </a:solidFill>
                <a:latin typeface="+mn-lt"/>
              </a:defRPr>
            </a:lvl4pPr>
            <a:lvl5pPr marL="18859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5pPr>
            <a:lvl6pPr marL="23431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6pPr>
            <a:lvl7pPr marL="28003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7pPr>
            <a:lvl8pPr marL="32575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8pPr>
            <a:lvl9pPr marL="37147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9pPr>
          </a:lstStyle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= virtuální zařízení ve fyzickém zařízení Android</a:t>
            </a:r>
          </a:p>
          <a:p>
            <a:pPr marL="342900" lvl="1" indent="-342900">
              <a:buFontTx/>
              <a:buChar char="•"/>
              <a:defRPr/>
            </a:pPr>
            <a:endParaRPr lang="cs-CZ" b="1" kern="0" dirty="0" smtClean="0"/>
          </a:p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Rozšíření programu Samsung SAFE</a:t>
            </a:r>
          </a:p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Přináší novou funkcionalitu:</a:t>
            </a:r>
          </a:p>
          <a:p>
            <a:pPr marL="742950" lvl="2" indent="-342900">
              <a:defRPr/>
            </a:pPr>
            <a:r>
              <a:rPr lang="cs-CZ" sz="1600" b="1" kern="0" dirty="0" err="1" smtClean="0"/>
              <a:t>Platform</a:t>
            </a:r>
            <a:r>
              <a:rPr lang="cs-CZ" sz="1600" b="1" kern="0" dirty="0" smtClean="0"/>
              <a:t> </a:t>
            </a:r>
            <a:r>
              <a:rPr lang="cs-CZ" sz="1600" b="1" kern="0" dirty="0" err="1" smtClean="0"/>
              <a:t>security</a:t>
            </a:r>
            <a:endParaRPr lang="cs-CZ" sz="1600" b="1" kern="0" dirty="0" smtClean="0"/>
          </a:p>
          <a:p>
            <a:pPr marL="1200150" lvl="3" indent="-342900">
              <a:buFontTx/>
              <a:buChar char="•"/>
              <a:defRPr/>
            </a:pPr>
            <a:r>
              <a:rPr lang="cs-CZ" sz="1400" b="1" kern="0" dirty="0" err="1" smtClean="0"/>
              <a:t>Secure</a:t>
            </a:r>
            <a:r>
              <a:rPr lang="cs-CZ" sz="1400" b="1" kern="0" dirty="0" smtClean="0"/>
              <a:t> </a:t>
            </a:r>
            <a:r>
              <a:rPr lang="cs-CZ" sz="1400" b="1" kern="0" dirty="0" err="1" smtClean="0"/>
              <a:t>boot</a:t>
            </a:r>
            <a:endParaRPr lang="cs-CZ" sz="1400" b="1" kern="0" dirty="0" smtClean="0"/>
          </a:p>
          <a:p>
            <a:pPr marL="1200150" lvl="3" indent="-342900">
              <a:buFontTx/>
              <a:buChar char="•"/>
              <a:defRPr/>
            </a:pPr>
            <a:r>
              <a:rPr lang="cs-CZ" sz="1400" b="1" kern="0" dirty="0" smtClean="0"/>
              <a:t>ARM </a:t>
            </a:r>
            <a:r>
              <a:rPr lang="cs-CZ" sz="1400" b="1" kern="0" dirty="0" err="1" smtClean="0"/>
              <a:t>Trustzone-based</a:t>
            </a:r>
            <a:r>
              <a:rPr lang="cs-CZ" sz="1400" b="1" kern="0" dirty="0" smtClean="0"/>
              <a:t> Integrity </a:t>
            </a:r>
            <a:r>
              <a:rPr lang="cs-CZ" sz="1400" b="1" kern="0" dirty="0" err="1" smtClean="0"/>
              <a:t>Measurement</a:t>
            </a:r>
            <a:r>
              <a:rPr lang="cs-CZ" sz="1400" b="1" kern="0" dirty="0" smtClean="0"/>
              <a:t> </a:t>
            </a:r>
            <a:r>
              <a:rPr lang="cs-CZ" sz="1400" b="1" kern="0" dirty="0" err="1" smtClean="0"/>
              <a:t>Architecture</a:t>
            </a:r>
            <a:r>
              <a:rPr lang="cs-CZ" sz="1400" b="1" kern="0" dirty="0" smtClean="0"/>
              <a:t> (TIMA)</a:t>
            </a:r>
          </a:p>
          <a:p>
            <a:pPr marL="1200150" lvl="3" indent="-342900">
              <a:buFontTx/>
              <a:buChar char="•"/>
              <a:defRPr/>
            </a:pPr>
            <a:r>
              <a:rPr lang="cs-CZ" sz="1400" b="1" kern="0" dirty="0" smtClean="0"/>
              <a:t>K</a:t>
            </a:r>
            <a:r>
              <a:rPr lang="en-US" sz="1400" b="1" kern="0" dirty="0" err="1" smtClean="0"/>
              <a:t>ernel</a:t>
            </a:r>
            <a:r>
              <a:rPr lang="en-US" sz="1400" b="1" kern="0" dirty="0" smtClean="0"/>
              <a:t> </a:t>
            </a:r>
            <a:r>
              <a:rPr lang="cs-CZ" sz="1400" b="1" kern="0" dirty="0" smtClean="0"/>
              <a:t>se zabudovanou technologií</a:t>
            </a:r>
            <a:r>
              <a:rPr lang="en-US" sz="1400" b="1" kern="0" dirty="0" smtClean="0"/>
              <a:t> Security Enhancements for Android (SE for </a:t>
            </a:r>
            <a:r>
              <a:rPr lang="en-US" sz="1400" b="1" kern="0" dirty="0" err="1" smtClean="0"/>
              <a:t>Androi</a:t>
            </a:r>
            <a:r>
              <a:rPr lang="cs-CZ" sz="1400" b="1" kern="0" dirty="0" smtClean="0"/>
              <a:t>d) – řízení přístupu k datům</a:t>
            </a:r>
          </a:p>
          <a:p>
            <a:pPr marL="742950" lvl="2" indent="-342900">
              <a:defRPr/>
            </a:pPr>
            <a:r>
              <a:rPr lang="cs-CZ" sz="1600" b="1" kern="0" dirty="0" smtClean="0"/>
              <a:t>Rozšířené zabezpečení aplikací</a:t>
            </a:r>
          </a:p>
          <a:p>
            <a:pPr marL="1200150" lvl="3" indent="-342900">
              <a:buFontTx/>
              <a:buChar char="•"/>
              <a:defRPr/>
            </a:pPr>
            <a:r>
              <a:rPr lang="cs-CZ" sz="1400" b="1" kern="0" dirty="0" smtClean="0"/>
              <a:t>Šifrování a správa firemních dat</a:t>
            </a:r>
          </a:p>
          <a:p>
            <a:pPr marL="1200150" lvl="3" indent="-342900">
              <a:buFontTx/>
              <a:buChar char="•"/>
              <a:defRPr/>
            </a:pPr>
            <a:r>
              <a:rPr lang="cs-CZ" sz="1400" b="1" kern="0" dirty="0" smtClean="0"/>
              <a:t>Izolace firemních aplikací od zbytku systému</a:t>
            </a:r>
          </a:p>
          <a:p>
            <a:pPr marL="0" lvl="1" indent="0">
              <a:buNone/>
              <a:defRPr/>
            </a:pPr>
            <a:endParaRPr lang="cs-CZ" sz="1400" b="1" kern="0" dirty="0" smtClean="0"/>
          </a:p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Licencováno per </a:t>
            </a:r>
            <a:r>
              <a:rPr lang="cs-CZ" b="1" kern="0" dirty="0" err="1" smtClean="0"/>
              <a:t>device</a:t>
            </a:r>
            <a:endParaRPr lang="cs-CZ" b="1" kern="0" dirty="0" smtClean="0"/>
          </a:p>
          <a:p>
            <a:pPr lvl="1">
              <a:buFont typeface="Arial" pitchFamily="34" charset="0"/>
              <a:buChar char="•"/>
            </a:pPr>
            <a:endParaRPr lang="cs-CZ" sz="1600" b="1" kern="0" dirty="0" smtClean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523" y="1672721"/>
            <a:ext cx="1581150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648253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27</a:t>
            </a:fld>
            <a:endParaRPr lang="cs-CZ" smtClean="0">
              <a:solidFill>
                <a:srgbClr val="3C3C8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just" eaLnBrk="1" hangingPunct="1">
              <a:buNone/>
            </a:pPr>
            <a:endParaRPr lang="cs-CZ" dirty="0" smtClean="0"/>
          </a:p>
          <a:p>
            <a:pPr marL="628650" lvl="2" indent="-266700" eaLnBrk="1" hangingPunct="1">
              <a:buClr>
                <a:srgbClr val="D42E12"/>
              </a:buClr>
              <a:buFont typeface="Wingdings" pitchFamily="2" charset="2"/>
              <a:buChar char="§"/>
            </a:pPr>
            <a:endParaRPr lang="cs-CZ" sz="3100" dirty="0" smtClean="0"/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7" name="Nadpis 11"/>
          <p:cNvSpPr txBox="1">
            <a:spLocks/>
          </p:cNvSpPr>
          <p:nvPr/>
        </p:nvSpPr>
        <p:spPr bwMode="auto">
          <a:xfrm>
            <a:off x="539552" y="1321686"/>
            <a:ext cx="8028000" cy="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9pPr>
          </a:lstStyle>
          <a:p>
            <a:r>
              <a:rPr lang="cs-CZ" sz="2400" kern="0" smtClean="0"/>
              <a:t>Samsung KNOX</a:t>
            </a:r>
            <a:endParaRPr lang="cs-CZ" sz="2400" kern="0" dirty="0"/>
          </a:p>
        </p:txBody>
      </p:sp>
      <p:pic>
        <p:nvPicPr>
          <p:cNvPr id="8" name="Picture 4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2456" y1="15022" x2="32982" y2="4036"/>
                        <a14:foregroundMark x1="34386" y1="2915" x2="40000" y2="1794"/>
                        <a14:foregroundMark x1="80351" y1="17937" x2="80000" y2="15471"/>
                        <a14:foregroundMark x1="78947" y1="14126" x2="77193" y2="10762"/>
                        <a14:foregroundMark x1="75789" y1="8969" x2="72281" y2="6726"/>
                        <a14:foregroundMark x1="69825" y1="5157" x2="65614" y2="3587"/>
                        <a14:foregroundMark x1="62807" y1="2466" x2="57544" y2="1345"/>
                        <a14:foregroundMark x1="39298" y1="1345" x2="48421" y2="448"/>
                        <a14:foregroundMark x1="8772" y1="95067" x2="85965" y2="94843"/>
                        <a14:foregroundMark x1="7719" y1="94843" x2="3860" y2="98430"/>
                        <a14:foregroundMark x1="3158" y1="98430" x2="2456" y2="99103"/>
                        <a14:foregroundMark x1="87368" y1="94395" x2="95789" y2="99327"/>
                        <a14:foregroundMark x1="91228" y1="95067" x2="95088" y2="97534"/>
                        <a14:foregroundMark x1="3158" y1="96637" x2="6316" y2="94619"/>
                        <a14:foregroundMark x1="2456" y1="96637" x2="2105" y2="97534"/>
                        <a14:foregroundMark x1="25614" y1="18386" x2="29123" y2="11883"/>
                        <a14:backgroundMark x1="8421" y1="8744" x2="16842" y2="4484"/>
                        <a14:backgroundMark x1="30877" y1="897" x2="34737" y2="897"/>
                        <a14:backgroundMark x1="36491" y1="897" x2="38246" y2="897"/>
                        <a14:backgroundMark x1="58596" y1="448" x2="60351" y2="448"/>
                        <a14:backgroundMark x1="56842" y1="448" x2="55789" y2="448"/>
                        <a14:backgroundMark x1="40351" y1="224" x2="41754" y2="448"/>
                        <a14:backgroundMark x1="42456" y1="224" x2="42807" y2="224"/>
                        <a14:backgroundMark x1="2807" y1="92825" x2="2807" y2="94395"/>
                        <a14:backgroundMark x1="7018" y1="93498" x2="1404" y2="96413"/>
                        <a14:backgroundMark x1="9123" y1="93498" x2="10175" y2="93498"/>
                        <a14:backgroundMark x1="1404" y1="97534" x2="1053" y2="97758"/>
                        <a14:backgroundMark x1="702" y1="98430" x2="702" y2="98879"/>
                        <a14:backgroundMark x1="99298" y1="84081" x2="99298" y2="98879"/>
                        <a14:backgroundMark x1="89474" y1="93722" x2="87719" y2="93498"/>
                        <a14:backgroundMark x1="86316" y1="93498" x2="84912" y2="934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6652"/>
          <a:stretch/>
        </p:blipFill>
        <p:spPr>
          <a:xfrm>
            <a:off x="3563888" y="1754184"/>
            <a:ext cx="2853348" cy="4169010"/>
          </a:xfrm>
          <a:prstGeom prst="rect">
            <a:avLst/>
          </a:prstGeom>
        </p:spPr>
      </p:pic>
      <p:sp>
        <p:nvSpPr>
          <p:cNvPr id="9" name="Left Brace 5"/>
          <p:cNvSpPr>
            <a:spLocks noChangeAspect="1"/>
          </p:cNvSpPr>
          <p:nvPr/>
        </p:nvSpPr>
        <p:spPr>
          <a:xfrm>
            <a:off x="2844257" y="3417140"/>
            <a:ext cx="365325" cy="2287689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6"/>
          <p:cNvSpPr txBox="1">
            <a:spLocks noChangeAspect="1"/>
          </p:cNvSpPr>
          <p:nvPr/>
        </p:nvSpPr>
        <p:spPr>
          <a:xfrm>
            <a:off x="1424076" y="4168180"/>
            <a:ext cx="922917" cy="533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Platform</a:t>
            </a:r>
          </a:p>
          <a:p>
            <a:pPr algn="r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Security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Left Brace 7"/>
          <p:cNvSpPr>
            <a:spLocks noChangeAspect="1"/>
          </p:cNvSpPr>
          <p:nvPr/>
        </p:nvSpPr>
        <p:spPr>
          <a:xfrm>
            <a:off x="2810122" y="3026540"/>
            <a:ext cx="427960" cy="227773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8"/>
          <p:cNvSpPr txBox="1">
            <a:spLocks noChangeAspect="1"/>
          </p:cNvSpPr>
          <p:nvPr/>
        </p:nvSpPr>
        <p:spPr>
          <a:xfrm>
            <a:off x="1155838" y="2759880"/>
            <a:ext cx="1191155" cy="533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Application</a:t>
            </a:r>
          </a:p>
          <a:p>
            <a:pPr algn="r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Security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648253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9" grpId="0" animBg="1"/>
      <p:bldP spid="10" grpId="0"/>
      <p:bldP spid="11" grpId="0" animBg="1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28</a:t>
            </a:fld>
            <a:endParaRPr lang="cs-CZ" smtClean="0">
              <a:solidFill>
                <a:srgbClr val="3C3C8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just" eaLnBrk="1" hangingPunct="1">
              <a:buNone/>
            </a:pPr>
            <a:endParaRPr lang="cs-CZ" dirty="0" smtClean="0"/>
          </a:p>
          <a:p>
            <a:pPr marL="628650" lvl="2" indent="-266700" eaLnBrk="1" hangingPunct="1">
              <a:buClr>
                <a:srgbClr val="D42E12"/>
              </a:buClr>
              <a:buFont typeface="Wingdings" pitchFamily="2" charset="2"/>
              <a:buChar char="§"/>
            </a:pPr>
            <a:endParaRPr lang="cs-CZ" sz="3100" dirty="0" smtClean="0"/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7" name="Nadpis 11"/>
          <p:cNvSpPr txBox="1">
            <a:spLocks/>
          </p:cNvSpPr>
          <p:nvPr/>
        </p:nvSpPr>
        <p:spPr bwMode="auto">
          <a:xfrm>
            <a:off x="539552" y="1312721"/>
            <a:ext cx="8028000" cy="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9pPr>
          </a:lstStyle>
          <a:p>
            <a:r>
              <a:rPr lang="cs-CZ" sz="2400" kern="0" smtClean="0"/>
              <a:t>MobileIron a Samsung KNOX</a:t>
            </a:r>
            <a:endParaRPr lang="cs-CZ" sz="2400" kern="0" dirty="0"/>
          </a:p>
        </p:txBody>
      </p:sp>
      <p:sp>
        <p:nvSpPr>
          <p:cNvPr id="8" name="Zástupný symbol pro text 15"/>
          <p:cNvSpPr txBox="1">
            <a:spLocks/>
          </p:cNvSpPr>
          <p:nvPr/>
        </p:nvSpPr>
        <p:spPr>
          <a:xfrm>
            <a:off x="539552" y="1700520"/>
            <a:ext cx="4968552" cy="4581330"/>
          </a:xfrm>
          <a:prstGeom prst="rect">
            <a:avLst/>
          </a:prstGeom>
        </p:spPr>
        <p:txBody>
          <a:bodyPr/>
          <a:lstStyle>
            <a:lvl1pPr marL="26670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42E12"/>
              </a:buClr>
              <a:buFont typeface="Wingdings" pitchFamily="2" charset="2"/>
              <a:buChar char="§"/>
              <a:defRPr sz="2400">
                <a:solidFill>
                  <a:srgbClr val="3C3C8C"/>
                </a:solidFill>
                <a:latin typeface="+mn-lt"/>
                <a:ea typeface="+mn-ea"/>
                <a:cs typeface="+mn-cs"/>
              </a:defRPr>
            </a:lvl1pPr>
            <a:lvl2pPr marL="714375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C3C8C"/>
                </a:solidFill>
                <a:latin typeface="+mn-lt"/>
              </a:defRPr>
            </a:lvl2pPr>
            <a:lvl3pPr marL="1076325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rgbClr val="3C3C8C"/>
                </a:solidFill>
                <a:latin typeface="+mn-lt"/>
              </a:defRPr>
            </a:lvl3pPr>
            <a:lvl4pPr marL="1524000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3C3C8C"/>
                </a:solidFill>
                <a:latin typeface="+mn-lt"/>
              </a:defRPr>
            </a:lvl4pPr>
            <a:lvl5pPr marL="18859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5pPr>
            <a:lvl6pPr marL="23431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6pPr>
            <a:lvl7pPr marL="28003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7pPr>
            <a:lvl8pPr marL="32575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8pPr>
            <a:lvl9pPr marL="37147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9pPr>
          </a:lstStyle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Správa licencí KNOX</a:t>
            </a:r>
          </a:p>
          <a:p>
            <a:pPr marL="742950" lvl="2" indent="-342900">
              <a:defRPr/>
            </a:pPr>
            <a:r>
              <a:rPr lang="cs-CZ" sz="1600" b="1" kern="0" dirty="0" smtClean="0"/>
              <a:t>Prodej a distribuce licencí</a:t>
            </a:r>
          </a:p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Vytvoření a smazání kontejneru Knox</a:t>
            </a:r>
          </a:p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Vynucení a nastavení hesla ke kontejneru</a:t>
            </a:r>
          </a:p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Konfigurace emailu v prostředí Knox</a:t>
            </a:r>
          </a:p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Konfigurace zabezpečeného prohlížeče</a:t>
            </a:r>
          </a:p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Instalace aplikací do kontejneru</a:t>
            </a:r>
          </a:p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Konfigurace VPN z prostředí KNOX</a:t>
            </a:r>
          </a:p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Povolení/zakázání kontejneru KNOX</a:t>
            </a:r>
          </a:p>
          <a:p>
            <a:pPr marL="342900" lvl="1" indent="-342900">
              <a:buFontTx/>
              <a:buChar char="•"/>
              <a:defRPr/>
            </a:pPr>
            <a:endParaRPr lang="cs-CZ" b="1" kern="0" dirty="0" smtClean="0"/>
          </a:p>
          <a:p>
            <a:pPr lvl="1">
              <a:buFont typeface="Arial" pitchFamily="34" charset="0"/>
              <a:buChar char="•"/>
            </a:pPr>
            <a:endParaRPr lang="cs-CZ" sz="1600" b="1" kern="0" dirty="0" smtClean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3400953"/>
            <a:ext cx="3448487" cy="2277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3671" y="2360371"/>
            <a:ext cx="1780765" cy="104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648253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29</a:t>
            </a:fld>
            <a:endParaRPr lang="cs-CZ" smtClean="0">
              <a:solidFill>
                <a:srgbClr val="3C3C8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just" eaLnBrk="1" hangingPunct="1">
              <a:buNone/>
            </a:pPr>
            <a:endParaRPr lang="cs-CZ" dirty="0" smtClean="0"/>
          </a:p>
          <a:p>
            <a:pPr marL="628650" lvl="2" indent="-266700" eaLnBrk="1" hangingPunct="1">
              <a:buClr>
                <a:srgbClr val="D42E12"/>
              </a:buClr>
              <a:buFont typeface="Wingdings" pitchFamily="2" charset="2"/>
              <a:buChar char="§"/>
            </a:pPr>
            <a:endParaRPr lang="cs-CZ" sz="3100" dirty="0" smtClean="0"/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7" name="Nadpis 5"/>
          <p:cNvSpPr txBox="1">
            <a:spLocks/>
          </p:cNvSpPr>
          <p:nvPr/>
        </p:nvSpPr>
        <p:spPr bwMode="auto">
          <a:xfrm>
            <a:off x="685800" y="2581553"/>
            <a:ext cx="77724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9pPr>
          </a:lstStyle>
          <a:p>
            <a:pPr algn="ctr"/>
            <a:r>
              <a:rPr lang="cs-CZ" sz="2800" kern="0" smtClean="0"/>
              <a:t>System4u a mobilní řešení</a:t>
            </a:r>
            <a:endParaRPr lang="cs-CZ" sz="2800" kern="0" dirty="0"/>
          </a:p>
        </p:txBody>
      </p:sp>
    </p:spTree>
    <p:extLst>
      <p:ext uri="{BB962C8B-B14F-4D97-AF65-F5344CB8AC3E}">
        <p14:creationId xmlns:p14="http://schemas.microsoft.com/office/powerpoint/2010/main" val="1720648253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3</a:t>
            </a:fld>
            <a:endParaRPr lang="cs-CZ" smtClean="0">
              <a:solidFill>
                <a:srgbClr val="3C3C8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just" eaLnBrk="1" hangingPunct="1">
              <a:buNone/>
            </a:pPr>
            <a:endParaRPr lang="cs-CZ" dirty="0" smtClean="0"/>
          </a:p>
          <a:p>
            <a:pPr marL="628650" lvl="2" indent="-266700" eaLnBrk="1" hangingPunct="1">
              <a:buClr>
                <a:srgbClr val="D42E12"/>
              </a:buClr>
              <a:buFont typeface="Wingdings" pitchFamily="2" charset="2"/>
              <a:buChar char="§"/>
            </a:pPr>
            <a:endParaRPr lang="cs-CZ" sz="3100" dirty="0" smtClean="0"/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11" name="Nadpis 5"/>
          <p:cNvSpPr txBox="1">
            <a:spLocks/>
          </p:cNvSpPr>
          <p:nvPr/>
        </p:nvSpPr>
        <p:spPr bwMode="auto">
          <a:xfrm>
            <a:off x="584665" y="2348880"/>
            <a:ext cx="7772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9pPr>
          </a:lstStyle>
          <a:p>
            <a:pPr algn="ctr"/>
            <a:r>
              <a:rPr lang="cs-CZ" sz="2800" kern="0" dirty="0" smtClean="0"/>
              <a:t>Různé edice OS Android, problematika důvěryhodnosti operačního systému</a:t>
            </a:r>
            <a:endParaRPr lang="cs-CZ" sz="2800" kern="0" dirty="0"/>
          </a:p>
        </p:txBody>
      </p:sp>
      <p:pic>
        <p:nvPicPr>
          <p:cNvPr id="12" name="Picture 4" descr="2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105" y="3445639"/>
            <a:ext cx="30861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155275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30</a:t>
            </a:fld>
            <a:endParaRPr lang="cs-CZ" smtClean="0">
              <a:solidFill>
                <a:srgbClr val="3C3C8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just" eaLnBrk="1" hangingPunct="1">
              <a:buNone/>
            </a:pPr>
            <a:endParaRPr lang="cs-CZ" dirty="0" smtClean="0"/>
          </a:p>
          <a:p>
            <a:pPr marL="628650" lvl="2" indent="-266700" eaLnBrk="1" hangingPunct="1">
              <a:buClr>
                <a:srgbClr val="D42E12"/>
              </a:buClr>
              <a:buFont typeface="Wingdings" pitchFamily="2" charset="2"/>
              <a:buChar char="§"/>
            </a:pPr>
            <a:endParaRPr lang="cs-CZ" sz="3100" dirty="0" smtClean="0"/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7" name="Nadpis 11"/>
          <p:cNvSpPr txBox="1">
            <a:spLocks/>
          </p:cNvSpPr>
          <p:nvPr/>
        </p:nvSpPr>
        <p:spPr bwMode="auto">
          <a:xfrm>
            <a:off x="539750" y="1313790"/>
            <a:ext cx="8028000" cy="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9pPr>
          </a:lstStyle>
          <a:p>
            <a:r>
              <a:rPr lang="cs-CZ" sz="2400" kern="0" smtClean="0"/>
              <a:t>System4u a mobilní zařízení</a:t>
            </a:r>
            <a:endParaRPr lang="cs-CZ" sz="2400" kern="0" dirty="0"/>
          </a:p>
        </p:txBody>
      </p:sp>
      <p:sp>
        <p:nvSpPr>
          <p:cNvPr id="8" name="Zástupný symbol pro text 15"/>
          <p:cNvSpPr txBox="1">
            <a:spLocks/>
          </p:cNvSpPr>
          <p:nvPr/>
        </p:nvSpPr>
        <p:spPr>
          <a:xfrm>
            <a:off x="539750" y="1853788"/>
            <a:ext cx="8028000" cy="4653338"/>
          </a:xfrm>
          <a:prstGeom prst="rect">
            <a:avLst/>
          </a:prstGeom>
        </p:spPr>
        <p:txBody>
          <a:bodyPr/>
          <a:lstStyle>
            <a:lvl1pPr marL="26670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42E12"/>
              </a:buClr>
              <a:buFont typeface="Wingdings" pitchFamily="2" charset="2"/>
              <a:buChar char="§"/>
              <a:defRPr sz="2400">
                <a:solidFill>
                  <a:srgbClr val="3C3C8C"/>
                </a:solidFill>
                <a:latin typeface="+mn-lt"/>
                <a:ea typeface="+mn-ea"/>
                <a:cs typeface="+mn-cs"/>
              </a:defRPr>
            </a:lvl1pPr>
            <a:lvl2pPr marL="714375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C3C8C"/>
                </a:solidFill>
                <a:latin typeface="+mn-lt"/>
              </a:defRPr>
            </a:lvl2pPr>
            <a:lvl3pPr marL="1076325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rgbClr val="3C3C8C"/>
                </a:solidFill>
                <a:latin typeface="+mn-lt"/>
              </a:defRPr>
            </a:lvl3pPr>
            <a:lvl4pPr marL="1524000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3C3C8C"/>
                </a:solidFill>
                <a:latin typeface="+mn-lt"/>
              </a:defRPr>
            </a:lvl4pPr>
            <a:lvl5pPr marL="18859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5pPr>
            <a:lvl6pPr marL="23431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6pPr>
            <a:lvl7pPr marL="28003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7pPr>
            <a:lvl8pPr marL="32575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8pPr>
            <a:lvl9pPr marL="37147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9pPr>
          </a:lstStyle>
          <a:p>
            <a:pPr marL="285750" lvl="1">
              <a:buFontTx/>
              <a:buChar char="•"/>
              <a:defRPr/>
            </a:pPr>
            <a:r>
              <a:rPr lang="cs-CZ" sz="1800" b="1" kern="0" smtClean="0"/>
              <a:t>Práce s firemními mobilními řešeními od roku 2007</a:t>
            </a:r>
          </a:p>
          <a:p>
            <a:pPr marL="285750" lvl="1">
              <a:buFontTx/>
              <a:buChar char="•"/>
              <a:defRPr/>
            </a:pPr>
            <a:r>
              <a:rPr lang="cs-CZ" sz="1800" b="1" kern="0" smtClean="0"/>
              <a:t>Detailní znalost hlavních mobilních platforem</a:t>
            </a:r>
          </a:p>
          <a:p>
            <a:pPr marL="285750" lvl="1">
              <a:buFontTx/>
              <a:buChar char="•"/>
              <a:defRPr/>
            </a:pPr>
            <a:r>
              <a:rPr lang="cs-CZ" sz="1800" b="1" kern="0" smtClean="0"/>
              <a:t>Centrum podpory 24/7/365</a:t>
            </a:r>
          </a:p>
          <a:p>
            <a:pPr marL="285750" lvl="1">
              <a:buFontTx/>
              <a:buChar char="•"/>
              <a:defRPr/>
            </a:pPr>
            <a:r>
              <a:rPr lang="cs-CZ" sz="1800" b="1" kern="0" smtClean="0"/>
              <a:t>Komplexní služby Enterprise mobility (konzultace, návrh, licence, implementace, školení, podpora, vývoj mobilních aplikací)</a:t>
            </a:r>
          </a:p>
          <a:p>
            <a:pPr marL="285750" lvl="1">
              <a:buFontTx/>
              <a:buChar char="•"/>
              <a:defRPr/>
            </a:pPr>
            <a:r>
              <a:rPr lang="cs-CZ" sz="1800" b="1" kern="0" smtClean="0"/>
              <a:t>Máme mezi námi mobilní nadšence</a:t>
            </a:r>
          </a:p>
          <a:p>
            <a:pPr marL="285750" lvl="1">
              <a:buFontTx/>
              <a:buChar char="•"/>
              <a:defRPr/>
            </a:pPr>
            <a:r>
              <a:rPr lang="cs-CZ" sz="1800" b="1" kern="0" smtClean="0"/>
              <a:t>Jsme pružná firma</a:t>
            </a:r>
          </a:p>
          <a:p>
            <a:pPr marL="285750" lvl="1">
              <a:buFontTx/>
              <a:buChar char="•"/>
              <a:defRPr/>
            </a:pPr>
            <a:endParaRPr lang="cs-CZ" sz="1800" b="1" kern="0" smtClean="0"/>
          </a:p>
          <a:p>
            <a:pPr marL="285750" lvl="1">
              <a:buFontTx/>
              <a:buChar char="•"/>
              <a:defRPr/>
            </a:pPr>
            <a:r>
              <a:rPr lang="cs-CZ" sz="1800" b="1" kern="0" smtClean="0"/>
              <a:t>Zákazníkovi navrhneme optimální MDM dle jeho potřeb</a:t>
            </a:r>
          </a:p>
          <a:p>
            <a:pPr marL="285750" lvl="1">
              <a:buFontTx/>
              <a:buChar char="•"/>
              <a:defRPr/>
            </a:pPr>
            <a:endParaRPr lang="cs-CZ" sz="1800" b="1" kern="0" smtClean="0"/>
          </a:p>
          <a:p>
            <a:pPr marL="285750" lvl="1">
              <a:buFontTx/>
              <a:buChar char="•"/>
              <a:defRPr/>
            </a:pPr>
            <a:endParaRPr lang="cs-CZ" sz="1800" b="1" kern="0" smtClean="0"/>
          </a:p>
          <a:p>
            <a:pPr marL="285750" lvl="1">
              <a:buFontTx/>
              <a:buChar char="•"/>
              <a:defRPr/>
            </a:pPr>
            <a:r>
              <a:rPr lang="cs-CZ" sz="1800" b="1" kern="0" smtClean="0"/>
              <a:t>Jsme partnerem MobileIron,  Citrix, BlackBerry</a:t>
            </a:r>
            <a:br>
              <a:rPr lang="cs-CZ" sz="1800" b="1" kern="0" smtClean="0"/>
            </a:br>
            <a:r>
              <a:rPr lang="cs-CZ" sz="1800" b="1" kern="0" smtClean="0"/>
              <a:t> a dalších</a:t>
            </a:r>
          </a:p>
          <a:p>
            <a:pPr marL="285750" lvl="1">
              <a:buFontTx/>
              <a:buChar char="•"/>
              <a:defRPr/>
            </a:pPr>
            <a:endParaRPr lang="cs-CZ" b="1" kern="0" smtClean="0"/>
          </a:p>
          <a:p>
            <a:pPr marL="285750" lvl="1">
              <a:buFontTx/>
              <a:buChar char="•"/>
              <a:defRPr/>
            </a:pPr>
            <a:endParaRPr lang="cs-CZ" b="1" kern="0" smtClean="0"/>
          </a:p>
          <a:p>
            <a:pPr marL="285750" lvl="1">
              <a:buFontTx/>
              <a:buChar char="•"/>
              <a:defRPr/>
            </a:pPr>
            <a:endParaRPr lang="cs-CZ" kern="0" smtClean="0"/>
          </a:p>
          <a:p>
            <a:endParaRPr lang="cs-CZ" sz="2000" kern="0" dirty="0"/>
          </a:p>
        </p:txBody>
      </p:sp>
      <p:pic>
        <p:nvPicPr>
          <p:cNvPr id="9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2210" y="1881426"/>
            <a:ext cx="2559082" cy="79771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9689" y="4922950"/>
            <a:ext cx="2084832" cy="1210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648253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237" y="262352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ové pole 2"/>
          <p:cNvSpPr txBox="1">
            <a:spLocks noChangeArrowheads="1"/>
          </p:cNvSpPr>
          <p:nvPr/>
        </p:nvSpPr>
        <p:spPr bwMode="auto">
          <a:xfrm>
            <a:off x="4516768" y="284577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STŘEDNÍ</a:t>
            </a:r>
            <a:endParaRPr lang="cs-CZ" dirty="0">
              <a:solidFill>
                <a:schemeClr val="bg1"/>
              </a:solidFill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solidFill>
                  <a:schemeClr val="bg1"/>
                </a:solidFill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9" name="Nadpis 5"/>
          <p:cNvSpPr>
            <a:spLocks noGrp="1"/>
          </p:cNvSpPr>
          <p:nvPr>
            <p:ph type="ctrTitle"/>
          </p:nvPr>
        </p:nvSpPr>
        <p:spPr bwMode="auto">
          <a:xfrm>
            <a:off x="685800" y="2057718"/>
            <a:ext cx="7772400" cy="1477328"/>
          </a:xfrm>
          <a:noFill/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cs-CZ" sz="3200" dirty="0" smtClean="0">
                <a:latin typeface="Arial" charset="0"/>
                <a:cs typeface="Arial" charset="0"/>
              </a:rPr>
              <a:t/>
            </a:r>
            <a:br>
              <a:rPr lang="cs-CZ" sz="3200" dirty="0" smtClean="0">
                <a:latin typeface="Arial" charset="0"/>
                <a:cs typeface="Arial" charset="0"/>
              </a:rPr>
            </a:br>
            <a:r>
              <a:rPr lang="cs-CZ" sz="3200" dirty="0" smtClean="0">
                <a:latin typeface="Arial" charset="0"/>
                <a:cs typeface="Arial" charset="0"/>
              </a:rPr>
              <a:t/>
            </a:r>
            <a:br>
              <a:rPr lang="cs-CZ" sz="3200" dirty="0" smtClean="0">
                <a:latin typeface="Arial" charset="0"/>
                <a:cs typeface="Arial" charset="0"/>
              </a:rPr>
            </a:br>
            <a:r>
              <a:rPr lang="cs-CZ" sz="3200" b="0" dirty="0" smtClean="0">
                <a:solidFill>
                  <a:srgbClr val="EB6A0A"/>
                </a:solidFill>
                <a:latin typeface="Arial" charset="0"/>
                <a:cs typeface="Arial" charset="0"/>
              </a:rPr>
              <a:t>Děkujeme za pozornost!</a:t>
            </a:r>
          </a:p>
        </p:txBody>
      </p:sp>
      <p:sp>
        <p:nvSpPr>
          <p:cNvPr id="10" name="Podnadpis 6"/>
          <p:cNvSpPr>
            <a:spLocks noGrp="1"/>
          </p:cNvSpPr>
          <p:nvPr>
            <p:ph type="subTitle" idx="1"/>
          </p:nvPr>
        </p:nvSpPr>
        <p:spPr bwMode="auto">
          <a:xfrm>
            <a:off x="1331913" y="4225925"/>
            <a:ext cx="6400800" cy="307975"/>
          </a:xfrm>
          <a:noFill/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cs-CZ" sz="2000" dirty="0" smtClean="0">
                <a:latin typeface="Arial" charset="0"/>
                <a:cs typeface="Arial" charset="0"/>
              </a:rPr>
              <a:t>Edward Plch, System4u, listopad 2013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4</a:t>
            </a:fld>
            <a:endParaRPr lang="cs-CZ" smtClean="0">
              <a:solidFill>
                <a:srgbClr val="3C3C8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just" eaLnBrk="1" hangingPunct="1">
              <a:buNone/>
            </a:pPr>
            <a:endParaRPr lang="cs-CZ" dirty="0" smtClean="0"/>
          </a:p>
          <a:p>
            <a:pPr marL="628650" lvl="2" indent="-266700" eaLnBrk="1" hangingPunct="1">
              <a:buClr>
                <a:srgbClr val="D42E12"/>
              </a:buClr>
              <a:buFont typeface="Wingdings" pitchFamily="2" charset="2"/>
              <a:buChar char="§"/>
            </a:pPr>
            <a:endParaRPr lang="cs-CZ" sz="3100" dirty="0" smtClean="0"/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7" name="Nadpis 11"/>
          <p:cNvSpPr txBox="1">
            <a:spLocks/>
          </p:cNvSpPr>
          <p:nvPr/>
        </p:nvSpPr>
        <p:spPr bwMode="auto">
          <a:xfrm>
            <a:off x="539552" y="1384441"/>
            <a:ext cx="8028000" cy="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9pPr>
          </a:lstStyle>
          <a:p>
            <a:r>
              <a:rPr lang="cs-CZ" sz="2400" kern="0" dirty="0" smtClean="0"/>
              <a:t>Operační systém Android</a:t>
            </a:r>
            <a:endParaRPr lang="cs-CZ" sz="2400" kern="0" dirty="0"/>
          </a:p>
        </p:txBody>
      </p:sp>
      <p:sp>
        <p:nvSpPr>
          <p:cNvPr id="8" name="Zástupný symbol pro text 15"/>
          <p:cNvSpPr txBox="1">
            <a:spLocks/>
          </p:cNvSpPr>
          <p:nvPr/>
        </p:nvSpPr>
        <p:spPr>
          <a:xfrm>
            <a:off x="539750" y="1823483"/>
            <a:ext cx="8280722" cy="4581330"/>
          </a:xfrm>
          <a:prstGeom prst="rect">
            <a:avLst/>
          </a:prstGeom>
        </p:spPr>
        <p:txBody>
          <a:bodyPr/>
          <a:lstStyle>
            <a:lvl1pPr marL="26670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42E12"/>
              </a:buClr>
              <a:buFont typeface="Wingdings" pitchFamily="2" charset="2"/>
              <a:buChar char="§"/>
              <a:defRPr sz="2400">
                <a:solidFill>
                  <a:srgbClr val="3C3C8C"/>
                </a:solidFill>
                <a:latin typeface="+mn-lt"/>
                <a:ea typeface="+mn-ea"/>
                <a:cs typeface="+mn-cs"/>
              </a:defRPr>
            </a:lvl1pPr>
            <a:lvl2pPr marL="714375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C3C8C"/>
                </a:solidFill>
                <a:latin typeface="+mn-lt"/>
              </a:defRPr>
            </a:lvl2pPr>
            <a:lvl3pPr marL="1076325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rgbClr val="3C3C8C"/>
                </a:solidFill>
                <a:latin typeface="+mn-lt"/>
              </a:defRPr>
            </a:lvl3pPr>
            <a:lvl4pPr marL="1524000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3C3C8C"/>
                </a:solidFill>
                <a:latin typeface="+mn-lt"/>
              </a:defRPr>
            </a:lvl4pPr>
            <a:lvl5pPr marL="18859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5pPr>
            <a:lvl6pPr marL="23431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6pPr>
            <a:lvl7pPr marL="28003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7pPr>
            <a:lvl8pPr marL="32575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8pPr>
            <a:lvl9pPr marL="37147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9pPr>
          </a:lstStyle>
          <a:p>
            <a:pPr marL="342900" lvl="1" indent="-342900">
              <a:buFontTx/>
              <a:buChar char="•"/>
              <a:defRPr/>
            </a:pPr>
            <a:r>
              <a:rPr lang="cs-CZ" sz="1800" b="1" kern="0" dirty="0" smtClean="0"/>
              <a:t>Nejrozšířenější a nejvíce rostoucí operační systém</a:t>
            </a:r>
            <a:br>
              <a:rPr lang="cs-CZ" sz="1800" b="1" kern="0" dirty="0" smtClean="0"/>
            </a:br>
            <a:r>
              <a:rPr lang="cs-CZ" sz="1800" b="1" kern="0" dirty="0" smtClean="0"/>
              <a:t>pro mobilní zařízení</a:t>
            </a:r>
          </a:p>
          <a:p>
            <a:pPr marL="342900" lvl="1" indent="-342900">
              <a:buFontTx/>
              <a:buChar char="•"/>
              <a:defRPr/>
            </a:pPr>
            <a:endParaRPr lang="cs-CZ" sz="1400" b="1" kern="0" dirty="0" smtClean="0"/>
          </a:p>
          <a:p>
            <a:pPr marL="342900" lvl="1" indent="-342900">
              <a:buFontTx/>
              <a:buChar char="•"/>
              <a:defRPr/>
            </a:pPr>
            <a:r>
              <a:rPr lang="cs-CZ" sz="1800" b="1" kern="0" dirty="0" smtClean="0"/>
              <a:t>Zatím není nativně připraven pro použití ve firmách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Pro použití ve firmě není OS Android sám o sobě důvěryhodný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Za pomoci některých MDM lze Android bezpečně ve firmě používat</a:t>
            </a:r>
          </a:p>
          <a:p>
            <a:pPr marL="342900" lvl="1" indent="-342900">
              <a:buFontTx/>
              <a:buChar char="•"/>
              <a:defRPr/>
            </a:pPr>
            <a:endParaRPr lang="cs-CZ" sz="1400" b="1" kern="0" dirty="0" smtClean="0"/>
          </a:p>
          <a:p>
            <a:pPr marL="342900" lvl="1" indent="-342900">
              <a:buFontTx/>
              <a:buChar char="•"/>
              <a:defRPr/>
            </a:pPr>
            <a:r>
              <a:rPr lang="cs-CZ" sz="1800" b="1" kern="0" dirty="0" smtClean="0"/>
              <a:t>Dva hlavní důvody pro nasazení zařízení Android ve firmě: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Výběr z mnoha modelů, cenová dostupnost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V případě modelu BYOD je nutné přítomnost OS Android akceptovat</a:t>
            </a:r>
          </a:p>
          <a:p>
            <a:pPr marL="342900" lvl="1" indent="-342900">
              <a:buFontTx/>
              <a:buChar char="•"/>
              <a:defRPr/>
            </a:pPr>
            <a:endParaRPr lang="cs-CZ" sz="1400" b="1" kern="0" dirty="0" smtClean="0"/>
          </a:p>
          <a:p>
            <a:pPr marL="342900" lvl="1" indent="-342900">
              <a:buFontTx/>
              <a:buChar char="•"/>
              <a:defRPr/>
            </a:pPr>
            <a:r>
              <a:rPr lang="cs-CZ" sz="1800" b="1" kern="0" dirty="0" smtClean="0"/>
              <a:t>Základní druhy distribucí OS Android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Původní verze vydaná výrobcem Google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Upravené verze výrobců hardware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Upravené verze mobilních operátorů</a:t>
            </a:r>
          </a:p>
          <a:p>
            <a:pPr marL="742950" lvl="2" indent="-342900">
              <a:defRPr/>
            </a:pPr>
            <a:endParaRPr lang="cs-CZ" sz="1400" b="1" kern="0" dirty="0" smtClean="0"/>
          </a:p>
          <a:p>
            <a:pPr lvl="1">
              <a:buFont typeface="Arial" pitchFamily="34" charset="0"/>
              <a:buChar char="•"/>
            </a:pPr>
            <a:endParaRPr lang="cs-CZ" sz="1400" b="1" kern="0" dirty="0" smtClean="0"/>
          </a:p>
        </p:txBody>
      </p:sp>
      <p:pic>
        <p:nvPicPr>
          <p:cNvPr id="9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3102" y="1456359"/>
            <a:ext cx="1865905" cy="1806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82521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5</a:t>
            </a:fld>
            <a:endParaRPr lang="cs-CZ" smtClean="0">
              <a:solidFill>
                <a:srgbClr val="3C3C8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just" eaLnBrk="1" hangingPunct="1">
              <a:buNone/>
            </a:pPr>
            <a:endParaRPr lang="cs-CZ" dirty="0" smtClean="0"/>
          </a:p>
          <a:p>
            <a:pPr marL="628650" lvl="2" indent="-266700" eaLnBrk="1" hangingPunct="1">
              <a:buClr>
                <a:srgbClr val="D42E12"/>
              </a:buClr>
              <a:buFont typeface="Wingdings" pitchFamily="2" charset="2"/>
              <a:buChar char="§"/>
            </a:pPr>
            <a:endParaRPr lang="cs-CZ" sz="3100" dirty="0" smtClean="0"/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7" name="Nadpis 11"/>
          <p:cNvSpPr txBox="1">
            <a:spLocks/>
          </p:cNvSpPr>
          <p:nvPr/>
        </p:nvSpPr>
        <p:spPr bwMode="auto">
          <a:xfrm>
            <a:off x="539552" y="1348581"/>
            <a:ext cx="8028000" cy="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9pPr>
          </a:lstStyle>
          <a:p>
            <a:r>
              <a:rPr lang="cs-CZ" sz="2400" kern="0" dirty="0" err="1" smtClean="0"/>
              <a:t>Sandboxing</a:t>
            </a:r>
            <a:r>
              <a:rPr lang="cs-CZ" sz="2400" kern="0" dirty="0" smtClean="0"/>
              <a:t> – základní principy</a:t>
            </a:r>
            <a:endParaRPr lang="cs-CZ" sz="2400" kern="0" dirty="0"/>
          </a:p>
        </p:txBody>
      </p:sp>
      <p:sp>
        <p:nvSpPr>
          <p:cNvPr id="8" name="Zástupný symbol pro text 15"/>
          <p:cNvSpPr txBox="1">
            <a:spLocks/>
          </p:cNvSpPr>
          <p:nvPr/>
        </p:nvSpPr>
        <p:spPr>
          <a:xfrm>
            <a:off x="539552" y="1888785"/>
            <a:ext cx="8280722" cy="4581330"/>
          </a:xfrm>
          <a:prstGeom prst="rect">
            <a:avLst/>
          </a:prstGeom>
        </p:spPr>
        <p:txBody>
          <a:bodyPr/>
          <a:lstStyle>
            <a:lvl1pPr marL="26670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42E12"/>
              </a:buClr>
              <a:buFont typeface="Wingdings" pitchFamily="2" charset="2"/>
              <a:buChar char="§"/>
              <a:defRPr sz="2400">
                <a:solidFill>
                  <a:srgbClr val="3C3C8C"/>
                </a:solidFill>
                <a:latin typeface="+mn-lt"/>
                <a:ea typeface="+mn-ea"/>
                <a:cs typeface="+mn-cs"/>
              </a:defRPr>
            </a:lvl1pPr>
            <a:lvl2pPr marL="714375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C3C8C"/>
                </a:solidFill>
                <a:latin typeface="+mn-lt"/>
              </a:defRPr>
            </a:lvl2pPr>
            <a:lvl3pPr marL="1076325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rgbClr val="3C3C8C"/>
                </a:solidFill>
                <a:latin typeface="+mn-lt"/>
              </a:defRPr>
            </a:lvl3pPr>
            <a:lvl4pPr marL="1524000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3C3C8C"/>
                </a:solidFill>
                <a:latin typeface="+mn-lt"/>
              </a:defRPr>
            </a:lvl4pPr>
            <a:lvl5pPr marL="18859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5pPr>
            <a:lvl6pPr marL="23431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6pPr>
            <a:lvl7pPr marL="28003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7pPr>
            <a:lvl8pPr marL="32575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8pPr>
            <a:lvl9pPr marL="37147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9pPr>
          </a:lstStyle>
          <a:p>
            <a:pPr marL="342900" lvl="1" indent="-342900">
              <a:buFontTx/>
              <a:buChar char="•"/>
              <a:defRPr/>
            </a:pPr>
            <a:r>
              <a:rPr lang="cs-CZ" sz="1800" b="1" kern="0" dirty="0" smtClean="0"/>
              <a:t>Operační systém poskytuje aplikacím pro jejich běh vymezený prostor v paměti, pevné i operační = </a:t>
            </a:r>
            <a:r>
              <a:rPr lang="cs-CZ" sz="1800" b="1" kern="0" dirty="0" err="1" smtClean="0"/>
              <a:t>sandbox</a:t>
            </a:r>
            <a:endParaRPr lang="cs-CZ" sz="1800" b="1" kern="0" dirty="0" smtClean="0"/>
          </a:p>
          <a:p>
            <a:pPr marL="342900" lvl="1" indent="-342900">
              <a:buFontTx/>
              <a:buChar char="•"/>
              <a:defRPr/>
            </a:pPr>
            <a:r>
              <a:rPr lang="cs-CZ" sz="1800" b="1" kern="0" dirty="0" smtClean="0"/>
              <a:t>Každá aplikace běží ve vlastním </a:t>
            </a:r>
            <a:r>
              <a:rPr lang="cs-CZ" sz="1800" b="1" kern="0" dirty="0" err="1" smtClean="0"/>
              <a:t>sandboxu</a:t>
            </a:r>
            <a:r>
              <a:rPr lang="cs-CZ" sz="1800" b="1" kern="0" dirty="0" smtClean="0"/>
              <a:t>, je v němu uložený programový kód i data</a:t>
            </a:r>
          </a:p>
          <a:p>
            <a:pPr marL="342900" lvl="1" indent="-342900">
              <a:buFontTx/>
              <a:buChar char="•"/>
              <a:defRPr/>
            </a:pPr>
            <a:r>
              <a:rPr lang="cs-CZ" sz="1800" b="1" kern="0" dirty="0" smtClean="0"/>
              <a:t>Zásady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Aplikace mají dostupné jen pevně definované funkce a metody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Aplikace nemůže otevřít </a:t>
            </a:r>
            <a:r>
              <a:rPr lang="cs-CZ" sz="1400" b="1" kern="0" dirty="0" err="1" smtClean="0"/>
              <a:t>sandbox</a:t>
            </a:r>
            <a:r>
              <a:rPr lang="cs-CZ" sz="1400" b="1" kern="0" dirty="0" smtClean="0"/>
              <a:t> jiné aplikace</a:t>
            </a:r>
          </a:p>
          <a:p>
            <a:pPr marL="342900" lvl="1" indent="-342900">
              <a:buFontTx/>
              <a:buChar char="•"/>
              <a:defRPr/>
            </a:pPr>
            <a:r>
              <a:rPr lang="cs-CZ" sz="1800" b="1" kern="0" dirty="0" smtClean="0"/>
              <a:t>Výjimky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Aktivní aplikace může poslat data do jiné aplikace = zejména „Otevřít v…“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Povolení přístupu k systémem definovaným aplikacím, je nutné povolení uživatele (přístup aplikací ke kontaktům, kalendáři apod.)</a:t>
            </a:r>
          </a:p>
          <a:p>
            <a:pPr marL="742950" lvl="2" indent="-342900">
              <a:defRPr/>
            </a:pPr>
            <a:r>
              <a:rPr lang="cs-CZ" sz="1400" b="1" kern="0" dirty="0" err="1" smtClean="0"/>
              <a:t>File</a:t>
            </a:r>
            <a:r>
              <a:rPr lang="cs-CZ" sz="1400" b="1" kern="0" dirty="0" smtClean="0"/>
              <a:t> </a:t>
            </a:r>
            <a:r>
              <a:rPr lang="cs-CZ" sz="1400" b="1" kern="0" dirty="0" err="1" smtClean="0"/>
              <a:t>system</a:t>
            </a:r>
            <a:r>
              <a:rPr lang="cs-CZ" sz="1400" b="1" kern="0" dirty="0" smtClean="0"/>
              <a:t> operačního systému, pokud je dostupný (u Androidu ano)</a:t>
            </a:r>
          </a:p>
          <a:p>
            <a:pPr marL="342900" lvl="1" indent="-342900">
              <a:buFontTx/>
              <a:buChar char="•"/>
              <a:defRPr/>
            </a:pPr>
            <a:r>
              <a:rPr lang="cs-CZ" sz="1800" b="1" kern="0" dirty="0" smtClean="0"/>
              <a:t>Výhody a nevýhody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Výhodou je zejména bezpečnost, nevýhodou obtížné sdílení dat mezi aplikacemi</a:t>
            </a:r>
          </a:p>
          <a:p>
            <a:pPr marL="400050" lvl="2" indent="0">
              <a:buFontTx/>
              <a:buNone/>
              <a:defRPr/>
            </a:pPr>
            <a:endParaRPr lang="cs-CZ" sz="1400" b="1" kern="0" dirty="0" smtClean="0"/>
          </a:p>
          <a:p>
            <a:pPr marL="342900" lvl="1" indent="-342900">
              <a:buFontTx/>
              <a:buChar char="•"/>
              <a:defRPr/>
            </a:pPr>
            <a:endParaRPr lang="cs-CZ" sz="1400" b="1" kern="0" dirty="0" smtClean="0"/>
          </a:p>
          <a:p>
            <a:pPr marL="342900" lvl="1" indent="-342900">
              <a:buFontTx/>
              <a:buChar char="•"/>
              <a:defRPr/>
            </a:pPr>
            <a:endParaRPr lang="cs-CZ" sz="1400" b="1" kern="0" dirty="0" smtClean="0"/>
          </a:p>
          <a:p>
            <a:pPr lvl="1">
              <a:buFont typeface="Arial" pitchFamily="34" charset="0"/>
              <a:buChar char="•"/>
            </a:pPr>
            <a:endParaRPr lang="cs-CZ" sz="1400" b="1" kern="0" dirty="0" smtClean="0"/>
          </a:p>
        </p:txBody>
      </p:sp>
    </p:spTree>
    <p:extLst>
      <p:ext uri="{BB962C8B-B14F-4D97-AF65-F5344CB8AC3E}">
        <p14:creationId xmlns:p14="http://schemas.microsoft.com/office/powerpoint/2010/main" val="316052532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6</a:t>
            </a:fld>
            <a:endParaRPr lang="cs-CZ" smtClean="0">
              <a:solidFill>
                <a:srgbClr val="3C3C8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just" eaLnBrk="1" hangingPunct="1">
              <a:buNone/>
            </a:pPr>
            <a:endParaRPr lang="cs-CZ" dirty="0" smtClean="0"/>
          </a:p>
          <a:p>
            <a:pPr marL="628650" lvl="2" indent="-266700" eaLnBrk="1" hangingPunct="1">
              <a:buClr>
                <a:srgbClr val="D42E12"/>
              </a:buClr>
              <a:buFont typeface="Wingdings" pitchFamily="2" charset="2"/>
              <a:buChar char="§"/>
            </a:pPr>
            <a:endParaRPr lang="cs-CZ" sz="3100" dirty="0" smtClean="0"/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7" name="Nadpis 11"/>
          <p:cNvSpPr txBox="1">
            <a:spLocks/>
          </p:cNvSpPr>
          <p:nvPr/>
        </p:nvSpPr>
        <p:spPr bwMode="auto">
          <a:xfrm>
            <a:off x="539552" y="1527881"/>
            <a:ext cx="8028000" cy="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9pPr>
          </a:lstStyle>
          <a:p>
            <a:r>
              <a:rPr lang="cs-CZ" sz="2400" kern="0" dirty="0" err="1" smtClean="0"/>
              <a:t>Root</a:t>
            </a:r>
            <a:r>
              <a:rPr lang="cs-CZ" sz="2400" kern="0" dirty="0" smtClean="0"/>
              <a:t> zařízení Android</a:t>
            </a:r>
            <a:endParaRPr lang="cs-CZ" sz="2400" kern="0" dirty="0"/>
          </a:p>
        </p:txBody>
      </p:sp>
      <p:sp>
        <p:nvSpPr>
          <p:cNvPr id="8" name="Zástupný symbol pro text 15"/>
          <p:cNvSpPr txBox="1">
            <a:spLocks/>
          </p:cNvSpPr>
          <p:nvPr/>
        </p:nvSpPr>
        <p:spPr>
          <a:xfrm>
            <a:off x="539552" y="2103945"/>
            <a:ext cx="8280722" cy="4581330"/>
          </a:xfrm>
          <a:prstGeom prst="rect">
            <a:avLst/>
          </a:prstGeom>
        </p:spPr>
        <p:txBody>
          <a:bodyPr/>
          <a:lstStyle>
            <a:lvl1pPr marL="26670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42E12"/>
              </a:buClr>
              <a:buFont typeface="Wingdings" pitchFamily="2" charset="2"/>
              <a:buChar char="§"/>
              <a:defRPr sz="2400">
                <a:solidFill>
                  <a:srgbClr val="3C3C8C"/>
                </a:solidFill>
                <a:latin typeface="+mn-lt"/>
                <a:ea typeface="+mn-ea"/>
                <a:cs typeface="+mn-cs"/>
              </a:defRPr>
            </a:lvl1pPr>
            <a:lvl2pPr marL="714375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C3C8C"/>
                </a:solidFill>
                <a:latin typeface="+mn-lt"/>
              </a:defRPr>
            </a:lvl2pPr>
            <a:lvl3pPr marL="1076325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rgbClr val="3C3C8C"/>
                </a:solidFill>
                <a:latin typeface="+mn-lt"/>
              </a:defRPr>
            </a:lvl3pPr>
            <a:lvl4pPr marL="1524000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3C3C8C"/>
                </a:solidFill>
                <a:latin typeface="+mn-lt"/>
              </a:defRPr>
            </a:lvl4pPr>
            <a:lvl5pPr marL="18859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5pPr>
            <a:lvl6pPr marL="23431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6pPr>
            <a:lvl7pPr marL="28003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7pPr>
            <a:lvl8pPr marL="32575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8pPr>
            <a:lvl9pPr marL="37147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9pPr>
          </a:lstStyle>
          <a:p>
            <a:pPr marL="342900" lvl="1" indent="-342900">
              <a:buFontTx/>
              <a:buChar char="•"/>
              <a:defRPr/>
            </a:pPr>
            <a:r>
              <a:rPr lang="cs-CZ" b="1" kern="0" dirty="0" err="1" smtClean="0"/>
              <a:t>Root</a:t>
            </a:r>
            <a:r>
              <a:rPr lang="cs-CZ" b="1" kern="0" dirty="0" smtClean="0"/>
              <a:t> operačního systému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Nahrazení části kódu operačního systému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Získání </a:t>
            </a:r>
            <a:r>
              <a:rPr lang="cs-CZ" sz="1400" b="1" kern="0" dirty="0" err="1" smtClean="0"/>
              <a:t>root</a:t>
            </a:r>
            <a:r>
              <a:rPr lang="cs-CZ" sz="1400" b="1" kern="0" dirty="0" smtClean="0"/>
              <a:t> přístupu k OS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S každou verzí další OS je </a:t>
            </a:r>
            <a:r>
              <a:rPr lang="cs-CZ" sz="1400" b="1" kern="0" dirty="0" err="1" smtClean="0"/>
              <a:t>root</a:t>
            </a:r>
            <a:r>
              <a:rPr lang="cs-CZ" sz="1400" b="1" kern="0" dirty="0" smtClean="0"/>
              <a:t> složitější</a:t>
            </a:r>
          </a:p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Hlavní důvody pro </a:t>
            </a:r>
            <a:r>
              <a:rPr lang="cs-CZ" b="1" kern="0" dirty="0" err="1" smtClean="0"/>
              <a:t>root</a:t>
            </a:r>
            <a:endParaRPr lang="cs-CZ" b="1" kern="0" dirty="0" smtClean="0"/>
          </a:p>
          <a:p>
            <a:pPr marL="742950" lvl="2" indent="-342900">
              <a:defRPr/>
            </a:pPr>
            <a:r>
              <a:rPr lang="cs-CZ" sz="1400" b="1" kern="0" dirty="0" smtClean="0"/>
              <a:t>Odstranění omezení daných výrobci hardwaru a mobilními operátory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Možnost spouštět aplikace s vysokými právy ==</a:t>
            </a:r>
            <a:r>
              <a:rPr lang="en-US" sz="1400" b="1" kern="0" dirty="0" smtClean="0"/>
              <a:t>&gt; </a:t>
            </a:r>
            <a:r>
              <a:rPr lang="cs-CZ" sz="1400" b="1" kern="0" dirty="0" smtClean="0"/>
              <a:t>získání nových funkcí, které OS nepovoluje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S novými verzemi OS a s přibývajícími funkcemi se počet </a:t>
            </a:r>
            <a:r>
              <a:rPr lang="cs-CZ" sz="1400" b="1" kern="0" dirty="0" err="1" smtClean="0"/>
              <a:t>rooted</a:t>
            </a:r>
            <a:r>
              <a:rPr lang="cs-CZ" sz="1400" b="1" kern="0" dirty="0" smtClean="0"/>
              <a:t> zařízení snižuje</a:t>
            </a:r>
          </a:p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Detekce </a:t>
            </a:r>
            <a:r>
              <a:rPr lang="cs-CZ" b="1" kern="0" dirty="0" err="1" smtClean="0"/>
              <a:t>root</a:t>
            </a:r>
            <a:r>
              <a:rPr lang="cs-CZ" b="1" kern="0" dirty="0" smtClean="0"/>
              <a:t> s pomocí systémů MDM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Při zjištění </a:t>
            </a:r>
            <a:r>
              <a:rPr lang="cs-CZ" sz="1400" b="1" kern="0" dirty="0" err="1" smtClean="0"/>
              <a:t>rooted</a:t>
            </a:r>
            <a:r>
              <a:rPr lang="cs-CZ" sz="1400" b="1" kern="0" dirty="0" smtClean="0"/>
              <a:t> zařízení by mělo dojít ke kompletnímu vymazání dat – full </a:t>
            </a:r>
            <a:r>
              <a:rPr lang="cs-CZ" sz="1400" b="1" kern="0" dirty="0" err="1" smtClean="0"/>
              <a:t>wipe</a:t>
            </a:r>
            <a:endParaRPr lang="cs-CZ" sz="1400" b="1" kern="0" dirty="0" smtClean="0"/>
          </a:p>
          <a:p>
            <a:pPr marL="742950" lvl="2" indent="-342900">
              <a:defRPr/>
            </a:pPr>
            <a:r>
              <a:rPr lang="cs-CZ" sz="1400" b="1" kern="0" dirty="0" smtClean="0"/>
              <a:t>Detekce </a:t>
            </a:r>
            <a:r>
              <a:rPr lang="cs-CZ" sz="1400" b="1" kern="0" dirty="0" err="1" smtClean="0"/>
              <a:t>root</a:t>
            </a:r>
            <a:r>
              <a:rPr lang="cs-CZ" sz="1400" b="1" kern="0" dirty="0" smtClean="0"/>
              <a:t> je běžná součást většiny řešení MDM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Detekce maskování </a:t>
            </a:r>
            <a:r>
              <a:rPr lang="cs-CZ" sz="1400" b="1" kern="0" dirty="0" err="1" smtClean="0"/>
              <a:t>rooted</a:t>
            </a:r>
            <a:r>
              <a:rPr lang="cs-CZ" sz="1400" b="1" kern="0" dirty="0" smtClean="0"/>
              <a:t> </a:t>
            </a:r>
            <a:r>
              <a:rPr lang="cs-CZ" sz="1400" b="1" kern="0" dirty="0" err="1" smtClean="0"/>
              <a:t>device</a:t>
            </a:r>
            <a:r>
              <a:rPr lang="cs-CZ" sz="1400" b="1" kern="0" dirty="0" smtClean="0"/>
              <a:t> (např. aplikace </a:t>
            </a:r>
            <a:r>
              <a:rPr lang="cs-CZ" sz="1400" b="1" kern="0" dirty="0" err="1" smtClean="0"/>
              <a:t>HideMyRoot</a:t>
            </a:r>
            <a:r>
              <a:rPr lang="cs-CZ" sz="1400" b="1" kern="0" dirty="0" smtClean="0"/>
              <a:t>)</a:t>
            </a:r>
          </a:p>
          <a:p>
            <a:pPr marL="742950" lvl="2" indent="-342900">
              <a:defRPr/>
            </a:pPr>
            <a:endParaRPr lang="cs-CZ" sz="1600" b="1" kern="0" dirty="0" smtClean="0"/>
          </a:p>
          <a:p>
            <a:pPr marL="342900" lvl="1" indent="-342900">
              <a:buFontTx/>
              <a:buChar char="•"/>
              <a:defRPr/>
            </a:pPr>
            <a:endParaRPr lang="cs-CZ" b="1" kern="0" dirty="0" smtClean="0"/>
          </a:p>
          <a:p>
            <a:pPr lvl="1">
              <a:buFont typeface="Arial" pitchFamily="34" charset="0"/>
              <a:buChar char="•"/>
            </a:pPr>
            <a:endParaRPr lang="cs-CZ" sz="1600" b="1" kern="0" dirty="0" smtClean="0"/>
          </a:p>
        </p:txBody>
      </p:sp>
      <p:pic>
        <p:nvPicPr>
          <p:cNvPr id="9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0272" y="1311857"/>
            <a:ext cx="197167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975473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7</a:t>
            </a:fld>
            <a:endParaRPr lang="cs-CZ" smtClean="0">
              <a:solidFill>
                <a:srgbClr val="3C3C8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just" eaLnBrk="1" hangingPunct="1">
              <a:buNone/>
            </a:pPr>
            <a:endParaRPr lang="cs-CZ" dirty="0" smtClean="0"/>
          </a:p>
          <a:p>
            <a:pPr marL="628650" lvl="2" indent="-266700" eaLnBrk="1" hangingPunct="1">
              <a:buClr>
                <a:srgbClr val="D42E12"/>
              </a:buClr>
              <a:buFont typeface="Wingdings" pitchFamily="2" charset="2"/>
              <a:buChar char="§"/>
            </a:pPr>
            <a:endParaRPr lang="cs-CZ" sz="3100" dirty="0" smtClean="0"/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7" name="Nadpis 11"/>
          <p:cNvSpPr txBox="1">
            <a:spLocks/>
          </p:cNvSpPr>
          <p:nvPr/>
        </p:nvSpPr>
        <p:spPr bwMode="auto">
          <a:xfrm>
            <a:off x="539552" y="1360879"/>
            <a:ext cx="8028000" cy="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9pPr>
          </a:lstStyle>
          <a:p>
            <a:r>
              <a:rPr lang="cs-CZ" sz="2400" kern="0" dirty="0" smtClean="0"/>
              <a:t>Hlavní rizika při použití Android ve firmě</a:t>
            </a:r>
            <a:endParaRPr lang="cs-CZ" sz="2400" kern="0" dirty="0"/>
          </a:p>
        </p:txBody>
      </p:sp>
      <p:sp>
        <p:nvSpPr>
          <p:cNvPr id="8" name="Zástupný symbol pro text 15"/>
          <p:cNvSpPr txBox="1">
            <a:spLocks/>
          </p:cNvSpPr>
          <p:nvPr/>
        </p:nvSpPr>
        <p:spPr>
          <a:xfrm>
            <a:off x="539552" y="1885573"/>
            <a:ext cx="8280722" cy="4581330"/>
          </a:xfrm>
          <a:prstGeom prst="rect">
            <a:avLst/>
          </a:prstGeom>
        </p:spPr>
        <p:txBody>
          <a:bodyPr/>
          <a:lstStyle>
            <a:lvl1pPr marL="26670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42E12"/>
              </a:buClr>
              <a:buFont typeface="Wingdings" pitchFamily="2" charset="2"/>
              <a:buChar char="§"/>
              <a:defRPr sz="2400">
                <a:solidFill>
                  <a:srgbClr val="3C3C8C"/>
                </a:solidFill>
                <a:latin typeface="+mn-lt"/>
                <a:ea typeface="+mn-ea"/>
                <a:cs typeface="+mn-cs"/>
              </a:defRPr>
            </a:lvl1pPr>
            <a:lvl2pPr marL="714375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C3C8C"/>
                </a:solidFill>
                <a:latin typeface="+mn-lt"/>
              </a:defRPr>
            </a:lvl2pPr>
            <a:lvl3pPr marL="1076325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rgbClr val="3C3C8C"/>
                </a:solidFill>
                <a:latin typeface="+mn-lt"/>
              </a:defRPr>
            </a:lvl3pPr>
            <a:lvl4pPr marL="1524000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3C3C8C"/>
                </a:solidFill>
                <a:latin typeface="+mn-lt"/>
              </a:defRPr>
            </a:lvl4pPr>
            <a:lvl5pPr marL="18859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5pPr>
            <a:lvl6pPr marL="23431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6pPr>
            <a:lvl7pPr marL="28003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7pPr>
            <a:lvl8pPr marL="32575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8pPr>
            <a:lvl9pPr marL="37147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9pPr>
          </a:lstStyle>
          <a:p>
            <a:pPr marL="342900" lvl="1" indent="-342900">
              <a:buFontTx/>
              <a:buChar char="•"/>
              <a:defRPr/>
            </a:pPr>
            <a:r>
              <a:rPr lang="cs-CZ" sz="1600" b="1" kern="0" dirty="0" smtClean="0"/>
              <a:t>Roztříštěnost platformy Android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Mnoho výrobců hardwarů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Velké množství edicí OS Android</a:t>
            </a:r>
          </a:p>
          <a:p>
            <a:pPr marL="342900" lvl="1" indent="-342900">
              <a:buFontTx/>
              <a:buChar char="•"/>
              <a:defRPr/>
            </a:pPr>
            <a:r>
              <a:rPr lang="cs-CZ" sz="1600" b="1" kern="0" dirty="0" err="1" smtClean="0"/>
              <a:t>Messaging</a:t>
            </a:r>
            <a:r>
              <a:rPr lang="cs-CZ" sz="1600" b="1" kern="0" dirty="0" smtClean="0"/>
              <a:t> klient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Velké množství </a:t>
            </a:r>
            <a:r>
              <a:rPr lang="cs-CZ" sz="1400" b="1" kern="0" dirty="0" err="1" smtClean="0"/>
              <a:t>ActiveSync</a:t>
            </a:r>
            <a:r>
              <a:rPr lang="cs-CZ" sz="1400" b="1" kern="0" dirty="0" smtClean="0"/>
              <a:t> klientů na různých zařízeních, náročný support </a:t>
            </a:r>
          </a:p>
          <a:p>
            <a:pPr marL="342900" lvl="1" indent="-342900">
              <a:buFontTx/>
              <a:buChar char="•"/>
              <a:defRPr/>
            </a:pPr>
            <a:r>
              <a:rPr lang="cs-CZ" sz="1600" b="1" kern="0" dirty="0" smtClean="0"/>
              <a:t>Kontrola dokumentů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Přílohy emailů, dokumenty z </a:t>
            </a:r>
            <a:r>
              <a:rPr lang="cs-CZ" sz="1400" b="1" kern="0" dirty="0" err="1" smtClean="0"/>
              <a:t>webmeetings</a:t>
            </a:r>
            <a:r>
              <a:rPr lang="cs-CZ" sz="1400" b="1" kern="0" dirty="0" smtClean="0"/>
              <a:t>, síťové disky apod.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Při opuštění </a:t>
            </a:r>
            <a:r>
              <a:rPr lang="cs-CZ" sz="1400" b="1" kern="0" dirty="0" err="1" smtClean="0"/>
              <a:t>sandboxu</a:t>
            </a:r>
            <a:r>
              <a:rPr lang="cs-CZ" sz="1400" b="1" kern="0" dirty="0" smtClean="0"/>
              <a:t> nebo při uložení do </a:t>
            </a:r>
            <a:r>
              <a:rPr lang="cs-CZ" sz="1400" b="1" kern="0" dirty="0" err="1" smtClean="0"/>
              <a:t>file</a:t>
            </a:r>
            <a:r>
              <a:rPr lang="cs-CZ" sz="1400" b="1" kern="0" dirty="0" smtClean="0"/>
              <a:t> systému je dokument mimo kontrolu (možnost pouze odebrat dokument z emailu na </a:t>
            </a:r>
            <a:r>
              <a:rPr lang="cs-CZ" sz="1400" b="1" kern="0" dirty="0" err="1" smtClean="0"/>
              <a:t>ActiveSync</a:t>
            </a:r>
            <a:r>
              <a:rPr lang="cs-CZ" sz="1400" b="1" kern="0" dirty="0" smtClean="0"/>
              <a:t> serveru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Riziko uložení citlivých dokumentů do </a:t>
            </a:r>
            <a:r>
              <a:rPr lang="cs-CZ" sz="1400" b="1" kern="0" dirty="0" err="1" smtClean="0"/>
              <a:t>cloudových</a:t>
            </a:r>
            <a:r>
              <a:rPr lang="cs-CZ" sz="1400" b="1" kern="0" dirty="0" smtClean="0"/>
              <a:t> úložišť</a:t>
            </a:r>
          </a:p>
          <a:p>
            <a:pPr marL="342900" lvl="1" indent="-342900">
              <a:buFontTx/>
              <a:buChar char="•"/>
              <a:defRPr/>
            </a:pPr>
            <a:r>
              <a:rPr lang="cs-CZ" sz="1600" b="1" kern="0" dirty="0" smtClean="0"/>
              <a:t>Velké množství aplikací a </a:t>
            </a:r>
            <a:r>
              <a:rPr lang="cs-CZ" sz="1600" b="1" kern="0" dirty="0" err="1" smtClean="0"/>
              <a:t>malware</a:t>
            </a:r>
            <a:endParaRPr lang="cs-CZ" sz="1600" b="1" kern="0" dirty="0" smtClean="0"/>
          </a:p>
          <a:p>
            <a:pPr marL="742950" lvl="2" indent="-342900">
              <a:defRPr/>
            </a:pPr>
            <a:r>
              <a:rPr lang="cs-CZ" sz="1400" b="1" kern="0" dirty="0" smtClean="0"/>
              <a:t>Možnost instalace z cizích zdrojů, otevřenost platformy ….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Pouze strojová kontrola kódu aplikací na Google Play</a:t>
            </a:r>
          </a:p>
          <a:p>
            <a:pPr marL="342900" lvl="1" indent="-342900">
              <a:buFontTx/>
              <a:buChar char="•"/>
              <a:defRPr/>
            </a:pPr>
            <a:r>
              <a:rPr lang="cs-CZ" sz="1600" b="1" kern="0" dirty="0" smtClean="0"/>
              <a:t>Riziko použití VPN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VPN je navazována pro celé zařízení, nikoliv pro jednu aplikaci</a:t>
            </a:r>
          </a:p>
          <a:p>
            <a:pPr marL="342900" lvl="1" indent="-342900">
              <a:buFontTx/>
              <a:buChar char="•"/>
              <a:defRPr/>
            </a:pPr>
            <a:endParaRPr lang="cs-CZ" b="1" kern="0" dirty="0" smtClean="0"/>
          </a:p>
          <a:p>
            <a:pPr lvl="1">
              <a:buFont typeface="Arial" pitchFamily="34" charset="0"/>
              <a:buChar char="•"/>
            </a:pPr>
            <a:endParaRPr lang="cs-CZ" sz="1600" b="1" kern="0" dirty="0" smtClean="0"/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8957" y="1296522"/>
            <a:ext cx="207645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024190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8</a:t>
            </a:fld>
            <a:endParaRPr lang="cs-CZ" smtClean="0">
              <a:solidFill>
                <a:srgbClr val="3C3C8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just" eaLnBrk="1" hangingPunct="1">
              <a:buNone/>
            </a:pPr>
            <a:endParaRPr lang="cs-CZ" dirty="0" smtClean="0"/>
          </a:p>
          <a:p>
            <a:pPr marL="628650" lvl="2" indent="-266700" eaLnBrk="1" hangingPunct="1">
              <a:buClr>
                <a:srgbClr val="D42E12"/>
              </a:buClr>
              <a:buFont typeface="Wingdings" pitchFamily="2" charset="2"/>
              <a:buChar char="§"/>
            </a:pPr>
            <a:endParaRPr lang="cs-CZ" sz="3100" dirty="0" smtClean="0"/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885" y="1317805"/>
            <a:ext cx="7399406" cy="472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648253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číslo snímku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1ACD36-313D-45D2-B12E-53F6F5DDD6BC}" type="slidenum">
              <a:rPr lang="cs-CZ" smtClean="0">
                <a:solidFill>
                  <a:srgbClr val="3C3C8C"/>
                </a:solidFill>
              </a:rPr>
              <a:pPr eaLnBrk="1" hangingPunct="1"/>
              <a:t>9</a:t>
            </a:fld>
            <a:endParaRPr lang="cs-CZ" smtClean="0">
              <a:solidFill>
                <a:srgbClr val="3C3C8C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just" eaLnBrk="1" hangingPunct="1">
              <a:buNone/>
            </a:pPr>
            <a:endParaRPr lang="cs-CZ" dirty="0" smtClean="0"/>
          </a:p>
          <a:p>
            <a:pPr marL="628650" lvl="2" indent="-266700" eaLnBrk="1" hangingPunct="1">
              <a:buClr>
                <a:srgbClr val="D42E12"/>
              </a:buClr>
              <a:buFont typeface="Wingdings" pitchFamily="2" charset="2"/>
              <a:buChar char="§"/>
            </a:pPr>
            <a:endParaRPr lang="cs-CZ" sz="3100" dirty="0" smtClean="0"/>
          </a:p>
        </p:txBody>
      </p:sp>
      <p:pic>
        <p:nvPicPr>
          <p:cNvPr id="5" name="obrázek 482" descr="Logo_final_cerven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78" y="6103938"/>
            <a:ext cx="100965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ové pole 2"/>
          <p:cNvSpPr txBox="1">
            <a:spLocks noChangeArrowheads="1"/>
          </p:cNvSpPr>
          <p:nvPr/>
        </p:nvSpPr>
        <p:spPr bwMode="auto">
          <a:xfrm>
            <a:off x="1214009" y="6126163"/>
            <a:ext cx="18840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</a:rPr>
              <a:t>STŘEDNÍ</a:t>
            </a:r>
            <a:endParaRPr lang="cs-CZ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PRŮMYSLOVÁ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s-CZ" sz="900" b="1" dirty="0" smtClean="0">
                <a:latin typeface="Arial" pitchFamily="34" charset="0"/>
              </a:rPr>
              <a:t>ŠKOLA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s-CZ" sz="9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NA</a:t>
            </a:r>
            <a:r>
              <a:rPr kumimoji="0" lang="cs-CZ" sz="9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</a:rPr>
              <a:t> PROSEKU</a:t>
            </a:r>
            <a:endParaRPr kumimoji="0" lang="cs-CZ" sz="9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7" name="Nadpis 11"/>
          <p:cNvSpPr txBox="1">
            <a:spLocks/>
          </p:cNvSpPr>
          <p:nvPr/>
        </p:nvSpPr>
        <p:spPr bwMode="auto">
          <a:xfrm>
            <a:off x="539552" y="1330651"/>
            <a:ext cx="8028000" cy="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F7D417"/>
                </a:solidFill>
                <a:latin typeface="Arial" charset="0"/>
              </a:defRPr>
            </a:lvl9pPr>
          </a:lstStyle>
          <a:p>
            <a:r>
              <a:rPr lang="cs-CZ" sz="2400" kern="0" dirty="0" smtClean="0"/>
              <a:t>Nejčastější požadavky na firemní Android</a:t>
            </a:r>
            <a:endParaRPr lang="cs-CZ" sz="2400" kern="0" dirty="0"/>
          </a:p>
        </p:txBody>
      </p:sp>
      <p:sp>
        <p:nvSpPr>
          <p:cNvPr id="8" name="Zástupný symbol pro text 15"/>
          <p:cNvSpPr txBox="1">
            <a:spLocks/>
          </p:cNvSpPr>
          <p:nvPr/>
        </p:nvSpPr>
        <p:spPr>
          <a:xfrm>
            <a:off x="539552" y="1879820"/>
            <a:ext cx="4824536" cy="4581330"/>
          </a:xfrm>
          <a:prstGeom prst="rect">
            <a:avLst/>
          </a:prstGeom>
        </p:spPr>
        <p:txBody>
          <a:bodyPr/>
          <a:lstStyle>
            <a:lvl1pPr marL="26670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D42E12"/>
              </a:buClr>
              <a:buFont typeface="Wingdings" pitchFamily="2" charset="2"/>
              <a:buChar char="§"/>
              <a:defRPr sz="2400">
                <a:solidFill>
                  <a:srgbClr val="3C3C8C"/>
                </a:solidFill>
                <a:latin typeface="+mn-lt"/>
                <a:ea typeface="+mn-ea"/>
                <a:cs typeface="+mn-cs"/>
              </a:defRPr>
            </a:lvl1pPr>
            <a:lvl2pPr marL="714375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3C3C8C"/>
                </a:solidFill>
                <a:latin typeface="+mn-lt"/>
              </a:defRPr>
            </a:lvl2pPr>
            <a:lvl3pPr marL="1076325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rgbClr val="3C3C8C"/>
                </a:solidFill>
                <a:latin typeface="+mn-lt"/>
              </a:defRPr>
            </a:lvl3pPr>
            <a:lvl4pPr marL="1524000" indent="-26828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3C3C8C"/>
                </a:solidFill>
                <a:latin typeface="+mn-lt"/>
              </a:defRPr>
            </a:lvl4pPr>
            <a:lvl5pPr marL="18859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5pPr>
            <a:lvl6pPr marL="23431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6pPr>
            <a:lvl7pPr marL="28003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7pPr>
            <a:lvl8pPr marL="32575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8pPr>
            <a:lvl9pPr marL="37147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3C3C8C"/>
                </a:solidFill>
                <a:latin typeface="+mn-lt"/>
              </a:defRPr>
            </a:lvl9pPr>
          </a:lstStyle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Zabezpečený </a:t>
            </a:r>
            <a:r>
              <a:rPr lang="cs-CZ" b="1" kern="0" dirty="0" err="1" smtClean="0"/>
              <a:t>messaging</a:t>
            </a:r>
            <a:endParaRPr lang="cs-CZ" b="1" kern="0" dirty="0" smtClean="0"/>
          </a:p>
          <a:p>
            <a:pPr marL="742950" lvl="2" indent="-342900">
              <a:defRPr/>
            </a:pPr>
            <a:r>
              <a:rPr lang="cs-CZ" sz="1400" b="1" kern="0" dirty="0" smtClean="0"/>
              <a:t>Email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Kontakty a kalendáře – otázky šifrování těchto položek</a:t>
            </a:r>
          </a:p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Zabezpečený browser do intranetu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Požadavek na per </a:t>
            </a:r>
            <a:r>
              <a:rPr lang="cs-CZ" sz="1400" b="1" kern="0" dirty="0" err="1" smtClean="0"/>
              <a:t>application</a:t>
            </a:r>
            <a:r>
              <a:rPr lang="cs-CZ" sz="1400" b="1" kern="0" dirty="0" smtClean="0"/>
              <a:t> VPN</a:t>
            </a:r>
          </a:p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Zabezpečený přístup k souborům, kontrola dokumentů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Požadavek na kontrolu úniku dokumentů</a:t>
            </a:r>
          </a:p>
          <a:p>
            <a:pPr marL="342900" lvl="1" indent="-342900">
              <a:buFontTx/>
              <a:buChar char="•"/>
              <a:defRPr/>
            </a:pPr>
            <a:endParaRPr lang="cs-CZ" b="1" kern="0" dirty="0" smtClean="0"/>
          </a:p>
          <a:p>
            <a:pPr marL="342900" lvl="1" indent="-342900">
              <a:buFontTx/>
              <a:buChar char="•"/>
              <a:defRPr/>
            </a:pPr>
            <a:r>
              <a:rPr lang="cs-CZ" b="1" kern="0" dirty="0" smtClean="0"/>
              <a:t>Správa a distribuce aplikací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Přístup aplikací do interní sítě</a:t>
            </a:r>
          </a:p>
          <a:p>
            <a:pPr marL="742950" lvl="2" indent="-342900">
              <a:defRPr/>
            </a:pPr>
            <a:r>
              <a:rPr lang="cs-CZ" sz="1400" b="1" kern="0" dirty="0" smtClean="0"/>
              <a:t>Vlastní aplikace, aplikace třetích stran</a:t>
            </a:r>
          </a:p>
          <a:p>
            <a:pPr lvl="1">
              <a:buFont typeface="Arial" pitchFamily="34" charset="0"/>
              <a:buChar char="•"/>
            </a:pPr>
            <a:endParaRPr lang="cs-CZ" sz="1600" b="1" kern="0" dirty="0" smtClean="0"/>
          </a:p>
        </p:txBody>
      </p:sp>
      <p:grpSp>
        <p:nvGrpSpPr>
          <p:cNvPr id="9" name="Group 24"/>
          <p:cNvGrpSpPr>
            <a:grpSpLocks noChangeAspect="1"/>
          </p:cNvGrpSpPr>
          <p:nvPr/>
        </p:nvGrpSpPr>
        <p:grpSpPr>
          <a:xfrm>
            <a:off x="4953626" y="2214117"/>
            <a:ext cx="3991800" cy="4302321"/>
            <a:chOff x="-4998" y="3795743"/>
            <a:chExt cx="3237450" cy="3489293"/>
          </a:xfrm>
        </p:grpSpPr>
        <p:pic>
          <p:nvPicPr>
            <p:cNvPr id="10" name="Picture 25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1614" r="5233"/>
            <a:stretch/>
          </p:blipFill>
          <p:spPr>
            <a:xfrm>
              <a:off x="-4998" y="3795743"/>
              <a:ext cx="3237450" cy="3489293"/>
            </a:xfrm>
            <a:prstGeom prst="rect">
              <a:avLst/>
            </a:prstGeom>
          </p:spPr>
        </p:pic>
        <p:pic>
          <p:nvPicPr>
            <p:cNvPr id="11" name="Picture 26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91101" y="4548584"/>
              <a:ext cx="1344427" cy="13444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0648253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theme/theme1.xml><?xml version="1.0" encoding="utf-8"?>
<a:theme xmlns:a="http://schemas.openxmlformats.org/drawingml/2006/main" name="Mustr_prezentace_OPPA">
  <a:themeElements>
    <a:clrScheme name="PPT_OPPa - Arial 1">
      <a:dk1>
        <a:srgbClr val="3C3C8C"/>
      </a:dk1>
      <a:lt1>
        <a:srgbClr val="FFFFFF"/>
      </a:lt1>
      <a:dk2>
        <a:srgbClr val="F7D417"/>
      </a:dk2>
      <a:lt2>
        <a:srgbClr val="B8B3AD"/>
      </a:lt2>
      <a:accent1>
        <a:srgbClr val="D42E12"/>
      </a:accent1>
      <a:accent2>
        <a:srgbClr val="7DBA00"/>
      </a:accent2>
      <a:accent3>
        <a:srgbClr val="FFFFFF"/>
      </a:accent3>
      <a:accent4>
        <a:srgbClr val="323277"/>
      </a:accent4>
      <a:accent5>
        <a:srgbClr val="E6ADAA"/>
      </a:accent5>
      <a:accent6>
        <a:srgbClr val="71A800"/>
      </a:accent6>
      <a:hlink>
        <a:srgbClr val="0085A1"/>
      </a:hlink>
      <a:folHlink>
        <a:srgbClr val="BA5700"/>
      </a:folHlink>
    </a:clrScheme>
    <a:fontScheme name="PPT_OPPa -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PT_OPPa - Arial 1">
        <a:dk1>
          <a:srgbClr val="3C3C8C"/>
        </a:dk1>
        <a:lt1>
          <a:srgbClr val="FFFFFF"/>
        </a:lt1>
        <a:dk2>
          <a:srgbClr val="F7D417"/>
        </a:dk2>
        <a:lt2>
          <a:srgbClr val="B8B3AD"/>
        </a:lt2>
        <a:accent1>
          <a:srgbClr val="D42E12"/>
        </a:accent1>
        <a:accent2>
          <a:srgbClr val="7DBA00"/>
        </a:accent2>
        <a:accent3>
          <a:srgbClr val="FFFFFF"/>
        </a:accent3>
        <a:accent4>
          <a:srgbClr val="323277"/>
        </a:accent4>
        <a:accent5>
          <a:srgbClr val="E6ADAA"/>
        </a:accent5>
        <a:accent6>
          <a:srgbClr val="71A800"/>
        </a:accent6>
        <a:hlink>
          <a:srgbClr val="0085A1"/>
        </a:hlink>
        <a:folHlink>
          <a:srgbClr val="BA57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Mustr_prezentace_OPPA</Template>
  <TotalTime>591</TotalTime>
  <Words>1280</Words>
  <Application>Microsoft Office PowerPoint</Application>
  <PresentationFormat>Předvádění na obrazovce (4:3)</PresentationFormat>
  <Paragraphs>396</Paragraphs>
  <Slides>31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31</vt:i4>
      </vt:variant>
    </vt:vector>
  </HeadingPairs>
  <TitlesOfParts>
    <vt:vector size="32" baseType="lpstr">
      <vt:lpstr>Mustr_prezentace_OPPA</vt:lpstr>
      <vt:lpstr>Zařízení Android ve firemním prostředí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  Děkujeme za pozornost!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Prochazka</dc:creator>
  <cp:lastModifiedBy>Johana Jonáková</cp:lastModifiedBy>
  <cp:revision>42</cp:revision>
  <dcterms:created xsi:type="dcterms:W3CDTF">2013-09-10T05:03:47Z</dcterms:created>
  <dcterms:modified xsi:type="dcterms:W3CDTF">2014-03-27T13:16:02Z</dcterms:modified>
</cp:coreProperties>
</file>