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70" r:id="rId2"/>
    <p:sldId id="289" r:id="rId3"/>
    <p:sldId id="338" r:id="rId4"/>
    <p:sldId id="291" r:id="rId5"/>
    <p:sldId id="323" r:id="rId6"/>
    <p:sldId id="322" r:id="rId7"/>
    <p:sldId id="309" r:id="rId8"/>
    <p:sldId id="292" r:id="rId9"/>
    <p:sldId id="290" r:id="rId10"/>
    <p:sldId id="307" r:id="rId11"/>
    <p:sldId id="308" r:id="rId12"/>
    <p:sldId id="312" r:id="rId13"/>
    <p:sldId id="318" r:id="rId14"/>
    <p:sldId id="313" r:id="rId15"/>
    <p:sldId id="319" r:id="rId16"/>
    <p:sldId id="324" r:id="rId17"/>
    <p:sldId id="314" r:id="rId18"/>
    <p:sldId id="315" r:id="rId19"/>
    <p:sldId id="316" r:id="rId20"/>
    <p:sldId id="317" r:id="rId21"/>
    <p:sldId id="294" r:id="rId22"/>
    <p:sldId id="330" r:id="rId23"/>
    <p:sldId id="296" r:id="rId24"/>
    <p:sldId id="326" r:id="rId25"/>
    <p:sldId id="327" r:id="rId26"/>
    <p:sldId id="329" r:id="rId27"/>
    <p:sldId id="342" r:id="rId28"/>
    <p:sldId id="328" r:id="rId29"/>
    <p:sldId id="334" r:id="rId30"/>
    <p:sldId id="335" r:id="rId31"/>
    <p:sldId id="306" r:id="rId32"/>
    <p:sldId id="325" r:id="rId33"/>
    <p:sldId id="295" r:id="rId34"/>
    <p:sldId id="331" r:id="rId35"/>
    <p:sldId id="333" r:id="rId36"/>
    <p:sldId id="332" r:id="rId37"/>
    <p:sldId id="297" r:id="rId38"/>
    <p:sldId id="337" r:id="rId39"/>
    <p:sldId id="299" r:id="rId40"/>
    <p:sldId id="336" r:id="rId41"/>
    <p:sldId id="300" r:id="rId42"/>
    <p:sldId id="339" r:id="rId43"/>
    <p:sldId id="340" r:id="rId44"/>
    <p:sldId id="341" r:id="rId45"/>
    <p:sldId id="301" r:id="rId46"/>
    <p:sldId id="298" r:id="rId47"/>
    <p:sldId id="304" r:id="rId48"/>
    <p:sldId id="303" r:id="rId49"/>
    <p:sldId id="305" r:id="rId50"/>
    <p:sldId id="310" r:id="rId51"/>
    <p:sldId id="280" r:id="rId52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9A2CD"/>
    <a:srgbClr val="D42E12"/>
    <a:srgbClr val="FAF51B"/>
    <a:srgbClr val="39AED7"/>
    <a:srgbClr val="1BAD1B"/>
    <a:srgbClr val="A2B6B8"/>
    <a:srgbClr val="EE4D32"/>
    <a:srgbClr val="F0654E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5" autoAdjust="0"/>
    <p:restoredTop sz="95560" autoAdjust="0"/>
  </p:normalViewPr>
  <p:slideViewPr>
    <p:cSldViewPr snapToGrid="0" snapToObjects="1">
      <p:cViewPr varScale="1">
        <p:scale>
          <a:sx n="114" d="100"/>
          <a:sy n="114" d="100"/>
        </p:scale>
        <p:origin x="9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40520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Hardware mobilních zařízení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Exynos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Exynos</a:t>
            </a:r>
            <a:r>
              <a:rPr lang="cs-CZ" dirty="0" smtClean="0"/>
              <a:t> </a:t>
            </a:r>
            <a:r>
              <a:rPr lang="cs-CZ" dirty="0" err="1" smtClean="0"/>
              <a:t>SoC</a:t>
            </a:r>
            <a:endParaRPr lang="cs-CZ" dirty="0" smtClean="0"/>
          </a:p>
          <a:p>
            <a:pPr lvl="1"/>
            <a:r>
              <a:rPr lang="cs-CZ" dirty="0" smtClean="0"/>
              <a:t>Řešení korejské společnosti Samsung</a:t>
            </a:r>
          </a:p>
          <a:p>
            <a:r>
              <a:rPr lang="cs-CZ" dirty="0" smtClean="0"/>
              <a:t>Nejmodernější </a:t>
            </a:r>
            <a:r>
              <a:rPr lang="cs-CZ" dirty="0"/>
              <a:t>model </a:t>
            </a:r>
            <a:r>
              <a:rPr lang="cs-CZ" dirty="0" err="1" smtClean="0"/>
              <a:t>Exynos</a:t>
            </a:r>
            <a:r>
              <a:rPr lang="cs-CZ" dirty="0" smtClean="0"/>
              <a:t> </a:t>
            </a:r>
            <a:r>
              <a:rPr lang="cs-CZ" dirty="0"/>
              <a:t>5 </a:t>
            </a:r>
            <a:r>
              <a:rPr lang="cs-CZ" dirty="0" smtClean="0"/>
              <a:t>Octa</a:t>
            </a:r>
          </a:p>
          <a:p>
            <a:pPr lvl="1"/>
            <a:r>
              <a:rPr lang="cs-CZ" dirty="0" smtClean="0"/>
              <a:t>Jedná se o ARMv7</a:t>
            </a:r>
          </a:p>
          <a:p>
            <a:r>
              <a:rPr lang="cs-CZ" dirty="0"/>
              <a:t>Nejnovější revize </a:t>
            </a:r>
            <a:r>
              <a:rPr lang="cs-CZ" dirty="0" err="1"/>
              <a:t>Exynos</a:t>
            </a:r>
            <a:r>
              <a:rPr lang="cs-CZ" dirty="0"/>
              <a:t> </a:t>
            </a:r>
            <a:r>
              <a:rPr lang="cs-CZ" dirty="0" smtClean="0"/>
              <a:t>5420</a:t>
            </a:r>
          </a:p>
          <a:p>
            <a:r>
              <a:rPr lang="cs-CZ" dirty="0" smtClean="0"/>
              <a:t>Využit u</a:t>
            </a:r>
          </a:p>
          <a:p>
            <a:pPr lvl="1"/>
            <a:r>
              <a:rPr lang="cs-CZ" dirty="0" smtClean="0"/>
              <a:t>Samsung </a:t>
            </a:r>
            <a:r>
              <a:rPr lang="cs-CZ" dirty="0" err="1" smtClean="0"/>
              <a:t>Galaxy</a:t>
            </a:r>
            <a:r>
              <a:rPr lang="cs-CZ" dirty="0" smtClean="0"/>
              <a:t> </a:t>
            </a:r>
            <a:r>
              <a:rPr lang="cs-CZ" dirty="0" err="1" smtClean="0"/>
              <a:t>Note</a:t>
            </a:r>
            <a:r>
              <a:rPr lang="cs-CZ" dirty="0" smtClean="0"/>
              <a:t> 3</a:t>
            </a:r>
          </a:p>
          <a:p>
            <a:pPr lvl="1"/>
            <a:r>
              <a:rPr lang="cs-CZ" dirty="0" smtClean="0"/>
              <a:t>Samsung </a:t>
            </a:r>
            <a:r>
              <a:rPr lang="cs-CZ" dirty="0" err="1" smtClean="0"/>
              <a:t>Galaxy</a:t>
            </a:r>
            <a:r>
              <a:rPr lang="cs-CZ" dirty="0" smtClean="0"/>
              <a:t> </a:t>
            </a:r>
            <a:r>
              <a:rPr lang="cs-CZ" dirty="0" err="1" smtClean="0"/>
              <a:t>Note</a:t>
            </a:r>
            <a:r>
              <a:rPr lang="cs-CZ" dirty="0" smtClean="0"/>
              <a:t> 10.1 (2014 </a:t>
            </a:r>
            <a:r>
              <a:rPr lang="cs-CZ" dirty="0" err="1" smtClean="0"/>
              <a:t>ed</a:t>
            </a:r>
            <a:r>
              <a:rPr lang="cs-CZ" dirty="0" smtClean="0"/>
              <a:t>.)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641" y="1291431"/>
            <a:ext cx="3054224" cy="229066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445" y="3313790"/>
            <a:ext cx="2984383" cy="298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06803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Exynos</a:t>
            </a:r>
            <a:r>
              <a:rPr lang="cs-CZ" sz="1800" dirty="0"/>
              <a:t> </a:t>
            </a:r>
            <a:r>
              <a:rPr lang="cs-CZ" sz="1800" dirty="0" smtClean="0"/>
              <a:t>5420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CPU</a:t>
            </a:r>
          </a:p>
          <a:p>
            <a:pPr lvl="1"/>
            <a:r>
              <a:rPr lang="cs-CZ" dirty="0"/>
              <a:t>8 jader = 4 výkonná + 4 šetřící</a:t>
            </a:r>
          </a:p>
          <a:p>
            <a:pPr lvl="1"/>
            <a:r>
              <a:rPr lang="cs-CZ" dirty="0"/>
              <a:t>1.8-1.9 GHz </a:t>
            </a:r>
            <a:r>
              <a:rPr lang="cs-CZ" dirty="0" err="1"/>
              <a:t>quad-core</a:t>
            </a:r>
            <a:r>
              <a:rPr lang="cs-CZ" dirty="0"/>
              <a:t> ARM Cortex-A15 </a:t>
            </a:r>
          </a:p>
          <a:p>
            <a:pPr marL="446087" lvl="1" indent="0">
              <a:buNone/>
            </a:pPr>
            <a:r>
              <a:rPr lang="cs-CZ" dirty="0"/>
              <a:t>			+ </a:t>
            </a:r>
          </a:p>
          <a:p>
            <a:pPr marL="446087" lvl="1" indent="0">
              <a:buNone/>
            </a:pPr>
            <a:r>
              <a:rPr lang="cs-CZ" dirty="0"/>
              <a:t>	1.3 GHz </a:t>
            </a:r>
            <a:r>
              <a:rPr lang="cs-CZ" dirty="0" err="1"/>
              <a:t>quad-core</a:t>
            </a:r>
            <a:r>
              <a:rPr lang="cs-CZ" dirty="0"/>
              <a:t> ARM </a:t>
            </a:r>
            <a:r>
              <a:rPr lang="cs-CZ" dirty="0" smtClean="0"/>
              <a:t>Cortex-A7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" y="3855166"/>
            <a:ext cx="4525994" cy="2120417"/>
          </a:xfrm>
          <a:prstGeom prst="roundRect">
            <a:avLst>
              <a:gd name="adj" fmla="val 6956"/>
            </a:avLst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053" y="1971413"/>
            <a:ext cx="2686130" cy="400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5248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Exynos</a:t>
            </a:r>
            <a:r>
              <a:rPr lang="cs-CZ" sz="1800" dirty="0" smtClean="0"/>
              <a:t> 5420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GPU</a:t>
            </a:r>
          </a:p>
          <a:p>
            <a:pPr lvl="1"/>
            <a:r>
              <a:rPr lang="cs-CZ" dirty="0"/>
              <a:t>ARM Mali-T628 MP6</a:t>
            </a:r>
          </a:p>
          <a:p>
            <a:pPr lvl="1"/>
            <a:r>
              <a:rPr lang="cs-CZ" dirty="0"/>
              <a:t>533 - 600 MHz</a:t>
            </a:r>
          </a:p>
          <a:p>
            <a:pPr lvl="1"/>
            <a:r>
              <a:rPr lang="cs-CZ" dirty="0"/>
              <a:t>Výkon až 129,6 GFLOPS</a:t>
            </a:r>
          </a:p>
          <a:p>
            <a:endParaRPr lang="cs-CZ" dirty="0" smtClean="0"/>
          </a:p>
          <a:p>
            <a:r>
              <a:rPr lang="cs-CZ" dirty="0" smtClean="0"/>
              <a:t>Paměť</a:t>
            </a:r>
          </a:p>
          <a:p>
            <a:pPr lvl="1"/>
            <a:r>
              <a:rPr lang="cs-CZ" dirty="0"/>
              <a:t>32-bit </a:t>
            </a:r>
            <a:r>
              <a:rPr lang="cs-CZ" dirty="0" err="1"/>
              <a:t>dual-channel</a:t>
            </a:r>
            <a:r>
              <a:rPr lang="cs-CZ" dirty="0"/>
              <a:t> </a:t>
            </a:r>
            <a:endParaRPr lang="cs-CZ" dirty="0" smtClean="0"/>
          </a:p>
          <a:p>
            <a:pPr lvl="1"/>
            <a:r>
              <a:rPr lang="cs-CZ" dirty="0" smtClean="0"/>
              <a:t>933</a:t>
            </a:r>
            <a:r>
              <a:rPr lang="cs-CZ" dirty="0"/>
              <a:t> MHz LPDDR3e </a:t>
            </a:r>
            <a:endParaRPr lang="cs-CZ" dirty="0" smtClean="0"/>
          </a:p>
          <a:p>
            <a:pPr lvl="1"/>
            <a:r>
              <a:rPr lang="cs-CZ" dirty="0" smtClean="0"/>
              <a:t>Přenosová rychlost 14.9</a:t>
            </a:r>
            <a:r>
              <a:rPr lang="cs-CZ" dirty="0"/>
              <a:t> </a:t>
            </a:r>
            <a:r>
              <a:rPr lang="cs-CZ" dirty="0" smtClean="0"/>
              <a:t>GB/s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60243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Snapdragon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Snapdragon</a:t>
            </a:r>
            <a:r>
              <a:rPr lang="cs-CZ" dirty="0" smtClean="0"/>
              <a:t> </a:t>
            </a:r>
            <a:r>
              <a:rPr lang="cs-CZ" dirty="0" err="1" smtClean="0"/>
              <a:t>SoC</a:t>
            </a:r>
            <a:endParaRPr lang="cs-CZ" dirty="0" smtClean="0"/>
          </a:p>
          <a:p>
            <a:pPr lvl="1"/>
            <a:r>
              <a:rPr lang="cs-CZ" dirty="0"/>
              <a:t>Řešení </a:t>
            </a:r>
            <a:r>
              <a:rPr lang="cs-CZ" dirty="0" smtClean="0"/>
              <a:t>americké firmy </a:t>
            </a:r>
            <a:r>
              <a:rPr lang="cs-CZ" dirty="0" err="1" smtClean="0"/>
              <a:t>Qualcomm</a:t>
            </a:r>
            <a:endParaRPr lang="cs-CZ" dirty="0" smtClean="0"/>
          </a:p>
          <a:p>
            <a:r>
              <a:rPr lang="cs-CZ" dirty="0" smtClean="0"/>
              <a:t>Nejmodernější </a:t>
            </a:r>
            <a:r>
              <a:rPr lang="cs-CZ" dirty="0"/>
              <a:t>model </a:t>
            </a:r>
            <a:r>
              <a:rPr lang="cs-CZ" dirty="0" err="1"/>
              <a:t>Snapdragon</a:t>
            </a:r>
            <a:r>
              <a:rPr lang="cs-CZ" dirty="0"/>
              <a:t> 800</a:t>
            </a:r>
            <a:endParaRPr lang="cs-CZ" dirty="0" smtClean="0"/>
          </a:p>
          <a:p>
            <a:pPr lvl="1"/>
            <a:r>
              <a:rPr lang="cs-CZ" dirty="0" smtClean="0"/>
              <a:t>Jedná </a:t>
            </a:r>
            <a:r>
              <a:rPr lang="cs-CZ" dirty="0"/>
              <a:t>se o ARMv7</a:t>
            </a:r>
          </a:p>
          <a:p>
            <a:r>
              <a:rPr lang="cs-CZ" dirty="0"/>
              <a:t>Nejnovější revize 8974AB</a:t>
            </a:r>
            <a:endParaRPr lang="cs-CZ" dirty="0" smtClean="0"/>
          </a:p>
          <a:p>
            <a:r>
              <a:rPr lang="cs-CZ" dirty="0"/>
              <a:t>Využit u </a:t>
            </a:r>
            <a:endParaRPr lang="cs-CZ" dirty="0" smtClean="0"/>
          </a:p>
          <a:p>
            <a:pPr lvl="1"/>
            <a:r>
              <a:rPr lang="cs-CZ" dirty="0" err="1" smtClean="0"/>
              <a:t>Xiaomi</a:t>
            </a:r>
            <a:r>
              <a:rPr lang="cs-CZ" dirty="0" smtClean="0"/>
              <a:t> MiPhone3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081" y="2274749"/>
            <a:ext cx="2019998" cy="368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9631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Snapdragon</a:t>
            </a:r>
            <a:r>
              <a:rPr lang="cs-CZ" sz="1800" dirty="0" smtClean="0"/>
              <a:t> 800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CPU</a:t>
            </a:r>
          </a:p>
          <a:p>
            <a:pPr lvl="1"/>
            <a:r>
              <a:rPr lang="fr-FR" dirty="0" smtClean="0"/>
              <a:t>2.3 </a:t>
            </a:r>
            <a:r>
              <a:rPr lang="fr-FR" dirty="0"/>
              <a:t>GHz quad-</a:t>
            </a:r>
            <a:r>
              <a:rPr lang="fr-FR" dirty="0" err="1"/>
              <a:t>core</a:t>
            </a:r>
            <a:r>
              <a:rPr lang="fr-FR" dirty="0"/>
              <a:t> </a:t>
            </a:r>
            <a:r>
              <a:rPr lang="fr-FR" dirty="0" err="1"/>
              <a:t>Krait</a:t>
            </a:r>
            <a:r>
              <a:rPr lang="fr-FR" dirty="0"/>
              <a:t> </a:t>
            </a:r>
            <a:r>
              <a:rPr lang="fr-FR" dirty="0" smtClean="0"/>
              <a:t>400</a:t>
            </a:r>
            <a:endParaRPr lang="cs-CZ" dirty="0" smtClean="0"/>
          </a:p>
          <a:p>
            <a:pPr lvl="1"/>
            <a:r>
              <a:rPr lang="cs-CZ" dirty="0" smtClean="0"/>
              <a:t>Vyrobeno 28 </a:t>
            </a:r>
            <a:r>
              <a:rPr lang="cs-CZ" dirty="0" err="1" smtClean="0"/>
              <a:t>nm</a:t>
            </a:r>
            <a:r>
              <a:rPr lang="cs-CZ" dirty="0" smtClean="0"/>
              <a:t> technologií</a:t>
            </a:r>
          </a:p>
          <a:p>
            <a:pPr lvl="1"/>
            <a:r>
              <a:rPr lang="cs-CZ" dirty="0" smtClean="0"/>
              <a:t>L0 </a:t>
            </a:r>
            <a:r>
              <a:rPr lang="cs-CZ" dirty="0" err="1" smtClean="0"/>
              <a:t>cache</a:t>
            </a:r>
            <a:r>
              <a:rPr lang="cs-CZ" dirty="0" smtClean="0"/>
              <a:t> - </a:t>
            </a:r>
            <a:r>
              <a:rPr lang="cs-CZ" dirty="0"/>
              <a:t>4 KB + 4 </a:t>
            </a:r>
            <a:r>
              <a:rPr lang="cs-CZ" dirty="0" smtClean="0"/>
              <a:t>KB </a:t>
            </a:r>
          </a:p>
          <a:p>
            <a:pPr lvl="1"/>
            <a:r>
              <a:rPr lang="cs-CZ" dirty="0" smtClean="0"/>
              <a:t>L1 </a:t>
            </a:r>
            <a:r>
              <a:rPr lang="cs-CZ" dirty="0" err="1" smtClean="0"/>
              <a:t>cache</a:t>
            </a:r>
            <a:r>
              <a:rPr lang="cs-CZ" dirty="0" smtClean="0"/>
              <a:t> - 16</a:t>
            </a:r>
            <a:r>
              <a:rPr lang="cs-CZ" dirty="0"/>
              <a:t> KB + 16 </a:t>
            </a:r>
            <a:r>
              <a:rPr lang="cs-CZ" dirty="0" smtClean="0"/>
              <a:t>KB</a:t>
            </a:r>
          </a:p>
          <a:p>
            <a:pPr lvl="1"/>
            <a:r>
              <a:rPr lang="cs-CZ" dirty="0" smtClean="0"/>
              <a:t>L2 </a:t>
            </a:r>
            <a:r>
              <a:rPr lang="cs-CZ" dirty="0" err="1" smtClean="0"/>
              <a:t>cache</a:t>
            </a:r>
            <a:r>
              <a:rPr lang="cs-CZ" dirty="0" smtClean="0"/>
              <a:t> - </a:t>
            </a:r>
            <a:r>
              <a:rPr lang="cs-CZ" dirty="0"/>
              <a:t>2 </a:t>
            </a:r>
            <a:r>
              <a:rPr lang="cs-CZ" dirty="0" smtClean="0"/>
              <a:t>MB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28" y="4041339"/>
            <a:ext cx="2750132" cy="206259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043" y="1731678"/>
            <a:ext cx="2131503" cy="213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46355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Snapdragon</a:t>
            </a:r>
            <a:r>
              <a:rPr lang="cs-CZ" sz="1800" dirty="0" smtClean="0"/>
              <a:t> 800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GPU</a:t>
            </a:r>
          </a:p>
          <a:p>
            <a:pPr lvl="1"/>
            <a:r>
              <a:rPr lang="cs-CZ" dirty="0" err="1"/>
              <a:t>Adreno</a:t>
            </a:r>
            <a:r>
              <a:rPr lang="cs-CZ" dirty="0"/>
              <a:t> 330</a:t>
            </a:r>
          </a:p>
          <a:p>
            <a:pPr lvl="1"/>
            <a:r>
              <a:rPr lang="cs-CZ" dirty="0"/>
              <a:t>550 MHz </a:t>
            </a:r>
          </a:p>
          <a:p>
            <a:pPr lvl="1"/>
            <a:r>
              <a:rPr lang="cs-CZ" dirty="0"/>
              <a:t>Podpora výstupu až do 2048p</a:t>
            </a:r>
          </a:p>
          <a:p>
            <a:endParaRPr lang="cs-CZ" dirty="0" smtClean="0"/>
          </a:p>
          <a:p>
            <a:r>
              <a:rPr lang="cs-CZ" dirty="0" smtClean="0"/>
              <a:t>Paměť</a:t>
            </a:r>
          </a:p>
          <a:p>
            <a:pPr lvl="1"/>
            <a:r>
              <a:rPr lang="en-US" dirty="0"/>
              <a:t>32-bit </a:t>
            </a:r>
            <a:r>
              <a:rPr lang="en-US" dirty="0" smtClean="0"/>
              <a:t>dual-channel</a:t>
            </a:r>
            <a:r>
              <a:rPr lang="en-US" dirty="0"/>
              <a:t>	</a:t>
            </a:r>
            <a:endParaRPr lang="cs-CZ" dirty="0" smtClean="0"/>
          </a:p>
          <a:p>
            <a:pPr lvl="1"/>
            <a:r>
              <a:rPr lang="en-US" dirty="0" smtClean="0"/>
              <a:t>933 </a:t>
            </a:r>
            <a:r>
              <a:rPr lang="en-US" dirty="0"/>
              <a:t>MHz LPDDR3</a:t>
            </a:r>
            <a:endParaRPr lang="cs-CZ" dirty="0" smtClean="0"/>
          </a:p>
          <a:p>
            <a:pPr lvl="1"/>
            <a:r>
              <a:rPr lang="cs-CZ" dirty="0"/>
              <a:t>Přenosová rychlost </a:t>
            </a:r>
            <a:r>
              <a:rPr lang="cs-CZ" dirty="0" smtClean="0"/>
              <a:t>až </a:t>
            </a:r>
            <a:r>
              <a:rPr lang="en-US" dirty="0" smtClean="0"/>
              <a:t>14.9 GB/s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79622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Snapdragon</a:t>
            </a:r>
            <a:r>
              <a:rPr lang="cs-CZ" sz="1800" dirty="0" smtClean="0"/>
              <a:t> 800</a:t>
            </a:r>
            <a:endParaRPr lang="cs-CZ" sz="18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03" y="1801063"/>
            <a:ext cx="7926140" cy="3963070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26846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Apple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Apple </a:t>
            </a:r>
            <a:r>
              <a:rPr lang="cs-CZ" dirty="0" err="1"/>
              <a:t>SoC</a:t>
            </a:r>
            <a:endParaRPr lang="cs-CZ" dirty="0"/>
          </a:p>
          <a:p>
            <a:pPr lvl="1"/>
            <a:r>
              <a:rPr lang="cs-CZ" dirty="0"/>
              <a:t>Řešení </a:t>
            </a:r>
            <a:r>
              <a:rPr lang="cs-CZ" dirty="0" smtClean="0"/>
              <a:t>americké </a:t>
            </a:r>
            <a:r>
              <a:rPr lang="cs-CZ" dirty="0"/>
              <a:t>společnosti </a:t>
            </a:r>
            <a:r>
              <a:rPr lang="cs-CZ" dirty="0" smtClean="0"/>
              <a:t>Apple</a:t>
            </a:r>
            <a:endParaRPr lang="cs-CZ" dirty="0"/>
          </a:p>
          <a:p>
            <a:r>
              <a:rPr lang="cs-CZ" dirty="0"/>
              <a:t>Nejmodernější model </a:t>
            </a:r>
            <a:r>
              <a:rPr lang="cs-CZ" dirty="0" smtClean="0"/>
              <a:t>Apple A7</a:t>
            </a:r>
            <a:endParaRPr lang="cs-CZ" dirty="0"/>
          </a:p>
          <a:p>
            <a:pPr lvl="1"/>
            <a:r>
              <a:rPr lang="cs-CZ" dirty="0"/>
              <a:t>Jedná se o </a:t>
            </a:r>
            <a:r>
              <a:rPr lang="cs-CZ" dirty="0" smtClean="0"/>
              <a:t>ARMv8-A</a:t>
            </a:r>
          </a:p>
          <a:p>
            <a:r>
              <a:rPr lang="cs-CZ" dirty="0" smtClean="0"/>
              <a:t>Nejnovější </a:t>
            </a:r>
            <a:r>
              <a:rPr lang="cs-CZ" dirty="0"/>
              <a:t>revize APL0698</a:t>
            </a:r>
            <a:endParaRPr lang="cs-CZ" dirty="0" smtClean="0"/>
          </a:p>
          <a:p>
            <a:r>
              <a:rPr lang="cs-CZ" dirty="0" smtClean="0"/>
              <a:t>Využit </a:t>
            </a:r>
            <a:r>
              <a:rPr lang="cs-CZ" dirty="0"/>
              <a:t>u</a:t>
            </a:r>
          </a:p>
          <a:p>
            <a:pPr lvl="1"/>
            <a:r>
              <a:rPr lang="es-ES" dirty="0"/>
              <a:t>iPhone </a:t>
            </a:r>
            <a:r>
              <a:rPr lang="es-ES" dirty="0" smtClean="0"/>
              <a:t>5S</a:t>
            </a:r>
            <a:endParaRPr lang="cs-CZ" dirty="0" smtClean="0"/>
          </a:p>
          <a:p>
            <a:pPr lvl="1"/>
            <a:r>
              <a:rPr lang="es-ES" dirty="0" smtClean="0"/>
              <a:t>iPad Air</a:t>
            </a:r>
            <a:endParaRPr lang="cs-CZ" dirty="0" smtClean="0"/>
          </a:p>
          <a:p>
            <a:pPr lvl="1"/>
            <a:r>
              <a:rPr lang="es-ES" dirty="0" smtClean="0"/>
              <a:t>iPad </a:t>
            </a:r>
            <a:r>
              <a:rPr lang="es-ES" dirty="0"/>
              <a:t>mini </a:t>
            </a:r>
            <a:r>
              <a:rPr lang="es-ES" dirty="0" smtClean="0"/>
              <a:t>(</a:t>
            </a:r>
            <a:r>
              <a:rPr lang="cs-CZ" dirty="0" smtClean="0"/>
              <a:t>druhá</a:t>
            </a:r>
            <a:r>
              <a:rPr lang="es-ES" dirty="0" smtClean="0"/>
              <a:t> gen</a:t>
            </a:r>
            <a:r>
              <a:rPr lang="cs-CZ" dirty="0" err="1" smtClean="0"/>
              <a:t>erace</a:t>
            </a:r>
            <a:r>
              <a:rPr lang="es-ES" dirty="0" smtClean="0"/>
              <a:t>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465" y="1600200"/>
            <a:ext cx="1946944" cy="129796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556" y="2963249"/>
            <a:ext cx="3986587" cy="322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3680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Apple A7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CPU</a:t>
            </a:r>
          </a:p>
          <a:p>
            <a:pPr lvl="1"/>
            <a:r>
              <a:rPr lang="cs-CZ" dirty="0"/>
              <a:t>1.3 </a:t>
            </a:r>
            <a:r>
              <a:rPr lang="cs-CZ" dirty="0" smtClean="0"/>
              <a:t>GHz </a:t>
            </a:r>
            <a:r>
              <a:rPr lang="cs-CZ" dirty="0" err="1"/>
              <a:t>dual-core</a:t>
            </a:r>
            <a:r>
              <a:rPr lang="cs-CZ" dirty="0"/>
              <a:t> </a:t>
            </a:r>
            <a:r>
              <a:rPr lang="cs-CZ" dirty="0" err="1" smtClean="0"/>
              <a:t>Cyclone</a:t>
            </a:r>
            <a:endParaRPr lang="cs-CZ" dirty="0" smtClean="0"/>
          </a:p>
          <a:p>
            <a:pPr lvl="1"/>
            <a:r>
              <a:rPr lang="en-US" dirty="0" smtClean="0"/>
              <a:t>L1</a:t>
            </a:r>
            <a:r>
              <a:rPr lang="cs-CZ" dirty="0" smtClean="0"/>
              <a:t> </a:t>
            </a:r>
            <a:r>
              <a:rPr lang="cs-CZ" dirty="0" err="1" smtClean="0"/>
              <a:t>cache</a:t>
            </a:r>
            <a:r>
              <a:rPr lang="cs-CZ" dirty="0" smtClean="0"/>
              <a:t> -</a:t>
            </a:r>
            <a:r>
              <a:rPr lang="en-US" dirty="0" smtClean="0"/>
              <a:t> </a:t>
            </a:r>
            <a:r>
              <a:rPr lang="en-US" dirty="0"/>
              <a:t>64 KB instruction + 64 KB </a:t>
            </a:r>
            <a:r>
              <a:rPr lang="en-US" dirty="0" smtClean="0"/>
              <a:t>data </a:t>
            </a:r>
            <a:endParaRPr lang="cs-CZ" dirty="0" smtClean="0"/>
          </a:p>
          <a:p>
            <a:pPr lvl="1"/>
            <a:r>
              <a:rPr lang="en-US" dirty="0" smtClean="0"/>
              <a:t>L2</a:t>
            </a:r>
            <a:r>
              <a:rPr lang="cs-CZ" dirty="0" smtClean="0"/>
              <a:t> </a:t>
            </a:r>
            <a:r>
              <a:rPr lang="cs-CZ" dirty="0" err="1" smtClean="0"/>
              <a:t>cache</a:t>
            </a:r>
            <a:r>
              <a:rPr lang="cs-CZ" dirty="0" smtClean="0"/>
              <a:t> - </a:t>
            </a:r>
            <a:r>
              <a:rPr lang="en-US" dirty="0" smtClean="0"/>
              <a:t> </a:t>
            </a:r>
            <a:r>
              <a:rPr lang="en-US" dirty="0"/>
              <a:t>1 </a:t>
            </a:r>
            <a:r>
              <a:rPr lang="en-US" dirty="0" smtClean="0"/>
              <a:t>MB</a:t>
            </a:r>
            <a:endParaRPr lang="cs-CZ" dirty="0" smtClean="0"/>
          </a:p>
          <a:p>
            <a:r>
              <a:rPr lang="cs-CZ" dirty="0" smtClean="0"/>
              <a:t>GPU</a:t>
            </a:r>
          </a:p>
          <a:p>
            <a:pPr lvl="1"/>
            <a:r>
              <a:rPr lang="en-US" dirty="0" err="1"/>
              <a:t>PowerVR</a:t>
            </a:r>
            <a:r>
              <a:rPr lang="en-US" dirty="0"/>
              <a:t> Series 6 "Rogue" </a:t>
            </a:r>
            <a:r>
              <a:rPr lang="en-US" dirty="0" smtClean="0"/>
              <a:t>G6430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Paměť</a:t>
            </a:r>
            <a:endParaRPr lang="cs-CZ" dirty="0"/>
          </a:p>
          <a:p>
            <a:pPr lvl="1"/>
            <a:r>
              <a:rPr lang="cs-CZ" dirty="0"/>
              <a:t>64-bit LPDDR3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905" y="3131779"/>
            <a:ext cx="2339303" cy="258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21726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Tegra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Tegra</a:t>
            </a:r>
            <a:r>
              <a:rPr lang="cs-CZ" dirty="0" smtClean="0"/>
              <a:t> </a:t>
            </a:r>
            <a:r>
              <a:rPr lang="cs-CZ" dirty="0" err="1"/>
              <a:t>SoC</a:t>
            </a:r>
            <a:endParaRPr lang="cs-CZ" dirty="0"/>
          </a:p>
          <a:p>
            <a:pPr lvl="1"/>
            <a:r>
              <a:rPr lang="cs-CZ" dirty="0"/>
              <a:t>Řešení americké společnosti </a:t>
            </a:r>
            <a:r>
              <a:rPr lang="cs-CZ" dirty="0" err="1" smtClean="0"/>
              <a:t>Nvidia</a:t>
            </a:r>
            <a:endParaRPr lang="cs-CZ" dirty="0"/>
          </a:p>
          <a:p>
            <a:r>
              <a:rPr lang="cs-CZ" dirty="0"/>
              <a:t>Nejmodernější model </a:t>
            </a:r>
            <a:r>
              <a:rPr lang="cs-CZ" dirty="0" err="1" smtClean="0"/>
              <a:t>Tegra</a:t>
            </a:r>
            <a:r>
              <a:rPr lang="cs-CZ" dirty="0" smtClean="0"/>
              <a:t> 4 (</a:t>
            </a:r>
            <a:r>
              <a:rPr lang="cs-CZ" dirty="0" err="1" smtClean="0"/>
              <a:t>Wayne</a:t>
            </a:r>
            <a:r>
              <a:rPr lang="cs-CZ" dirty="0" smtClean="0"/>
              <a:t>)</a:t>
            </a:r>
            <a:endParaRPr lang="cs-CZ" dirty="0"/>
          </a:p>
          <a:p>
            <a:pPr lvl="1"/>
            <a:r>
              <a:rPr lang="cs-CZ" dirty="0"/>
              <a:t>Jedná se o </a:t>
            </a:r>
            <a:r>
              <a:rPr lang="cs-CZ" dirty="0" smtClean="0"/>
              <a:t>ARMv7</a:t>
            </a:r>
            <a:endParaRPr lang="cs-CZ" dirty="0"/>
          </a:p>
          <a:p>
            <a:r>
              <a:rPr lang="cs-CZ" dirty="0"/>
              <a:t>Nejnovější revize </a:t>
            </a:r>
            <a:r>
              <a:rPr lang="cs-CZ" dirty="0" smtClean="0"/>
              <a:t>T114</a:t>
            </a:r>
            <a:endParaRPr lang="cs-CZ" dirty="0"/>
          </a:p>
          <a:p>
            <a:r>
              <a:rPr lang="cs-CZ" dirty="0"/>
              <a:t>Využit u</a:t>
            </a:r>
          </a:p>
          <a:p>
            <a:pPr lvl="1"/>
            <a:r>
              <a:rPr lang="pt-BR" dirty="0"/>
              <a:t>Nvidia </a:t>
            </a:r>
            <a:r>
              <a:rPr lang="pt-BR" dirty="0" smtClean="0"/>
              <a:t>Shield</a:t>
            </a:r>
            <a:endParaRPr lang="cs-CZ" dirty="0" smtClean="0"/>
          </a:p>
          <a:p>
            <a:pPr lvl="1"/>
            <a:r>
              <a:rPr lang="pt-BR" dirty="0" smtClean="0"/>
              <a:t>Microsoft </a:t>
            </a:r>
            <a:r>
              <a:rPr lang="pt-BR" dirty="0"/>
              <a:t>Surface </a:t>
            </a:r>
            <a:r>
              <a:rPr lang="pt-BR" dirty="0" smtClean="0"/>
              <a:t>2</a:t>
            </a:r>
            <a:endParaRPr lang="cs-CZ" dirty="0" smtClean="0"/>
          </a:p>
          <a:p>
            <a:pPr lvl="1"/>
            <a:r>
              <a:rPr lang="cs-CZ" dirty="0" err="1"/>
              <a:t>Asus</a:t>
            </a:r>
            <a:r>
              <a:rPr lang="cs-CZ" dirty="0"/>
              <a:t> </a:t>
            </a:r>
            <a:r>
              <a:rPr lang="cs-CZ" dirty="0" err="1"/>
              <a:t>Transformer</a:t>
            </a:r>
            <a:r>
              <a:rPr lang="cs-CZ" dirty="0"/>
              <a:t> </a:t>
            </a:r>
            <a:r>
              <a:rPr lang="cs-CZ" dirty="0" err="1"/>
              <a:t>Pad</a:t>
            </a:r>
            <a:r>
              <a:rPr lang="cs-CZ" dirty="0"/>
              <a:t> Infinity (</a:t>
            </a:r>
            <a:r>
              <a:rPr lang="cs-CZ" dirty="0" smtClean="0"/>
              <a:t>2013)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464" y="1434516"/>
            <a:ext cx="2944536" cy="184033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286" y="3594240"/>
            <a:ext cx="2986364" cy="245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0536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Úvod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Hardware = všechny fyzické součásti zařízení</a:t>
            </a:r>
          </a:p>
          <a:p>
            <a:r>
              <a:rPr lang="cs-CZ" dirty="0" smtClean="0"/>
              <a:t>Neustálé zmenšování komponentů</a:t>
            </a:r>
          </a:p>
          <a:p>
            <a:r>
              <a:rPr lang="cs-CZ" dirty="0" smtClean="0"/>
              <a:t>Velice rychle narůstá výkon mobilních zařízení</a:t>
            </a:r>
          </a:p>
          <a:p>
            <a:endParaRPr lang="cs-CZ" dirty="0" smtClean="0"/>
          </a:p>
          <a:p>
            <a:endParaRPr lang="cs-CZ" dirty="0" smtClean="0"/>
          </a:p>
          <a:p>
            <a:pPr lvl="1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535" y="2887485"/>
            <a:ext cx="4133529" cy="385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Tegra</a:t>
            </a:r>
            <a:r>
              <a:rPr lang="cs-CZ" sz="1800" dirty="0" smtClean="0"/>
              <a:t> 4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CPU</a:t>
            </a:r>
          </a:p>
          <a:p>
            <a:pPr lvl="1"/>
            <a:r>
              <a:rPr lang="cs-CZ" dirty="0" smtClean="0"/>
              <a:t>ARM Cortex-A15 </a:t>
            </a:r>
            <a:r>
              <a:rPr lang="cs-CZ" dirty="0" err="1"/>
              <a:t>quad</a:t>
            </a:r>
            <a:r>
              <a:rPr lang="cs-CZ" dirty="0"/>
              <a:t> </a:t>
            </a:r>
            <a:r>
              <a:rPr lang="cs-CZ" dirty="0" err="1" smtClean="0"/>
              <a:t>core</a:t>
            </a:r>
            <a:endParaRPr lang="cs-CZ" dirty="0" smtClean="0"/>
          </a:p>
          <a:p>
            <a:pPr lvl="1"/>
            <a:r>
              <a:rPr lang="en-US" dirty="0" smtClean="0"/>
              <a:t>L1</a:t>
            </a:r>
            <a:r>
              <a:rPr lang="cs-CZ" dirty="0" smtClean="0"/>
              <a:t> </a:t>
            </a:r>
            <a:r>
              <a:rPr lang="cs-CZ" dirty="0" err="1" smtClean="0"/>
              <a:t>cache</a:t>
            </a:r>
            <a:r>
              <a:rPr lang="cs-CZ" dirty="0" smtClean="0"/>
              <a:t> -</a:t>
            </a:r>
            <a:r>
              <a:rPr lang="en-US" dirty="0" smtClean="0"/>
              <a:t> </a:t>
            </a:r>
            <a:r>
              <a:rPr lang="en-US" dirty="0"/>
              <a:t>32 KB instruction + 32 KB </a:t>
            </a:r>
            <a:r>
              <a:rPr lang="en-US" dirty="0" smtClean="0"/>
              <a:t>data</a:t>
            </a:r>
            <a:endParaRPr lang="cs-CZ" dirty="0" smtClean="0"/>
          </a:p>
          <a:p>
            <a:pPr lvl="1"/>
            <a:r>
              <a:rPr lang="en-US" dirty="0" smtClean="0"/>
              <a:t>L2</a:t>
            </a:r>
            <a:r>
              <a:rPr lang="cs-CZ" dirty="0" smtClean="0"/>
              <a:t> </a:t>
            </a:r>
            <a:r>
              <a:rPr lang="cs-CZ" dirty="0" err="1" smtClean="0"/>
              <a:t>cache</a:t>
            </a:r>
            <a:r>
              <a:rPr lang="cs-CZ" dirty="0" smtClean="0"/>
              <a:t> -</a:t>
            </a:r>
            <a:r>
              <a:rPr lang="en-US" dirty="0" smtClean="0"/>
              <a:t> </a:t>
            </a:r>
            <a:r>
              <a:rPr lang="en-US" dirty="0"/>
              <a:t>2 </a:t>
            </a:r>
            <a:r>
              <a:rPr lang="en-US" dirty="0" smtClean="0"/>
              <a:t>MB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1 úsporné jádro</a:t>
            </a:r>
          </a:p>
          <a:p>
            <a:r>
              <a:rPr lang="cs-CZ" dirty="0" smtClean="0"/>
              <a:t>GPU</a:t>
            </a:r>
          </a:p>
          <a:p>
            <a:pPr lvl="1"/>
            <a:r>
              <a:rPr lang="cs-CZ" dirty="0" err="1" smtClean="0"/>
              <a:t>Nvidia</a:t>
            </a:r>
            <a:r>
              <a:rPr lang="cs-CZ" dirty="0" smtClean="0"/>
              <a:t> GPU 672</a:t>
            </a:r>
            <a:r>
              <a:rPr lang="cs-CZ" dirty="0"/>
              <a:t> </a:t>
            </a:r>
            <a:r>
              <a:rPr lang="cs-CZ" dirty="0" smtClean="0"/>
              <a:t>MHz</a:t>
            </a:r>
          </a:p>
          <a:p>
            <a:pPr lvl="1"/>
            <a:r>
              <a:rPr lang="cs-CZ" dirty="0" smtClean="0"/>
              <a:t>72 grafických jednotek</a:t>
            </a:r>
          </a:p>
          <a:p>
            <a:r>
              <a:rPr lang="cs-CZ" dirty="0"/>
              <a:t>Paměť</a:t>
            </a:r>
          </a:p>
          <a:p>
            <a:pPr lvl="1"/>
            <a:r>
              <a:rPr lang="en-US" dirty="0"/>
              <a:t>32-bit </a:t>
            </a:r>
            <a:r>
              <a:rPr lang="en-US" dirty="0" smtClean="0"/>
              <a:t>dual-channel</a:t>
            </a:r>
            <a:endParaRPr lang="cs-CZ" dirty="0" smtClean="0"/>
          </a:p>
          <a:p>
            <a:pPr lvl="1"/>
            <a:r>
              <a:rPr lang="en-US" dirty="0"/>
              <a:t>DDR3L </a:t>
            </a:r>
            <a:r>
              <a:rPr lang="cs-CZ" dirty="0" smtClean="0"/>
              <a:t>nebo</a:t>
            </a:r>
            <a:r>
              <a:rPr lang="en-US" dirty="0" smtClean="0"/>
              <a:t> </a:t>
            </a:r>
            <a:r>
              <a:rPr lang="en-US" dirty="0"/>
              <a:t>LPDDR3 </a:t>
            </a:r>
            <a:r>
              <a:rPr lang="en-US" dirty="0" smtClean="0"/>
              <a:t>933</a:t>
            </a:r>
            <a:r>
              <a:rPr lang="en-US" dirty="0"/>
              <a:t> MHz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466" y="2894200"/>
            <a:ext cx="3696184" cy="2462227"/>
          </a:xfrm>
          <a:prstGeom prst="roundRect">
            <a:avLst>
              <a:gd name="adj" fmla="val 13601"/>
            </a:avLst>
          </a:prstGeom>
        </p:spPr>
      </p:pic>
    </p:spTree>
    <p:extLst>
      <p:ext uri="{BB962C8B-B14F-4D97-AF65-F5344CB8AC3E}">
        <p14:creationId xmlns:p14="http://schemas.microsoft.com/office/powerpoint/2010/main" val="312475257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Úložiště dat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Vnitřní úložiště</a:t>
            </a:r>
          </a:p>
          <a:p>
            <a:pPr lvl="1"/>
            <a:r>
              <a:rPr lang="cs-CZ" dirty="0" smtClean="0"/>
              <a:t>Úložiště typu </a:t>
            </a:r>
            <a:r>
              <a:rPr lang="cs-CZ" dirty="0" err="1" smtClean="0"/>
              <a:t>flash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Běžná velikost 16 - 64 GB</a:t>
            </a:r>
          </a:p>
          <a:p>
            <a:r>
              <a:rPr lang="cs-CZ" dirty="0" smtClean="0"/>
              <a:t>Rozšiřitelné úložiště</a:t>
            </a:r>
          </a:p>
          <a:p>
            <a:pPr lvl="1"/>
            <a:r>
              <a:rPr lang="cs-CZ" dirty="0" smtClean="0"/>
              <a:t>Většina zařízení má slot na paměťové karty</a:t>
            </a:r>
          </a:p>
          <a:p>
            <a:pPr lvl="1"/>
            <a:r>
              <a:rPr lang="cs-CZ" dirty="0" smtClean="0"/>
              <a:t>Nejčastěji typu </a:t>
            </a:r>
            <a:r>
              <a:rPr lang="cs-CZ" dirty="0" err="1" smtClean="0"/>
              <a:t>micro</a:t>
            </a:r>
            <a:r>
              <a:rPr lang="cs-CZ" dirty="0" smtClean="0"/>
              <a:t> </a:t>
            </a:r>
            <a:r>
              <a:rPr lang="cs-CZ" dirty="0" err="1" smtClean="0"/>
              <a:t>SDxx</a:t>
            </a:r>
            <a:endParaRPr lang="cs-CZ" dirty="0" smtClean="0"/>
          </a:p>
          <a:p>
            <a:pPr lvl="2"/>
            <a:r>
              <a:rPr lang="cs-CZ" dirty="0"/>
              <a:t>SDHC (</a:t>
            </a:r>
            <a:r>
              <a:rPr lang="cs-CZ" dirty="0" err="1"/>
              <a:t>Secure</a:t>
            </a:r>
            <a:r>
              <a:rPr lang="cs-CZ" dirty="0"/>
              <a:t> Digital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 smtClean="0"/>
              <a:t>Capacity</a:t>
            </a:r>
            <a:r>
              <a:rPr lang="cs-CZ" dirty="0" smtClean="0"/>
              <a:t>) – maximum 32 GB</a:t>
            </a:r>
          </a:p>
          <a:p>
            <a:pPr lvl="2"/>
            <a:r>
              <a:rPr lang="cs-CZ" dirty="0"/>
              <a:t>SDXC </a:t>
            </a:r>
            <a:r>
              <a:rPr lang="cs-CZ" dirty="0" smtClean="0"/>
              <a:t>(</a:t>
            </a:r>
            <a:r>
              <a:rPr lang="cs-CZ" dirty="0" err="1" smtClean="0"/>
              <a:t>Secure</a:t>
            </a:r>
            <a:r>
              <a:rPr lang="cs-CZ" dirty="0" smtClean="0"/>
              <a:t> </a:t>
            </a:r>
            <a:r>
              <a:rPr lang="cs-CZ" dirty="0"/>
              <a:t>Digital </a:t>
            </a:r>
            <a:r>
              <a:rPr lang="cs-CZ" dirty="0" err="1"/>
              <a:t>eXtended</a:t>
            </a:r>
            <a:r>
              <a:rPr lang="cs-CZ" dirty="0"/>
              <a:t> </a:t>
            </a:r>
            <a:r>
              <a:rPr lang="cs-CZ" dirty="0" err="1" smtClean="0"/>
              <a:t>Capacity</a:t>
            </a:r>
            <a:r>
              <a:rPr lang="cs-CZ" dirty="0" smtClean="0"/>
              <a:t>) – maximum až 2 TB</a:t>
            </a:r>
          </a:p>
          <a:p>
            <a:pPr lvl="2"/>
            <a:endParaRPr lang="cs-CZ" dirty="0"/>
          </a:p>
          <a:p>
            <a:pPr lvl="1"/>
            <a:endParaRPr lang="cs-CZ" dirty="0"/>
          </a:p>
          <a:p>
            <a:pPr marL="446087" lvl="1" indent="0">
              <a:buNone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816" y="4675713"/>
            <a:ext cx="2252967" cy="194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2143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Displej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Dvě základní technologie </a:t>
            </a:r>
          </a:p>
          <a:p>
            <a:r>
              <a:rPr lang="cs-CZ" dirty="0" smtClean="0"/>
              <a:t>LCD </a:t>
            </a:r>
            <a:r>
              <a:rPr lang="cs-CZ" dirty="0"/>
              <a:t>(</a:t>
            </a:r>
            <a:r>
              <a:rPr lang="cs-CZ" dirty="0" err="1"/>
              <a:t>Liquid-crystal</a:t>
            </a:r>
            <a:r>
              <a:rPr lang="cs-CZ" dirty="0"/>
              <a:t> </a:t>
            </a:r>
            <a:r>
              <a:rPr lang="cs-CZ" dirty="0" smtClean="0"/>
              <a:t>display)</a:t>
            </a:r>
          </a:p>
          <a:p>
            <a:pPr lvl="1"/>
            <a:r>
              <a:rPr lang="cs-CZ" dirty="0" smtClean="0"/>
              <a:t>Každý pixel z molekul tekutých krystalů</a:t>
            </a:r>
            <a:endParaRPr lang="cs-CZ" dirty="0"/>
          </a:p>
          <a:p>
            <a:pPr lvl="1"/>
            <a:r>
              <a:rPr lang="cs-CZ" dirty="0" smtClean="0"/>
              <a:t>Mnoho variant (TN, IPS, MVA, PVA.. )</a:t>
            </a:r>
          </a:p>
          <a:p>
            <a:r>
              <a:rPr lang="cs-CZ" dirty="0" smtClean="0"/>
              <a:t>OLED </a:t>
            </a:r>
            <a:r>
              <a:rPr lang="cs-CZ" dirty="0"/>
              <a:t>(</a:t>
            </a:r>
            <a:r>
              <a:rPr lang="cs-CZ" dirty="0" err="1"/>
              <a:t>organic</a:t>
            </a:r>
            <a:r>
              <a:rPr lang="cs-CZ" dirty="0"/>
              <a:t> </a:t>
            </a:r>
            <a:r>
              <a:rPr lang="cs-CZ" dirty="0" err="1"/>
              <a:t>light-emitting</a:t>
            </a:r>
            <a:r>
              <a:rPr lang="cs-CZ" dirty="0"/>
              <a:t> </a:t>
            </a:r>
            <a:r>
              <a:rPr lang="cs-CZ" dirty="0" err="1" smtClean="0"/>
              <a:t>diode</a:t>
            </a:r>
            <a:r>
              <a:rPr lang="cs-CZ" dirty="0" smtClean="0"/>
              <a:t>)</a:t>
            </a:r>
          </a:p>
          <a:p>
            <a:pPr lvl="1"/>
            <a:r>
              <a:rPr lang="cs-CZ" dirty="0"/>
              <a:t>Využití technologie organických elektroluminiscenčních </a:t>
            </a:r>
            <a:r>
              <a:rPr lang="cs-CZ" dirty="0" smtClean="0"/>
              <a:t>diod</a:t>
            </a:r>
          </a:p>
          <a:p>
            <a:pPr lvl="1"/>
            <a:r>
              <a:rPr lang="cs-CZ" dirty="0" smtClean="0"/>
              <a:t>2 hlavní varianty</a:t>
            </a:r>
          </a:p>
          <a:p>
            <a:pPr lvl="1"/>
            <a:r>
              <a:rPr lang="cs-CZ" dirty="0" smtClean="0"/>
              <a:t>PMOLED – pasivní matrice</a:t>
            </a:r>
          </a:p>
          <a:p>
            <a:pPr lvl="1"/>
            <a:r>
              <a:rPr lang="cs-CZ" dirty="0" smtClean="0"/>
              <a:t>AMOLED – aktivní matrice</a:t>
            </a:r>
          </a:p>
          <a:p>
            <a:pPr lvl="1"/>
            <a:r>
              <a:rPr lang="cs-CZ" dirty="0" smtClean="0"/>
              <a:t>Použití u </a:t>
            </a:r>
            <a:r>
              <a:rPr lang="cs-CZ" dirty="0" err="1"/>
              <a:t>smartphonů</a:t>
            </a:r>
            <a:r>
              <a:rPr lang="cs-CZ" dirty="0"/>
              <a:t> </a:t>
            </a:r>
            <a:r>
              <a:rPr lang="cs-CZ" dirty="0" smtClean="0"/>
              <a:t>podstatně později než LCD</a:t>
            </a:r>
          </a:p>
          <a:p>
            <a:pPr lvl="1"/>
            <a:r>
              <a:rPr lang="cs-CZ" dirty="0" smtClean="0"/>
              <a:t>V mobilních zařízeních používané aktivní OLED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59236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Displej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Nejvíce používané displeje ve </a:t>
            </a:r>
            <a:r>
              <a:rPr lang="cs-CZ" dirty="0" err="1" smtClean="0"/>
              <a:t>smartphonech</a:t>
            </a:r>
            <a:r>
              <a:rPr lang="cs-CZ" dirty="0" smtClean="0"/>
              <a:t>:</a:t>
            </a:r>
          </a:p>
          <a:p>
            <a:r>
              <a:rPr lang="cs-CZ" dirty="0"/>
              <a:t>TFT LCD</a:t>
            </a:r>
          </a:p>
          <a:p>
            <a:pPr lvl="1"/>
            <a:r>
              <a:rPr lang="cs-CZ" dirty="0"/>
              <a:t>Používaný </a:t>
            </a:r>
            <a:r>
              <a:rPr lang="cs-CZ" dirty="0" smtClean="0"/>
              <a:t>např. u </a:t>
            </a:r>
            <a:r>
              <a:rPr lang="cs-CZ" dirty="0"/>
              <a:t>Sony </a:t>
            </a:r>
            <a:r>
              <a:rPr lang="cs-CZ" dirty="0" err="1" smtClean="0"/>
              <a:t>Xperia</a:t>
            </a:r>
            <a:r>
              <a:rPr lang="cs-CZ" dirty="0" smtClean="0"/>
              <a:t> Z</a:t>
            </a:r>
          </a:p>
          <a:p>
            <a:r>
              <a:rPr lang="cs-CZ" dirty="0" smtClean="0"/>
              <a:t>Super LCD</a:t>
            </a:r>
          </a:p>
          <a:p>
            <a:pPr lvl="1"/>
            <a:r>
              <a:rPr lang="cs-CZ" dirty="0" smtClean="0"/>
              <a:t>Používaný např. u HTC </a:t>
            </a:r>
            <a:r>
              <a:rPr lang="cs-CZ" dirty="0" err="1" smtClean="0"/>
              <a:t>One</a:t>
            </a:r>
            <a:endParaRPr lang="cs-CZ" dirty="0" smtClean="0"/>
          </a:p>
          <a:p>
            <a:r>
              <a:rPr lang="cs-CZ" dirty="0" smtClean="0"/>
              <a:t>IPS LCD</a:t>
            </a:r>
          </a:p>
          <a:p>
            <a:pPr lvl="1"/>
            <a:r>
              <a:rPr lang="cs-CZ" dirty="0" smtClean="0"/>
              <a:t>Používaný např. u Apple iPhone 5</a:t>
            </a:r>
          </a:p>
          <a:p>
            <a:r>
              <a:rPr lang="cs-CZ" dirty="0" smtClean="0"/>
              <a:t>AMOLED</a:t>
            </a:r>
          </a:p>
          <a:p>
            <a:pPr lvl="1"/>
            <a:r>
              <a:rPr lang="cs-CZ" dirty="0" smtClean="0"/>
              <a:t>Super AMOLED</a:t>
            </a:r>
          </a:p>
          <a:p>
            <a:pPr lvl="2"/>
            <a:r>
              <a:rPr lang="cs-CZ" dirty="0" smtClean="0"/>
              <a:t>Používaný např. u Samsung </a:t>
            </a:r>
            <a:r>
              <a:rPr lang="cs-CZ" dirty="0" err="1" smtClean="0"/>
              <a:t>Galaxy</a:t>
            </a:r>
            <a:r>
              <a:rPr lang="cs-CZ" dirty="0" smtClean="0"/>
              <a:t> S4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11696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TFT LCD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TFT = </a:t>
            </a:r>
            <a:r>
              <a:rPr lang="cs-CZ" dirty="0" err="1" smtClean="0"/>
              <a:t>Thin</a:t>
            </a:r>
            <a:r>
              <a:rPr lang="cs-CZ" dirty="0" smtClean="0"/>
              <a:t>-film </a:t>
            </a:r>
            <a:r>
              <a:rPr lang="cs-CZ" dirty="0"/>
              <a:t>transistor</a:t>
            </a:r>
          </a:p>
          <a:p>
            <a:r>
              <a:rPr lang="cs-CZ" dirty="0" smtClean="0"/>
              <a:t>Jeden z nejběžnějších typů displejů</a:t>
            </a:r>
          </a:p>
          <a:p>
            <a:r>
              <a:rPr lang="cs-CZ" dirty="0" smtClean="0"/>
              <a:t>Využívá jeden tranzistor na pixel</a:t>
            </a:r>
          </a:p>
          <a:p>
            <a:r>
              <a:rPr lang="cs-CZ" dirty="0" smtClean="0"/>
              <a:t>Levné na výrobu</a:t>
            </a:r>
          </a:p>
          <a:p>
            <a:r>
              <a:rPr lang="cs-CZ" dirty="0" smtClean="0"/>
              <a:t>Většinou se nachází na </a:t>
            </a:r>
            <a:r>
              <a:rPr lang="cs-CZ" dirty="0" err="1" smtClean="0"/>
              <a:t>low</a:t>
            </a:r>
            <a:r>
              <a:rPr lang="cs-CZ" dirty="0"/>
              <a:t>-</a:t>
            </a:r>
            <a:r>
              <a:rPr lang="cs-CZ" dirty="0" smtClean="0"/>
              <a:t>end zařízeních</a:t>
            </a:r>
          </a:p>
          <a:p>
            <a:r>
              <a:rPr lang="cs-CZ" dirty="0" smtClean="0"/>
              <a:t>Obvykle špatné pozorovací úhly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9919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IPS LCD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IPS = </a:t>
            </a:r>
            <a:r>
              <a:rPr lang="cs-CZ" dirty="0"/>
              <a:t>In-plane </a:t>
            </a:r>
            <a:r>
              <a:rPr lang="cs-CZ" dirty="0" err="1" smtClean="0"/>
              <a:t>switching</a:t>
            </a:r>
            <a:endParaRPr lang="cs-CZ" dirty="0" smtClean="0"/>
          </a:p>
          <a:p>
            <a:r>
              <a:rPr lang="cs-CZ" dirty="0" smtClean="0"/>
              <a:t>Používá dva tranzistory na pixel</a:t>
            </a:r>
          </a:p>
          <a:p>
            <a:r>
              <a:rPr lang="cs-CZ" dirty="0"/>
              <a:t>Lepší pozorovací úhly než TFT</a:t>
            </a:r>
          </a:p>
          <a:p>
            <a:r>
              <a:rPr lang="cs-CZ" dirty="0" smtClean="0"/>
              <a:t>Věrnější barvy</a:t>
            </a:r>
          </a:p>
          <a:p>
            <a:r>
              <a:rPr lang="cs-CZ" dirty="0" smtClean="0"/>
              <a:t>Všeobecně dražší</a:t>
            </a:r>
          </a:p>
          <a:p>
            <a:r>
              <a:rPr lang="cs-CZ" dirty="0" smtClean="0"/>
              <a:t>Větší spotřeba energie</a:t>
            </a:r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374" y="3674379"/>
            <a:ext cx="2965795" cy="218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2586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AMOLED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Active</a:t>
            </a:r>
            <a:r>
              <a:rPr lang="cs-CZ" dirty="0"/>
              <a:t>-Matrix </a:t>
            </a:r>
            <a:r>
              <a:rPr lang="cs-CZ" dirty="0" smtClean="0"/>
              <a:t>OLED</a:t>
            </a:r>
          </a:p>
          <a:p>
            <a:r>
              <a:rPr lang="cs-CZ" dirty="0" smtClean="0"/>
              <a:t>Dosti drahá varianta</a:t>
            </a:r>
          </a:p>
          <a:p>
            <a:r>
              <a:rPr lang="cs-CZ" dirty="0" smtClean="0"/>
              <a:t>Využívá v sobě také TFT vrstvu</a:t>
            </a:r>
          </a:p>
          <a:p>
            <a:r>
              <a:rPr lang="cs-CZ" dirty="0" smtClean="0"/>
              <a:t>Stárnutí displeje - vypalovaní barev</a:t>
            </a:r>
          </a:p>
          <a:p>
            <a:r>
              <a:rPr lang="cs-CZ" dirty="0" smtClean="0"/>
              <a:t>Super AMOLED</a:t>
            </a:r>
          </a:p>
          <a:p>
            <a:pPr lvl="1"/>
            <a:r>
              <a:rPr lang="cs-CZ" dirty="0" smtClean="0"/>
              <a:t>Varianta vytvořená společností Samsung</a:t>
            </a:r>
          </a:p>
          <a:p>
            <a:pPr lvl="1"/>
            <a:r>
              <a:rPr lang="cs-CZ" dirty="0"/>
              <a:t>I</a:t>
            </a:r>
            <a:r>
              <a:rPr lang="cs-CZ" dirty="0" smtClean="0"/>
              <a:t>ntegrovaný </a:t>
            </a:r>
            <a:r>
              <a:rPr lang="cs-CZ" dirty="0" err="1" smtClean="0"/>
              <a:t>digitalizér</a:t>
            </a:r>
            <a:r>
              <a:rPr lang="cs-CZ" dirty="0" smtClean="0"/>
              <a:t> přímo do obrazovky</a:t>
            </a:r>
          </a:p>
          <a:p>
            <a:pPr lvl="1"/>
            <a:r>
              <a:rPr lang="cs-CZ" dirty="0" smtClean="0"/>
              <a:t>Lepší pozorovatelnost na slunci</a:t>
            </a:r>
          </a:p>
          <a:p>
            <a:pPr lvl="1"/>
            <a:r>
              <a:rPr lang="cs-CZ" dirty="0" smtClean="0"/>
              <a:t>Menší energetická náročnost oproti klasickým AMOLED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303" y="3116235"/>
            <a:ext cx="1533729" cy="149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62506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AMOLED</a:t>
            </a:r>
            <a:endParaRPr lang="cs-CZ" sz="18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522" y="2818700"/>
            <a:ext cx="5618907" cy="2205373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111147" y="1825125"/>
            <a:ext cx="2395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Vrstvy AMOLED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0397165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Super LCD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</a:t>
            </a:r>
            <a:r>
              <a:rPr lang="cs-CZ" dirty="0" smtClean="0"/>
              <a:t>yrábí </a:t>
            </a:r>
            <a:r>
              <a:rPr lang="cs-CZ" dirty="0"/>
              <a:t>S-LCD </a:t>
            </a:r>
            <a:r>
              <a:rPr lang="cs-CZ" dirty="0" err="1"/>
              <a:t>Corporation</a:t>
            </a:r>
            <a:endParaRPr lang="cs-CZ" dirty="0" smtClean="0"/>
          </a:p>
          <a:p>
            <a:r>
              <a:rPr lang="cs-CZ" dirty="0" smtClean="0"/>
              <a:t>Varianta LCD používaná především firmou HTC</a:t>
            </a:r>
          </a:p>
          <a:p>
            <a:r>
              <a:rPr lang="cs-CZ" dirty="0" smtClean="0"/>
              <a:t>Nemá vzduchovou mezeru mezi displejem a sklem</a:t>
            </a:r>
          </a:p>
          <a:p>
            <a:r>
              <a:rPr lang="cs-CZ" dirty="0" smtClean="0"/>
              <a:t>Lepší vlastnosti než klasické LCD</a:t>
            </a:r>
          </a:p>
          <a:p>
            <a:r>
              <a:rPr lang="cs-CZ" dirty="0" smtClean="0"/>
              <a:t>Náhrada za Super AMOLED displeje</a:t>
            </a:r>
          </a:p>
          <a:p>
            <a:pPr lvl="1"/>
            <a:r>
              <a:rPr lang="cs-CZ" dirty="0" smtClean="0"/>
              <a:t>Kvůli vysoké ceně SAMOLED a jejich omezeným výrobním kapacitám</a:t>
            </a:r>
          </a:p>
          <a:p>
            <a:r>
              <a:rPr lang="cs-CZ" dirty="0" smtClean="0"/>
              <a:t>Horší barevné vlastnosti oproti AMOLED displejům</a:t>
            </a:r>
          </a:p>
          <a:p>
            <a:r>
              <a:rPr lang="cs-CZ" dirty="0" smtClean="0"/>
              <a:t>Výhoda je menší energetická náročnost</a:t>
            </a:r>
          </a:p>
          <a:p>
            <a:r>
              <a:rPr lang="cs-CZ" dirty="0" smtClean="0"/>
              <a:t>Nejnovější varianta Super LCD 3 – u HTC </a:t>
            </a:r>
            <a:r>
              <a:rPr lang="cs-CZ" dirty="0" err="1" smtClean="0"/>
              <a:t>One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16719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Zahnutý displej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Snaha výrobců o ozvláštnění</a:t>
            </a:r>
          </a:p>
          <a:p>
            <a:r>
              <a:rPr lang="cs-CZ" dirty="0" smtClean="0"/>
              <a:t>Q4 2013 – plánováno vydání prvních telefonů </a:t>
            </a:r>
          </a:p>
          <a:p>
            <a:pPr lvl="1"/>
            <a:r>
              <a:rPr lang="cs-CZ" dirty="0" smtClean="0"/>
              <a:t>Jižní </a:t>
            </a:r>
            <a:r>
              <a:rPr lang="cs-CZ" dirty="0"/>
              <a:t>K</a:t>
            </a:r>
            <a:r>
              <a:rPr lang="cs-CZ" dirty="0" smtClean="0"/>
              <a:t>orea</a:t>
            </a:r>
          </a:p>
          <a:p>
            <a:r>
              <a:rPr lang="cs-CZ" dirty="0" smtClean="0"/>
              <a:t>V přípravě zařízení od různých výrobců</a:t>
            </a:r>
          </a:p>
          <a:p>
            <a:pPr lvl="1"/>
            <a:r>
              <a:rPr lang="cs-CZ" dirty="0" smtClean="0"/>
              <a:t>Samsung </a:t>
            </a:r>
            <a:r>
              <a:rPr lang="cs-CZ" dirty="0" err="1" smtClean="0"/>
              <a:t>Galaxy</a:t>
            </a:r>
            <a:r>
              <a:rPr lang="cs-CZ" dirty="0" smtClean="0"/>
              <a:t> </a:t>
            </a:r>
            <a:r>
              <a:rPr lang="cs-CZ" dirty="0" err="1" smtClean="0"/>
              <a:t>Round</a:t>
            </a:r>
            <a:r>
              <a:rPr lang="cs-CZ" dirty="0"/>
              <a:t> (horizontálním </a:t>
            </a:r>
            <a:r>
              <a:rPr lang="cs-CZ" dirty="0" smtClean="0"/>
              <a:t>prohnutí)</a:t>
            </a:r>
          </a:p>
          <a:p>
            <a:pPr lvl="1"/>
            <a:r>
              <a:rPr lang="cs-CZ" dirty="0" smtClean="0"/>
              <a:t>LG G </a:t>
            </a:r>
            <a:r>
              <a:rPr lang="cs-CZ" dirty="0" err="1" smtClean="0"/>
              <a:t>Flex</a:t>
            </a:r>
            <a:r>
              <a:rPr lang="cs-CZ" dirty="0"/>
              <a:t> </a:t>
            </a:r>
            <a:r>
              <a:rPr lang="cs-CZ" dirty="0" smtClean="0"/>
              <a:t>(vertikální prohnutí)</a:t>
            </a:r>
          </a:p>
          <a:p>
            <a:pPr marL="446087" lvl="1" indent="0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666" y="3712719"/>
            <a:ext cx="2522049" cy="241344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638" y="4022038"/>
            <a:ext cx="3548543" cy="271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139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Výkon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6303" y="1432420"/>
            <a:ext cx="81407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cs-CZ" sz="2000" dirty="0" smtClean="0"/>
              <a:t>Ukázka nárůstu grafického výkonu o 1 generaci (SIII </a:t>
            </a:r>
            <a:r>
              <a:rPr lang="cs-CZ" sz="2000" dirty="0" err="1" smtClean="0"/>
              <a:t>vs</a:t>
            </a:r>
            <a:r>
              <a:rPr lang="cs-CZ" sz="2000" dirty="0" smtClean="0"/>
              <a:t> S4)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1728422"/>
            <a:ext cx="6996732" cy="44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5054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Ohebný displej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Flexibilní displeje již delší dobu v přípravě</a:t>
            </a:r>
          </a:p>
          <a:p>
            <a:r>
              <a:rPr lang="cs-CZ" dirty="0" smtClean="0"/>
              <a:t>Představené zahnuté obrazovky jsou jenom první krok</a:t>
            </a:r>
          </a:p>
          <a:p>
            <a:r>
              <a:rPr lang="cs-CZ" dirty="0" smtClean="0"/>
              <a:t>Zatím pouze jako prototypy</a:t>
            </a:r>
          </a:p>
          <a:p>
            <a:r>
              <a:rPr lang="cs-CZ" dirty="0" smtClean="0"/>
              <a:t>Velký potenciál pro mobilní zařízení</a:t>
            </a:r>
          </a:p>
          <a:p>
            <a:r>
              <a:rPr lang="cs-CZ" dirty="0" smtClean="0"/>
              <a:t>Tenké a zároveň velice lehké</a:t>
            </a:r>
          </a:p>
          <a:p>
            <a:r>
              <a:rPr lang="cs-CZ" dirty="0" smtClean="0"/>
              <a:t>Nepotřebují „tlustou vrstvu“ podsvícení</a:t>
            </a:r>
          </a:p>
          <a:p>
            <a:r>
              <a:rPr lang="cs-CZ" dirty="0" smtClean="0"/>
              <a:t>Různé varianty využití těchto displejů</a:t>
            </a:r>
          </a:p>
          <a:p>
            <a:pPr lvl="1"/>
            <a:r>
              <a:rPr lang="cs-CZ" dirty="0" smtClean="0"/>
              <a:t>Ohebné</a:t>
            </a:r>
          </a:p>
          <a:p>
            <a:pPr lvl="1"/>
            <a:r>
              <a:rPr lang="cs-CZ" dirty="0" smtClean="0"/>
              <a:t>Rolovatelné</a:t>
            </a:r>
          </a:p>
          <a:p>
            <a:pPr lvl="1"/>
            <a:r>
              <a:rPr lang="cs-CZ" dirty="0" smtClean="0"/>
              <a:t>Skládací</a:t>
            </a:r>
          </a:p>
          <a:p>
            <a:pPr lvl="1"/>
            <a:r>
              <a:rPr lang="cs-CZ" dirty="0" smtClean="0"/>
              <a:t>…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596" y="4683281"/>
            <a:ext cx="3088249" cy="2058832"/>
          </a:xfrm>
          <a:prstGeom prst="roundRect">
            <a:avLst>
              <a:gd name="adj" fmla="val 9333"/>
            </a:avLst>
          </a:prstGeom>
        </p:spPr>
      </p:pic>
    </p:spTree>
    <p:extLst>
      <p:ext uri="{BB962C8B-B14F-4D97-AF65-F5344CB8AC3E}">
        <p14:creationId xmlns:p14="http://schemas.microsoft.com/office/powerpoint/2010/main" val="41904589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Projektor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Snaha zakomponovat i funkci promítání</a:t>
            </a:r>
          </a:p>
          <a:p>
            <a:r>
              <a:rPr lang="cs-CZ" dirty="0" smtClean="0"/>
              <a:t>Červenec 2012 – vydán Samsung </a:t>
            </a:r>
            <a:r>
              <a:rPr lang="cs-CZ" dirty="0" err="1" smtClean="0"/>
              <a:t>Galaxy</a:t>
            </a:r>
            <a:r>
              <a:rPr lang="cs-CZ" dirty="0"/>
              <a:t> </a:t>
            </a:r>
            <a:r>
              <a:rPr lang="cs-CZ" dirty="0" err="1" smtClean="0"/>
              <a:t>Beam</a:t>
            </a:r>
            <a:endParaRPr lang="cs-CZ" dirty="0" smtClean="0"/>
          </a:p>
          <a:p>
            <a:pPr lvl="1"/>
            <a:r>
              <a:rPr lang="cs-CZ" dirty="0" smtClean="0"/>
              <a:t>Zabudovaný DLP </a:t>
            </a:r>
            <a:r>
              <a:rPr lang="cs-CZ" dirty="0" err="1" smtClean="0"/>
              <a:t>Pico</a:t>
            </a:r>
            <a:r>
              <a:rPr lang="cs-CZ" dirty="0" smtClean="0"/>
              <a:t> projektor</a:t>
            </a:r>
          </a:p>
          <a:p>
            <a:r>
              <a:rPr lang="cs-CZ" dirty="0" smtClean="0"/>
              <a:t>Zajímavé řešení – bohužel velké technické nedostatky</a:t>
            </a:r>
          </a:p>
          <a:p>
            <a:pPr lvl="1"/>
            <a:r>
              <a:rPr lang="cs-CZ" dirty="0" smtClean="0"/>
              <a:t>Nízké rozlišení</a:t>
            </a:r>
          </a:p>
          <a:p>
            <a:pPr lvl="1"/>
            <a:r>
              <a:rPr lang="cs-CZ" dirty="0" smtClean="0"/>
              <a:t>Malá světelnost projektoru – vyžaduje velkou tmu</a:t>
            </a:r>
          </a:p>
          <a:p>
            <a:pPr lvl="1"/>
            <a:r>
              <a:rPr lang="cs-CZ" dirty="0" smtClean="0"/>
              <a:t>Nutné promítat z velké blízkosti</a:t>
            </a:r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814" y="4296750"/>
            <a:ext cx="2905378" cy="244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60727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Ochrana displejů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Nejpoužívanější - </a:t>
            </a:r>
            <a:r>
              <a:rPr lang="cs-CZ" dirty="0" err="1" smtClean="0"/>
              <a:t>Gorilla</a:t>
            </a:r>
            <a:r>
              <a:rPr lang="cs-CZ" dirty="0" smtClean="0"/>
              <a:t> </a:t>
            </a:r>
            <a:r>
              <a:rPr lang="cs-CZ" dirty="0" err="1" smtClean="0"/>
              <a:t>Glass</a:t>
            </a:r>
            <a:r>
              <a:rPr lang="cs-CZ" dirty="0" smtClean="0"/>
              <a:t> od firmy </a:t>
            </a:r>
            <a:r>
              <a:rPr lang="cs-CZ" dirty="0" err="1" smtClean="0"/>
              <a:t>Corning</a:t>
            </a:r>
            <a:r>
              <a:rPr lang="cs-CZ" dirty="0" smtClean="0"/>
              <a:t> Inc.</a:t>
            </a:r>
          </a:p>
          <a:p>
            <a:r>
              <a:rPr lang="cs-CZ" dirty="0" smtClean="0"/>
              <a:t>Ochranná tenká vrchní vrstva na displeji</a:t>
            </a:r>
          </a:p>
          <a:p>
            <a:r>
              <a:rPr lang="cs-CZ" dirty="0" smtClean="0"/>
              <a:t>Chrání proti mechanickému poškození</a:t>
            </a:r>
          </a:p>
          <a:p>
            <a:r>
              <a:rPr lang="cs-CZ" dirty="0" smtClean="0"/>
              <a:t>2013 – uvedena již 3. vylepšená verze</a:t>
            </a:r>
          </a:p>
          <a:p>
            <a:pPr lvl="1"/>
            <a:r>
              <a:rPr lang="cs-CZ" dirty="0"/>
              <a:t>Obsahuje </a:t>
            </a:r>
            <a:r>
              <a:rPr lang="cs-CZ" dirty="0" err="1"/>
              <a:t>Native</a:t>
            </a:r>
            <a:r>
              <a:rPr lang="cs-CZ" dirty="0"/>
              <a:t> </a:t>
            </a:r>
            <a:r>
              <a:rPr lang="cs-CZ" dirty="0" err="1"/>
              <a:t>Damage</a:t>
            </a:r>
            <a:r>
              <a:rPr lang="cs-CZ" dirty="0"/>
              <a:t> </a:t>
            </a:r>
            <a:r>
              <a:rPr lang="cs-CZ" dirty="0" err="1"/>
              <a:t>Resistance</a:t>
            </a:r>
            <a:r>
              <a:rPr lang="cs-CZ" dirty="0"/>
              <a:t> (NDR</a:t>
            </a:r>
            <a:r>
              <a:rPr lang="cs-CZ" dirty="0" smtClean="0"/>
              <a:t>) technologii</a:t>
            </a:r>
          </a:p>
          <a:p>
            <a:pPr lvl="1"/>
            <a:r>
              <a:rPr lang="cs-CZ" dirty="0" smtClean="0"/>
              <a:t>Údajně až 3x odolnější než </a:t>
            </a:r>
            <a:r>
              <a:rPr lang="cs-CZ" dirty="0" err="1" smtClean="0"/>
              <a:t>Gorilla</a:t>
            </a:r>
            <a:r>
              <a:rPr lang="cs-CZ" dirty="0" smtClean="0"/>
              <a:t> </a:t>
            </a:r>
            <a:r>
              <a:rPr lang="cs-CZ" dirty="0" err="1" smtClean="0"/>
              <a:t>Glass</a:t>
            </a:r>
            <a:r>
              <a:rPr lang="cs-CZ" dirty="0" smtClean="0"/>
              <a:t> 2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112" y="4088016"/>
            <a:ext cx="452437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757488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Ovládání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Fyzická klávesnice</a:t>
            </a:r>
          </a:p>
          <a:p>
            <a:pPr lvl="1"/>
            <a:r>
              <a:rPr lang="cs-CZ" dirty="0" smtClean="0"/>
              <a:t>S příchodem dotykových displejů na ústupu</a:t>
            </a:r>
          </a:p>
          <a:p>
            <a:pPr lvl="2"/>
            <a:r>
              <a:rPr lang="cs-CZ" dirty="0" smtClean="0"/>
              <a:t>Postrádá vyšší význam</a:t>
            </a:r>
          </a:p>
          <a:p>
            <a:pPr lvl="1"/>
            <a:r>
              <a:rPr lang="cs-CZ" dirty="0" smtClean="0"/>
              <a:t>Část zákazníků je přesto stále ráda využívá</a:t>
            </a:r>
          </a:p>
          <a:p>
            <a:pPr lvl="1"/>
            <a:r>
              <a:rPr lang="cs-CZ" dirty="0" smtClean="0"/>
              <a:t>Běžná výbava u telefonů </a:t>
            </a:r>
            <a:r>
              <a:rPr lang="cs-CZ" dirty="0" err="1" smtClean="0"/>
              <a:t>Blackberry</a:t>
            </a:r>
            <a:r>
              <a:rPr lang="cs-CZ" dirty="0" smtClean="0"/>
              <a:t>   </a:t>
            </a:r>
          </a:p>
          <a:p>
            <a:pPr lvl="1"/>
            <a:r>
              <a:rPr lang="cs-CZ" dirty="0" smtClean="0"/>
              <a:t>Dvě varianty</a:t>
            </a:r>
          </a:p>
          <a:p>
            <a:pPr lvl="2"/>
            <a:r>
              <a:rPr lang="cs-CZ" dirty="0" smtClean="0"/>
              <a:t>Pevná</a:t>
            </a:r>
          </a:p>
          <a:p>
            <a:pPr lvl="2"/>
            <a:r>
              <a:rPr lang="cs-CZ" dirty="0" smtClean="0"/>
              <a:t>Vysouvací</a:t>
            </a:r>
          </a:p>
          <a:p>
            <a:pPr lvl="1"/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037" y="3425636"/>
            <a:ext cx="1564607" cy="300850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810" y="3327771"/>
            <a:ext cx="2846269" cy="302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41904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Ovládání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6303" y="1510863"/>
            <a:ext cx="8140700" cy="4525963"/>
          </a:xfrm>
        </p:spPr>
        <p:txBody>
          <a:bodyPr/>
          <a:lstStyle/>
          <a:p>
            <a:r>
              <a:rPr lang="cs-CZ" dirty="0" smtClean="0"/>
              <a:t>Dotyková obrazovka</a:t>
            </a:r>
          </a:p>
          <a:p>
            <a:pPr lvl="1"/>
            <a:r>
              <a:rPr lang="cs-CZ" dirty="0" smtClean="0"/>
              <a:t>Dříve rezistentní (odporová)</a:t>
            </a:r>
          </a:p>
          <a:p>
            <a:pPr lvl="2"/>
            <a:r>
              <a:rPr lang="cs-CZ" dirty="0" smtClean="0"/>
              <a:t>Několik vrstev (2 vodivé) </a:t>
            </a:r>
          </a:p>
          <a:p>
            <a:pPr lvl="2"/>
            <a:r>
              <a:rPr lang="cs-CZ" dirty="0" smtClean="0"/>
              <a:t>Při spojení dojde k zaznamenání doteku</a:t>
            </a:r>
          </a:p>
          <a:p>
            <a:pPr lvl="2"/>
            <a:r>
              <a:rPr lang="cs-CZ" dirty="0" smtClean="0"/>
              <a:t>Nutné používání </a:t>
            </a:r>
            <a:r>
              <a:rPr lang="cs-CZ" dirty="0" err="1" smtClean="0"/>
              <a:t>stylusu</a:t>
            </a:r>
            <a:endParaRPr lang="cs-CZ" dirty="0" smtClean="0"/>
          </a:p>
          <a:p>
            <a:pPr lvl="1"/>
            <a:r>
              <a:rPr lang="cs-CZ" dirty="0" smtClean="0"/>
              <a:t>Nyní obvykle kapacitní</a:t>
            </a:r>
          </a:p>
          <a:p>
            <a:pPr lvl="2"/>
            <a:r>
              <a:rPr lang="cs-CZ" dirty="0" smtClean="0"/>
              <a:t>Využití lidského těla jako vodiče</a:t>
            </a:r>
          </a:p>
          <a:p>
            <a:pPr lvl="2"/>
            <a:r>
              <a:rPr lang="cs-CZ" dirty="0" smtClean="0"/>
              <a:t>Při doteku zaznamenán kapacitní odpor</a:t>
            </a:r>
          </a:p>
          <a:p>
            <a:pPr lvl="2"/>
            <a:r>
              <a:rPr lang="cs-CZ" dirty="0" smtClean="0"/>
              <a:t>Prosadila firma Apple (iPhone)</a:t>
            </a:r>
          </a:p>
          <a:p>
            <a:pPr lvl="2"/>
            <a:r>
              <a:rPr lang="cs-CZ" dirty="0" smtClean="0"/>
              <a:t>Snadno ovladatelné pomocí prstů</a:t>
            </a:r>
          </a:p>
          <a:p>
            <a:r>
              <a:rPr lang="cs-CZ" dirty="0" smtClean="0"/>
              <a:t>Podpora </a:t>
            </a:r>
            <a:r>
              <a:rPr lang="cs-CZ" dirty="0" err="1" smtClean="0"/>
              <a:t>multi-touch</a:t>
            </a:r>
            <a:endParaRPr lang="cs-CZ" dirty="0"/>
          </a:p>
          <a:p>
            <a:pPr lvl="1"/>
            <a:r>
              <a:rPr lang="cs-CZ" dirty="0" smtClean="0"/>
              <a:t>Detekce více prstů současně</a:t>
            </a:r>
          </a:p>
          <a:p>
            <a:pPr lvl="1"/>
            <a:r>
              <a:rPr lang="cs-CZ" dirty="0" smtClean="0"/>
              <a:t>Možnost využívání gest (zoom atd.)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332" y="2441109"/>
            <a:ext cx="30480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16401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Ovládání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Bezdotykové ovládání</a:t>
            </a:r>
          </a:p>
          <a:p>
            <a:pPr lvl="1"/>
            <a:r>
              <a:rPr lang="cs-CZ" dirty="0" smtClean="0"/>
              <a:t>Senzor snímá oblast před displejem</a:t>
            </a:r>
          </a:p>
          <a:p>
            <a:pPr lvl="1"/>
            <a:r>
              <a:rPr lang="cs-CZ" dirty="0" smtClean="0"/>
              <a:t>Není nutné se přímo dotýkat obrazové plochy</a:t>
            </a:r>
          </a:p>
          <a:p>
            <a:pPr lvl="1"/>
            <a:r>
              <a:rPr lang="cs-CZ" dirty="0" smtClean="0"/>
              <a:t>Ovládání pomocí gest</a:t>
            </a:r>
          </a:p>
          <a:p>
            <a:pPr lvl="1"/>
            <a:r>
              <a:rPr lang="cs-CZ" dirty="0" smtClean="0"/>
              <a:t>Spíše doplňující funkce</a:t>
            </a:r>
          </a:p>
          <a:p>
            <a:pPr lvl="1"/>
            <a:r>
              <a:rPr lang="cs-CZ" dirty="0" smtClean="0"/>
              <a:t>Např. Samsung </a:t>
            </a:r>
            <a:r>
              <a:rPr lang="cs-CZ" dirty="0" err="1" smtClean="0"/>
              <a:t>Galaxy</a:t>
            </a:r>
            <a:r>
              <a:rPr lang="cs-CZ" dirty="0" smtClean="0"/>
              <a:t> S4 </a:t>
            </a:r>
          </a:p>
          <a:p>
            <a:pPr marL="893762" lvl="2" indent="0">
              <a:buNone/>
            </a:pPr>
            <a:r>
              <a:rPr lang="cs-CZ" sz="2000" dirty="0" smtClean="0"/>
              <a:t>(Air </a:t>
            </a:r>
            <a:r>
              <a:rPr lang="cs-CZ" sz="2000" dirty="0" err="1" smtClean="0"/>
              <a:t>Gesture</a:t>
            </a:r>
            <a:r>
              <a:rPr lang="cs-CZ" sz="2000" dirty="0" smtClean="0"/>
              <a:t>)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512" y="2891493"/>
            <a:ext cx="2867025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2110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Ovládání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Zvuk</a:t>
            </a:r>
          </a:p>
          <a:p>
            <a:pPr lvl="1"/>
            <a:r>
              <a:rPr lang="cs-CZ" dirty="0" smtClean="0"/>
              <a:t>Využití zabudovaného mikrofonu nejen na telefonní hovory</a:t>
            </a:r>
          </a:p>
          <a:p>
            <a:pPr lvl="1"/>
            <a:r>
              <a:rPr lang="cs-CZ" dirty="0" smtClean="0"/>
              <a:t>Lze využívat i na ovládání zařízení pomocí hlasu</a:t>
            </a:r>
          </a:p>
          <a:p>
            <a:pPr lvl="1"/>
            <a:r>
              <a:rPr lang="cs-CZ" dirty="0"/>
              <a:t>Rozpoznání vysloveného příkazu k vykonání dané </a:t>
            </a:r>
            <a:r>
              <a:rPr lang="cs-CZ" dirty="0" smtClean="0"/>
              <a:t>funkce</a:t>
            </a:r>
          </a:p>
          <a:p>
            <a:pPr lvl="1"/>
            <a:r>
              <a:rPr lang="cs-CZ" dirty="0" smtClean="0"/>
              <a:t>Spíše jako nouzová varianta (jízda autem)</a:t>
            </a:r>
          </a:p>
          <a:p>
            <a:pPr lvl="1"/>
            <a:r>
              <a:rPr lang="cs-CZ" dirty="0" smtClean="0"/>
              <a:t>Není možné plnohodnotné využívání telefonu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024" y="3848581"/>
            <a:ext cx="3898551" cy="292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051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Fotoaparát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Obvykle v zařízení 2x</a:t>
            </a:r>
          </a:p>
          <a:p>
            <a:r>
              <a:rPr lang="cs-CZ" dirty="0" smtClean="0"/>
              <a:t>Přední kamera</a:t>
            </a:r>
          </a:p>
          <a:p>
            <a:pPr lvl="1"/>
            <a:r>
              <a:rPr lang="cs-CZ" dirty="0" smtClean="0"/>
              <a:t>Velice nízké rozlišení </a:t>
            </a:r>
          </a:p>
          <a:p>
            <a:pPr lvl="1"/>
            <a:r>
              <a:rPr lang="cs-CZ" dirty="0" smtClean="0"/>
              <a:t>Téměř výhradně pro účely </a:t>
            </a:r>
            <a:r>
              <a:rPr lang="cs-CZ" dirty="0" err="1" smtClean="0"/>
              <a:t>videohovorů</a:t>
            </a:r>
            <a:r>
              <a:rPr lang="cs-CZ" dirty="0" smtClean="0"/>
              <a:t> (Skype atd.)</a:t>
            </a:r>
          </a:p>
          <a:p>
            <a:r>
              <a:rPr lang="cs-CZ" dirty="0" smtClean="0"/>
              <a:t>Zadní kamera</a:t>
            </a:r>
          </a:p>
          <a:p>
            <a:pPr lvl="1"/>
            <a:r>
              <a:rPr lang="cs-CZ" dirty="0" smtClean="0"/>
              <a:t>Plnohodnotný fotoaparát</a:t>
            </a:r>
          </a:p>
          <a:p>
            <a:pPr lvl="1"/>
            <a:r>
              <a:rPr lang="cs-CZ" dirty="0"/>
              <a:t>K</a:t>
            </a:r>
            <a:r>
              <a:rPr lang="cs-CZ" dirty="0" smtClean="0"/>
              <a:t>amera - nahrávání HD videa</a:t>
            </a:r>
          </a:p>
          <a:p>
            <a:pPr lvl="1"/>
            <a:r>
              <a:rPr lang="cs-CZ" dirty="0" smtClean="0"/>
              <a:t>Rozlišení obvykle již nad 10 </a:t>
            </a:r>
            <a:r>
              <a:rPr lang="cs-CZ" dirty="0" err="1" smtClean="0"/>
              <a:t>Mpx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940" y="3530269"/>
            <a:ext cx="3816991" cy="2363462"/>
          </a:xfrm>
          <a:prstGeom prst="roundRect">
            <a:avLst>
              <a:gd name="adj" fmla="val 16667"/>
            </a:avLst>
          </a:prstGeom>
        </p:spPr>
      </p:pic>
    </p:spTree>
    <p:extLst>
      <p:ext uri="{BB962C8B-B14F-4D97-AF65-F5344CB8AC3E}">
        <p14:creationId xmlns:p14="http://schemas.microsoft.com/office/powerpoint/2010/main" val="368287853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Fotoaparát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Osvětlovací LED dioda </a:t>
            </a:r>
          </a:p>
          <a:p>
            <a:pPr lvl="1"/>
            <a:r>
              <a:rPr lang="cs-CZ" dirty="0" smtClean="0"/>
              <a:t>U iPhone 5S dokonce 2 diody</a:t>
            </a:r>
          </a:p>
          <a:p>
            <a:r>
              <a:rPr lang="cs-CZ" dirty="0" smtClean="0"/>
              <a:t>I přes nesporné vylepšování nemohou stále konkurovat dedikovaným fotoaparátům</a:t>
            </a:r>
          </a:p>
          <a:p>
            <a:pPr lvl="1"/>
            <a:r>
              <a:rPr lang="cs-CZ" dirty="0" smtClean="0"/>
              <a:t>Nevýhoda velice slabé možnosti zoomu (obvykle pouze digitální)</a:t>
            </a:r>
          </a:p>
          <a:p>
            <a:pPr lvl="1"/>
            <a:r>
              <a:rPr lang="cs-CZ" dirty="0" smtClean="0"/>
              <a:t>Z principu špatný objektiv</a:t>
            </a:r>
          </a:p>
          <a:p>
            <a:pPr lvl="1"/>
            <a:r>
              <a:rPr lang="cs-CZ" dirty="0" smtClean="0"/>
              <a:t>…</a:t>
            </a:r>
          </a:p>
          <a:p>
            <a:r>
              <a:rPr lang="cs-CZ" dirty="0" smtClean="0"/>
              <a:t>Pokusy o skloubení kompaktu </a:t>
            </a:r>
          </a:p>
          <a:p>
            <a:pPr marL="446087" lvl="1" indent="0">
              <a:buNone/>
            </a:pPr>
            <a:r>
              <a:rPr lang="cs-CZ" dirty="0" smtClean="0"/>
              <a:t>se </a:t>
            </a:r>
            <a:r>
              <a:rPr lang="cs-CZ" dirty="0" err="1" smtClean="0"/>
              <a:t>smartphonem</a:t>
            </a:r>
            <a:endParaRPr lang="cs-CZ" dirty="0" smtClean="0"/>
          </a:p>
          <a:p>
            <a:pPr lvl="1"/>
            <a:r>
              <a:rPr lang="cs-CZ" dirty="0"/>
              <a:t>Různé </a:t>
            </a:r>
            <a:r>
              <a:rPr lang="cs-CZ" dirty="0" smtClean="0"/>
              <a:t>experimenty</a:t>
            </a:r>
          </a:p>
          <a:p>
            <a:pPr lvl="1"/>
            <a:r>
              <a:rPr lang="cs-CZ" dirty="0" smtClean="0"/>
              <a:t>Např. Samsung </a:t>
            </a:r>
            <a:r>
              <a:rPr lang="cs-CZ" dirty="0" err="1"/>
              <a:t>Galaxy</a:t>
            </a:r>
            <a:r>
              <a:rPr lang="cs-CZ" dirty="0"/>
              <a:t> </a:t>
            </a:r>
            <a:r>
              <a:rPr lang="cs-CZ" dirty="0" err="1"/>
              <a:t>Camera</a:t>
            </a:r>
            <a:endParaRPr lang="cs-CZ" dirty="0"/>
          </a:p>
          <a:p>
            <a:pPr lvl="1">
              <a:buFont typeface="Wingdings" panose="05000000000000000000" pitchFamily="2" charset="2"/>
              <a:buChar char="§"/>
            </a:pPr>
            <a:endParaRPr lang="cs-CZ" dirty="0" smtClean="0"/>
          </a:p>
          <a:p>
            <a:pPr marL="446087" lvl="1" indent="0">
              <a:buNone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311" y="3624044"/>
            <a:ext cx="3674220" cy="265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9153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Konektivita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Jack - audio konektor na připojení sluchátek</a:t>
            </a:r>
          </a:p>
          <a:p>
            <a:r>
              <a:rPr lang="cs-CZ" dirty="0"/>
              <a:t>USB – datový konektor využívaný na nabíjení či připojení k </a:t>
            </a:r>
            <a:r>
              <a:rPr lang="cs-CZ" dirty="0" smtClean="0"/>
              <a:t>počítači</a:t>
            </a:r>
          </a:p>
          <a:p>
            <a:pPr lvl="1"/>
            <a:r>
              <a:rPr lang="cs-CZ" dirty="0" smtClean="0"/>
              <a:t>Nejčastěji se v mobilních zařízeních nachází </a:t>
            </a:r>
            <a:r>
              <a:rPr lang="cs-CZ" dirty="0" err="1" smtClean="0"/>
              <a:t>micro</a:t>
            </a:r>
            <a:r>
              <a:rPr lang="cs-CZ" dirty="0" smtClean="0"/>
              <a:t> USB</a:t>
            </a:r>
            <a:endParaRPr lang="cs-CZ" dirty="0"/>
          </a:p>
          <a:p>
            <a:pPr lvl="1"/>
            <a:r>
              <a:rPr lang="cs-CZ" dirty="0"/>
              <a:t>USB Host / USB OTG (On-</a:t>
            </a:r>
            <a:r>
              <a:rPr lang="cs-CZ" dirty="0" err="1"/>
              <a:t>The</a:t>
            </a:r>
            <a:r>
              <a:rPr lang="cs-CZ" dirty="0"/>
              <a:t>-Go)</a:t>
            </a:r>
          </a:p>
          <a:p>
            <a:pPr marL="446087" lvl="1" indent="0">
              <a:buNone/>
            </a:pPr>
            <a:r>
              <a:rPr lang="cs-CZ" dirty="0"/>
              <a:t>	možnost připojení externích zařízení i do telefonu/tabletu</a:t>
            </a:r>
          </a:p>
          <a:p>
            <a:pPr marL="446087" lvl="1" indent="0">
              <a:buNone/>
            </a:pPr>
            <a:r>
              <a:rPr lang="cs-CZ" dirty="0"/>
              <a:t>	(externí HDD, </a:t>
            </a:r>
            <a:r>
              <a:rPr lang="cs-CZ" dirty="0" err="1"/>
              <a:t>flash</a:t>
            </a:r>
            <a:r>
              <a:rPr lang="cs-CZ" dirty="0"/>
              <a:t> disk, myš, klávesnice atd</a:t>
            </a:r>
            <a:r>
              <a:rPr lang="cs-CZ" dirty="0" smtClean="0"/>
              <a:t>.)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726" y="4637940"/>
            <a:ext cx="3311147" cy="1715235"/>
          </a:xfrm>
          <a:prstGeom prst="roundRect">
            <a:avLst>
              <a:gd name="adj" fmla="val 12102"/>
            </a:avLst>
          </a:prstGeom>
        </p:spPr>
      </p:pic>
    </p:spTree>
    <p:extLst>
      <p:ext uri="{BB962C8B-B14F-4D97-AF65-F5344CB8AC3E}">
        <p14:creationId xmlns:p14="http://schemas.microsoft.com/office/powerpoint/2010/main" val="337037508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Architektura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Drtivá většina mobilních zařízení – ARM platforma</a:t>
            </a:r>
          </a:p>
          <a:p>
            <a:pPr lvl="1"/>
            <a:r>
              <a:rPr lang="cs-CZ" dirty="0" err="1"/>
              <a:t>Acorn</a:t>
            </a:r>
            <a:r>
              <a:rPr lang="cs-CZ" dirty="0"/>
              <a:t> RISC </a:t>
            </a:r>
            <a:r>
              <a:rPr lang="cs-CZ" dirty="0" err="1"/>
              <a:t>Machine</a:t>
            </a:r>
            <a:endParaRPr lang="cs-CZ" dirty="0" smtClean="0"/>
          </a:p>
          <a:p>
            <a:r>
              <a:rPr lang="cs-CZ" dirty="0" smtClean="0"/>
              <a:t>20. září 2013 = první 64-bit </a:t>
            </a:r>
            <a:r>
              <a:rPr lang="cs-CZ" dirty="0" err="1" smtClean="0"/>
              <a:t>smartphone</a:t>
            </a:r>
            <a:r>
              <a:rPr lang="cs-CZ" dirty="0" smtClean="0"/>
              <a:t> (ARMv8)</a:t>
            </a:r>
            <a:endParaRPr lang="cs-CZ" dirty="0"/>
          </a:p>
          <a:p>
            <a:pPr lvl="1"/>
            <a:r>
              <a:rPr lang="cs-CZ" dirty="0" smtClean="0"/>
              <a:t>Apple iPhone 5S</a:t>
            </a:r>
          </a:p>
          <a:p>
            <a:r>
              <a:rPr lang="cs-CZ" dirty="0" smtClean="0"/>
              <a:t>Využívá se </a:t>
            </a:r>
            <a:r>
              <a:rPr lang="cs-CZ" dirty="0" err="1" smtClean="0"/>
              <a:t>čipset</a:t>
            </a:r>
            <a:r>
              <a:rPr lang="cs-CZ" dirty="0" smtClean="0"/>
              <a:t> / </a:t>
            </a:r>
            <a:r>
              <a:rPr lang="cs-CZ" dirty="0" err="1" smtClean="0"/>
              <a:t>SoC</a:t>
            </a:r>
            <a:r>
              <a:rPr lang="cs-CZ" dirty="0" smtClean="0"/>
              <a:t> (</a:t>
            </a:r>
            <a:r>
              <a:rPr lang="cs-CZ" dirty="0" err="1" smtClean="0"/>
              <a:t>system</a:t>
            </a:r>
            <a:r>
              <a:rPr lang="cs-CZ" dirty="0" smtClean="0"/>
              <a:t> </a:t>
            </a:r>
            <a:r>
              <a:rPr lang="cs-CZ" dirty="0"/>
              <a:t>on </a:t>
            </a:r>
            <a:r>
              <a:rPr lang="cs-CZ" dirty="0" err="1" smtClean="0"/>
              <a:t>chip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integruje důležité součásti do jednoho čipu</a:t>
            </a:r>
          </a:p>
          <a:p>
            <a:pPr lvl="2"/>
            <a:r>
              <a:rPr lang="cs-CZ" smtClean="0"/>
              <a:t>Procesor</a:t>
            </a:r>
            <a:endParaRPr lang="cs-CZ" dirty="0" smtClean="0"/>
          </a:p>
          <a:p>
            <a:pPr lvl="2"/>
            <a:r>
              <a:rPr lang="cs-CZ" dirty="0" smtClean="0"/>
              <a:t>Grafika</a:t>
            </a:r>
          </a:p>
          <a:p>
            <a:pPr lvl="2"/>
            <a:r>
              <a:rPr lang="cs-CZ" dirty="0" smtClean="0"/>
              <a:t>…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99258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Konektivita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HDMI (</a:t>
            </a:r>
            <a:r>
              <a:rPr lang="cs-CZ" dirty="0" err="1" smtClean="0"/>
              <a:t>High-Definition</a:t>
            </a:r>
            <a:r>
              <a:rPr lang="cs-CZ" dirty="0" smtClean="0"/>
              <a:t> </a:t>
            </a:r>
            <a:r>
              <a:rPr lang="cs-CZ" dirty="0" err="1"/>
              <a:t>Multimedia</a:t>
            </a:r>
            <a:r>
              <a:rPr lang="cs-CZ" dirty="0"/>
              <a:t> </a:t>
            </a:r>
            <a:r>
              <a:rPr lang="cs-CZ" dirty="0" smtClean="0"/>
              <a:t>Interface) výstup</a:t>
            </a:r>
            <a:endParaRPr lang="cs-CZ" dirty="0"/>
          </a:p>
          <a:p>
            <a:pPr lvl="1"/>
            <a:r>
              <a:rPr lang="cs-CZ" dirty="0" smtClean="0"/>
              <a:t>Umožňuje přenést obraz i zvuk ve vysokém rozlišení z telefonu na jinou obrazovku</a:t>
            </a:r>
          </a:p>
          <a:p>
            <a:pPr lvl="1"/>
            <a:r>
              <a:rPr lang="cs-CZ" dirty="0" smtClean="0"/>
              <a:t>Nejběžnější </a:t>
            </a:r>
            <a:r>
              <a:rPr lang="cs-CZ" dirty="0" err="1" smtClean="0"/>
              <a:t>micro</a:t>
            </a:r>
            <a:r>
              <a:rPr lang="cs-CZ" dirty="0" smtClean="0"/>
              <a:t> či mini HDMI</a:t>
            </a:r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r>
              <a:rPr lang="cs-CZ" dirty="0" smtClean="0"/>
              <a:t>Na některých zařízeních se nenachází přímo HDMI konektor</a:t>
            </a:r>
          </a:p>
          <a:p>
            <a:pPr lvl="2"/>
            <a:r>
              <a:rPr lang="cs-CZ" dirty="0" smtClean="0"/>
              <a:t>Místo toho se používá se MHL (</a:t>
            </a:r>
            <a:r>
              <a:rPr lang="cs-CZ" dirty="0"/>
              <a:t>Mobile </a:t>
            </a:r>
            <a:r>
              <a:rPr lang="cs-CZ" dirty="0" err="1"/>
              <a:t>High-Definition</a:t>
            </a:r>
            <a:r>
              <a:rPr lang="cs-CZ" dirty="0"/>
              <a:t> </a:t>
            </a:r>
            <a:r>
              <a:rPr lang="cs-CZ" dirty="0" smtClean="0"/>
              <a:t>Link) adaptér z USB</a:t>
            </a:r>
          </a:p>
          <a:p>
            <a:pPr lvl="2"/>
            <a:r>
              <a:rPr lang="cs-CZ" dirty="0" smtClean="0"/>
              <a:t>Využívá např. Samsung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971" y="2354791"/>
            <a:ext cx="2583757" cy="1862087"/>
          </a:xfrm>
          <a:prstGeom prst="round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099" y="5001308"/>
            <a:ext cx="2865959" cy="174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51965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Bezdrátové technologie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GSM </a:t>
            </a:r>
            <a:r>
              <a:rPr lang="cs-CZ" dirty="0"/>
              <a:t>modul (</a:t>
            </a:r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Mobile </a:t>
            </a:r>
            <a:r>
              <a:rPr lang="cs-CZ" dirty="0" smtClean="0"/>
              <a:t>Communications)</a:t>
            </a:r>
          </a:p>
          <a:p>
            <a:r>
              <a:rPr lang="cs-CZ" dirty="0" smtClean="0"/>
              <a:t>Standardní náležitost mobilních telefonů (popř. </a:t>
            </a:r>
            <a:r>
              <a:rPr lang="cs-CZ" dirty="0" err="1" smtClean="0"/>
              <a:t>tabletů</a:t>
            </a:r>
            <a:r>
              <a:rPr lang="cs-CZ" dirty="0" smtClean="0"/>
              <a:t> atd.)</a:t>
            </a:r>
          </a:p>
          <a:p>
            <a:pPr lvl="1"/>
            <a:r>
              <a:rPr lang="cs-CZ" dirty="0" smtClean="0"/>
              <a:t>Náhrada za analogovou mobilní síť (1G)</a:t>
            </a:r>
          </a:p>
          <a:p>
            <a:pPr lvl="1"/>
            <a:r>
              <a:rPr lang="cs-CZ" dirty="0" smtClean="0"/>
              <a:t>Rozšířen o datovou komunikaci (2G)</a:t>
            </a:r>
          </a:p>
          <a:p>
            <a:pPr lvl="2"/>
            <a:r>
              <a:rPr lang="cs-CZ" dirty="0"/>
              <a:t>GPRS </a:t>
            </a:r>
            <a:r>
              <a:rPr lang="cs-CZ" dirty="0" smtClean="0"/>
              <a:t>(General </a:t>
            </a:r>
            <a:r>
              <a:rPr lang="cs-CZ" dirty="0" err="1"/>
              <a:t>Packet</a:t>
            </a:r>
            <a:r>
              <a:rPr lang="cs-CZ" dirty="0"/>
              <a:t> </a:t>
            </a:r>
            <a:r>
              <a:rPr lang="cs-CZ" dirty="0" err="1"/>
              <a:t>Radio</a:t>
            </a:r>
            <a:r>
              <a:rPr lang="cs-CZ" dirty="0"/>
              <a:t> </a:t>
            </a:r>
            <a:r>
              <a:rPr lang="cs-CZ" dirty="0" err="1"/>
              <a:t>Services</a:t>
            </a:r>
            <a:r>
              <a:rPr lang="cs-CZ" dirty="0"/>
              <a:t>)</a:t>
            </a:r>
            <a:endParaRPr lang="cs-CZ" dirty="0" smtClean="0"/>
          </a:p>
          <a:p>
            <a:pPr lvl="2"/>
            <a:r>
              <a:rPr lang="cs-CZ" dirty="0" smtClean="0"/>
              <a:t>později EDGE (</a:t>
            </a:r>
            <a:r>
              <a:rPr lang="en-US" dirty="0" smtClean="0"/>
              <a:t>Enhanced </a:t>
            </a:r>
            <a:r>
              <a:rPr lang="en-US" dirty="0"/>
              <a:t>Data rates for GSM </a:t>
            </a:r>
            <a:r>
              <a:rPr lang="en-US" dirty="0" smtClean="0"/>
              <a:t>Evolution</a:t>
            </a:r>
            <a:r>
              <a:rPr lang="cs-CZ" dirty="0" smtClean="0"/>
              <a:t>)</a:t>
            </a:r>
          </a:p>
          <a:p>
            <a:r>
              <a:rPr lang="cs-CZ" dirty="0" smtClean="0"/>
              <a:t>UMTS (Universal Mobile </a:t>
            </a:r>
            <a:r>
              <a:rPr lang="cs-CZ" dirty="0" err="1" smtClean="0"/>
              <a:t>Telecommunications</a:t>
            </a:r>
            <a:r>
              <a:rPr lang="cs-CZ" dirty="0" smtClean="0"/>
              <a:t> </a:t>
            </a:r>
            <a:r>
              <a:rPr lang="cs-CZ" dirty="0" err="1" smtClean="0"/>
              <a:t>System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Vylepšení založené na standardu GSM (3G)</a:t>
            </a:r>
          </a:p>
          <a:p>
            <a:pPr lvl="1"/>
            <a:r>
              <a:rPr lang="cs-CZ" dirty="0" smtClean="0"/>
              <a:t>Velké navýšení datových rychlostí</a:t>
            </a:r>
          </a:p>
          <a:p>
            <a:pPr lvl="2"/>
            <a:r>
              <a:rPr lang="cs-CZ" dirty="0" smtClean="0"/>
              <a:t>HSPA+ (</a:t>
            </a:r>
            <a:r>
              <a:rPr lang="cs-CZ" dirty="0" err="1" smtClean="0"/>
              <a:t>Evolved</a:t>
            </a:r>
            <a:r>
              <a:rPr lang="cs-CZ" dirty="0" smtClean="0"/>
              <a:t> </a:t>
            </a:r>
            <a:r>
              <a:rPr lang="cs-CZ" dirty="0" err="1" smtClean="0"/>
              <a:t>High</a:t>
            </a:r>
            <a:r>
              <a:rPr lang="cs-CZ" dirty="0" smtClean="0"/>
              <a:t> Speed </a:t>
            </a:r>
            <a:r>
              <a:rPr lang="cs-CZ" dirty="0" err="1" smtClean="0"/>
              <a:t>Packet</a:t>
            </a:r>
            <a:r>
              <a:rPr lang="cs-CZ" dirty="0" smtClean="0"/>
              <a:t> Access)</a:t>
            </a:r>
          </a:p>
          <a:p>
            <a:pPr lvl="2"/>
            <a:r>
              <a:rPr lang="cs-CZ" dirty="0" smtClean="0"/>
              <a:t>Teoretická rychlost až </a:t>
            </a:r>
            <a:r>
              <a:rPr lang="en-US" dirty="0" smtClean="0"/>
              <a:t>168 </a:t>
            </a:r>
            <a:r>
              <a:rPr lang="en-US" dirty="0"/>
              <a:t>Mbit/s </a:t>
            </a:r>
            <a:r>
              <a:rPr lang="cs-CZ" dirty="0" smtClean="0"/>
              <a:t>(D) </a:t>
            </a:r>
            <a:r>
              <a:rPr lang="en-US" dirty="0" smtClean="0"/>
              <a:t>a </a:t>
            </a:r>
            <a:r>
              <a:rPr lang="en-US" dirty="0"/>
              <a:t>22 </a:t>
            </a:r>
            <a:r>
              <a:rPr lang="en-US" dirty="0" smtClean="0"/>
              <a:t>Mbit/s</a:t>
            </a:r>
            <a:r>
              <a:rPr lang="cs-CZ" dirty="0" smtClean="0"/>
              <a:t> (U)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110446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Bezdrátové technologie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Další vylepšování = čtvrtá generace (4G)</a:t>
            </a:r>
          </a:p>
          <a:p>
            <a:r>
              <a:rPr lang="cs-CZ" dirty="0" smtClean="0"/>
              <a:t>LTE </a:t>
            </a:r>
            <a:r>
              <a:rPr lang="cs-CZ" dirty="0"/>
              <a:t>(Long Term </a:t>
            </a:r>
            <a:r>
              <a:rPr lang="cs-CZ" dirty="0" err="1"/>
              <a:t>Evolution</a:t>
            </a:r>
            <a:r>
              <a:rPr lang="cs-CZ" dirty="0" smtClean="0"/>
              <a:t>) </a:t>
            </a:r>
          </a:p>
          <a:p>
            <a:pPr lvl="1"/>
            <a:r>
              <a:rPr lang="cs-CZ" dirty="0"/>
              <a:t>Častokrát nesprávně označována jako </a:t>
            </a:r>
            <a:r>
              <a:rPr lang="cs-CZ" dirty="0" smtClean="0"/>
              <a:t>4G</a:t>
            </a:r>
          </a:p>
          <a:p>
            <a:pPr lvl="1"/>
            <a:r>
              <a:rPr lang="cs-CZ" dirty="0" smtClean="0"/>
              <a:t>První verze nesplňovala požadavky na síť 4G</a:t>
            </a:r>
          </a:p>
          <a:p>
            <a:pPr lvl="1"/>
            <a:r>
              <a:rPr lang="cs-CZ" dirty="0" smtClean="0"/>
              <a:t>Nedosahovala požadované rychlosti přes 1Gb/s</a:t>
            </a:r>
          </a:p>
          <a:p>
            <a:pPr lvl="1"/>
            <a:r>
              <a:rPr lang="en-US" dirty="0"/>
              <a:t>300 </a:t>
            </a:r>
            <a:r>
              <a:rPr lang="en-US" dirty="0" smtClean="0"/>
              <a:t>Mbit/s</a:t>
            </a:r>
            <a:r>
              <a:rPr lang="cs-CZ" dirty="0" smtClean="0"/>
              <a:t> (D) a </a:t>
            </a:r>
            <a:r>
              <a:rPr lang="en-US" dirty="0" smtClean="0"/>
              <a:t>75</a:t>
            </a:r>
            <a:r>
              <a:rPr lang="en-US" dirty="0"/>
              <a:t> </a:t>
            </a:r>
            <a:r>
              <a:rPr lang="en-US" dirty="0" smtClean="0"/>
              <a:t>Mbit/s</a:t>
            </a:r>
            <a:r>
              <a:rPr lang="cs-CZ" dirty="0" smtClean="0"/>
              <a:t> (U)</a:t>
            </a:r>
          </a:p>
          <a:p>
            <a:pPr marL="341312" indent="-342900"/>
            <a:r>
              <a:rPr lang="cs-CZ" dirty="0" smtClean="0"/>
              <a:t>LTE </a:t>
            </a:r>
            <a:r>
              <a:rPr lang="cs-CZ" dirty="0" err="1" smtClean="0"/>
              <a:t>Advanced</a:t>
            </a:r>
            <a:endParaRPr lang="cs-CZ" dirty="0" smtClean="0"/>
          </a:p>
          <a:p>
            <a:pPr marL="788987" lvl="1" indent="-342900"/>
            <a:r>
              <a:rPr lang="cs-CZ" dirty="0" smtClean="0"/>
              <a:t>Další vylepšování</a:t>
            </a:r>
          </a:p>
          <a:p>
            <a:pPr marL="788987" lvl="1" indent="-342900"/>
            <a:r>
              <a:rPr lang="cs-CZ" dirty="0" smtClean="0"/>
              <a:t>Již splňuje požadavky pro 4G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477" y="3641277"/>
            <a:ext cx="2510916" cy="238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50698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Bezdrátové technologie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Dále se používá</a:t>
            </a:r>
          </a:p>
          <a:p>
            <a:pPr lvl="1"/>
            <a:r>
              <a:rPr lang="cs-CZ" dirty="0" err="1" smtClean="0"/>
              <a:t>IrDA</a:t>
            </a:r>
            <a:r>
              <a:rPr lang="cs-CZ" dirty="0"/>
              <a:t> (</a:t>
            </a:r>
            <a:r>
              <a:rPr lang="cs-CZ" dirty="0" err="1"/>
              <a:t>Infrared</a:t>
            </a:r>
            <a:r>
              <a:rPr lang="cs-CZ" dirty="0"/>
              <a:t> Data </a:t>
            </a:r>
            <a:r>
              <a:rPr lang="cs-CZ" dirty="0" err="1" smtClean="0"/>
              <a:t>Association</a:t>
            </a:r>
            <a:r>
              <a:rPr lang="cs-CZ" dirty="0" smtClean="0"/>
              <a:t>) – infračervený port</a:t>
            </a:r>
          </a:p>
          <a:p>
            <a:pPr lvl="2"/>
            <a:r>
              <a:rPr lang="cs-CZ" dirty="0" smtClean="0"/>
              <a:t>spíše již výjimečně</a:t>
            </a:r>
            <a:endParaRPr lang="cs-CZ" dirty="0"/>
          </a:p>
          <a:p>
            <a:pPr lvl="1"/>
            <a:r>
              <a:rPr lang="cs-CZ" dirty="0" err="1" smtClean="0"/>
              <a:t>Bluetooth</a:t>
            </a:r>
            <a:endParaRPr lang="cs-CZ" dirty="0" smtClean="0"/>
          </a:p>
          <a:p>
            <a:pPr lvl="2"/>
            <a:r>
              <a:rPr lang="cs-CZ" dirty="0" smtClean="0"/>
              <a:t>Nejnovější verze - </a:t>
            </a:r>
            <a:r>
              <a:rPr lang="cs-CZ" dirty="0" err="1" smtClean="0"/>
              <a:t>Bluetooth</a:t>
            </a:r>
            <a:r>
              <a:rPr lang="cs-CZ" dirty="0" smtClean="0"/>
              <a:t> Smart (v4.0)</a:t>
            </a:r>
          </a:p>
          <a:p>
            <a:pPr lvl="2"/>
            <a:r>
              <a:rPr lang="cs-CZ" dirty="0" smtClean="0"/>
              <a:t>Vyšší rychlost + nízká energetická náročnost</a:t>
            </a:r>
            <a:endParaRPr lang="cs-CZ" dirty="0"/>
          </a:p>
          <a:p>
            <a:pPr lvl="1"/>
            <a:r>
              <a:rPr lang="cs-CZ" dirty="0" smtClean="0"/>
              <a:t>Wi-Fi</a:t>
            </a:r>
          </a:p>
          <a:p>
            <a:pPr lvl="2"/>
            <a:r>
              <a:rPr lang="cs-CZ" dirty="0"/>
              <a:t>Standard IEEE </a:t>
            </a:r>
            <a:r>
              <a:rPr lang="cs-CZ" dirty="0" smtClean="0"/>
              <a:t>802.11</a:t>
            </a:r>
          </a:p>
          <a:p>
            <a:pPr lvl="2"/>
            <a:r>
              <a:rPr lang="cs-CZ" dirty="0" smtClean="0"/>
              <a:t>Nejnovější verze 802.11 </a:t>
            </a:r>
            <a:r>
              <a:rPr lang="cs-CZ" dirty="0" err="1" smtClean="0"/>
              <a:t>ac</a:t>
            </a:r>
            <a:endParaRPr lang="cs-CZ" dirty="0" smtClean="0"/>
          </a:p>
          <a:p>
            <a:pPr lvl="2"/>
            <a:r>
              <a:rPr lang="cs-CZ" dirty="0" smtClean="0"/>
              <a:t>Teoreticky až 867 </a:t>
            </a:r>
            <a:r>
              <a:rPr lang="cs-CZ" dirty="0" err="1" smtClean="0"/>
              <a:t>Mbit</a:t>
            </a:r>
            <a:r>
              <a:rPr lang="cs-CZ" dirty="0" smtClean="0"/>
              <a:t>/s (při jedné anténě)</a:t>
            </a:r>
          </a:p>
          <a:p>
            <a:pPr lvl="2"/>
            <a:r>
              <a:rPr lang="cs-CZ" dirty="0" smtClean="0"/>
              <a:t>V přípravě </a:t>
            </a:r>
            <a:r>
              <a:rPr lang="cs-CZ" dirty="0"/>
              <a:t>již další verze - IEEE 802.11 </a:t>
            </a:r>
            <a:r>
              <a:rPr lang="cs-CZ" dirty="0" smtClean="0"/>
              <a:t>ad</a:t>
            </a:r>
          </a:p>
          <a:p>
            <a:pPr lvl="2"/>
            <a:endParaRPr lang="cs-CZ" dirty="0" smtClean="0"/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389" y="3979066"/>
            <a:ext cx="2449953" cy="14209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460" y="2456966"/>
            <a:ext cx="2885813" cy="79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15138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Bezdrátové technologie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NFC </a:t>
            </a:r>
            <a:r>
              <a:rPr lang="cs-CZ" dirty="0" smtClean="0"/>
              <a:t>(</a:t>
            </a:r>
            <a:r>
              <a:rPr lang="cs-CZ" dirty="0" err="1" smtClean="0"/>
              <a:t>Near</a:t>
            </a:r>
            <a:r>
              <a:rPr lang="cs-CZ" dirty="0" smtClean="0"/>
              <a:t> </a:t>
            </a:r>
            <a:r>
              <a:rPr lang="cs-CZ" dirty="0" err="1"/>
              <a:t>field</a:t>
            </a:r>
            <a:r>
              <a:rPr lang="cs-CZ" dirty="0"/>
              <a:t> </a:t>
            </a:r>
            <a:r>
              <a:rPr lang="cs-CZ" dirty="0" err="1" smtClean="0"/>
              <a:t>communication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Využití pro bezkontaktní platby</a:t>
            </a:r>
          </a:p>
          <a:p>
            <a:pPr lvl="1"/>
            <a:r>
              <a:rPr lang="cs-CZ" dirty="0" smtClean="0"/>
              <a:t>NFC </a:t>
            </a:r>
            <a:r>
              <a:rPr lang="cs-CZ" dirty="0" err="1" smtClean="0"/>
              <a:t>tagy</a:t>
            </a:r>
            <a:endParaRPr lang="cs-CZ" dirty="0" smtClean="0"/>
          </a:p>
          <a:p>
            <a:pPr lvl="1"/>
            <a:r>
              <a:rPr lang="cs-CZ" dirty="0" smtClean="0"/>
              <a:t>…</a:t>
            </a:r>
          </a:p>
          <a:p>
            <a:pPr lvl="1"/>
            <a:endParaRPr lang="cs-CZ" dirty="0"/>
          </a:p>
          <a:p>
            <a:r>
              <a:rPr lang="cs-CZ" dirty="0"/>
              <a:t>FM (</a:t>
            </a:r>
            <a:r>
              <a:rPr lang="cs-CZ" dirty="0" err="1"/>
              <a:t>Frequency</a:t>
            </a:r>
            <a:r>
              <a:rPr lang="cs-CZ" dirty="0"/>
              <a:t> </a:t>
            </a:r>
            <a:r>
              <a:rPr lang="cs-CZ" dirty="0" err="1" smtClean="0"/>
              <a:t>modulation</a:t>
            </a:r>
            <a:r>
              <a:rPr lang="cs-CZ" dirty="0" smtClean="0"/>
              <a:t>) rádio</a:t>
            </a:r>
          </a:p>
          <a:p>
            <a:pPr lvl="1"/>
            <a:r>
              <a:rPr lang="cs-CZ" dirty="0" smtClean="0"/>
              <a:t>Nachází se ve většině zařízení</a:t>
            </a:r>
          </a:p>
          <a:p>
            <a:pPr lvl="1"/>
            <a:r>
              <a:rPr lang="cs-CZ" dirty="0" smtClean="0"/>
              <a:t>Slouží k zachycení klasického FM vysílání</a:t>
            </a:r>
          </a:p>
          <a:p>
            <a:pPr lvl="1"/>
            <a:r>
              <a:rPr lang="cs-CZ" dirty="0" smtClean="0"/>
              <a:t>Obvykle jsou potřeba zapojená sluchátka jako anténa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913" y="1821190"/>
            <a:ext cx="3547087" cy="177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73427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Navigace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současné době mnoho zařízení podporuje již 2 systémy</a:t>
            </a:r>
          </a:p>
          <a:p>
            <a:r>
              <a:rPr lang="cs-CZ" dirty="0" smtClean="0"/>
              <a:t>GPS (</a:t>
            </a:r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Positioning</a:t>
            </a:r>
            <a:r>
              <a:rPr lang="cs-CZ" dirty="0"/>
              <a:t> </a:t>
            </a:r>
            <a:r>
              <a:rPr lang="cs-CZ" dirty="0" err="1" smtClean="0"/>
              <a:t>System</a:t>
            </a:r>
            <a:r>
              <a:rPr lang="cs-CZ" dirty="0" smtClean="0"/>
              <a:t>)</a:t>
            </a:r>
          </a:p>
          <a:p>
            <a:pPr lvl="1"/>
            <a:r>
              <a:rPr lang="cs-CZ" dirty="0"/>
              <a:t>Jedná se o </a:t>
            </a:r>
            <a:r>
              <a:rPr lang="cs-CZ" dirty="0" smtClean="0"/>
              <a:t>americký satelitní </a:t>
            </a:r>
            <a:r>
              <a:rPr lang="cs-CZ" dirty="0"/>
              <a:t>navigační </a:t>
            </a:r>
            <a:r>
              <a:rPr lang="cs-CZ" dirty="0" smtClean="0"/>
              <a:t>systém</a:t>
            </a:r>
          </a:p>
          <a:p>
            <a:pPr lvl="1"/>
            <a:r>
              <a:rPr lang="cs-CZ" dirty="0" smtClean="0"/>
              <a:t>Původně jen pro armádu</a:t>
            </a:r>
          </a:p>
          <a:p>
            <a:pPr lvl="1"/>
            <a:r>
              <a:rPr lang="cs-CZ" dirty="0" smtClean="0"/>
              <a:t>Později uvolněno i pro civilní účely</a:t>
            </a:r>
          </a:p>
          <a:p>
            <a:pPr lvl="1"/>
            <a:endParaRPr lang="cs-CZ" dirty="0" smtClean="0"/>
          </a:p>
          <a:p>
            <a:r>
              <a:rPr lang="cs-CZ" dirty="0" err="1" smtClean="0"/>
              <a:t>Glonass</a:t>
            </a:r>
            <a:r>
              <a:rPr lang="cs-CZ" dirty="0" smtClean="0"/>
              <a:t> (</a:t>
            </a:r>
            <a:r>
              <a:rPr lang="cs-CZ" dirty="0" err="1"/>
              <a:t>Globalnaya</a:t>
            </a:r>
            <a:r>
              <a:rPr lang="cs-CZ" dirty="0"/>
              <a:t> </a:t>
            </a:r>
            <a:r>
              <a:rPr lang="cs-CZ" dirty="0" err="1"/>
              <a:t>navigatsionnaya</a:t>
            </a:r>
            <a:r>
              <a:rPr lang="cs-CZ" dirty="0"/>
              <a:t> </a:t>
            </a:r>
            <a:r>
              <a:rPr lang="cs-CZ" dirty="0" err="1"/>
              <a:t>sputnikovaya</a:t>
            </a:r>
            <a:r>
              <a:rPr lang="cs-CZ" dirty="0"/>
              <a:t> </a:t>
            </a:r>
            <a:r>
              <a:rPr lang="cs-CZ" dirty="0" err="1" smtClean="0"/>
              <a:t>sistema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Alternativa ke známější GPS</a:t>
            </a:r>
          </a:p>
          <a:p>
            <a:pPr lvl="1"/>
            <a:r>
              <a:rPr lang="cs-CZ" dirty="0" smtClean="0"/>
              <a:t>Ruský navigační systém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850" y="2118025"/>
            <a:ext cx="1828800" cy="181660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0" y="4476750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94357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Senzory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Všeobecný požadavek - stále chytřejší zařízení</a:t>
            </a:r>
          </a:p>
          <a:p>
            <a:r>
              <a:rPr lang="cs-CZ" dirty="0" smtClean="0"/>
              <a:t>Nutnost integrovat stále více různých senzorů</a:t>
            </a:r>
          </a:p>
          <a:p>
            <a:pPr lvl="1"/>
            <a:r>
              <a:rPr lang="cs-CZ" dirty="0" smtClean="0"/>
              <a:t>Světelný senzor – např. automatická úprava jasu displeje</a:t>
            </a:r>
          </a:p>
          <a:p>
            <a:pPr lvl="1"/>
            <a:r>
              <a:rPr lang="cs-CZ" dirty="0" smtClean="0"/>
              <a:t>Akcelerometr – polohový senzor – měří zrychlení</a:t>
            </a:r>
          </a:p>
          <a:p>
            <a:pPr lvl="1"/>
            <a:r>
              <a:rPr lang="cs-CZ" dirty="0" smtClean="0"/>
              <a:t>Sledování očí – automatické posouvání textu, vypínaní displeje</a:t>
            </a:r>
          </a:p>
          <a:p>
            <a:pPr lvl="1"/>
            <a:r>
              <a:rPr lang="cs-CZ" dirty="0" smtClean="0"/>
              <a:t>Gyroskop –  polohový senzor - měří rotační pohyb - </a:t>
            </a:r>
            <a:r>
              <a:rPr lang="cs-CZ" dirty="0" err="1" smtClean="0"/>
              <a:t>vohováha</a:t>
            </a:r>
            <a:endParaRPr lang="cs-CZ" dirty="0" smtClean="0"/>
          </a:p>
          <a:p>
            <a:pPr lvl="1"/>
            <a:r>
              <a:rPr lang="cs-CZ" dirty="0" smtClean="0"/>
              <a:t>Barometr – měření atmosférického tlaku</a:t>
            </a:r>
          </a:p>
          <a:p>
            <a:pPr lvl="1"/>
            <a:r>
              <a:rPr lang="cs-CZ" dirty="0" err="1" smtClean="0"/>
              <a:t>Proximity</a:t>
            </a:r>
            <a:r>
              <a:rPr lang="cs-CZ" dirty="0" smtClean="0"/>
              <a:t> senzor – měří vzdálenost – např. zhasnutí obrazovky během přiložení k uchu při hovoru</a:t>
            </a:r>
          </a:p>
          <a:p>
            <a:pPr lvl="1"/>
            <a:r>
              <a:rPr lang="cs-CZ" dirty="0" smtClean="0"/>
              <a:t>Teploměr</a:t>
            </a:r>
          </a:p>
          <a:p>
            <a:pPr lvl="1"/>
            <a:r>
              <a:rPr lang="cs-CZ" dirty="0" smtClean="0"/>
              <a:t>Vlhkoměr</a:t>
            </a:r>
          </a:p>
          <a:p>
            <a:pPr lvl="1"/>
            <a:r>
              <a:rPr lang="cs-CZ" dirty="0" smtClean="0"/>
              <a:t>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85646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Snímač otisků prstů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2011 – Motorola </a:t>
            </a:r>
            <a:r>
              <a:rPr lang="cs-CZ" dirty="0" err="1"/>
              <a:t>Atrix</a:t>
            </a:r>
            <a:r>
              <a:rPr lang="cs-CZ" dirty="0"/>
              <a:t> </a:t>
            </a:r>
            <a:r>
              <a:rPr lang="cs-CZ" dirty="0" smtClean="0"/>
              <a:t>4G</a:t>
            </a:r>
          </a:p>
          <a:p>
            <a:pPr lvl="1"/>
            <a:r>
              <a:rPr lang="cs-CZ" dirty="0" smtClean="0"/>
              <a:t>První </a:t>
            </a:r>
            <a:r>
              <a:rPr lang="cs-CZ" dirty="0" err="1"/>
              <a:t>smartphone</a:t>
            </a:r>
            <a:r>
              <a:rPr lang="cs-CZ" dirty="0"/>
              <a:t> s </a:t>
            </a:r>
            <a:r>
              <a:rPr lang="cs-CZ" dirty="0" smtClean="0"/>
              <a:t>integrovaným snímačem otisků</a:t>
            </a:r>
          </a:p>
          <a:p>
            <a:pPr lvl="1"/>
            <a:r>
              <a:rPr lang="cs-CZ" dirty="0" smtClean="0"/>
              <a:t>Od té doby takřka zapomenuté</a:t>
            </a:r>
          </a:p>
          <a:p>
            <a:r>
              <a:rPr lang="cs-CZ" dirty="0" smtClean="0"/>
              <a:t>2013 – iPhone 5S</a:t>
            </a:r>
          </a:p>
          <a:p>
            <a:pPr lvl="1"/>
            <a:r>
              <a:rPr lang="cs-CZ" dirty="0" smtClean="0"/>
              <a:t>Snaha </a:t>
            </a:r>
            <a:r>
              <a:rPr lang="cs-CZ" dirty="0" err="1" smtClean="0"/>
              <a:t>Applu</a:t>
            </a:r>
            <a:r>
              <a:rPr lang="cs-CZ" dirty="0" smtClean="0"/>
              <a:t> o „znovuobjevení“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215" y="3371727"/>
            <a:ext cx="3474435" cy="278698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336" y="3642764"/>
            <a:ext cx="1365035" cy="287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2177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Baterie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Pokrok v technologii</a:t>
            </a:r>
          </a:p>
          <a:p>
            <a:pPr lvl="1"/>
            <a:r>
              <a:rPr lang="cs-CZ" dirty="0" smtClean="0"/>
              <a:t>Stále kvalitnější</a:t>
            </a:r>
          </a:p>
          <a:p>
            <a:pPr lvl="1"/>
            <a:r>
              <a:rPr lang="cs-CZ" dirty="0" smtClean="0"/>
              <a:t>Vyšší kapacita</a:t>
            </a:r>
          </a:p>
          <a:p>
            <a:r>
              <a:rPr lang="cs-CZ" dirty="0"/>
              <a:t>Bezdrátové </a:t>
            </a:r>
            <a:r>
              <a:rPr lang="cs-CZ" dirty="0" smtClean="0"/>
              <a:t>nabíjení</a:t>
            </a:r>
          </a:p>
          <a:p>
            <a:pPr lvl="1"/>
            <a:r>
              <a:rPr lang="cs-CZ" dirty="0" smtClean="0"/>
              <a:t>Používá se speciální podložky</a:t>
            </a:r>
          </a:p>
          <a:p>
            <a:pPr lvl="1"/>
            <a:r>
              <a:rPr lang="cs-CZ" dirty="0"/>
              <a:t>Obvykle vyžaduje upravený zadní </a:t>
            </a:r>
            <a:r>
              <a:rPr lang="cs-CZ" dirty="0" smtClean="0"/>
              <a:t>kryt</a:t>
            </a:r>
          </a:p>
          <a:p>
            <a:pPr lvl="1"/>
            <a:r>
              <a:rPr lang="cs-CZ" dirty="0" smtClean="0"/>
              <a:t>Podpora pouze pro některé novější telefony</a:t>
            </a:r>
          </a:p>
          <a:p>
            <a:r>
              <a:rPr lang="cs-CZ" dirty="0" smtClean="0"/>
              <a:t>Velká nevýhoda přetrvává</a:t>
            </a:r>
          </a:p>
          <a:p>
            <a:pPr lvl="1"/>
            <a:r>
              <a:rPr lang="cs-CZ" dirty="0" smtClean="0"/>
              <a:t>Celkově stále nízká výdrž</a:t>
            </a:r>
          </a:p>
          <a:p>
            <a:r>
              <a:rPr lang="cs-CZ" dirty="0" smtClean="0"/>
              <a:t>Do budoucna možné zlepšení situace</a:t>
            </a:r>
          </a:p>
          <a:p>
            <a:pPr lvl="1"/>
            <a:r>
              <a:rPr lang="cs-CZ" dirty="0" smtClean="0"/>
              <a:t>V přípravě slibné technologie (Ohebné baterie, křemík + </a:t>
            </a:r>
            <a:r>
              <a:rPr lang="cs-CZ" dirty="0" err="1" smtClean="0"/>
              <a:t>grafen</a:t>
            </a:r>
            <a:r>
              <a:rPr lang="cs-CZ" dirty="0" smtClean="0"/>
              <a:t>…)</a:t>
            </a:r>
            <a:endParaRPr lang="cs-CZ" dirty="0"/>
          </a:p>
          <a:p>
            <a:pPr lvl="1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540" y="1384184"/>
            <a:ext cx="3371234" cy="204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6150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Reproduktory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Obvykle bývá umístěn na zadní straně</a:t>
            </a:r>
          </a:p>
          <a:p>
            <a:r>
              <a:rPr lang="cs-CZ" dirty="0" smtClean="0"/>
              <a:t>HTC </a:t>
            </a:r>
            <a:r>
              <a:rPr lang="cs-CZ" dirty="0" err="1" smtClean="0"/>
              <a:t>One</a:t>
            </a:r>
            <a:endParaRPr lang="cs-CZ" dirty="0" smtClean="0"/>
          </a:p>
          <a:p>
            <a:pPr lvl="1"/>
            <a:r>
              <a:rPr lang="cs-CZ" dirty="0" smtClean="0"/>
              <a:t>Snaha o vylepšení zvukového zážitku oproti zažitému standardu</a:t>
            </a:r>
          </a:p>
          <a:p>
            <a:pPr lvl="1"/>
            <a:r>
              <a:rPr lang="cs-CZ" dirty="0" smtClean="0"/>
              <a:t>Kvalitnější velké stereo reproduktory umístěné zepředu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703" y="3243432"/>
            <a:ext cx="2533194" cy="349709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949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Schéma</a:t>
            </a:r>
            <a:endParaRPr lang="cs-CZ" sz="18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07" y="1518407"/>
            <a:ext cx="8776515" cy="4488109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610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Shrnutí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Velký rozvoj odvětví</a:t>
            </a:r>
          </a:p>
          <a:p>
            <a:r>
              <a:rPr lang="cs-CZ" dirty="0" smtClean="0"/>
              <a:t>Mnoho slibných technologií do budoucna</a:t>
            </a:r>
          </a:p>
          <a:p>
            <a:pPr lvl="1"/>
            <a:r>
              <a:rPr lang="cs-CZ" dirty="0" smtClean="0"/>
              <a:t>Ohebné displeje, vyšší výdrž baterií …</a:t>
            </a:r>
          </a:p>
          <a:p>
            <a:r>
              <a:rPr lang="cs-CZ" dirty="0" smtClean="0"/>
              <a:t>Mobilní zařízení dokáží </a:t>
            </a:r>
            <a:r>
              <a:rPr lang="cs-CZ" dirty="0"/>
              <a:t>stále více věcí</a:t>
            </a:r>
          </a:p>
          <a:p>
            <a:pPr lvl="1"/>
            <a:r>
              <a:rPr lang="cs-CZ" dirty="0"/>
              <a:t>Jsou „chytřejší“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283" y="3384680"/>
            <a:ext cx="3541212" cy="3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58647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Schéma</a:t>
            </a:r>
            <a:endParaRPr lang="cs-CZ" sz="18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992" y="1600200"/>
            <a:ext cx="5218615" cy="4525963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6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308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CPU a GPU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CPU </a:t>
            </a:r>
            <a:r>
              <a:rPr lang="cs-CZ" dirty="0"/>
              <a:t>= </a:t>
            </a:r>
            <a:r>
              <a:rPr lang="cs-CZ" dirty="0" err="1"/>
              <a:t>central</a:t>
            </a:r>
            <a:r>
              <a:rPr lang="cs-CZ" dirty="0"/>
              <a:t> </a:t>
            </a:r>
            <a:r>
              <a:rPr lang="cs-CZ" dirty="0" err="1"/>
              <a:t>processing</a:t>
            </a:r>
            <a:r>
              <a:rPr lang="cs-CZ" dirty="0"/>
              <a:t> unit</a:t>
            </a:r>
            <a:endParaRPr lang="cs-CZ" dirty="0" smtClean="0"/>
          </a:p>
          <a:p>
            <a:r>
              <a:rPr lang="cs-CZ" dirty="0" smtClean="0"/>
              <a:t>Využití </a:t>
            </a:r>
            <a:r>
              <a:rPr lang="cs-CZ" dirty="0" err="1" smtClean="0"/>
              <a:t>vícejádrových</a:t>
            </a:r>
            <a:r>
              <a:rPr lang="cs-CZ" dirty="0" smtClean="0"/>
              <a:t> CPU i ve </a:t>
            </a:r>
            <a:r>
              <a:rPr lang="cs-CZ" dirty="0" err="1" smtClean="0"/>
              <a:t>smartphonech</a:t>
            </a:r>
            <a:endParaRPr lang="cs-CZ" dirty="0" smtClean="0"/>
          </a:p>
          <a:p>
            <a:r>
              <a:rPr lang="cs-CZ" dirty="0" smtClean="0"/>
              <a:t>Běžně již 4-8 jader</a:t>
            </a:r>
          </a:p>
          <a:p>
            <a:endParaRPr lang="cs-CZ" dirty="0"/>
          </a:p>
          <a:p>
            <a:r>
              <a:rPr lang="cs-CZ" dirty="0"/>
              <a:t>GPU = </a:t>
            </a:r>
            <a:r>
              <a:rPr lang="cs-CZ" dirty="0" err="1"/>
              <a:t>graphics</a:t>
            </a:r>
            <a:r>
              <a:rPr lang="cs-CZ" dirty="0"/>
              <a:t> </a:t>
            </a:r>
            <a:r>
              <a:rPr lang="cs-CZ" dirty="0" err="1"/>
              <a:t>processing</a:t>
            </a:r>
            <a:r>
              <a:rPr lang="cs-CZ" dirty="0"/>
              <a:t> unit</a:t>
            </a:r>
          </a:p>
          <a:p>
            <a:pPr lvl="1"/>
            <a:r>
              <a:rPr lang="cs-CZ" dirty="0"/>
              <a:t>Stará se o vykreslování dat</a:t>
            </a:r>
          </a:p>
          <a:p>
            <a:endParaRPr lang="cs-CZ" dirty="0"/>
          </a:p>
          <a:p>
            <a:pPr marL="446087" lvl="1" indent="0">
              <a:buNone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62977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Operační paměť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Využívá se Mobile DDR neboli LPDDR (</a:t>
            </a:r>
            <a:r>
              <a:rPr lang="cs-CZ" dirty="0" err="1" smtClean="0"/>
              <a:t>Low</a:t>
            </a:r>
            <a:r>
              <a:rPr lang="cs-CZ" dirty="0" smtClean="0"/>
              <a:t> </a:t>
            </a:r>
            <a:r>
              <a:rPr lang="cs-CZ" dirty="0" err="1" smtClean="0"/>
              <a:t>Power</a:t>
            </a:r>
            <a:r>
              <a:rPr lang="cs-CZ" dirty="0" smtClean="0"/>
              <a:t> DDR)</a:t>
            </a:r>
          </a:p>
          <a:p>
            <a:r>
              <a:rPr lang="cs-CZ" dirty="0"/>
              <a:t>P</a:t>
            </a:r>
            <a:r>
              <a:rPr lang="cs-CZ" dirty="0" smtClean="0"/>
              <a:t>ředevším LPDDR2 nebo modernější LPDDR3</a:t>
            </a:r>
          </a:p>
          <a:p>
            <a:r>
              <a:rPr lang="cs-CZ" dirty="0" smtClean="0"/>
              <a:t>Využívané LPDDR3 – 800+MHz, 12,8+ GB/s, </a:t>
            </a:r>
          </a:p>
          <a:p>
            <a:pPr lvl="1"/>
            <a:r>
              <a:rPr lang="cs-CZ" dirty="0" smtClean="0"/>
              <a:t>více než 2x vyšší výkon oproti LPDDR2</a:t>
            </a:r>
          </a:p>
          <a:p>
            <a:r>
              <a:rPr lang="cs-CZ" dirty="0" smtClean="0"/>
              <a:t>Obvykle použitá kapacita je 1-3 GB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980" y="3863181"/>
            <a:ext cx="3596640" cy="204825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6123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Platformy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Jádro každého zařízení</a:t>
            </a:r>
          </a:p>
          <a:p>
            <a:r>
              <a:rPr lang="cs-CZ" dirty="0" smtClean="0"/>
              <a:t>V současnosti nejpoužívanější ARMv7</a:t>
            </a:r>
          </a:p>
          <a:p>
            <a:pPr lvl="1"/>
            <a:r>
              <a:rPr lang="cs-CZ" dirty="0" smtClean="0"/>
              <a:t>32-bit architektura</a:t>
            </a:r>
          </a:p>
          <a:p>
            <a:r>
              <a:rPr lang="cs-CZ" dirty="0" smtClean="0"/>
              <a:t>Využívají se především tyto ARM </a:t>
            </a:r>
            <a:r>
              <a:rPr lang="cs-CZ" dirty="0" err="1" smtClean="0"/>
              <a:t>SoC</a:t>
            </a:r>
            <a:r>
              <a:rPr lang="cs-CZ" dirty="0" smtClean="0"/>
              <a:t> platformy</a:t>
            </a:r>
          </a:p>
          <a:p>
            <a:pPr lvl="1"/>
            <a:r>
              <a:rPr lang="cs-CZ" dirty="0" err="1" smtClean="0"/>
              <a:t>Exynos</a:t>
            </a:r>
            <a:r>
              <a:rPr lang="cs-CZ" dirty="0" smtClean="0"/>
              <a:t> </a:t>
            </a:r>
            <a:r>
              <a:rPr lang="cs-CZ" dirty="0" err="1" smtClean="0"/>
              <a:t>SoC</a:t>
            </a:r>
            <a:endParaRPr lang="cs-CZ" dirty="0" smtClean="0"/>
          </a:p>
          <a:p>
            <a:pPr lvl="1"/>
            <a:r>
              <a:rPr lang="cs-CZ" dirty="0" err="1" smtClean="0"/>
              <a:t>Snapdragon</a:t>
            </a:r>
            <a:r>
              <a:rPr lang="cs-CZ" dirty="0" smtClean="0"/>
              <a:t> </a:t>
            </a:r>
            <a:r>
              <a:rPr lang="cs-CZ" dirty="0" err="1" smtClean="0"/>
              <a:t>SoC</a:t>
            </a:r>
            <a:endParaRPr lang="cs-CZ" dirty="0" smtClean="0"/>
          </a:p>
          <a:p>
            <a:pPr lvl="1"/>
            <a:r>
              <a:rPr lang="cs-CZ" dirty="0" smtClean="0"/>
              <a:t>Apple </a:t>
            </a:r>
            <a:r>
              <a:rPr lang="cs-CZ" dirty="0" err="1" smtClean="0"/>
              <a:t>SoC</a:t>
            </a:r>
            <a:endParaRPr lang="cs-CZ" dirty="0" smtClean="0"/>
          </a:p>
          <a:p>
            <a:pPr lvl="1"/>
            <a:r>
              <a:rPr lang="cs-CZ" dirty="0" err="1" smtClean="0"/>
              <a:t>Tegra</a:t>
            </a:r>
            <a:r>
              <a:rPr lang="cs-CZ" dirty="0"/>
              <a:t> </a:t>
            </a:r>
            <a:r>
              <a:rPr lang="cs-CZ" dirty="0" err="1" smtClean="0"/>
              <a:t>SoC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406" y="3934037"/>
            <a:ext cx="2077281" cy="187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7918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3967</TotalTime>
  <Words>1974</Words>
  <Application>Microsoft Office PowerPoint</Application>
  <PresentationFormat>Předvádění na obrazovce (4:3)</PresentationFormat>
  <Paragraphs>667</Paragraphs>
  <Slides>51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51</vt:i4>
      </vt:variant>
    </vt:vector>
  </HeadingPairs>
  <TitlesOfParts>
    <vt:vector size="55" baseType="lpstr">
      <vt:lpstr>Arial</vt:lpstr>
      <vt:lpstr>Calibri</vt:lpstr>
      <vt:lpstr>Wingdings</vt:lpstr>
      <vt:lpstr>Mustr_prezentace_OPPA</vt:lpstr>
      <vt:lpstr>Prezentace aplikace PowerPoint</vt:lpstr>
      <vt:lpstr>Úvod</vt:lpstr>
      <vt:lpstr>Výkon</vt:lpstr>
      <vt:lpstr>Architektura</vt:lpstr>
      <vt:lpstr>Schéma</vt:lpstr>
      <vt:lpstr>Schéma</vt:lpstr>
      <vt:lpstr>CPU a GPU</vt:lpstr>
      <vt:lpstr>Operační paměť</vt:lpstr>
      <vt:lpstr>Platformy</vt:lpstr>
      <vt:lpstr>Exynos</vt:lpstr>
      <vt:lpstr>Exynos 5420</vt:lpstr>
      <vt:lpstr>Exynos 5420</vt:lpstr>
      <vt:lpstr>Snapdragon</vt:lpstr>
      <vt:lpstr>Snapdragon 800</vt:lpstr>
      <vt:lpstr>Snapdragon 800</vt:lpstr>
      <vt:lpstr>Snapdragon 800</vt:lpstr>
      <vt:lpstr>Apple</vt:lpstr>
      <vt:lpstr>Apple A7</vt:lpstr>
      <vt:lpstr>Tegra</vt:lpstr>
      <vt:lpstr>Tegra 4</vt:lpstr>
      <vt:lpstr>Úložiště dat</vt:lpstr>
      <vt:lpstr>Displej</vt:lpstr>
      <vt:lpstr>Displej</vt:lpstr>
      <vt:lpstr>TFT LCD</vt:lpstr>
      <vt:lpstr>IPS LCD</vt:lpstr>
      <vt:lpstr>AMOLED</vt:lpstr>
      <vt:lpstr>AMOLED</vt:lpstr>
      <vt:lpstr>Super LCD</vt:lpstr>
      <vt:lpstr>Zahnutý displej</vt:lpstr>
      <vt:lpstr>Ohebný displej</vt:lpstr>
      <vt:lpstr>Projektor</vt:lpstr>
      <vt:lpstr>Ochrana displejů</vt:lpstr>
      <vt:lpstr>Ovládání</vt:lpstr>
      <vt:lpstr>Ovládání</vt:lpstr>
      <vt:lpstr>Ovládání</vt:lpstr>
      <vt:lpstr>Ovládání</vt:lpstr>
      <vt:lpstr>Fotoaparát</vt:lpstr>
      <vt:lpstr>Fotoaparát</vt:lpstr>
      <vt:lpstr>Konektivita</vt:lpstr>
      <vt:lpstr>Konektivita</vt:lpstr>
      <vt:lpstr>Bezdrátové technologie</vt:lpstr>
      <vt:lpstr>Bezdrátové technologie</vt:lpstr>
      <vt:lpstr>Bezdrátové technologie</vt:lpstr>
      <vt:lpstr>Bezdrátové technologie</vt:lpstr>
      <vt:lpstr>Navigace</vt:lpstr>
      <vt:lpstr>Senzory</vt:lpstr>
      <vt:lpstr>Snímač otisků prstů</vt:lpstr>
      <vt:lpstr>Baterie</vt:lpstr>
      <vt:lpstr>Reproduktory</vt:lpstr>
      <vt:lpstr>Shrnutí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Martin Klíma</cp:lastModifiedBy>
  <cp:revision>496</cp:revision>
  <dcterms:created xsi:type="dcterms:W3CDTF">2013-09-10T05:03:47Z</dcterms:created>
  <dcterms:modified xsi:type="dcterms:W3CDTF">2013-11-03T16:36:10Z</dcterms:modified>
</cp:coreProperties>
</file>