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70" r:id="rId2"/>
    <p:sldId id="289" r:id="rId3"/>
    <p:sldId id="297" r:id="rId4"/>
    <p:sldId id="310" r:id="rId5"/>
    <p:sldId id="301" r:id="rId6"/>
    <p:sldId id="299" r:id="rId7"/>
    <p:sldId id="311" r:id="rId8"/>
    <p:sldId id="300" r:id="rId9"/>
    <p:sldId id="312" r:id="rId10"/>
    <p:sldId id="298" r:id="rId11"/>
    <p:sldId id="314" r:id="rId12"/>
    <p:sldId id="313" r:id="rId13"/>
    <p:sldId id="316" r:id="rId14"/>
    <p:sldId id="315" r:id="rId15"/>
    <p:sldId id="295" r:id="rId16"/>
    <p:sldId id="305" r:id="rId17"/>
    <p:sldId id="321" r:id="rId18"/>
    <p:sldId id="306" r:id="rId19"/>
    <p:sldId id="309" r:id="rId20"/>
    <p:sldId id="307" r:id="rId21"/>
    <p:sldId id="304" r:id="rId22"/>
    <p:sldId id="308" r:id="rId23"/>
    <p:sldId id="302" r:id="rId24"/>
    <p:sldId id="318" r:id="rId25"/>
    <p:sldId id="317" r:id="rId26"/>
    <p:sldId id="319" r:id="rId27"/>
    <p:sldId id="320" r:id="rId28"/>
    <p:sldId id="291" r:id="rId29"/>
    <p:sldId id="293" r:id="rId30"/>
    <p:sldId id="280" r:id="rId31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2E12"/>
    <a:srgbClr val="F7D417"/>
    <a:srgbClr val="3C3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5" autoAdjust="0"/>
    <p:restoredTop sz="95560" autoAdjust="0"/>
  </p:normalViewPr>
  <p:slideViewPr>
    <p:cSldViewPr snapToGrid="0" snapToObjects="1">
      <p:cViewPr varScale="1">
        <p:scale>
          <a:sx n="109" d="100"/>
          <a:sy n="109" d="100"/>
        </p:scale>
        <p:origin x="105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40520"/>
            <a:ext cx="76517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Software mobilních zařízení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Aktualizace systému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Aktualizace přes připojení k počítači</a:t>
            </a:r>
          </a:p>
          <a:p>
            <a:pPr lvl="1"/>
            <a:r>
              <a:rPr lang="cs-CZ" dirty="0" smtClean="0"/>
              <a:t>Pomocí příslušného programu</a:t>
            </a:r>
          </a:p>
          <a:p>
            <a:pPr lvl="1"/>
            <a:r>
              <a:rPr lang="cs-CZ" dirty="0" smtClean="0"/>
              <a:t>Každý výrobce má vlastní aplikaci</a:t>
            </a:r>
          </a:p>
          <a:p>
            <a:pPr lvl="1"/>
            <a:r>
              <a:rPr lang="cs-CZ" dirty="0" smtClean="0"/>
              <a:t>Např. Samsung </a:t>
            </a:r>
            <a:r>
              <a:rPr lang="cs-CZ" dirty="0" err="1" smtClean="0"/>
              <a:t>Kies</a:t>
            </a:r>
            <a:endParaRPr lang="cs-CZ" dirty="0" smtClean="0"/>
          </a:p>
          <a:p>
            <a:r>
              <a:rPr lang="cs-CZ" dirty="0" smtClean="0"/>
              <a:t>Aktualizace „vzduchem“ – </a:t>
            </a:r>
            <a:r>
              <a:rPr lang="cs-CZ" dirty="0"/>
              <a:t>OTA (</a:t>
            </a:r>
            <a:r>
              <a:rPr lang="cs-CZ" dirty="0" err="1" smtClean="0"/>
              <a:t>Over</a:t>
            </a:r>
            <a:r>
              <a:rPr lang="cs-CZ" dirty="0" smtClean="0"/>
              <a:t>-</a:t>
            </a:r>
            <a:r>
              <a:rPr lang="cs-CZ" dirty="0" err="1" smtClean="0"/>
              <a:t>the</a:t>
            </a:r>
            <a:r>
              <a:rPr lang="cs-CZ" dirty="0" smtClean="0"/>
              <a:t>-air)</a:t>
            </a:r>
          </a:p>
          <a:p>
            <a:pPr lvl="1"/>
            <a:r>
              <a:rPr lang="cs-CZ" dirty="0" smtClean="0"/>
              <a:t>Bezdrátově přes Wi-Fi, případně 3G/4G ..</a:t>
            </a:r>
          </a:p>
          <a:p>
            <a:pPr lvl="1"/>
            <a:r>
              <a:rPr lang="cs-CZ" dirty="0" smtClean="0"/>
              <a:t>Upozorní </a:t>
            </a:r>
            <a:r>
              <a:rPr lang="cs-CZ" dirty="0"/>
              <a:t>na ni </a:t>
            </a:r>
            <a:r>
              <a:rPr lang="cs-CZ" dirty="0" smtClean="0"/>
              <a:t>systém</a:t>
            </a:r>
          </a:p>
          <a:p>
            <a:pPr lvl="1"/>
            <a:r>
              <a:rPr lang="cs-CZ" dirty="0" smtClean="0"/>
              <a:t>Obvykle se stáhne sama</a:t>
            </a:r>
          </a:p>
          <a:p>
            <a:pPr lvl="1"/>
            <a:r>
              <a:rPr lang="cs-CZ" dirty="0" smtClean="0"/>
              <a:t>Jak velké aktualizace OS, tak i samotných systémových aplikací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50671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Aplikace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Výchozí aplikace obvykle v základu obsažené:</a:t>
            </a:r>
          </a:p>
          <a:p>
            <a:pPr lvl="1"/>
            <a:r>
              <a:rPr lang="cs-CZ" dirty="0" smtClean="0"/>
              <a:t>Market aplikace </a:t>
            </a:r>
          </a:p>
          <a:p>
            <a:pPr lvl="1"/>
            <a:r>
              <a:rPr lang="cs-CZ" dirty="0" smtClean="0"/>
              <a:t>Fotoaparát</a:t>
            </a:r>
          </a:p>
          <a:p>
            <a:pPr lvl="1"/>
            <a:r>
              <a:rPr lang="cs-CZ" dirty="0"/>
              <a:t>Přehrávače </a:t>
            </a:r>
            <a:r>
              <a:rPr lang="cs-CZ" dirty="0" smtClean="0"/>
              <a:t>hudby/videa/foto/rádio</a:t>
            </a:r>
            <a:endParaRPr lang="cs-CZ" dirty="0" smtClean="0"/>
          </a:p>
          <a:p>
            <a:pPr lvl="1"/>
            <a:r>
              <a:rPr lang="cs-CZ" dirty="0" smtClean="0"/>
              <a:t>Kalendář</a:t>
            </a:r>
            <a:endParaRPr lang="cs-CZ" dirty="0" smtClean="0"/>
          </a:p>
          <a:p>
            <a:pPr lvl="1"/>
            <a:r>
              <a:rPr lang="cs-CZ" dirty="0" smtClean="0"/>
              <a:t>Hodiny/budík/stopky</a:t>
            </a:r>
          </a:p>
          <a:p>
            <a:pPr lvl="1"/>
            <a:r>
              <a:rPr lang="cs-CZ" dirty="0" smtClean="0"/>
              <a:t>Kalkulačka</a:t>
            </a:r>
          </a:p>
          <a:p>
            <a:pPr lvl="1"/>
            <a:r>
              <a:rPr lang="cs-CZ" dirty="0" smtClean="0"/>
              <a:t>Zápisník</a:t>
            </a:r>
          </a:p>
          <a:p>
            <a:pPr lvl="1"/>
            <a:r>
              <a:rPr lang="cs-CZ" dirty="0"/>
              <a:t>Správce </a:t>
            </a:r>
            <a:r>
              <a:rPr lang="cs-CZ" dirty="0" smtClean="0"/>
              <a:t>úloh</a:t>
            </a:r>
          </a:p>
          <a:p>
            <a:pPr lvl="1"/>
            <a:r>
              <a:rPr lang="cs-CZ" dirty="0" smtClean="0"/>
              <a:t>Správa kontaktů, SMS, Emailů</a:t>
            </a:r>
          </a:p>
          <a:p>
            <a:pPr lvl="1"/>
            <a:r>
              <a:rPr lang="cs-CZ" dirty="0" smtClean="0"/>
              <a:t>Internetový </a:t>
            </a:r>
            <a:r>
              <a:rPr lang="cs-CZ" dirty="0" smtClean="0"/>
              <a:t>prohlížeč</a:t>
            </a:r>
          </a:p>
          <a:p>
            <a:pPr lvl="1"/>
            <a:r>
              <a:rPr lang="cs-CZ" dirty="0" smtClean="0"/>
              <a:t>Prohlížeč souborů</a:t>
            </a:r>
          </a:p>
          <a:p>
            <a:pPr lvl="1"/>
            <a:endParaRPr lang="cs-CZ" dirty="0" smtClean="0"/>
          </a:p>
          <a:p>
            <a:pPr lvl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092" y="3284805"/>
            <a:ext cx="4211515" cy="2526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345522"/>
      </p:ext>
    </p:extLst>
  </p:cSld>
  <p:clrMapOvr>
    <a:masterClrMapping/>
  </p:clrMapOvr>
  <p:transition>
    <p:randomBa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Aplikace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Launcher</a:t>
            </a:r>
            <a:r>
              <a:rPr lang="cs-CZ" dirty="0" smtClean="0"/>
              <a:t> – změna vzhledu, možnosti nastavení</a:t>
            </a:r>
          </a:p>
          <a:p>
            <a:pPr lvl="1"/>
            <a:r>
              <a:rPr lang="cs-CZ" dirty="0" smtClean="0"/>
              <a:t>Go </a:t>
            </a:r>
            <a:r>
              <a:rPr lang="cs-CZ" dirty="0" err="1" smtClean="0"/>
              <a:t>Launcher</a:t>
            </a:r>
            <a:r>
              <a:rPr lang="cs-CZ" dirty="0" smtClean="0"/>
              <a:t>, Nova </a:t>
            </a:r>
            <a:r>
              <a:rPr lang="cs-CZ" dirty="0" err="1" smtClean="0"/>
              <a:t>Launcher</a:t>
            </a:r>
            <a:r>
              <a:rPr lang="cs-CZ" dirty="0" smtClean="0"/>
              <a:t> …</a:t>
            </a:r>
          </a:p>
          <a:p>
            <a:r>
              <a:rPr lang="cs-CZ" dirty="0" smtClean="0"/>
              <a:t>Komunikační programy</a:t>
            </a:r>
          </a:p>
          <a:p>
            <a:pPr lvl="1"/>
            <a:r>
              <a:rPr lang="cs-CZ" dirty="0" smtClean="0"/>
              <a:t>ICQ, Skype</a:t>
            </a:r>
            <a:r>
              <a:rPr lang="cs-CZ" dirty="0"/>
              <a:t>, </a:t>
            </a:r>
            <a:r>
              <a:rPr lang="cs-CZ" dirty="0" err="1" smtClean="0"/>
              <a:t>Facebook</a:t>
            </a:r>
            <a:r>
              <a:rPr lang="cs-CZ" dirty="0"/>
              <a:t>, </a:t>
            </a:r>
            <a:r>
              <a:rPr lang="cs-CZ" dirty="0" smtClean="0"/>
              <a:t>Google+, </a:t>
            </a:r>
            <a:r>
              <a:rPr lang="cs-CZ" dirty="0" err="1" smtClean="0"/>
              <a:t>Hangouts</a:t>
            </a:r>
            <a:r>
              <a:rPr lang="cs-CZ" dirty="0" smtClean="0"/>
              <a:t>, </a:t>
            </a:r>
            <a:r>
              <a:rPr lang="cs-CZ" dirty="0" err="1" smtClean="0"/>
              <a:t>Viber</a:t>
            </a:r>
            <a:r>
              <a:rPr lang="cs-CZ" dirty="0" smtClean="0"/>
              <a:t> … </a:t>
            </a:r>
          </a:p>
          <a:p>
            <a:r>
              <a:rPr lang="cs-CZ" dirty="0" smtClean="0"/>
              <a:t>Editační programy</a:t>
            </a:r>
          </a:p>
          <a:p>
            <a:pPr lvl="1"/>
            <a:r>
              <a:rPr lang="cs-CZ" dirty="0" err="1" smtClean="0"/>
              <a:t>Aviary</a:t>
            </a:r>
            <a:r>
              <a:rPr lang="cs-CZ" dirty="0" smtClean="0"/>
              <a:t>, </a:t>
            </a:r>
            <a:r>
              <a:rPr lang="cs-CZ" dirty="0" err="1" smtClean="0"/>
              <a:t>Photoshop</a:t>
            </a:r>
            <a:r>
              <a:rPr lang="cs-CZ" dirty="0" smtClean="0"/>
              <a:t> </a:t>
            </a:r>
            <a:r>
              <a:rPr lang="cs-CZ" dirty="0" err="1" smtClean="0"/>
              <a:t>Touch</a:t>
            </a:r>
            <a:r>
              <a:rPr lang="cs-CZ" dirty="0" smtClean="0"/>
              <a:t>, </a:t>
            </a:r>
            <a:r>
              <a:rPr lang="cs-CZ" dirty="0" err="1" smtClean="0"/>
              <a:t>Instagram</a:t>
            </a:r>
            <a:r>
              <a:rPr lang="cs-CZ" dirty="0" smtClean="0"/>
              <a:t>, Autodesk </a:t>
            </a:r>
            <a:r>
              <a:rPr lang="cs-CZ" dirty="0" err="1" smtClean="0"/>
              <a:t>SketchBook</a:t>
            </a:r>
            <a:r>
              <a:rPr lang="cs-CZ" dirty="0" smtClean="0"/>
              <a:t> …</a:t>
            </a:r>
          </a:p>
          <a:p>
            <a:r>
              <a:rPr lang="cs-CZ" dirty="0" smtClean="0"/>
              <a:t>Office</a:t>
            </a:r>
          </a:p>
          <a:p>
            <a:pPr lvl="1"/>
            <a:r>
              <a:rPr lang="cs-CZ" dirty="0" smtClean="0"/>
              <a:t>MS Office Mobile, </a:t>
            </a:r>
            <a:r>
              <a:rPr lang="cs-CZ" dirty="0" err="1" smtClean="0"/>
              <a:t>OfficeSuite</a:t>
            </a:r>
            <a:r>
              <a:rPr lang="cs-CZ" dirty="0" smtClean="0"/>
              <a:t>, </a:t>
            </a:r>
            <a:r>
              <a:rPr lang="cs-CZ" dirty="0" err="1" smtClean="0"/>
              <a:t>Polaris</a:t>
            </a:r>
            <a:r>
              <a:rPr lang="cs-CZ" dirty="0" smtClean="0"/>
              <a:t> Office …</a:t>
            </a:r>
          </a:p>
          <a:p>
            <a:r>
              <a:rPr lang="cs-CZ" dirty="0" smtClean="0"/>
              <a:t>Sportovní </a:t>
            </a:r>
            <a:r>
              <a:rPr lang="cs-CZ" dirty="0" err="1" smtClean="0"/>
              <a:t>trackery</a:t>
            </a:r>
            <a:endParaRPr lang="cs-CZ" dirty="0" smtClean="0"/>
          </a:p>
          <a:p>
            <a:pPr lvl="1"/>
            <a:r>
              <a:rPr lang="cs-CZ" dirty="0" err="1" smtClean="0"/>
              <a:t>Endomondo</a:t>
            </a:r>
            <a:r>
              <a:rPr lang="cs-CZ" dirty="0" smtClean="0"/>
              <a:t>, </a:t>
            </a:r>
            <a:r>
              <a:rPr lang="cs-CZ" dirty="0" err="1" smtClean="0"/>
              <a:t>Runstatic</a:t>
            </a:r>
            <a:r>
              <a:rPr lang="cs-CZ" dirty="0" smtClean="0"/>
              <a:t> …</a:t>
            </a: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013673"/>
      </p:ext>
    </p:extLst>
  </p:cSld>
  <p:clrMapOvr>
    <a:masterClrMapping/>
  </p:clrMapOvr>
  <p:transition>
    <p:randomBa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Aplikace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Streamování</a:t>
            </a:r>
            <a:endParaRPr lang="cs-CZ" dirty="0" smtClean="0"/>
          </a:p>
          <a:p>
            <a:pPr lvl="1"/>
            <a:r>
              <a:rPr lang="cs-CZ" dirty="0" smtClean="0"/>
              <a:t>Z/Do jiných zařízení</a:t>
            </a:r>
          </a:p>
          <a:p>
            <a:pPr lvl="1"/>
            <a:r>
              <a:rPr lang="cs-CZ" dirty="0" smtClean="0"/>
              <a:t>Foto, Video, Hudba</a:t>
            </a:r>
          </a:p>
          <a:p>
            <a:pPr lvl="1"/>
            <a:r>
              <a:rPr lang="cs-CZ" dirty="0"/>
              <a:t>DLNA </a:t>
            </a:r>
            <a:r>
              <a:rPr lang="cs-CZ" dirty="0" smtClean="0"/>
              <a:t>(Digital </a:t>
            </a:r>
            <a:r>
              <a:rPr lang="cs-CZ" dirty="0" err="1"/>
              <a:t>Living</a:t>
            </a:r>
            <a:r>
              <a:rPr lang="cs-CZ" dirty="0"/>
              <a:t> Network </a:t>
            </a:r>
            <a:r>
              <a:rPr lang="cs-CZ" dirty="0" err="1" smtClean="0"/>
              <a:t>Alliance</a:t>
            </a:r>
            <a:r>
              <a:rPr lang="cs-CZ" dirty="0" smtClean="0"/>
              <a:t>)</a:t>
            </a:r>
          </a:p>
          <a:p>
            <a:pPr lvl="2"/>
            <a:r>
              <a:rPr lang="cs-CZ" dirty="0" smtClean="0"/>
              <a:t>Používá </a:t>
            </a:r>
            <a:r>
              <a:rPr lang="cs-CZ" dirty="0" err="1" smtClean="0"/>
              <a:t>UPnP</a:t>
            </a:r>
            <a:endParaRPr lang="cs-CZ" dirty="0" smtClean="0"/>
          </a:p>
          <a:p>
            <a:pPr lvl="2"/>
            <a:r>
              <a:rPr lang="cs-CZ" dirty="0" smtClean="0"/>
              <a:t>např. </a:t>
            </a:r>
            <a:r>
              <a:rPr lang="cs-CZ" dirty="0" err="1" smtClean="0"/>
              <a:t>Bubble</a:t>
            </a:r>
            <a:r>
              <a:rPr lang="cs-CZ" dirty="0" smtClean="0"/>
              <a:t> </a:t>
            </a:r>
            <a:r>
              <a:rPr lang="cs-CZ" dirty="0" err="1" smtClean="0"/>
              <a:t>UPnP</a:t>
            </a:r>
            <a:endParaRPr lang="cs-CZ" dirty="0" smtClean="0"/>
          </a:p>
          <a:p>
            <a:pPr lvl="1"/>
            <a:r>
              <a:rPr lang="cs-CZ" dirty="0" err="1" smtClean="0"/>
              <a:t>Onlive</a:t>
            </a:r>
            <a:r>
              <a:rPr lang="cs-CZ" dirty="0" smtClean="0"/>
              <a:t> – </a:t>
            </a:r>
            <a:r>
              <a:rPr lang="cs-CZ" dirty="0" err="1" smtClean="0"/>
              <a:t>videoherní</a:t>
            </a:r>
            <a:r>
              <a:rPr lang="cs-CZ" dirty="0" smtClean="0"/>
              <a:t> </a:t>
            </a:r>
            <a:r>
              <a:rPr lang="cs-CZ" dirty="0" err="1" smtClean="0"/>
              <a:t>streamování</a:t>
            </a:r>
            <a:r>
              <a:rPr lang="cs-CZ" dirty="0" smtClean="0"/>
              <a:t> i do přenosných zařízení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494" y="4259713"/>
            <a:ext cx="3339612" cy="2344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812374"/>
      </p:ext>
    </p:extLst>
  </p:cSld>
  <p:clrMapOvr>
    <a:masterClrMapping/>
  </p:clrMapOvr>
  <p:transition>
    <p:randomBa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Aplikace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Antiviry</a:t>
            </a:r>
          </a:p>
          <a:p>
            <a:pPr lvl="1"/>
            <a:r>
              <a:rPr lang="cs-CZ" dirty="0" err="1"/>
              <a:t>Avast</a:t>
            </a:r>
            <a:r>
              <a:rPr lang="cs-CZ" dirty="0"/>
              <a:t>, AVG, ESET, </a:t>
            </a:r>
            <a:r>
              <a:rPr lang="cs-CZ" dirty="0" err="1"/>
              <a:t>Norton</a:t>
            </a:r>
            <a:r>
              <a:rPr lang="cs-CZ" dirty="0"/>
              <a:t> </a:t>
            </a:r>
            <a:r>
              <a:rPr lang="cs-CZ" dirty="0" smtClean="0"/>
              <a:t>…</a:t>
            </a:r>
          </a:p>
          <a:p>
            <a:r>
              <a:rPr lang="cs-CZ" dirty="0" smtClean="0"/>
              <a:t>Hry</a:t>
            </a:r>
          </a:p>
          <a:p>
            <a:pPr lvl="1"/>
            <a:r>
              <a:rPr lang="cs-CZ" dirty="0" err="1" smtClean="0"/>
              <a:t>Angry</a:t>
            </a:r>
            <a:r>
              <a:rPr lang="cs-CZ" dirty="0" smtClean="0"/>
              <a:t> </a:t>
            </a:r>
            <a:r>
              <a:rPr lang="cs-CZ" dirty="0" err="1" smtClean="0"/>
              <a:t>Birds</a:t>
            </a:r>
            <a:r>
              <a:rPr lang="cs-CZ" dirty="0" smtClean="0"/>
              <a:t>, </a:t>
            </a:r>
            <a:r>
              <a:rPr lang="cs-CZ" dirty="0" err="1" smtClean="0"/>
              <a:t>Plants</a:t>
            </a:r>
            <a:r>
              <a:rPr lang="cs-CZ" dirty="0" smtClean="0"/>
              <a:t> vs. </a:t>
            </a:r>
            <a:r>
              <a:rPr lang="cs-CZ" dirty="0" err="1" smtClean="0"/>
              <a:t>Zombies</a:t>
            </a:r>
            <a:r>
              <a:rPr lang="cs-CZ" dirty="0" smtClean="0"/>
              <a:t> … </a:t>
            </a:r>
            <a:r>
              <a:rPr lang="cs-CZ" dirty="0" smtClean="0">
                <a:sym typeface="Wingdings" panose="05000000000000000000" pitchFamily="2" charset="2"/>
              </a:rPr>
              <a:t></a:t>
            </a:r>
            <a:endParaRPr lang="cs-CZ" dirty="0"/>
          </a:p>
          <a:p>
            <a:r>
              <a:rPr lang="cs-CZ" dirty="0" smtClean="0"/>
              <a:t>Emulátory</a:t>
            </a:r>
          </a:p>
          <a:p>
            <a:pPr lvl="1"/>
            <a:r>
              <a:rPr lang="cs-CZ" dirty="0" err="1" smtClean="0"/>
              <a:t>DosBox</a:t>
            </a:r>
            <a:r>
              <a:rPr lang="cs-CZ" dirty="0"/>
              <a:t> </a:t>
            </a:r>
            <a:r>
              <a:rPr lang="cs-CZ" dirty="0" smtClean="0"/>
              <a:t>Turbo, My Boy!, </a:t>
            </a:r>
            <a:r>
              <a:rPr lang="cs-CZ" dirty="0" err="1" smtClean="0"/>
              <a:t>DraStic</a:t>
            </a:r>
            <a:r>
              <a:rPr lang="cs-CZ" dirty="0" smtClean="0"/>
              <a:t> DS, Super N64 …</a:t>
            </a:r>
            <a:endParaRPr lang="cs-CZ" dirty="0"/>
          </a:p>
          <a:p>
            <a:r>
              <a:rPr lang="cs-CZ" dirty="0" smtClean="0"/>
              <a:t>Mapy/Navigace</a:t>
            </a:r>
          </a:p>
          <a:p>
            <a:pPr lvl="1"/>
            <a:r>
              <a:rPr lang="cs-CZ" dirty="0" smtClean="0"/>
              <a:t>Google </a:t>
            </a:r>
            <a:r>
              <a:rPr lang="cs-CZ" dirty="0" err="1" smtClean="0"/>
              <a:t>Maps</a:t>
            </a:r>
            <a:r>
              <a:rPr lang="cs-CZ" dirty="0" smtClean="0"/>
              <a:t>, </a:t>
            </a:r>
            <a:r>
              <a:rPr lang="cs-CZ" dirty="0" err="1" smtClean="0"/>
              <a:t>Maps</a:t>
            </a:r>
            <a:r>
              <a:rPr lang="cs-CZ" dirty="0" smtClean="0"/>
              <a:t> (Apple), </a:t>
            </a:r>
            <a:r>
              <a:rPr lang="cs-CZ" dirty="0" err="1" smtClean="0"/>
              <a:t>Syqic</a:t>
            </a:r>
            <a:r>
              <a:rPr lang="cs-CZ" dirty="0" smtClean="0"/>
              <a:t> …</a:t>
            </a:r>
          </a:p>
          <a:p>
            <a:r>
              <a:rPr lang="cs-CZ" dirty="0" smtClean="0"/>
              <a:t>A mnoho dalších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690746"/>
      </p:ext>
    </p:extLst>
  </p:cSld>
  <p:clrMapOvr>
    <a:masterClrMapping/>
  </p:clrMapOvr>
  <p:transition>
    <p:randomBa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Vývoj aplikací - Android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Programuje se primárně v Javě</a:t>
            </a:r>
          </a:p>
          <a:p>
            <a:r>
              <a:rPr lang="cs-CZ" dirty="0"/>
              <a:t>Programy jsou instalovány do složky /data/</a:t>
            </a:r>
            <a:r>
              <a:rPr lang="cs-CZ" dirty="0" err="1"/>
              <a:t>app</a:t>
            </a:r>
            <a:r>
              <a:rPr lang="cs-CZ" dirty="0"/>
              <a:t>  a jsou nedostupné bez </a:t>
            </a:r>
            <a:r>
              <a:rPr lang="cs-CZ" dirty="0" err="1" smtClean="0"/>
              <a:t>rootu</a:t>
            </a:r>
            <a:endParaRPr lang="cs-CZ" dirty="0" smtClean="0"/>
          </a:p>
          <a:p>
            <a:r>
              <a:rPr lang="cs-CZ" dirty="0" err="1"/>
              <a:t>Apk</a:t>
            </a:r>
            <a:r>
              <a:rPr lang="cs-CZ" dirty="0"/>
              <a:t> obsahují např. .</a:t>
            </a:r>
            <a:r>
              <a:rPr lang="cs-CZ" dirty="0" err="1"/>
              <a:t>dex</a:t>
            </a:r>
            <a:r>
              <a:rPr lang="cs-CZ" dirty="0"/>
              <a:t> soubory a zdrojové </a:t>
            </a:r>
            <a:r>
              <a:rPr lang="cs-CZ" dirty="0" smtClean="0"/>
              <a:t>kódy </a:t>
            </a:r>
          </a:p>
          <a:p>
            <a:r>
              <a:rPr lang="cs-CZ" dirty="0" smtClean="0"/>
              <a:t>Nástroje </a:t>
            </a:r>
            <a:r>
              <a:rPr lang="cs-CZ" dirty="0"/>
              <a:t>pro vývojáře aplikací</a:t>
            </a:r>
          </a:p>
          <a:p>
            <a:pPr lvl="1"/>
            <a:r>
              <a:rPr lang="cs-CZ" dirty="0"/>
              <a:t>Android </a:t>
            </a:r>
            <a:r>
              <a:rPr lang="cs-CZ" dirty="0" smtClean="0"/>
              <a:t>Software </a:t>
            </a:r>
            <a:r>
              <a:rPr lang="cs-CZ" dirty="0" err="1" smtClean="0"/>
              <a:t>Development</a:t>
            </a:r>
            <a:r>
              <a:rPr lang="cs-CZ" dirty="0" smtClean="0"/>
              <a:t> </a:t>
            </a:r>
            <a:r>
              <a:rPr lang="cs-CZ" dirty="0" err="1" smtClean="0"/>
              <a:t>Kit</a:t>
            </a:r>
            <a:r>
              <a:rPr lang="cs-CZ" dirty="0" smtClean="0"/>
              <a:t> (SDK)</a:t>
            </a:r>
          </a:p>
          <a:p>
            <a:pPr lvl="1"/>
            <a:r>
              <a:rPr lang="cs-CZ" dirty="0" smtClean="0"/>
              <a:t>Google </a:t>
            </a:r>
            <a:r>
              <a:rPr lang="cs-CZ" dirty="0" err="1"/>
              <a:t>App</a:t>
            </a:r>
            <a:r>
              <a:rPr lang="cs-CZ" dirty="0"/>
              <a:t> </a:t>
            </a:r>
            <a:r>
              <a:rPr lang="cs-CZ" dirty="0" err="1"/>
              <a:t>Inventor</a:t>
            </a:r>
            <a:endParaRPr lang="cs-CZ" dirty="0"/>
          </a:p>
          <a:p>
            <a:pPr lvl="1"/>
            <a:r>
              <a:rPr lang="en-US" dirty="0"/>
              <a:t>Eclipse s Android Development Tools</a:t>
            </a:r>
            <a:endParaRPr lang="cs-CZ" dirty="0"/>
          </a:p>
          <a:p>
            <a:pPr lvl="1"/>
            <a:r>
              <a:rPr lang="cs-CZ" dirty="0"/>
              <a:t>A další</a:t>
            </a:r>
          </a:p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75392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Vývoj </a:t>
            </a:r>
            <a:r>
              <a:rPr lang="cs-CZ" sz="1800" dirty="0"/>
              <a:t>aplikací - Android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Android SDK</a:t>
            </a:r>
          </a:p>
          <a:p>
            <a:pPr lvl="1"/>
            <a:r>
              <a:rPr lang="cs-CZ" dirty="0"/>
              <a:t>Podpora Windows, Linux i Mac OS X</a:t>
            </a:r>
          </a:p>
          <a:p>
            <a:pPr lvl="1"/>
            <a:r>
              <a:rPr lang="cs-CZ" dirty="0" smtClean="0"/>
              <a:t>Obsahuje různé nástroje na vývoj Android aplikací</a:t>
            </a:r>
          </a:p>
          <a:p>
            <a:pPr lvl="1"/>
            <a:r>
              <a:rPr lang="cs-CZ" dirty="0" smtClean="0"/>
              <a:t>V základu se nástroje dělí do dvou skupin</a:t>
            </a:r>
          </a:p>
          <a:p>
            <a:pPr lvl="2"/>
            <a:r>
              <a:rPr lang="cs-CZ" dirty="0" smtClean="0"/>
              <a:t>SDK </a:t>
            </a:r>
            <a:r>
              <a:rPr lang="cs-CZ" dirty="0" err="1" smtClean="0"/>
              <a:t>Tools</a:t>
            </a:r>
            <a:endParaRPr lang="cs-CZ" dirty="0" smtClean="0"/>
          </a:p>
          <a:p>
            <a:pPr lvl="3"/>
            <a:r>
              <a:rPr lang="cs-CZ" dirty="0" smtClean="0"/>
              <a:t>Jsou nezávislé na platformě a jsou vždy vyžadovány k vývoji aplikací</a:t>
            </a:r>
          </a:p>
          <a:p>
            <a:pPr lvl="2"/>
            <a:r>
              <a:rPr lang="cs-CZ" dirty="0" err="1" smtClean="0"/>
              <a:t>Platform</a:t>
            </a:r>
            <a:r>
              <a:rPr lang="cs-CZ" dirty="0" smtClean="0"/>
              <a:t> </a:t>
            </a:r>
            <a:r>
              <a:rPr lang="cs-CZ" dirty="0" err="1" smtClean="0"/>
              <a:t>Tools</a:t>
            </a:r>
            <a:endParaRPr lang="cs-CZ" dirty="0" smtClean="0"/>
          </a:p>
          <a:p>
            <a:pPr lvl="3"/>
            <a:r>
              <a:rPr lang="cs-CZ" dirty="0" smtClean="0"/>
              <a:t>Nástroje přizpůsobeny k podpoře funkcí nejnovější Android platformy</a:t>
            </a:r>
          </a:p>
          <a:p>
            <a:pPr lvl="3"/>
            <a:r>
              <a:rPr lang="cs-CZ" dirty="0" smtClean="0"/>
              <a:t>Zpětně kompatibilní</a:t>
            </a:r>
          </a:p>
          <a:p>
            <a:pPr lvl="1"/>
            <a:r>
              <a:rPr lang="cs-CZ" dirty="0" smtClean="0"/>
              <a:t>Dále obsahuje licenční soubory, Google Api, ukázkové soubory…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26584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Vývoj aplikací - Android</a:t>
            </a: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06" y="2135267"/>
            <a:ext cx="5644173" cy="2854425"/>
          </a:xfr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960" y="1487493"/>
            <a:ext cx="2665352" cy="4589585"/>
          </a:xfrm>
          <a:prstGeom prst="rect">
            <a:avLst/>
          </a:prstGeom>
        </p:spPr>
      </p:pic>
      <p:pic>
        <p:nvPicPr>
          <p:cNvPr id="7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985604"/>
      </p:ext>
    </p:extLst>
  </p:cSld>
  <p:clrMapOvr>
    <a:masterClrMapping/>
  </p:clrMapOvr>
  <p:transition>
    <p:randomBa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Vývoj </a:t>
            </a:r>
            <a:r>
              <a:rPr lang="cs-CZ" sz="1800" dirty="0"/>
              <a:t>aplikací - Android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SDK </a:t>
            </a:r>
            <a:r>
              <a:rPr lang="cs-CZ" dirty="0" err="1" smtClean="0"/>
              <a:t>Tools</a:t>
            </a:r>
            <a:r>
              <a:rPr lang="cs-CZ" dirty="0" smtClean="0"/>
              <a:t> obsahují důležité nástroje:</a:t>
            </a:r>
          </a:p>
          <a:p>
            <a:pPr lvl="1"/>
            <a:r>
              <a:rPr lang="cs-CZ" dirty="0"/>
              <a:t>Android SDK </a:t>
            </a:r>
            <a:r>
              <a:rPr lang="cs-CZ" dirty="0" err="1" smtClean="0"/>
              <a:t>Manager</a:t>
            </a:r>
            <a:endParaRPr lang="cs-CZ" dirty="0" smtClean="0"/>
          </a:p>
          <a:p>
            <a:pPr lvl="2"/>
            <a:r>
              <a:rPr lang="cs-CZ" dirty="0" smtClean="0"/>
              <a:t>Vytváření, mazání a prohlížení virtuálních Android zařízení (AVD)</a:t>
            </a:r>
          </a:p>
          <a:p>
            <a:pPr lvl="2"/>
            <a:r>
              <a:rPr lang="cs-CZ" dirty="0" smtClean="0"/>
              <a:t>Vytváření a aktualizování projektů</a:t>
            </a:r>
          </a:p>
          <a:p>
            <a:pPr lvl="2"/>
            <a:r>
              <a:rPr lang="cs-CZ" dirty="0" smtClean="0"/>
              <a:t>Aktualizace Android SDK</a:t>
            </a:r>
          </a:p>
          <a:p>
            <a:pPr lvl="1"/>
            <a:r>
              <a:rPr lang="cs-CZ" dirty="0"/>
              <a:t>AVD </a:t>
            </a:r>
            <a:r>
              <a:rPr lang="cs-CZ" dirty="0" err="1" smtClean="0"/>
              <a:t>Manager</a:t>
            </a:r>
            <a:endParaRPr lang="cs-CZ" dirty="0" smtClean="0"/>
          </a:p>
          <a:p>
            <a:pPr lvl="2"/>
            <a:r>
              <a:rPr lang="cs-CZ" dirty="0" smtClean="0"/>
              <a:t>Poskytuje grafické rozhraní na správu AVD</a:t>
            </a:r>
          </a:p>
          <a:p>
            <a:pPr lvl="1"/>
            <a:r>
              <a:rPr lang="cs-CZ" dirty="0" err="1" smtClean="0"/>
              <a:t>Emulator</a:t>
            </a:r>
            <a:endParaRPr lang="cs-CZ" dirty="0" smtClean="0"/>
          </a:p>
          <a:p>
            <a:pPr lvl="2"/>
            <a:r>
              <a:rPr lang="cs-CZ" dirty="0" smtClean="0"/>
              <a:t>Emulátor založený na QEMU umožňující designování a testování aplikací v prostředí Androidu</a:t>
            </a:r>
          </a:p>
          <a:p>
            <a:pPr lvl="1"/>
            <a:r>
              <a:rPr lang="cs-CZ" dirty="0" err="1"/>
              <a:t>Dalvik</a:t>
            </a:r>
            <a:r>
              <a:rPr lang="cs-CZ" dirty="0"/>
              <a:t> </a:t>
            </a:r>
            <a:r>
              <a:rPr lang="cs-CZ" dirty="0" err="1"/>
              <a:t>Debug</a:t>
            </a:r>
            <a:r>
              <a:rPr lang="cs-CZ" dirty="0"/>
              <a:t> Monitor </a:t>
            </a:r>
            <a:r>
              <a:rPr lang="cs-CZ" dirty="0" smtClean="0"/>
              <a:t>Server (DDMS)</a:t>
            </a:r>
          </a:p>
          <a:p>
            <a:pPr lvl="2"/>
            <a:r>
              <a:rPr lang="cs-CZ" dirty="0" smtClean="0"/>
              <a:t>Nástroj na ladění aplikací</a:t>
            </a:r>
            <a:endParaRPr lang="cs-CZ" dirty="0"/>
          </a:p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64785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Vývoj </a:t>
            </a:r>
            <a:r>
              <a:rPr lang="cs-CZ" sz="1800" dirty="0"/>
              <a:t>aplikací - Android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Další nástroje:</a:t>
            </a:r>
          </a:p>
          <a:p>
            <a:pPr lvl="1"/>
            <a:r>
              <a:rPr lang="cs-CZ" dirty="0" smtClean="0"/>
              <a:t>Hierarchy </a:t>
            </a:r>
            <a:r>
              <a:rPr lang="cs-CZ" dirty="0" err="1" smtClean="0"/>
              <a:t>Viewer</a:t>
            </a:r>
            <a:r>
              <a:rPr lang="cs-CZ" dirty="0" smtClean="0"/>
              <a:t> – nástroj na odladění uživatelského rozhraní</a:t>
            </a:r>
          </a:p>
          <a:p>
            <a:pPr lvl="1"/>
            <a:r>
              <a:rPr lang="cs-CZ" dirty="0" err="1" smtClean="0"/>
              <a:t>Layoutopt</a:t>
            </a:r>
            <a:r>
              <a:rPr lang="cs-CZ" dirty="0" smtClean="0"/>
              <a:t> – analýza layoutu</a:t>
            </a:r>
          </a:p>
          <a:p>
            <a:pPr lvl="1"/>
            <a:r>
              <a:rPr lang="cs-CZ" dirty="0" err="1" smtClean="0"/>
              <a:t>Mksdcard</a:t>
            </a:r>
            <a:r>
              <a:rPr lang="cs-CZ" dirty="0" smtClean="0"/>
              <a:t> – vytváří obraz disku pro emulátor (SD </a:t>
            </a:r>
            <a:r>
              <a:rPr lang="cs-CZ" dirty="0" err="1" smtClean="0"/>
              <a:t>card</a:t>
            </a:r>
            <a:r>
              <a:rPr lang="cs-CZ" dirty="0" smtClean="0"/>
              <a:t>)</a:t>
            </a:r>
          </a:p>
          <a:p>
            <a:pPr lvl="1"/>
            <a:r>
              <a:rPr lang="cs-CZ" dirty="0" err="1" smtClean="0"/>
              <a:t>Monkey</a:t>
            </a:r>
            <a:r>
              <a:rPr lang="cs-CZ" dirty="0" smtClean="0"/>
              <a:t> – stress-test aplikací pomocí náhodných dotyků/gest</a:t>
            </a:r>
          </a:p>
          <a:p>
            <a:pPr lvl="1"/>
            <a:r>
              <a:rPr lang="cs-CZ" dirty="0" err="1" smtClean="0"/>
              <a:t>ProGuard</a:t>
            </a:r>
            <a:r>
              <a:rPr lang="cs-CZ" dirty="0" smtClean="0"/>
              <a:t> – zmenšení a optimalizace kódu</a:t>
            </a:r>
            <a:endParaRPr lang="cs-CZ" dirty="0"/>
          </a:p>
          <a:p>
            <a:pPr lvl="1"/>
            <a:r>
              <a:rPr lang="cs-CZ" dirty="0" smtClean="0"/>
              <a:t>Sqlite3 – přístup k </a:t>
            </a:r>
            <a:r>
              <a:rPr lang="cs-CZ" dirty="0" err="1" smtClean="0"/>
              <a:t>SQLite</a:t>
            </a:r>
            <a:r>
              <a:rPr lang="cs-CZ" dirty="0" smtClean="0"/>
              <a:t> souborům</a:t>
            </a:r>
          </a:p>
          <a:p>
            <a:pPr lvl="1"/>
            <a:r>
              <a:rPr lang="cs-CZ" dirty="0" err="1" smtClean="0"/>
              <a:t>Systrace</a:t>
            </a:r>
            <a:r>
              <a:rPr lang="cs-CZ" dirty="0" smtClean="0"/>
              <a:t> – analyzuje proces aplikace, diagnóza problémů s výkonem atd.</a:t>
            </a:r>
          </a:p>
          <a:p>
            <a:pPr lvl="1"/>
            <a:r>
              <a:rPr lang="cs-CZ" dirty="0" err="1" smtClean="0"/>
              <a:t>Traceview</a:t>
            </a:r>
            <a:r>
              <a:rPr lang="cs-CZ" dirty="0" smtClean="0"/>
              <a:t>, </a:t>
            </a:r>
            <a:r>
              <a:rPr lang="cs-CZ" dirty="0" err="1" smtClean="0"/>
              <a:t>zipalign</a:t>
            </a:r>
            <a:r>
              <a:rPr lang="cs-CZ" dirty="0" smtClean="0"/>
              <a:t>, </a:t>
            </a:r>
            <a:r>
              <a:rPr lang="cs-CZ" dirty="0" err="1" smtClean="0"/>
              <a:t>Monkeyrunner</a:t>
            </a:r>
            <a:r>
              <a:rPr lang="cs-CZ" dirty="0" smtClean="0"/>
              <a:t>, </a:t>
            </a:r>
            <a:r>
              <a:rPr lang="cs-CZ" dirty="0" err="1" smtClean="0"/>
              <a:t>hprof-conv</a:t>
            </a:r>
            <a:r>
              <a:rPr lang="cs-CZ" dirty="0" smtClean="0"/>
              <a:t>, </a:t>
            </a:r>
            <a:r>
              <a:rPr lang="cs-CZ" dirty="0" err="1"/>
              <a:t>Draw</a:t>
            </a:r>
            <a:r>
              <a:rPr lang="cs-CZ" dirty="0"/>
              <a:t> </a:t>
            </a:r>
            <a:r>
              <a:rPr lang="cs-CZ" dirty="0" smtClean="0"/>
              <a:t>9-patch, </a:t>
            </a:r>
            <a:r>
              <a:rPr lang="cs-CZ" dirty="0" err="1" smtClean="0"/>
              <a:t>Dmtracedump</a:t>
            </a:r>
            <a:r>
              <a:rPr lang="cs-CZ" dirty="0" smtClean="0"/>
              <a:t>, </a:t>
            </a:r>
            <a:r>
              <a:rPr lang="cs-CZ" dirty="0" err="1" smtClean="0"/>
              <a:t>Draw</a:t>
            </a:r>
            <a:r>
              <a:rPr lang="cs-CZ" dirty="0" smtClean="0"/>
              <a:t> </a:t>
            </a:r>
            <a:r>
              <a:rPr lang="cs-CZ" dirty="0"/>
              <a:t>9-patch</a:t>
            </a:r>
          </a:p>
          <a:p>
            <a:pPr lvl="1"/>
            <a:endParaRPr lang="cs-CZ" dirty="0"/>
          </a:p>
          <a:p>
            <a:pPr lvl="1"/>
            <a:endParaRPr lang="cs-CZ" dirty="0"/>
          </a:p>
          <a:p>
            <a:pPr lvl="1"/>
            <a:endParaRPr lang="cs-CZ" dirty="0"/>
          </a:p>
          <a:p>
            <a:pPr lvl="1"/>
            <a:endParaRPr lang="cs-CZ" dirty="0"/>
          </a:p>
          <a:p>
            <a:pPr lvl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60485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Úvod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5950" y="1923365"/>
            <a:ext cx="8140700" cy="4525963"/>
          </a:xfrm>
        </p:spPr>
        <p:txBody>
          <a:bodyPr/>
          <a:lstStyle/>
          <a:p>
            <a:r>
              <a:rPr lang="cs-CZ" dirty="0" smtClean="0"/>
              <a:t>Použitelnost zařízení ovlivněna nejenom HW, ale i SW</a:t>
            </a:r>
          </a:p>
          <a:p>
            <a:r>
              <a:rPr lang="cs-CZ" dirty="0" smtClean="0"/>
              <a:t>Čím kvalitnější software, tím „chytřejší“ může být</a:t>
            </a:r>
          </a:p>
          <a:p>
            <a:r>
              <a:rPr lang="cs-CZ" dirty="0" smtClean="0"/>
              <a:t>V základu OS obvykle jen elementární SW výbava</a:t>
            </a:r>
          </a:p>
          <a:p>
            <a:pPr lvl="1"/>
            <a:r>
              <a:rPr lang="cs-CZ" dirty="0" smtClean="0"/>
              <a:t>Další programy si může uživatel sám doinstalovat podle potřeb</a:t>
            </a:r>
          </a:p>
          <a:p>
            <a:r>
              <a:rPr lang="cs-CZ" dirty="0" smtClean="0"/>
              <a:t>Výrobci zařízení dodávají nepotřebný SW</a:t>
            </a:r>
          </a:p>
          <a:p>
            <a:pPr lvl="1"/>
            <a:r>
              <a:rPr lang="cs-CZ" dirty="0" err="1" smtClean="0"/>
              <a:t>Bloatware</a:t>
            </a:r>
            <a:r>
              <a:rPr lang="cs-CZ" dirty="0" smtClean="0"/>
              <a:t>, který obvykle zabírá pouze místo a nelze ho lehce zbavit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Vývoj </a:t>
            </a:r>
            <a:r>
              <a:rPr lang="cs-CZ" sz="1800" dirty="0"/>
              <a:t>aplikací - Android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Platform</a:t>
            </a:r>
            <a:r>
              <a:rPr lang="cs-CZ" dirty="0" smtClean="0"/>
              <a:t> </a:t>
            </a:r>
            <a:r>
              <a:rPr lang="cs-CZ" dirty="0" err="1" smtClean="0"/>
              <a:t>Tools</a:t>
            </a:r>
            <a:r>
              <a:rPr lang="cs-CZ" dirty="0" smtClean="0"/>
              <a:t>:</a:t>
            </a:r>
          </a:p>
          <a:p>
            <a:pPr lvl="1"/>
            <a:r>
              <a:rPr lang="cs-CZ" dirty="0" smtClean="0"/>
              <a:t>ADB </a:t>
            </a:r>
            <a:r>
              <a:rPr lang="cs-CZ" dirty="0"/>
              <a:t>(Android </a:t>
            </a:r>
            <a:r>
              <a:rPr lang="cs-CZ" dirty="0" err="1"/>
              <a:t>Debug</a:t>
            </a:r>
            <a:r>
              <a:rPr lang="cs-CZ" dirty="0"/>
              <a:t> </a:t>
            </a:r>
            <a:r>
              <a:rPr lang="cs-CZ" dirty="0" err="1"/>
              <a:t>Bridge</a:t>
            </a:r>
            <a:r>
              <a:rPr lang="cs-CZ" dirty="0"/>
              <a:t>) </a:t>
            </a:r>
            <a:endParaRPr lang="cs-CZ" dirty="0" smtClean="0"/>
          </a:p>
          <a:p>
            <a:pPr lvl="2"/>
            <a:r>
              <a:rPr lang="cs-CZ" dirty="0" smtClean="0"/>
              <a:t>Nejdůležitější </a:t>
            </a:r>
            <a:r>
              <a:rPr lang="cs-CZ" dirty="0" err="1" smtClean="0"/>
              <a:t>platformový</a:t>
            </a:r>
            <a:r>
              <a:rPr lang="cs-CZ" dirty="0" smtClean="0"/>
              <a:t> nástroj</a:t>
            </a:r>
          </a:p>
          <a:p>
            <a:pPr lvl="2"/>
            <a:r>
              <a:rPr lang="cs-CZ" dirty="0" smtClean="0"/>
              <a:t>Zajišťuje komunikaci s instancí emulátoru nebo s Android zařízením</a:t>
            </a:r>
          </a:p>
          <a:p>
            <a:pPr lvl="2"/>
            <a:r>
              <a:rPr lang="cs-CZ" dirty="0" smtClean="0"/>
              <a:t>Jedná se o </a:t>
            </a:r>
            <a:r>
              <a:rPr lang="cs-CZ" dirty="0" err="1" smtClean="0"/>
              <a:t>Client</a:t>
            </a:r>
            <a:r>
              <a:rPr lang="cs-CZ" dirty="0" smtClean="0"/>
              <a:t>-Server program s třemi součástmi</a:t>
            </a:r>
          </a:p>
          <a:p>
            <a:pPr lvl="3"/>
            <a:r>
              <a:rPr lang="cs-CZ" dirty="0" err="1" smtClean="0"/>
              <a:t>Client</a:t>
            </a:r>
            <a:r>
              <a:rPr lang="cs-CZ" dirty="0" smtClean="0"/>
              <a:t>, který běží na vývojovém stroji </a:t>
            </a:r>
          </a:p>
          <a:p>
            <a:pPr marL="1255712" lvl="3" indent="0">
              <a:buNone/>
            </a:pPr>
            <a:r>
              <a:rPr lang="cs-CZ" dirty="0"/>
              <a:t> </a:t>
            </a:r>
            <a:r>
              <a:rPr lang="cs-CZ" dirty="0" smtClean="0"/>
              <a:t>    Lze ho vyvolat z příkazové řádky pomocí </a:t>
            </a:r>
            <a:r>
              <a:rPr lang="cs-CZ" dirty="0" err="1" smtClean="0"/>
              <a:t>adb</a:t>
            </a:r>
            <a:r>
              <a:rPr lang="cs-CZ" dirty="0" smtClean="0"/>
              <a:t> příkazu</a:t>
            </a:r>
          </a:p>
          <a:p>
            <a:pPr lvl="3"/>
            <a:r>
              <a:rPr lang="cs-CZ" dirty="0" smtClean="0"/>
              <a:t>Server běžící na pozadí vývojového stroje</a:t>
            </a:r>
          </a:p>
          <a:p>
            <a:pPr marL="1255712" lvl="3" indent="0">
              <a:buNone/>
            </a:pPr>
            <a:r>
              <a:rPr lang="cs-CZ" dirty="0" smtClean="0"/>
              <a:t>     Zařizuje komunikaci mezi </a:t>
            </a:r>
            <a:r>
              <a:rPr lang="cs-CZ" dirty="0" err="1"/>
              <a:t>c</a:t>
            </a:r>
            <a:r>
              <a:rPr lang="cs-CZ" dirty="0" err="1" smtClean="0"/>
              <a:t>lientem</a:t>
            </a:r>
            <a:r>
              <a:rPr lang="cs-CZ" dirty="0" smtClean="0"/>
              <a:t> a </a:t>
            </a:r>
            <a:r>
              <a:rPr lang="cs-CZ" dirty="0" err="1" smtClean="0"/>
              <a:t>adb</a:t>
            </a:r>
            <a:r>
              <a:rPr lang="cs-CZ" dirty="0" smtClean="0"/>
              <a:t> </a:t>
            </a:r>
            <a:r>
              <a:rPr lang="cs-CZ" dirty="0" err="1" smtClean="0"/>
              <a:t>daemonem</a:t>
            </a:r>
          </a:p>
          <a:p>
            <a:pPr lvl="3"/>
            <a:r>
              <a:rPr lang="cs-CZ" dirty="0" err="1" smtClean="0"/>
              <a:t>Daemon</a:t>
            </a:r>
            <a:r>
              <a:rPr lang="cs-CZ" dirty="0" smtClean="0"/>
              <a:t>, který běží jako proces na pozadí</a:t>
            </a:r>
          </a:p>
          <a:p>
            <a:pPr lvl="1"/>
            <a:r>
              <a:rPr lang="cs-CZ" dirty="0" smtClean="0"/>
              <a:t>Méně používané:</a:t>
            </a:r>
          </a:p>
          <a:p>
            <a:pPr lvl="2"/>
            <a:r>
              <a:rPr lang="cs-CZ" dirty="0" smtClean="0"/>
              <a:t>AIDL (Android </a:t>
            </a:r>
            <a:r>
              <a:rPr lang="cs-CZ" dirty="0"/>
              <a:t>Interface </a:t>
            </a:r>
            <a:r>
              <a:rPr lang="cs-CZ" dirty="0" err="1"/>
              <a:t>Definition</a:t>
            </a:r>
            <a:r>
              <a:rPr lang="cs-CZ" dirty="0"/>
              <a:t> </a:t>
            </a:r>
            <a:r>
              <a:rPr lang="cs-CZ" dirty="0" err="1" smtClean="0"/>
              <a:t>Language</a:t>
            </a:r>
            <a:r>
              <a:rPr lang="cs-CZ" dirty="0" smtClean="0"/>
              <a:t>) </a:t>
            </a:r>
          </a:p>
          <a:p>
            <a:pPr lvl="3"/>
            <a:r>
              <a:rPr lang="cs-CZ" dirty="0" smtClean="0"/>
              <a:t>definuje rozhraní na komunikaci klienta a </a:t>
            </a:r>
            <a:r>
              <a:rPr lang="cs-CZ" dirty="0"/>
              <a:t>služby </a:t>
            </a:r>
            <a:r>
              <a:rPr lang="cs-CZ" dirty="0" smtClean="0"/>
              <a:t>pomocí </a:t>
            </a:r>
            <a:r>
              <a:rPr lang="cs-CZ" dirty="0" err="1"/>
              <a:t>meziprocesové</a:t>
            </a:r>
            <a:r>
              <a:rPr lang="cs-CZ" dirty="0"/>
              <a:t> komunikace </a:t>
            </a:r>
            <a:endParaRPr lang="cs-CZ" dirty="0" smtClean="0"/>
          </a:p>
          <a:p>
            <a:pPr lvl="2"/>
            <a:r>
              <a:rPr lang="cs-CZ" dirty="0" err="1" smtClean="0"/>
              <a:t>aapt</a:t>
            </a:r>
            <a:r>
              <a:rPr lang="cs-CZ" dirty="0"/>
              <a:t>, </a:t>
            </a:r>
            <a:r>
              <a:rPr lang="cs-CZ" dirty="0" err="1" smtClean="0"/>
              <a:t>dexdump</a:t>
            </a:r>
            <a:r>
              <a:rPr lang="cs-CZ" dirty="0" smtClean="0"/>
              <a:t>, </a:t>
            </a:r>
            <a:r>
              <a:rPr lang="cs-CZ" dirty="0" err="1" smtClean="0"/>
              <a:t>dx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392576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Vývoj </a:t>
            </a:r>
            <a:r>
              <a:rPr lang="cs-CZ" sz="1800" dirty="0"/>
              <a:t>aplikací - Android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Native</a:t>
            </a:r>
            <a:r>
              <a:rPr lang="cs-CZ" dirty="0" smtClean="0"/>
              <a:t> </a:t>
            </a:r>
            <a:r>
              <a:rPr lang="cs-CZ" dirty="0" err="1" smtClean="0"/>
              <a:t>Development</a:t>
            </a:r>
            <a:r>
              <a:rPr lang="cs-CZ" dirty="0" smtClean="0"/>
              <a:t> </a:t>
            </a:r>
            <a:r>
              <a:rPr lang="cs-CZ" dirty="0" err="1" smtClean="0"/>
              <a:t>kit</a:t>
            </a:r>
            <a:r>
              <a:rPr lang="cs-CZ" dirty="0" smtClean="0"/>
              <a:t> (NDK)</a:t>
            </a:r>
          </a:p>
          <a:p>
            <a:pPr lvl="2"/>
            <a:r>
              <a:rPr lang="cs-CZ" dirty="0" smtClean="0"/>
              <a:t>Kompiluje a implementuje knihovny napsané v C, C++ na ARM, MIPS</a:t>
            </a:r>
          </a:p>
          <a:p>
            <a:pPr lvl="2"/>
            <a:r>
              <a:rPr lang="cs-CZ" dirty="0" smtClean="0"/>
              <a:t>Vhodný jen v určitých případech</a:t>
            </a:r>
          </a:p>
          <a:p>
            <a:pPr lvl="2"/>
            <a:r>
              <a:rPr lang="cs-CZ" dirty="0" smtClean="0"/>
              <a:t>Pro většinu aplikací zbytečné</a:t>
            </a:r>
          </a:p>
          <a:p>
            <a:r>
              <a:rPr lang="en-US" dirty="0"/>
              <a:t>Accessory </a:t>
            </a:r>
            <a:r>
              <a:rPr lang="en-US" dirty="0" smtClean="0"/>
              <a:t>Development Kit</a:t>
            </a:r>
            <a:r>
              <a:rPr lang="cs-CZ" dirty="0" smtClean="0"/>
              <a:t> (ADK)</a:t>
            </a:r>
          </a:p>
          <a:p>
            <a:pPr lvl="2"/>
            <a:r>
              <a:rPr lang="cs-CZ" dirty="0" smtClean="0"/>
              <a:t>Výchozí bod pro vytváření příslušenství pro Android</a:t>
            </a:r>
          </a:p>
          <a:p>
            <a:pPr lvl="2"/>
            <a:r>
              <a:rPr lang="cs-CZ" dirty="0"/>
              <a:t>Každá verze ADK je poskytována se zdrojovým </a:t>
            </a:r>
            <a:r>
              <a:rPr lang="cs-CZ" dirty="0" smtClean="0"/>
              <a:t>kódem a HW specifikacemi</a:t>
            </a:r>
            <a:endParaRPr lang="cs-CZ" dirty="0"/>
          </a:p>
          <a:p>
            <a:pPr lvl="2"/>
            <a:r>
              <a:rPr lang="cs-CZ" dirty="0" smtClean="0"/>
              <a:t>Využívá Android </a:t>
            </a:r>
            <a:r>
              <a:rPr lang="cs-CZ" dirty="0"/>
              <a:t>Open </a:t>
            </a:r>
            <a:r>
              <a:rPr lang="cs-CZ" dirty="0" err="1" smtClean="0"/>
              <a:t>Accessory</a:t>
            </a:r>
            <a:r>
              <a:rPr lang="cs-CZ" dirty="0" smtClean="0"/>
              <a:t> </a:t>
            </a:r>
          </a:p>
          <a:p>
            <a:pPr lvl="3"/>
            <a:r>
              <a:rPr lang="cs-CZ" dirty="0" smtClean="0"/>
              <a:t>Uveden </a:t>
            </a:r>
            <a:r>
              <a:rPr lang="cs-CZ" dirty="0"/>
              <a:t>v Androidu </a:t>
            </a:r>
            <a:r>
              <a:rPr lang="cs-CZ" dirty="0" smtClean="0"/>
              <a:t>3.1</a:t>
            </a:r>
          </a:p>
          <a:p>
            <a:pPr lvl="3"/>
            <a:r>
              <a:rPr lang="cs-CZ" dirty="0" smtClean="0"/>
              <a:t>Umožňuje připojení USB příslušenství k Android zařízením</a:t>
            </a:r>
          </a:p>
          <a:p>
            <a:pPr lvl="3"/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02572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Vývoj </a:t>
            </a:r>
            <a:r>
              <a:rPr lang="cs-CZ" sz="1800" dirty="0"/>
              <a:t>aplikací - Android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Další vývojové nástroje pro Android</a:t>
            </a:r>
          </a:p>
          <a:p>
            <a:pPr lvl="1"/>
            <a:r>
              <a:rPr lang="cs-CZ" dirty="0" err="1" smtClean="0"/>
              <a:t>Eclipse</a:t>
            </a:r>
            <a:r>
              <a:rPr lang="cs-CZ" dirty="0" smtClean="0"/>
              <a:t> s ADT (Android </a:t>
            </a:r>
            <a:r>
              <a:rPr lang="cs-CZ" dirty="0" err="1"/>
              <a:t>Development</a:t>
            </a:r>
            <a:r>
              <a:rPr lang="cs-CZ" dirty="0"/>
              <a:t> </a:t>
            </a:r>
            <a:r>
              <a:rPr lang="cs-CZ" dirty="0" err="1" smtClean="0"/>
              <a:t>Tools</a:t>
            </a:r>
            <a:r>
              <a:rPr lang="cs-CZ" dirty="0" smtClean="0"/>
              <a:t>)</a:t>
            </a:r>
          </a:p>
          <a:p>
            <a:pPr lvl="2"/>
            <a:r>
              <a:rPr lang="cs-CZ" dirty="0" smtClean="0"/>
              <a:t>Jedná se o oficiální </a:t>
            </a:r>
            <a:r>
              <a:rPr lang="cs-CZ" dirty="0" err="1" smtClean="0"/>
              <a:t>plugin</a:t>
            </a:r>
            <a:r>
              <a:rPr lang="cs-CZ" dirty="0" smtClean="0"/>
              <a:t> do prostředí </a:t>
            </a:r>
            <a:r>
              <a:rPr lang="cs-CZ" dirty="0" err="1" smtClean="0"/>
              <a:t>Eclipse</a:t>
            </a:r>
            <a:endParaRPr lang="cs-CZ" dirty="0" smtClean="0"/>
          </a:p>
          <a:p>
            <a:pPr lvl="1"/>
            <a:r>
              <a:rPr lang="cs-CZ" dirty="0" err="1" smtClean="0"/>
              <a:t>App</a:t>
            </a:r>
            <a:r>
              <a:rPr lang="cs-CZ" dirty="0" smtClean="0"/>
              <a:t> </a:t>
            </a:r>
            <a:r>
              <a:rPr lang="cs-CZ" dirty="0" err="1"/>
              <a:t>Inventor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smtClean="0"/>
              <a:t>Android</a:t>
            </a:r>
          </a:p>
          <a:p>
            <a:pPr lvl="2"/>
            <a:r>
              <a:rPr lang="cs-CZ" dirty="0" smtClean="0"/>
              <a:t>Open-source webová aplikace </a:t>
            </a:r>
          </a:p>
          <a:p>
            <a:pPr lvl="2"/>
            <a:r>
              <a:rPr lang="cs-CZ" dirty="0" smtClean="0"/>
              <a:t>Původně poskytnutá společností Google</a:t>
            </a:r>
          </a:p>
          <a:p>
            <a:pPr lvl="2"/>
            <a:r>
              <a:rPr lang="cs-CZ" dirty="0" smtClean="0"/>
              <a:t>V současnosti spravována </a:t>
            </a:r>
            <a:r>
              <a:rPr lang="cs-CZ" dirty="0"/>
              <a:t>MIT (Massachusetts Institute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smtClean="0"/>
              <a:t>Technology)</a:t>
            </a:r>
          </a:p>
          <a:p>
            <a:pPr lvl="2"/>
            <a:r>
              <a:rPr lang="cs-CZ" dirty="0" smtClean="0"/>
              <a:t>Používá grafický interface umožňující „</a:t>
            </a:r>
            <a:r>
              <a:rPr lang="cs-CZ" dirty="0" err="1" smtClean="0"/>
              <a:t>drag</a:t>
            </a:r>
            <a:r>
              <a:rPr lang="cs-CZ" dirty="0" smtClean="0"/>
              <a:t>-and-drop“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57221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Vývoj aplikací - </a:t>
            </a:r>
            <a:r>
              <a:rPr lang="cs-CZ" sz="1800" dirty="0" err="1" smtClean="0"/>
              <a:t>iOS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Nástroj </a:t>
            </a:r>
            <a:r>
              <a:rPr lang="cs-CZ" dirty="0"/>
              <a:t>pro vývojáře = </a:t>
            </a:r>
            <a:r>
              <a:rPr lang="cs-CZ" dirty="0" err="1"/>
              <a:t>iOS</a:t>
            </a:r>
            <a:r>
              <a:rPr lang="cs-CZ" dirty="0"/>
              <a:t> SDK</a:t>
            </a:r>
          </a:p>
          <a:p>
            <a:pPr lvl="1"/>
            <a:r>
              <a:rPr lang="cs-CZ" dirty="0"/>
              <a:t>Dostupné zdarma</a:t>
            </a:r>
          </a:p>
          <a:p>
            <a:pPr lvl="1"/>
            <a:r>
              <a:rPr lang="cs-CZ" dirty="0"/>
              <a:t>Roční poplatek za členství</a:t>
            </a:r>
          </a:p>
          <a:p>
            <a:pPr lvl="1"/>
            <a:r>
              <a:rPr lang="cs-CZ" dirty="0"/>
              <a:t>Zveřejnění placené aplikace za </a:t>
            </a:r>
            <a:r>
              <a:rPr lang="cs-CZ" dirty="0" smtClean="0"/>
              <a:t>poplatek</a:t>
            </a:r>
          </a:p>
          <a:p>
            <a:r>
              <a:rPr lang="cs-CZ" dirty="0"/>
              <a:t>Programování aplikací v </a:t>
            </a:r>
            <a:r>
              <a:rPr lang="cs-CZ" dirty="0" err="1"/>
              <a:t>Objective</a:t>
            </a:r>
            <a:r>
              <a:rPr lang="cs-CZ" dirty="0"/>
              <a:t>-C (C, C</a:t>
            </a:r>
            <a:r>
              <a:rPr lang="cs-CZ" dirty="0" smtClean="0"/>
              <a:t>++)</a:t>
            </a:r>
          </a:p>
          <a:p>
            <a:r>
              <a:rPr lang="cs-CZ" dirty="0" err="1" smtClean="0"/>
              <a:t>Xcode</a:t>
            </a:r>
            <a:r>
              <a:rPr lang="cs-CZ" dirty="0"/>
              <a:t> </a:t>
            </a:r>
            <a:r>
              <a:rPr lang="cs-CZ" dirty="0" smtClean="0"/>
              <a:t>- vývojové prostředí </a:t>
            </a:r>
            <a:r>
              <a:rPr lang="cs-CZ" dirty="0" err="1" smtClean="0"/>
              <a:t>iOS</a:t>
            </a:r>
            <a:r>
              <a:rPr lang="cs-CZ" dirty="0" smtClean="0"/>
              <a:t> SDK pro OS X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227" y="4020663"/>
            <a:ext cx="4862146" cy="271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74108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Vývoj aplikací - </a:t>
            </a:r>
            <a:r>
              <a:rPr lang="cs-CZ" sz="1800" dirty="0" err="1" smtClean="0"/>
              <a:t>iOS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r>
              <a:rPr lang="cs-CZ" dirty="0" err="1" smtClean="0"/>
              <a:t>Xcode</a:t>
            </a:r>
            <a:r>
              <a:rPr lang="cs-CZ" dirty="0" smtClean="0"/>
              <a:t> obsahuje:</a:t>
            </a:r>
          </a:p>
          <a:p>
            <a:endParaRPr lang="cs-CZ" dirty="0" smtClean="0"/>
          </a:p>
          <a:p>
            <a:pPr lvl="1"/>
            <a:r>
              <a:rPr lang="cs-CZ" dirty="0" smtClean="0"/>
              <a:t>„Single-</a:t>
            </a:r>
            <a:r>
              <a:rPr lang="cs-CZ" dirty="0" err="1" smtClean="0"/>
              <a:t>Window</a:t>
            </a:r>
            <a:r>
              <a:rPr lang="cs-CZ" dirty="0" smtClean="0"/>
              <a:t> Interface“</a:t>
            </a:r>
            <a:endParaRPr lang="cs-CZ" dirty="0"/>
          </a:p>
          <a:p>
            <a:pPr lvl="2"/>
            <a:r>
              <a:rPr lang="cs-CZ" dirty="0" smtClean="0"/>
              <a:t>Editor</a:t>
            </a:r>
          </a:p>
          <a:p>
            <a:pPr lvl="2"/>
            <a:r>
              <a:rPr lang="cs-CZ" dirty="0" err="1" smtClean="0"/>
              <a:t>Asset</a:t>
            </a:r>
            <a:r>
              <a:rPr lang="cs-CZ" dirty="0" smtClean="0"/>
              <a:t> </a:t>
            </a:r>
            <a:r>
              <a:rPr lang="cs-CZ" dirty="0" err="1" smtClean="0"/>
              <a:t>catalog</a:t>
            </a:r>
            <a:endParaRPr lang="cs-CZ" dirty="0" smtClean="0"/>
          </a:p>
          <a:p>
            <a:pPr lvl="2"/>
            <a:r>
              <a:rPr lang="cs-CZ" dirty="0" smtClean="0"/>
              <a:t>Interface </a:t>
            </a:r>
            <a:r>
              <a:rPr lang="cs-CZ" dirty="0" err="1" smtClean="0"/>
              <a:t>Builder</a:t>
            </a:r>
            <a:endParaRPr lang="cs-CZ" dirty="0" smtClean="0"/>
          </a:p>
          <a:p>
            <a:pPr lvl="2"/>
            <a:r>
              <a:rPr lang="cs-CZ" dirty="0" smtClean="0"/>
              <a:t>Debugger</a:t>
            </a:r>
          </a:p>
          <a:p>
            <a:pPr lvl="2"/>
            <a:r>
              <a:rPr lang="cs-CZ" dirty="0" smtClean="0"/>
              <a:t>Unit </a:t>
            </a:r>
            <a:r>
              <a:rPr lang="cs-CZ" dirty="0" err="1" smtClean="0"/>
              <a:t>testing</a:t>
            </a:r>
            <a:r>
              <a:rPr lang="cs-CZ" dirty="0" smtClean="0"/>
              <a:t> </a:t>
            </a:r>
            <a:r>
              <a:rPr lang="cs-CZ" dirty="0" err="1" smtClean="0"/>
              <a:t>tools</a:t>
            </a:r>
            <a:endParaRPr lang="cs-CZ" dirty="0" smtClean="0"/>
          </a:p>
          <a:p>
            <a:pPr lvl="2"/>
            <a:r>
              <a:rPr lang="cs-CZ" dirty="0"/>
              <a:t>Source </a:t>
            </a:r>
            <a:r>
              <a:rPr lang="cs-CZ" dirty="0" err="1"/>
              <a:t>Control</a:t>
            </a:r>
            <a:r>
              <a:rPr lang="cs-CZ" dirty="0"/>
              <a:t> </a:t>
            </a:r>
            <a:r>
              <a:rPr lang="cs-CZ" dirty="0" smtClean="0"/>
              <a:t>Management</a:t>
            </a:r>
          </a:p>
          <a:p>
            <a:pPr lvl="2"/>
            <a:r>
              <a:rPr lang="cs-CZ" dirty="0" smtClean="0"/>
              <a:t>Dokumentace</a:t>
            </a:r>
          </a:p>
          <a:p>
            <a:pPr lvl="1"/>
            <a:endParaRPr lang="cs-CZ" dirty="0" smtClean="0"/>
          </a:p>
          <a:p>
            <a:pPr lvl="1"/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026" y="1951891"/>
            <a:ext cx="4874974" cy="2945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23408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Vývoj aplikací – Windows </a:t>
            </a:r>
            <a:r>
              <a:rPr lang="cs-CZ" sz="1800" dirty="0" err="1" smtClean="0"/>
              <a:t>Phone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Windows </a:t>
            </a:r>
            <a:r>
              <a:rPr lang="cs-CZ" dirty="0" err="1" smtClean="0"/>
              <a:t>Phone</a:t>
            </a:r>
            <a:r>
              <a:rPr lang="cs-CZ" dirty="0"/>
              <a:t> </a:t>
            </a:r>
            <a:r>
              <a:rPr lang="cs-CZ" dirty="0" smtClean="0"/>
              <a:t>SDK</a:t>
            </a:r>
          </a:p>
          <a:p>
            <a:pPr lvl="1"/>
            <a:r>
              <a:rPr lang="cs-CZ" dirty="0" smtClean="0"/>
              <a:t>Využívá vývojové prostředí MS </a:t>
            </a:r>
            <a:r>
              <a:rPr lang="cs-CZ" dirty="0" err="1" smtClean="0"/>
              <a:t>Visual</a:t>
            </a:r>
            <a:r>
              <a:rPr lang="cs-CZ" dirty="0" smtClean="0"/>
              <a:t> Studio</a:t>
            </a:r>
          </a:p>
          <a:p>
            <a:pPr lvl="1"/>
            <a:r>
              <a:rPr lang="cs-CZ" dirty="0" smtClean="0"/>
              <a:t>Umožňuje </a:t>
            </a:r>
            <a:r>
              <a:rPr lang="cs-CZ" dirty="0"/>
              <a:t>programovat v </a:t>
            </a:r>
            <a:r>
              <a:rPr lang="cs-CZ" dirty="0" err="1"/>
              <a:t>Visual</a:t>
            </a:r>
            <a:r>
              <a:rPr lang="cs-CZ" dirty="0"/>
              <a:t> C, </a:t>
            </a:r>
            <a:r>
              <a:rPr lang="cs-CZ" dirty="0" err="1"/>
              <a:t>Visual</a:t>
            </a:r>
            <a:r>
              <a:rPr lang="cs-CZ" dirty="0"/>
              <a:t> C++ a </a:t>
            </a:r>
            <a:r>
              <a:rPr lang="cs-CZ" dirty="0" err="1"/>
              <a:t>Visual</a:t>
            </a:r>
            <a:r>
              <a:rPr lang="cs-CZ" dirty="0"/>
              <a:t> </a:t>
            </a:r>
            <a:r>
              <a:rPr lang="cs-CZ" dirty="0" smtClean="0"/>
              <a:t>Basic</a:t>
            </a:r>
          </a:p>
          <a:p>
            <a:r>
              <a:rPr lang="cs-CZ" dirty="0" smtClean="0"/>
              <a:t>Obsah SDK: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Design a kódování</a:t>
            </a:r>
          </a:p>
          <a:p>
            <a:pPr lvl="1"/>
            <a:r>
              <a:rPr lang="cs-CZ" dirty="0" err="1" smtClean="0"/>
              <a:t>Visual</a:t>
            </a:r>
            <a:r>
              <a:rPr lang="cs-CZ" dirty="0" smtClean="0"/>
              <a:t> Studio Express</a:t>
            </a:r>
          </a:p>
          <a:p>
            <a:pPr lvl="2"/>
            <a:r>
              <a:rPr lang="cs-CZ" dirty="0" smtClean="0"/>
              <a:t>Vývojové prostředí – obsahuje šablony, editor, </a:t>
            </a:r>
            <a:r>
              <a:rPr lang="cs-CZ" dirty="0" err="1" smtClean="0"/>
              <a:t>visual</a:t>
            </a:r>
            <a:r>
              <a:rPr lang="cs-CZ" dirty="0" smtClean="0"/>
              <a:t> designer, </a:t>
            </a:r>
            <a:r>
              <a:rPr lang="cs-CZ" dirty="0" err="1" smtClean="0"/>
              <a:t>Toolbox</a:t>
            </a:r>
            <a:r>
              <a:rPr lang="cs-CZ" dirty="0" smtClean="0"/>
              <a:t> …</a:t>
            </a:r>
          </a:p>
          <a:p>
            <a:pPr lvl="1"/>
            <a:r>
              <a:rPr lang="cs-CZ" dirty="0" err="1" smtClean="0"/>
              <a:t>Blend</a:t>
            </a:r>
            <a:endParaRPr lang="cs-CZ" dirty="0"/>
          </a:p>
          <a:p>
            <a:pPr lvl="2"/>
            <a:r>
              <a:rPr lang="cs-CZ" dirty="0" smtClean="0"/>
              <a:t>Design a tvorba UI</a:t>
            </a:r>
          </a:p>
          <a:p>
            <a:pPr lvl="1"/>
            <a:r>
              <a:rPr lang="cs-CZ" dirty="0" smtClean="0"/>
              <a:t>Design </a:t>
            </a:r>
            <a:r>
              <a:rPr lang="cs-CZ" dirty="0" err="1" smtClean="0"/>
              <a:t>Library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60013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Vývoj aplikací – Windows </a:t>
            </a:r>
            <a:r>
              <a:rPr lang="cs-CZ" sz="1800" dirty="0" err="1" smtClean="0"/>
              <a:t>Phone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Spouštění a ladění (</a:t>
            </a:r>
            <a:r>
              <a:rPr lang="cs-CZ" dirty="0" err="1" smtClean="0"/>
              <a:t>debug</a:t>
            </a:r>
            <a:r>
              <a:rPr lang="cs-CZ" dirty="0" smtClean="0"/>
              <a:t>)</a:t>
            </a:r>
          </a:p>
          <a:p>
            <a:pPr lvl="1"/>
            <a:r>
              <a:rPr lang="cs-CZ" dirty="0" smtClean="0"/>
              <a:t>Windows </a:t>
            </a:r>
            <a:r>
              <a:rPr lang="cs-CZ" dirty="0" err="1" smtClean="0"/>
              <a:t>Phone</a:t>
            </a:r>
            <a:r>
              <a:rPr lang="cs-CZ" dirty="0" smtClean="0"/>
              <a:t> </a:t>
            </a:r>
            <a:r>
              <a:rPr lang="cs-CZ" dirty="0" err="1" smtClean="0"/>
              <a:t>Emulator</a:t>
            </a:r>
            <a:endParaRPr lang="cs-CZ" dirty="0" smtClean="0"/>
          </a:p>
          <a:p>
            <a:pPr lvl="1"/>
            <a:r>
              <a:rPr lang="cs-CZ" dirty="0" err="1"/>
              <a:t>Isolated</a:t>
            </a:r>
            <a:r>
              <a:rPr lang="cs-CZ" dirty="0"/>
              <a:t> </a:t>
            </a:r>
            <a:r>
              <a:rPr lang="cs-CZ" dirty="0" err="1"/>
              <a:t>Storage</a:t>
            </a:r>
            <a:r>
              <a:rPr lang="cs-CZ" dirty="0"/>
              <a:t> </a:t>
            </a:r>
            <a:r>
              <a:rPr lang="cs-CZ" dirty="0" smtClean="0"/>
              <a:t>Explorer</a:t>
            </a:r>
          </a:p>
          <a:p>
            <a:r>
              <a:rPr lang="cs-CZ" dirty="0" smtClean="0"/>
              <a:t>Testování a validace</a:t>
            </a:r>
          </a:p>
          <a:p>
            <a:pPr lvl="1"/>
            <a:r>
              <a:rPr lang="cs-CZ" dirty="0" err="1"/>
              <a:t>Simulation</a:t>
            </a:r>
            <a:r>
              <a:rPr lang="cs-CZ" dirty="0"/>
              <a:t> </a:t>
            </a:r>
            <a:r>
              <a:rPr lang="cs-CZ" dirty="0" err="1" smtClean="0"/>
              <a:t>Dashboard</a:t>
            </a:r>
            <a:endParaRPr lang="cs-CZ" dirty="0" smtClean="0"/>
          </a:p>
          <a:p>
            <a:pPr lvl="1"/>
            <a:r>
              <a:rPr lang="cs-CZ" dirty="0"/>
              <a:t>Windows </a:t>
            </a:r>
            <a:r>
              <a:rPr lang="cs-CZ" dirty="0" err="1"/>
              <a:t>Phone</a:t>
            </a:r>
            <a:r>
              <a:rPr lang="cs-CZ" dirty="0"/>
              <a:t> </a:t>
            </a:r>
            <a:r>
              <a:rPr lang="cs-CZ" dirty="0" err="1"/>
              <a:t>Application</a:t>
            </a:r>
            <a:r>
              <a:rPr lang="cs-CZ" dirty="0"/>
              <a:t> </a:t>
            </a:r>
            <a:r>
              <a:rPr lang="cs-CZ" dirty="0" err="1" smtClean="0"/>
              <a:t>Analysis</a:t>
            </a:r>
            <a:endParaRPr lang="cs-CZ" dirty="0" smtClean="0"/>
          </a:p>
          <a:p>
            <a:pPr lvl="1"/>
            <a:r>
              <a:rPr lang="en-US" dirty="0"/>
              <a:t>Windows Phone Store Test </a:t>
            </a:r>
            <a:r>
              <a:rPr lang="en-US" dirty="0" smtClean="0"/>
              <a:t>Kit</a:t>
            </a:r>
            <a:endParaRPr lang="cs-CZ" dirty="0" smtClean="0"/>
          </a:p>
          <a:p>
            <a:r>
              <a:rPr lang="cs-CZ" dirty="0" smtClean="0"/>
              <a:t>Nasazení</a:t>
            </a:r>
          </a:p>
          <a:p>
            <a:pPr lvl="1"/>
            <a:r>
              <a:rPr lang="cs-CZ" dirty="0"/>
              <a:t>Developer </a:t>
            </a:r>
            <a:r>
              <a:rPr lang="cs-CZ" dirty="0" err="1"/>
              <a:t>Registration</a:t>
            </a:r>
            <a:r>
              <a:rPr lang="cs-CZ" dirty="0"/>
              <a:t> </a:t>
            </a:r>
            <a:r>
              <a:rPr lang="cs-CZ" dirty="0" err="1" smtClean="0"/>
              <a:t>tool</a:t>
            </a:r>
            <a:endParaRPr lang="cs-CZ" dirty="0" smtClean="0"/>
          </a:p>
          <a:p>
            <a:pPr lvl="1"/>
            <a:r>
              <a:rPr lang="cs-CZ" dirty="0" err="1"/>
              <a:t>Application</a:t>
            </a:r>
            <a:r>
              <a:rPr lang="cs-CZ" dirty="0"/>
              <a:t> </a:t>
            </a:r>
            <a:r>
              <a:rPr lang="cs-CZ" dirty="0" err="1"/>
              <a:t>Deployment</a:t>
            </a:r>
            <a:r>
              <a:rPr lang="cs-CZ" dirty="0"/>
              <a:t> </a:t>
            </a:r>
            <a:r>
              <a:rPr lang="cs-CZ" dirty="0" err="1"/>
              <a:t>tool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066" y="2302348"/>
            <a:ext cx="3492388" cy="257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05443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Vývoj aplikací – Windows </a:t>
            </a:r>
            <a:r>
              <a:rPr lang="cs-CZ" sz="1800" dirty="0" err="1" smtClean="0"/>
              <a:t>Phone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Dodatečné nástroje</a:t>
            </a:r>
          </a:p>
          <a:p>
            <a:pPr lvl="1"/>
            <a:r>
              <a:rPr lang="cs-CZ" dirty="0" smtClean="0"/>
              <a:t>Microsoft nástroje</a:t>
            </a:r>
          </a:p>
          <a:p>
            <a:pPr lvl="2"/>
            <a:r>
              <a:rPr lang="cs-CZ" dirty="0" smtClean="0"/>
              <a:t>SDK Update</a:t>
            </a:r>
          </a:p>
          <a:p>
            <a:pPr lvl="2"/>
            <a:r>
              <a:rPr lang="cs-CZ" dirty="0" err="1"/>
              <a:t>Visual</a:t>
            </a:r>
            <a:r>
              <a:rPr lang="cs-CZ" dirty="0"/>
              <a:t> Studio </a:t>
            </a:r>
            <a:r>
              <a:rPr lang="cs-CZ" dirty="0" smtClean="0"/>
              <a:t>update</a:t>
            </a:r>
          </a:p>
          <a:p>
            <a:pPr lvl="2"/>
            <a:r>
              <a:rPr lang="cs-CZ" dirty="0" err="1"/>
              <a:t>Multilingual</a:t>
            </a:r>
            <a:r>
              <a:rPr lang="cs-CZ" dirty="0"/>
              <a:t> </a:t>
            </a:r>
            <a:r>
              <a:rPr lang="cs-CZ" dirty="0" err="1"/>
              <a:t>App</a:t>
            </a:r>
            <a:r>
              <a:rPr lang="cs-CZ" dirty="0"/>
              <a:t> </a:t>
            </a:r>
            <a:r>
              <a:rPr lang="cs-CZ" dirty="0" err="1"/>
              <a:t>Toolkit</a:t>
            </a:r>
            <a:r>
              <a:rPr lang="cs-CZ" dirty="0"/>
              <a:t> </a:t>
            </a:r>
            <a:r>
              <a:rPr lang="cs-CZ" dirty="0" smtClean="0"/>
              <a:t>(pro </a:t>
            </a:r>
            <a:r>
              <a:rPr lang="cs-CZ" dirty="0" err="1" smtClean="0"/>
              <a:t>Visual</a:t>
            </a:r>
            <a:r>
              <a:rPr lang="cs-CZ" dirty="0" smtClean="0"/>
              <a:t> Studio)</a:t>
            </a:r>
          </a:p>
          <a:p>
            <a:pPr lvl="1"/>
            <a:r>
              <a:rPr lang="cs-CZ" dirty="0" smtClean="0"/>
              <a:t>Open-Source nástroje</a:t>
            </a:r>
          </a:p>
          <a:p>
            <a:pPr lvl="2"/>
            <a:r>
              <a:rPr lang="cs-CZ" dirty="0" err="1"/>
              <a:t>The</a:t>
            </a:r>
            <a:r>
              <a:rPr lang="cs-CZ" dirty="0"/>
              <a:t> Windows </a:t>
            </a:r>
            <a:r>
              <a:rPr lang="cs-CZ" dirty="0" err="1"/>
              <a:t>Phone</a:t>
            </a:r>
            <a:r>
              <a:rPr lang="cs-CZ" dirty="0"/>
              <a:t> </a:t>
            </a:r>
            <a:r>
              <a:rPr lang="cs-CZ" dirty="0" err="1" smtClean="0"/>
              <a:t>Toolkit</a:t>
            </a:r>
            <a:endParaRPr lang="cs-CZ" dirty="0" smtClean="0"/>
          </a:p>
          <a:p>
            <a:pPr lvl="2"/>
            <a:r>
              <a:rPr lang="cs-CZ" dirty="0"/>
              <a:t>Coding4Fun </a:t>
            </a:r>
            <a:r>
              <a:rPr lang="cs-CZ" dirty="0" err="1" smtClean="0"/>
              <a:t>Toolkit</a:t>
            </a:r>
            <a:endParaRPr lang="cs-CZ" dirty="0" smtClean="0"/>
          </a:p>
          <a:p>
            <a:pPr lvl="2"/>
            <a:r>
              <a:rPr lang="cs-CZ" dirty="0"/>
              <a:t>Windows </a:t>
            </a:r>
            <a:r>
              <a:rPr lang="cs-CZ" dirty="0" err="1"/>
              <a:t>Phone</a:t>
            </a:r>
            <a:r>
              <a:rPr lang="cs-CZ" dirty="0"/>
              <a:t>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Tools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41533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Synchronizace a zálohování dat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Ukládání/stahování</a:t>
            </a:r>
          </a:p>
          <a:p>
            <a:pPr lvl="1"/>
            <a:r>
              <a:rPr lang="cs-CZ" dirty="0" smtClean="0"/>
              <a:t>nastavení </a:t>
            </a:r>
            <a:r>
              <a:rPr lang="cs-CZ" dirty="0"/>
              <a:t>systému, aplikací i objemných dat</a:t>
            </a:r>
          </a:p>
          <a:p>
            <a:r>
              <a:rPr lang="cs-CZ" dirty="0" smtClean="0"/>
              <a:t>Bezdrátově (přes Wi-Fi, 3G..)</a:t>
            </a:r>
          </a:p>
          <a:p>
            <a:pPr lvl="1"/>
            <a:r>
              <a:rPr lang="cs-CZ" dirty="0" smtClean="0"/>
              <a:t>Samostatné aplikace jako součást jiných</a:t>
            </a:r>
          </a:p>
          <a:p>
            <a:pPr lvl="2"/>
            <a:r>
              <a:rPr lang="cs-CZ" dirty="0" smtClean="0"/>
              <a:t>Výhoda automatické zálohy a přenositelnosti mezi zařízeními</a:t>
            </a:r>
          </a:p>
          <a:p>
            <a:r>
              <a:rPr lang="cs-CZ" dirty="0" smtClean="0"/>
              <a:t>Propojeni s PC přes USB konektor</a:t>
            </a:r>
          </a:p>
          <a:p>
            <a:pPr lvl="1"/>
            <a:r>
              <a:rPr lang="cs-CZ" dirty="0" smtClean="0"/>
              <a:t>Synchronizační aplikace na PC</a:t>
            </a:r>
          </a:p>
          <a:p>
            <a:r>
              <a:rPr lang="cs-CZ" dirty="0"/>
              <a:t>Synchronizační aplikace od výrobců</a:t>
            </a:r>
          </a:p>
          <a:p>
            <a:pPr lvl="1"/>
            <a:r>
              <a:rPr lang="cs-CZ" dirty="0" smtClean="0"/>
              <a:t>Obvykle umožňují synchronizaci jak přes PC, tak i bezdrátově</a:t>
            </a:r>
          </a:p>
          <a:p>
            <a:pPr lvl="1"/>
            <a:r>
              <a:rPr lang="cs-CZ" dirty="0" smtClean="0"/>
              <a:t>Samsung </a:t>
            </a:r>
            <a:r>
              <a:rPr lang="cs-CZ" dirty="0" err="1"/>
              <a:t>Kies</a:t>
            </a:r>
            <a:r>
              <a:rPr lang="cs-CZ" dirty="0"/>
              <a:t>, Apple iTunes </a:t>
            </a:r>
            <a:r>
              <a:rPr lang="cs-CZ" dirty="0" smtClean="0"/>
              <a:t>…</a:t>
            </a:r>
          </a:p>
          <a:p>
            <a:r>
              <a:rPr lang="cs-CZ" dirty="0" err="1"/>
              <a:t>Cloudová</a:t>
            </a:r>
            <a:r>
              <a:rPr lang="cs-CZ" dirty="0"/>
              <a:t> úložiště</a:t>
            </a:r>
          </a:p>
          <a:p>
            <a:pPr lvl="2"/>
            <a:r>
              <a:rPr lang="cs-CZ" dirty="0"/>
              <a:t>Google Drive, Apple </a:t>
            </a:r>
            <a:r>
              <a:rPr lang="cs-CZ" dirty="0" err="1"/>
              <a:t>iCloud</a:t>
            </a:r>
            <a:r>
              <a:rPr lang="cs-CZ" dirty="0"/>
              <a:t>, </a:t>
            </a:r>
            <a:r>
              <a:rPr lang="cs-CZ" dirty="0" err="1"/>
              <a:t>Asus</a:t>
            </a:r>
            <a:r>
              <a:rPr lang="cs-CZ" dirty="0"/>
              <a:t> </a:t>
            </a:r>
            <a:r>
              <a:rPr lang="cs-CZ" dirty="0" err="1"/>
              <a:t>WebStorage</a:t>
            </a:r>
            <a:r>
              <a:rPr lang="cs-CZ" dirty="0"/>
              <a:t>, MS </a:t>
            </a:r>
            <a:r>
              <a:rPr lang="cs-CZ" dirty="0" err="1"/>
              <a:t>OneDrive</a:t>
            </a:r>
            <a:r>
              <a:rPr lang="cs-CZ" dirty="0"/>
              <a:t>, </a:t>
            </a:r>
            <a:r>
              <a:rPr lang="cs-CZ" dirty="0" err="1"/>
              <a:t>Dropbox</a:t>
            </a:r>
            <a:r>
              <a:rPr lang="cs-CZ" dirty="0"/>
              <a:t>, Samsung S </a:t>
            </a:r>
            <a:r>
              <a:rPr lang="cs-CZ" dirty="0" err="1" smtClean="0"/>
              <a:t>Cloud</a:t>
            </a:r>
            <a:r>
              <a:rPr lang="cs-CZ" dirty="0" smtClean="0"/>
              <a:t> a další</a:t>
            </a:r>
          </a:p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734486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Zabezpečení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Antiviry</a:t>
            </a:r>
          </a:p>
          <a:p>
            <a:pPr lvl="1"/>
            <a:r>
              <a:rPr lang="cs-CZ" dirty="0" smtClean="0"/>
              <a:t>Pokud nemá aplikace plná práva (bez </a:t>
            </a:r>
            <a:r>
              <a:rPr lang="cs-CZ" dirty="0" err="1" smtClean="0"/>
              <a:t>rootu</a:t>
            </a:r>
            <a:r>
              <a:rPr lang="cs-CZ" dirty="0" smtClean="0"/>
              <a:t>) není ochrana plnohodnotná</a:t>
            </a:r>
          </a:p>
          <a:p>
            <a:r>
              <a:rPr lang="cs-CZ" dirty="0" err="1" smtClean="0"/>
              <a:t>Root</a:t>
            </a:r>
            <a:r>
              <a:rPr lang="cs-CZ" dirty="0" smtClean="0"/>
              <a:t>?</a:t>
            </a:r>
          </a:p>
          <a:p>
            <a:pPr lvl="1"/>
            <a:r>
              <a:rPr lang="cs-CZ" dirty="0" smtClean="0"/>
              <a:t>Možnosti zabezpečení navíc pomocí speciálních aplikací</a:t>
            </a:r>
          </a:p>
          <a:p>
            <a:pPr lvl="2"/>
            <a:r>
              <a:rPr lang="cs-CZ" dirty="0" smtClean="0"/>
              <a:t>Ovládání povolení přístupu jednotlivých aplikací atd.</a:t>
            </a:r>
          </a:p>
          <a:p>
            <a:pPr lvl="1"/>
            <a:r>
              <a:rPr lang="cs-CZ" dirty="0" smtClean="0"/>
              <a:t>Riziko, že nepovolená aplikace získá snadněji plný přístup</a:t>
            </a:r>
          </a:p>
          <a:p>
            <a:r>
              <a:rPr lang="cs-CZ" dirty="0" smtClean="0"/>
              <a:t>Různé Anti-</a:t>
            </a:r>
            <a:r>
              <a:rPr lang="cs-CZ" dirty="0" err="1" smtClean="0"/>
              <a:t>Theft</a:t>
            </a:r>
            <a:r>
              <a:rPr lang="cs-CZ" dirty="0" smtClean="0"/>
              <a:t> aplikace</a:t>
            </a:r>
          </a:p>
          <a:p>
            <a:pPr lvl="1"/>
            <a:r>
              <a:rPr lang="cs-CZ" dirty="0" smtClean="0"/>
              <a:t>Sledování a zamknutí telefonu přes internet, SMS atd.</a:t>
            </a:r>
          </a:p>
          <a:p>
            <a:pPr lvl="1"/>
            <a:r>
              <a:rPr lang="cs-CZ" dirty="0" smtClean="0"/>
              <a:t>Mohou být v zařízení v </a:t>
            </a:r>
            <a:r>
              <a:rPr lang="cs-CZ" dirty="0"/>
              <a:t>základu (Android </a:t>
            </a:r>
            <a:r>
              <a:rPr lang="cs-CZ" dirty="0" err="1"/>
              <a:t>Device</a:t>
            </a:r>
            <a:r>
              <a:rPr lang="cs-CZ" dirty="0"/>
              <a:t> </a:t>
            </a:r>
            <a:r>
              <a:rPr lang="cs-CZ" dirty="0" err="1" smtClean="0"/>
              <a:t>Manager</a:t>
            </a:r>
            <a:r>
              <a:rPr lang="cs-CZ" dirty="0" smtClean="0"/>
              <a:t>)</a:t>
            </a:r>
          </a:p>
          <a:p>
            <a:pPr lvl="1"/>
            <a:r>
              <a:rPr lang="cs-CZ" dirty="0" smtClean="0"/>
              <a:t>Často součástí antivirů</a:t>
            </a:r>
          </a:p>
          <a:p>
            <a:pPr lvl="1"/>
            <a:r>
              <a:rPr lang="cs-CZ" dirty="0" smtClean="0"/>
              <a:t>Nebo samostatné aplikace – např. Cerberus</a:t>
            </a:r>
          </a:p>
          <a:p>
            <a:pPr lvl="1"/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49951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Android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Android OS</a:t>
            </a:r>
          </a:p>
          <a:p>
            <a:pPr lvl="1"/>
            <a:r>
              <a:rPr lang="cs-CZ" dirty="0" smtClean="0"/>
              <a:t>Největší podíl na trhu</a:t>
            </a:r>
          </a:p>
          <a:p>
            <a:pPr lvl="1"/>
            <a:r>
              <a:rPr lang="cs-CZ" dirty="0" smtClean="0"/>
              <a:t>Distribuce aplikací přes Google Play</a:t>
            </a:r>
          </a:p>
          <a:p>
            <a:pPr lvl="1"/>
            <a:r>
              <a:rPr lang="cs-CZ" dirty="0" smtClean="0"/>
              <a:t>Existují také obchody třetích </a:t>
            </a:r>
            <a:r>
              <a:rPr lang="cs-CZ" dirty="0"/>
              <a:t>stran </a:t>
            </a:r>
            <a:endParaRPr lang="cs-CZ" dirty="0" smtClean="0"/>
          </a:p>
          <a:p>
            <a:pPr lvl="2"/>
            <a:r>
              <a:rPr lang="cs-CZ" dirty="0" smtClean="0"/>
              <a:t>Amazon </a:t>
            </a:r>
            <a:r>
              <a:rPr lang="cs-CZ" dirty="0" err="1" smtClean="0"/>
              <a:t>Appstore</a:t>
            </a:r>
            <a:endParaRPr lang="cs-CZ" dirty="0" smtClean="0"/>
          </a:p>
          <a:p>
            <a:pPr lvl="1"/>
            <a:r>
              <a:rPr lang="cs-CZ" dirty="0" smtClean="0"/>
              <a:t>Instalační formát souborů - .</a:t>
            </a:r>
            <a:r>
              <a:rPr lang="cs-CZ" dirty="0" err="1" smtClean="0"/>
              <a:t>apk</a:t>
            </a:r>
            <a:endParaRPr lang="cs-CZ" dirty="0" smtClean="0"/>
          </a:p>
          <a:p>
            <a:pPr lvl="1"/>
            <a:r>
              <a:rPr lang="cs-CZ" dirty="0" smtClean="0"/>
              <a:t>Umožněna je i instalace zvlášť stažených </a:t>
            </a:r>
            <a:r>
              <a:rPr lang="cs-CZ" dirty="0" err="1" smtClean="0"/>
              <a:t>apk</a:t>
            </a:r>
            <a:r>
              <a:rPr lang="cs-CZ" dirty="0" smtClean="0"/>
              <a:t> souborů např. z internetu</a:t>
            </a:r>
          </a:p>
          <a:p>
            <a:pPr lvl="1"/>
            <a:r>
              <a:rPr lang="cs-CZ" dirty="0" smtClean="0"/>
              <a:t>Google umožňuje vrácení peněz za koupenou aplikaci do 15 minut</a:t>
            </a:r>
          </a:p>
          <a:p>
            <a:pPr lvl="1"/>
            <a:r>
              <a:rPr lang="cs-CZ" dirty="0" smtClean="0"/>
              <a:t>30</a:t>
            </a:r>
            <a:r>
              <a:rPr lang="cs-CZ" dirty="0"/>
              <a:t>% z každé prodané aplikace si </a:t>
            </a:r>
            <a:r>
              <a:rPr lang="cs-CZ" dirty="0" smtClean="0"/>
              <a:t>nechává Google</a:t>
            </a:r>
          </a:p>
          <a:p>
            <a:pPr lvl="1"/>
            <a:r>
              <a:rPr lang="cs-CZ" dirty="0" smtClean="0"/>
              <a:t>Google umožňuje instantně vrácení peněz do 15 minut </a:t>
            </a:r>
            <a:endParaRPr lang="cs-CZ" dirty="0"/>
          </a:p>
          <a:p>
            <a:pPr lvl="1"/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lvl="1"/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310" y="1363755"/>
            <a:ext cx="2520178" cy="234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32319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Google Play</a:t>
            </a:r>
            <a:endParaRPr lang="cs-CZ" sz="1800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692" y="1600200"/>
            <a:ext cx="7697215" cy="4525963"/>
          </a:xfrm>
          <a:prstGeom prst="roundRect">
            <a:avLst>
              <a:gd name="adj" fmla="val 737"/>
            </a:avLst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6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915086"/>
      </p:ext>
    </p:extLst>
  </p:cSld>
  <p:clrMapOvr>
    <a:masterClrMapping/>
  </p:clrMapOvr>
  <p:transition>
    <p:randomBa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Store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Google </a:t>
            </a:r>
            <a:r>
              <a:rPr lang="cs-CZ" dirty="0"/>
              <a:t>Play </a:t>
            </a:r>
            <a:r>
              <a:rPr lang="cs-CZ" dirty="0" err="1"/>
              <a:t>vs</a:t>
            </a:r>
            <a:r>
              <a:rPr lang="cs-CZ" dirty="0"/>
              <a:t> </a:t>
            </a:r>
            <a:r>
              <a:rPr lang="cs-CZ" dirty="0" err="1"/>
              <a:t>App</a:t>
            </a:r>
            <a:r>
              <a:rPr lang="cs-CZ" dirty="0"/>
              <a:t> </a:t>
            </a:r>
            <a:r>
              <a:rPr lang="cs-CZ" dirty="0" err="1"/>
              <a:t>Store</a:t>
            </a:r>
            <a:endParaRPr lang="cs-CZ" dirty="0"/>
          </a:p>
          <a:p>
            <a:pPr lvl="1"/>
            <a:r>
              <a:rPr lang="cs-CZ" dirty="0"/>
              <a:t>Oba přes milion aplikací</a:t>
            </a:r>
          </a:p>
          <a:p>
            <a:pPr lvl="1"/>
            <a:r>
              <a:rPr lang="cs-CZ" dirty="0"/>
              <a:t>Google Play je nejrychleji se </a:t>
            </a:r>
            <a:r>
              <a:rPr lang="cs-CZ" dirty="0" smtClean="0"/>
              <a:t>rozrůstající </a:t>
            </a:r>
          </a:p>
          <a:p>
            <a:pPr lvl="2"/>
            <a:r>
              <a:rPr lang="cs-CZ" dirty="0" smtClean="0"/>
              <a:t>již počtem překonal </a:t>
            </a:r>
            <a:r>
              <a:rPr lang="cs-CZ" dirty="0" err="1" smtClean="0"/>
              <a:t>App</a:t>
            </a:r>
            <a:r>
              <a:rPr lang="cs-CZ" dirty="0" smtClean="0"/>
              <a:t> </a:t>
            </a:r>
            <a:r>
              <a:rPr lang="cs-CZ" dirty="0" err="1" smtClean="0"/>
              <a:t>Store</a:t>
            </a:r>
            <a:endParaRPr lang="cs-CZ" dirty="0"/>
          </a:p>
          <a:p>
            <a:pPr lvl="1"/>
            <a:r>
              <a:rPr lang="cs-CZ" dirty="0" smtClean="0"/>
              <a:t>Velká spousta málo kvalitních aplikací – snaha odstraňovat</a:t>
            </a:r>
          </a:p>
          <a:p>
            <a:pPr lvl="1"/>
            <a:r>
              <a:rPr lang="cs-CZ" dirty="0" err="1" smtClean="0"/>
              <a:t>App</a:t>
            </a:r>
            <a:r>
              <a:rPr lang="cs-CZ" dirty="0" smtClean="0"/>
              <a:t> </a:t>
            </a:r>
            <a:r>
              <a:rPr lang="cs-CZ" dirty="0" err="1" smtClean="0"/>
              <a:t>Store</a:t>
            </a:r>
            <a:r>
              <a:rPr lang="cs-CZ" dirty="0" smtClean="0"/>
              <a:t> stále vede ve výdělcích</a:t>
            </a:r>
          </a:p>
          <a:p>
            <a:pPr lvl="1"/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310" y="3854306"/>
            <a:ext cx="3413979" cy="2249632"/>
          </a:xfrm>
          <a:prstGeom prst="roundRect">
            <a:avLst>
              <a:gd name="adj" fmla="val 11195"/>
            </a:avLst>
          </a:prstGeom>
        </p:spPr>
      </p:pic>
    </p:spTree>
    <p:extLst>
      <p:ext uri="{BB962C8B-B14F-4D97-AF65-F5344CB8AC3E}">
        <p14:creationId xmlns:p14="http://schemas.microsoft.com/office/powerpoint/2010/main" val="218837201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iOS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iOS</a:t>
            </a:r>
            <a:endParaRPr lang="cs-CZ" dirty="0" smtClean="0"/>
          </a:p>
          <a:p>
            <a:pPr lvl="1"/>
            <a:r>
              <a:rPr lang="cs-CZ" dirty="0" smtClean="0"/>
              <a:t>Druhý nejpoužívanější mobilní OS</a:t>
            </a:r>
          </a:p>
          <a:p>
            <a:pPr lvl="1"/>
            <a:r>
              <a:rPr lang="cs-CZ" dirty="0" smtClean="0"/>
              <a:t>Přesto se vývojáři soustředí primárně na něj</a:t>
            </a:r>
          </a:p>
          <a:p>
            <a:pPr lvl="2"/>
            <a:r>
              <a:rPr lang="cs-CZ" dirty="0" smtClean="0"/>
              <a:t>Stále největší zisky z aplikací</a:t>
            </a:r>
          </a:p>
          <a:p>
            <a:pPr lvl="1"/>
            <a:r>
              <a:rPr lang="cs-CZ" dirty="0"/>
              <a:t>Distribuce aplikací </a:t>
            </a:r>
            <a:r>
              <a:rPr lang="cs-CZ" dirty="0" smtClean="0"/>
              <a:t>přes </a:t>
            </a:r>
            <a:r>
              <a:rPr lang="cs-CZ" dirty="0" err="1" smtClean="0"/>
              <a:t>App</a:t>
            </a:r>
            <a:r>
              <a:rPr lang="cs-CZ" dirty="0" smtClean="0"/>
              <a:t> </a:t>
            </a:r>
            <a:r>
              <a:rPr lang="cs-CZ" dirty="0" err="1" smtClean="0"/>
              <a:t>Store</a:t>
            </a:r>
            <a:endParaRPr lang="cs-CZ" dirty="0" smtClean="0"/>
          </a:p>
          <a:p>
            <a:pPr lvl="1"/>
            <a:r>
              <a:rPr lang="cs-CZ" dirty="0" smtClean="0"/>
              <a:t>30% z prodané aplikace si Apple nechává</a:t>
            </a:r>
          </a:p>
          <a:p>
            <a:pPr lvl="1"/>
            <a:r>
              <a:rPr lang="cs-CZ" dirty="0"/>
              <a:t>Instalační formát souborů - </a:t>
            </a:r>
            <a:r>
              <a:rPr lang="cs-CZ" dirty="0" smtClean="0"/>
              <a:t>.</a:t>
            </a:r>
            <a:r>
              <a:rPr lang="cs-CZ" dirty="0" err="1" smtClean="0"/>
              <a:t>ipa</a:t>
            </a:r>
            <a:endParaRPr lang="cs-CZ" dirty="0" smtClean="0"/>
          </a:p>
          <a:p>
            <a:pPr lvl="1"/>
            <a:r>
              <a:rPr lang="cs-CZ" dirty="0"/>
              <a:t>Instalace programů pouze z </a:t>
            </a:r>
            <a:r>
              <a:rPr lang="cs-CZ" dirty="0" err="1"/>
              <a:t>App</a:t>
            </a:r>
            <a:r>
              <a:rPr lang="cs-CZ" dirty="0"/>
              <a:t> </a:t>
            </a:r>
            <a:r>
              <a:rPr lang="cs-CZ" dirty="0" err="1" smtClean="0"/>
              <a:t>Store</a:t>
            </a:r>
            <a:endParaRPr lang="cs-CZ" dirty="0" smtClean="0"/>
          </a:p>
          <a:p>
            <a:pPr lvl="2"/>
            <a:r>
              <a:rPr lang="cs-CZ" dirty="0" err="1" smtClean="0"/>
              <a:t>Jailbreak</a:t>
            </a:r>
            <a:r>
              <a:rPr lang="cs-CZ" dirty="0" smtClean="0"/>
              <a:t> </a:t>
            </a:r>
          </a:p>
          <a:p>
            <a:pPr lvl="3"/>
            <a:r>
              <a:rPr lang="cs-CZ" dirty="0"/>
              <a:t>N</a:t>
            </a:r>
            <a:r>
              <a:rPr lang="cs-CZ" dirty="0" smtClean="0"/>
              <a:t>eoficiální úprava</a:t>
            </a:r>
          </a:p>
          <a:p>
            <a:pPr lvl="3"/>
            <a:r>
              <a:rPr lang="cs-CZ" dirty="0" smtClean="0"/>
              <a:t>Umožňuje  přístup k </a:t>
            </a:r>
            <a:r>
              <a:rPr lang="cs-CZ" dirty="0" err="1" smtClean="0"/>
              <a:t>sys</a:t>
            </a:r>
            <a:r>
              <a:rPr lang="cs-CZ" dirty="0" smtClean="0"/>
              <a:t>. souborům</a:t>
            </a:r>
          </a:p>
          <a:p>
            <a:pPr lvl="3"/>
            <a:r>
              <a:rPr lang="cs-CZ" dirty="0" smtClean="0"/>
              <a:t>Instalace aplikací mimo </a:t>
            </a:r>
            <a:r>
              <a:rPr lang="cs-CZ" dirty="0" err="1" smtClean="0"/>
              <a:t>App</a:t>
            </a:r>
            <a:r>
              <a:rPr lang="cs-CZ" dirty="0" smtClean="0"/>
              <a:t> </a:t>
            </a:r>
            <a:r>
              <a:rPr lang="cs-CZ" dirty="0" err="1" smtClean="0"/>
              <a:t>Store</a:t>
            </a:r>
            <a:endParaRPr lang="cs-CZ" dirty="0"/>
          </a:p>
          <a:p>
            <a:pPr lvl="1"/>
            <a:endParaRPr lang="cs-CZ" dirty="0" smtClean="0"/>
          </a:p>
          <a:p>
            <a:pPr lvl="1"/>
            <a:endParaRPr lang="cs-CZ" dirty="0" smtClean="0"/>
          </a:p>
          <a:p>
            <a:pPr lvl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100" y="1535113"/>
            <a:ext cx="2882900" cy="288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50344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App</a:t>
            </a:r>
            <a:r>
              <a:rPr lang="cs-CZ" sz="1800" dirty="0" smtClean="0"/>
              <a:t> </a:t>
            </a:r>
            <a:r>
              <a:rPr lang="cs-CZ" sz="1800" dirty="0" err="1" smtClean="0"/>
              <a:t>Store</a:t>
            </a:r>
            <a:endParaRPr lang="cs-CZ" sz="1800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044" y="1600200"/>
            <a:ext cx="5144511" cy="4525963"/>
          </a:xfrm>
          <a:prstGeom prst="roundRect">
            <a:avLst>
              <a:gd name="adj" fmla="val 3457"/>
            </a:avLst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6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147507"/>
      </p:ext>
    </p:extLst>
  </p:cSld>
  <p:clrMapOvr>
    <a:masterClrMapping/>
  </p:clrMapOvr>
  <p:transition>
    <p:randomBa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Windows </a:t>
            </a:r>
            <a:r>
              <a:rPr lang="cs-CZ" sz="1800" dirty="0" err="1" smtClean="0"/>
              <a:t>Phone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Windows </a:t>
            </a:r>
            <a:r>
              <a:rPr lang="cs-CZ" dirty="0" err="1" smtClean="0"/>
              <a:t>Phone</a:t>
            </a:r>
            <a:endParaRPr lang="cs-CZ" dirty="0" smtClean="0"/>
          </a:p>
          <a:p>
            <a:pPr lvl="1"/>
            <a:r>
              <a:rPr lang="cs-CZ" dirty="0" smtClean="0"/>
              <a:t>Oproti Androidu i </a:t>
            </a:r>
            <a:r>
              <a:rPr lang="cs-CZ" dirty="0" err="1" smtClean="0"/>
              <a:t>iOS</a:t>
            </a:r>
            <a:r>
              <a:rPr lang="cs-CZ" dirty="0" smtClean="0"/>
              <a:t> malý podíl trhu</a:t>
            </a:r>
          </a:p>
          <a:p>
            <a:pPr lvl="1"/>
            <a:r>
              <a:rPr lang="cs-CZ" dirty="0"/>
              <a:t>Distribuce aplikací přes </a:t>
            </a:r>
            <a:r>
              <a:rPr lang="cs-CZ" dirty="0" smtClean="0"/>
              <a:t>Windows </a:t>
            </a:r>
            <a:r>
              <a:rPr lang="cs-CZ" dirty="0" err="1"/>
              <a:t>Phone</a:t>
            </a:r>
            <a:r>
              <a:rPr lang="cs-CZ" dirty="0"/>
              <a:t> </a:t>
            </a:r>
            <a:r>
              <a:rPr lang="cs-CZ" dirty="0" err="1" smtClean="0"/>
              <a:t>Store</a:t>
            </a:r>
            <a:endParaRPr lang="cs-CZ" dirty="0" smtClean="0"/>
          </a:p>
          <a:p>
            <a:pPr lvl="1"/>
            <a:r>
              <a:rPr lang="cs-CZ" dirty="0" smtClean="0"/>
              <a:t>Méně aplikací než konkurence</a:t>
            </a:r>
          </a:p>
          <a:p>
            <a:pPr lvl="1"/>
            <a:r>
              <a:rPr lang="cs-CZ" dirty="0" smtClean="0"/>
              <a:t>Microsoft si nechává také 30% z prodané aplikace</a:t>
            </a:r>
          </a:p>
          <a:p>
            <a:pPr lvl="1"/>
            <a:r>
              <a:rPr lang="cs-CZ" dirty="0"/>
              <a:t>Instalační formát souborů - </a:t>
            </a:r>
            <a:r>
              <a:rPr lang="cs-CZ" dirty="0" smtClean="0"/>
              <a:t>.</a:t>
            </a:r>
            <a:r>
              <a:rPr lang="cs-CZ" dirty="0" err="1" smtClean="0"/>
              <a:t>xap</a:t>
            </a:r>
            <a:endParaRPr lang="cs-CZ" dirty="0" smtClean="0"/>
          </a:p>
          <a:p>
            <a:pPr lvl="1"/>
            <a:endParaRPr lang="cs-CZ" dirty="0" smtClean="0"/>
          </a:p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427" y="4407357"/>
            <a:ext cx="3947746" cy="801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53246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Windows </a:t>
            </a:r>
            <a:r>
              <a:rPr lang="cs-CZ" sz="1800" dirty="0" err="1" smtClean="0"/>
              <a:t>Phone</a:t>
            </a:r>
            <a:r>
              <a:rPr lang="cs-CZ" sz="1800" dirty="0" smtClean="0"/>
              <a:t> </a:t>
            </a:r>
            <a:r>
              <a:rPr lang="cs-CZ" sz="1800" dirty="0" err="1" smtClean="0"/>
              <a:t>Store</a:t>
            </a:r>
            <a:endParaRPr lang="cs-CZ" sz="1800" dirty="0"/>
          </a:p>
        </p:txBody>
      </p:sp>
      <p:pic>
        <p:nvPicPr>
          <p:cNvPr id="10" name="Zástupný symbol pro obsah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05" y="1542378"/>
            <a:ext cx="2715577" cy="4525963"/>
          </a:xfr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399" y="1537065"/>
            <a:ext cx="2718766" cy="4531276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982" y="1537065"/>
            <a:ext cx="2715578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808728"/>
      </p:ext>
    </p:extLst>
  </p:cSld>
  <p:clrMapOvr>
    <a:masterClrMapping/>
  </p:clrMapOvr>
  <p:transition>
    <p:randomBar/>
  </p:transition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2391</TotalTime>
  <Words>1489</Words>
  <Application>Microsoft Office PowerPoint</Application>
  <PresentationFormat>Předvádění na obrazovce (4:3)</PresentationFormat>
  <Paragraphs>406</Paragraphs>
  <Slides>30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30</vt:i4>
      </vt:variant>
    </vt:vector>
  </HeadingPairs>
  <TitlesOfParts>
    <vt:vector size="34" baseType="lpstr">
      <vt:lpstr>Arial</vt:lpstr>
      <vt:lpstr>Calibri</vt:lpstr>
      <vt:lpstr>Wingdings</vt:lpstr>
      <vt:lpstr>Mustr_prezentace_OPPA</vt:lpstr>
      <vt:lpstr>Prezentace aplikace PowerPoint</vt:lpstr>
      <vt:lpstr>Úvod</vt:lpstr>
      <vt:lpstr>Android</vt:lpstr>
      <vt:lpstr>Google Play</vt:lpstr>
      <vt:lpstr>Store</vt:lpstr>
      <vt:lpstr>iOS</vt:lpstr>
      <vt:lpstr>App Store</vt:lpstr>
      <vt:lpstr>Windows Phone</vt:lpstr>
      <vt:lpstr>Windows Phone Store</vt:lpstr>
      <vt:lpstr>Aktualizace systému</vt:lpstr>
      <vt:lpstr>Aplikace</vt:lpstr>
      <vt:lpstr>Aplikace</vt:lpstr>
      <vt:lpstr>Aplikace</vt:lpstr>
      <vt:lpstr>Aplikace</vt:lpstr>
      <vt:lpstr>Vývoj aplikací - Android</vt:lpstr>
      <vt:lpstr>Vývoj aplikací - Android</vt:lpstr>
      <vt:lpstr>Vývoj aplikací - Android</vt:lpstr>
      <vt:lpstr>Vývoj aplikací - Android</vt:lpstr>
      <vt:lpstr>Vývoj aplikací - Android</vt:lpstr>
      <vt:lpstr>Vývoj aplikací - Android</vt:lpstr>
      <vt:lpstr>Vývoj aplikací - Android</vt:lpstr>
      <vt:lpstr>Vývoj aplikací - Android</vt:lpstr>
      <vt:lpstr>Vývoj aplikací - iOS</vt:lpstr>
      <vt:lpstr>Vývoj aplikací - iOS</vt:lpstr>
      <vt:lpstr>Vývoj aplikací – Windows Phone</vt:lpstr>
      <vt:lpstr>Vývoj aplikací – Windows Phone</vt:lpstr>
      <vt:lpstr>Vývoj aplikací – Windows Phone</vt:lpstr>
      <vt:lpstr>Synchronizace a zálohování dat</vt:lpstr>
      <vt:lpstr>Zabezpečení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Martin Klíma</cp:lastModifiedBy>
  <cp:revision>227</cp:revision>
  <dcterms:created xsi:type="dcterms:W3CDTF">2013-09-10T05:03:47Z</dcterms:created>
  <dcterms:modified xsi:type="dcterms:W3CDTF">2014-04-17T17:56:59Z</dcterms:modified>
</cp:coreProperties>
</file>