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70" r:id="rId2"/>
    <p:sldId id="289" r:id="rId3"/>
    <p:sldId id="309" r:id="rId4"/>
    <p:sldId id="281" r:id="rId5"/>
    <p:sldId id="310" r:id="rId6"/>
    <p:sldId id="279" r:id="rId7"/>
    <p:sldId id="283" r:id="rId8"/>
    <p:sldId id="311" r:id="rId9"/>
    <p:sldId id="291" r:id="rId10"/>
    <p:sldId id="312" r:id="rId11"/>
    <p:sldId id="297" r:id="rId12"/>
    <p:sldId id="313" r:id="rId13"/>
    <p:sldId id="290" r:id="rId14"/>
    <p:sldId id="292" r:id="rId15"/>
    <p:sldId id="308" r:id="rId16"/>
    <p:sldId id="314" r:id="rId17"/>
    <p:sldId id="282" r:id="rId18"/>
    <p:sldId id="285" r:id="rId19"/>
    <p:sldId id="284" r:id="rId20"/>
    <p:sldId id="307" r:id="rId21"/>
    <p:sldId id="286" r:id="rId22"/>
    <p:sldId id="304" r:id="rId23"/>
    <p:sldId id="303" r:id="rId24"/>
    <p:sldId id="287" r:id="rId25"/>
    <p:sldId id="315" r:id="rId26"/>
    <p:sldId id="298" r:id="rId27"/>
    <p:sldId id="305" r:id="rId28"/>
    <p:sldId id="316" r:id="rId29"/>
    <p:sldId id="294" r:id="rId30"/>
    <p:sldId id="317" r:id="rId31"/>
    <p:sldId id="293" r:id="rId32"/>
    <p:sldId id="299" r:id="rId33"/>
    <p:sldId id="300" r:id="rId34"/>
    <p:sldId id="306" r:id="rId35"/>
    <p:sldId id="301" r:id="rId36"/>
    <p:sldId id="302" r:id="rId37"/>
    <p:sldId id="296" r:id="rId38"/>
    <p:sldId id="295" r:id="rId39"/>
    <p:sldId id="280" r:id="rId40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5560" autoAdjust="0"/>
  </p:normalViewPr>
  <p:slideViewPr>
    <p:cSldViewPr snapToGrid="0" snapToObjects="1">
      <p:cViewPr varScale="1">
        <p:scale>
          <a:sx n="70" d="100"/>
          <a:sy n="70" d="100"/>
        </p:scale>
        <p:origin x="-8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40520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Historie mobilních zařízení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  <a:endParaRPr lang="cs-CZ" sz="2000" b="1" dirty="0">
              <a:solidFill>
                <a:schemeClr val="bg1"/>
              </a:solidFill>
            </a:endParaRP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2234782" y="3599196"/>
            <a:ext cx="1041074" cy="442492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PNA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PNA = </a:t>
            </a:r>
            <a:r>
              <a:rPr lang="cs-CZ" dirty="0" err="1" smtClean="0"/>
              <a:t>Personal</a:t>
            </a:r>
            <a:r>
              <a:rPr lang="cs-CZ" dirty="0" smtClean="0"/>
              <a:t> </a:t>
            </a:r>
            <a:r>
              <a:rPr lang="cs-CZ" dirty="0" err="1"/>
              <a:t>navigation</a:t>
            </a:r>
            <a:r>
              <a:rPr lang="cs-CZ" dirty="0"/>
              <a:t> </a:t>
            </a:r>
            <a:r>
              <a:rPr lang="cs-CZ" dirty="0" err="1" smtClean="0"/>
              <a:t>assistant</a:t>
            </a:r>
            <a:endParaRPr lang="cs-CZ" dirty="0" smtClean="0"/>
          </a:p>
          <a:p>
            <a:r>
              <a:rPr lang="cs-CZ" dirty="0" smtClean="0"/>
              <a:t>Přenosný navigační systém</a:t>
            </a:r>
          </a:p>
          <a:p>
            <a:r>
              <a:rPr lang="cs-CZ" dirty="0"/>
              <a:t>První verze v 80. letech pouze u </a:t>
            </a:r>
            <a:r>
              <a:rPr lang="cs-CZ" dirty="0" smtClean="0"/>
              <a:t>armády</a:t>
            </a:r>
          </a:p>
          <a:p>
            <a:r>
              <a:rPr lang="cs-CZ" dirty="0" smtClean="0"/>
              <a:t>Současný vzhled podobný PDA či tabletu</a:t>
            </a:r>
          </a:p>
          <a:p>
            <a:r>
              <a:rPr lang="cs-CZ" dirty="0" smtClean="0"/>
              <a:t>Obvykle uzavřený systém</a:t>
            </a:r>
          </a:p>
          <a:p>
            <a:r>
              <a:rPr lang="cs-CZ" dirty="0" smtClean="0"/>
              <a:t>Omezení pouze k využití navigačního softwaru</a:t>
            </a:r>
          </a:p>
          <a:p>
            <a:r>
              <a:rPr lang="cs-CZ" dirty="0" smtClean="0"/>
              <a:t>Dnes již málo používané – úlohu převzal </a:t>
            </a:r>
            <a:r>
              <a:rPr lang="cs-CZ" dirty="0" err="1" smtClean="0"/>
              <a:t>smartphone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4098" name="Picture 2" descr="C:\Users\Netmars\Desktop\matrose\navigace\TomTomO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886" y="1524000"/>
            <a:ext cx="2157481" cy="1861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7240092" y="3385820"/>
            <a:ext cx="10390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err="1" smtClean="0"/>
              <a:t>TomTom</a:t>
            </a:r>
            <a:r>
              <a:rPr lang="cs-CZ" sz="1000" b="1" dirty="0" smtClean="0"/>
              <a:t> ONE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25775621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3181146" y="3204521"/>
            <a:ext cx="716692" cy="3966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           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PDA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PDA = </a:t>
            </a:r>
            <a:r>
              <a:rPr lang="cs-CZ" dirty="0" err="1" smtClean="0"/>
              <a:t>Personal</a:t>
            </a:r>
            <a:r>
              <a:rPr lang="cs-CZ" dirty="0" smtClean="0"/>
              <a:t> </a:t>
            </a:r>
            <a:r>
              <a:rPr lang="cs-CZ" dirty="0" err="1" smtClean="0"/>
              <a:t>digital</a:t>
            </a:r>
            <a:r>
              <a:rPr lang="cs-CZ" dirty="0" smtClean="0"/>
              <a:t> </a:t>
            </a:r>
            <a:r>
              <a:rPr lang="cs-CZ" dirty="0" err="1"/>
              <a:t>a</a:t>
            </a:r>
            <a:r>
              <a:rPr lang="cs-CZ" dirty="0" err="1" smtClean="0"/>
              <a:t>ssistant</a:t>
            </a:r>
            <a:endParaRPr lang="cs-CZ" dirty="0" smtClean="0"/>
          </a:p>
          <a:p>
            <a:r>
              <a:rPr lang="cs-CZ" dirty="0" smtClean="0"/>
              <a:t>Předchůdce chytrých telefonů</a:t>
            </a:r>
          </a:p>
          <a:p>
            <a:r>
              <a:rPr lang="cs-CZ" dirty="0" smtClean="0"/>
              <a:t>Malý osobní počítač s pokročilým operačním systémem</a:t>
            </a:r>
          </a:p>
          <a:p>
            <a:r>
              <a:rPr lang="cs-CZ" dirty="0" smtClean="0"/>
              <a:t>1984 - první PDA od firmy Psion – </a:t>
            </a:r>
            <a:r>
              <a:rPr lang="cs-CZ" dirty="0" err="1" smtClean="0"/>
              <a:t>Organizer</a:t>
            </a:r>
            <a:r>
              <a:rPr lang="cs-CZ" dirty="0" smtClean="0"/>
              <a:t> II</a:t>
            </a:r>
          </a:p>
          <a:p>
            <a:pPr lvl="1"/>
            <a:r>
              <a:rPr lang="cs-CZ" dirty="0" smtClean="0"/>
              <a:t>Málo společného s pozdějšími PDA</a:t>
            </a:r>
          </a:p>
          <a:p>
            <a:r>
              <a:rPr lang="cs-CZ" dirty="0" smtClean="0"/>
              <a:t>1992 – zaveden pojem PDA firmou Apple</a:t>
            </a:r>
          </a:p>
          <a:p>
            <a:r>
              <a:rPr lang="cs-CZ" dirty="0" smtClean="0"/>
              <a:t>Nejčastější systém:</a:t>
            </a:r>
          </a:p>
          <a:p>
            <a:pPr lvl="1"/>
            <a:r>
              <a:rPr lang="cs-CZ" dirty="0" smtClean="0"/>
              <a:t>Palm OS</a:t>
            </a:r>
          </a:p>
          <a:p>
            <a:pPr lvl="1"/>
            <a:r>
              <a:rPr lang="cs-CZ" dirty="0" smtClean="0"/>
              <a:t>Windows Mobile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5122" name="Picture 2" descr="C:\Users\Netmars\Desktop\matrose\pda\325px-Psion_Organiser_2 - wiki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91" y="4127158"/>
            <a:ext cx="1233747" cy="227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547614" y="6401048"/>
            <a:ext cx="1269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Psion </a:t>
            </a:r>
            <a:r>
              <a:rPr lang="cs-CZ" sz="1000" b="1" dirty="0" err="1" smtClean="0"/>
              <a:t>Organizer</a:t>
            </a:r>
            <a:r>
              <a:rPr lang="cs-CZ" sz="1000" b="1" dirty="0" smtClean="0"/>
              <a:t> II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200866011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PDA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Běžná výbava novějších zařízení:</a:t>
            </a:r>
          </a:p>
          <a:p>
            <a:pPr lvl="1"/>
            <a:r>
              <a:rPr lang="cs-CZ" dirty="0" smtClean="0"/>
              <a:t>Barevný dotykový LCD display</a:t>
            </a:r>
          </a:p>
          <a:p>
            <a:pPr lvl="1"/>
            <a:r>
              <a:rPr lang="cs-CZ" dirty="0" smtClean="0"/>
              <a:t>Použití rezistentní dotykové vrstvy – využití </a:t>
            </a:r>
            <a:r>
              <a:rPr lang="cs-CZ" dirty="0" err="1" smtClean="0"/>
              <a:t>stylusu</a:t>
            </a:r>
            <a:endParaRPr lang="cs-CZ" dirty="0" smtClean="0"/>
          </a:p>
          <a:p>
            <a:pPr lvl="1"/>
            <a:r>
              <a:rPr lang="cs-CZ" dirty="0" smtClean="0"/>
              <a:t>Slot na SD kartu</a:t>
            </a:r>
          </a:p>
          <a:p>
            <a:pPr lvl="1"/>
            <a:r>
              <a:rPr lang="cs-CZ" dirty="0" smtClean="0"/>
              <a:t>Konektivita</a:t>
            </a:r>
          </a:p>
          <a:p>
            <a:pPr lvl="2"/>
            <a:r>
              <a:rPr lang="cs-CZ" dirty="0" err="1" smtClean="0"/>
              <a:t>Bluetooth</a:t>
            </a:r>
            <a:r>
              <a:rPr lang="cs-CZ" dirty="0" smtClean="0"/>
              <a:t>, Wi-Fi, GSM, </a:t>
            </a:r>
            <a:r>
              <a:rPr lang="cs-CZ" dirty="0" err="1" smtClean="0"/>
              <a:t>IrDA</a:t>
            </a:r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170" name="Picture 2" descr="C:\Users\Netmars\Desktop\matrose\pda\657px-AcerN10Wiki - czwik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BBBCB4"/>
              </a:clrFrom>
              <a:clrTo>
                <a:srgbClr val="BBBCB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733" y="3015049"/>
            <a:ext cx="3090955" cy="28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253359" y="5837839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Acer N10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142029347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PDA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2005 – Palm TX</a:t>
            </a:r>
          </a:p>
          <a:p>
            <a:pPr lvl="1"/>
            <a:r>
              <a:rPr lang="cs-CZ" dirty="0" smtClean="0"/>
              <a:t>tehdejší vlajková loď firmy Palm</a:t>
            </a:r>
            <a:endParaRPr lang="en-US" dirty="0"/>
          </a:p>
          <a:p>
            <a:r>
              <a:rPr lang="cs-CZ" dirty="0" smtClean="0"/>
              <a:t>CPU – </a:t>
            </a:r>
            <a:r>
              <a:rPr lang="en-US" dirty="0" smtClean="0"/>
              <a:t>Intel </a:t>
            </a:r>
            <a:r>
              <a:rPr lang="en-US" dirty="0" err="1"/>
              <a:t>XScale</a:t>
            </a:r>
            <a:r>
              <a:rPr lang="en-US" dirty="0"/>
              <a:t> PXA </a:t>
            </a:r>
            <a:r>
              <a:rPr lang="en-US" dirty="0" smtClean="0"/>
              <a:t>270</a:t>
            </a:r>
            <a:r>
              <a:rPr lang="cs-CZ" dirty="0" smtClean="0"/>
              <a:t> </a:t>
            </a:r>
            <a:r>
              <a:rPr lang="en-US" dirty="0"/>
              <a:t>312 </a:t>
            </a:r>
            <a:r>
              <a:rPr lang="en-US" dirty="0" smtClean="0"/>
              <a:t>MHz</a:t>
            </a:r>
            <a:endParaRPr lang="cs-CZ" dirty="0" smtClean="0"/>
          </a:p>
          <a:p>
            <a:r>
              <a:rPr lang="cs-CZ" dirty="0" smtClean="0"/>
              <a:t>Display – 320x480 </a:t>
            </a:r>
            <a:r>
              <a:rPr lang="cs-CZ" dirty="0" err="1" smtClean="0"/>
              <a:t>px</a:t>
            </a:r>
            <a:endParaRPr lang="cs-CZ" dirty="0" smtClean="0"/>
          </a:p>
          <a:p>
            <a:r>
              <a:rPr lang="cs-CZ" dirty="0" smtClean="0"/>
              <a:t>32 MB RAM</a:t>
            </a:r>
          </a:p>
          <a:p>
            <a:r>
              <a:rPr lang="cs-CZ" dirty="0" smtClean="0"/>
              <a:t>128 MB interní paměť</a:t>
            </a:r>
          </a:p>
          <a:p>
            <a:r>
              <a:rPr lang="cs-CZ" dirty="0" smtClean="0"/>
              <a:t>Rozšiřitelné o SD kartu</a:t>
            </a:r>
            <a:r>
              <a:rPr lang="en-US" dirty="0" smtClean="0"/>
              <a:t> </a:t>
            </a:r>
            <a:endParaRPr lang="cs-CZ" dirty="0" smtClean="0"/>
          </a:p>
          <a:p>
            <a:r>
              <a:rPr lang="cs-CZ" dirty="0"/>
              <a:t>Palm </a:t>
            </a:r>
            <a:r>
              <a:rPr lang="cs-CZ" dirty="0" smtClean="0"/>
              <a:t>OS, </a:t>
            </a:r>
            <a:r>
              <a:rPr lang="cs-CZ" dirty="0" err="1" smtClean="0"/>
              <a:t>Garnet</a:t>
            </a:r>
            <a:r>
              <a:rPr lang="cs-CZ" dirty="0" smtClean="0"/>
              <a:t> </a:t>
            </a:r>
            <a:r>
              <a:rPr lang="cs-CZ" dirty="0"/>
              <a:t>5.4.9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6146" name="Picture 2" descr="C:\Users\Netmars\Desktop\matrose\pda\PalmTX - wi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335" y="2835368"/>
            <a:ext cx="3916963" cy="293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128811" y="5772938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Palm TX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350347700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4220596" y="3616294"/>
            <a:ext cx="1194391" cy="3966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Chytrý telefon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Smartphone</a:t>
            </a:r>
            <a:r>
              <a:rPr lang="cs-CZ" dirty="0" smtClean="0"/>
              <a:t> = telefon s pokročilým operačním systémem</a:t>
            </a:r>
          </a:p>
          <a:p>
            <a:r>
              <a:rPr lang="cs-CZ" dirty="0" smtClean="0"/>
              <a:t>Mnohonásobně vyšší výpočetní výkon než obyčejné telefony</a:t>
            </a:r>
          </a:p>
          <a:p>
            <a:r>
              <a:rPr lang="cs-CZ" dirty="0" smtClean="0"/>
              <a:t>Umožňuje instalaci nových programů a další úpravy</a:t>
            </a:r>
          </a:p>
          <a:p>
            <a:r>
              <a:rPr lang="cs-CZ" dirty="0" smtClean="0"/>
              <a:t>2013 – Překonaly celosvětově prodeje klasických telefonů</a:t>
            </a:r>
          </a:p>
          <a:p>
            <a:r>
              <a:rPr lang="cs-CZ" dirty="0" smtClean="0"/>
              <a:t>Nejpopulárnější systémy – Android (Google), </a:t>
            </a:r>
            <a:r>
              <a:rPr lang="cs-CZ" dirty="0" err="1" smtClean="0"/>
              <a:t>iOS</a:t>
            </a:r>
            <a:r>
              <a:rPr lang="cs-CZ" dirty="0" smtClean="0"/>
              <a:t> (Apple)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446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Chytrý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</a:t>
            </a:r>
            <a:r>
              <a:rPr lang="cs-CZ" dirty="0" smtClean="0"/>
              <a:t>ychlý technologický vývoj – obrovský nárůst výpočetního výkonu</a:t>
            </a:r>
          </a:p>
          <a:p>
            <a:r>
              <a:rPr lang="cs-CZ" dirty="0" smtClean="0"/>
              <a:t>Stále přidávány nové funkce – např. různé senzory</a:t>
            </a:r>
          </a:p>
          <a:p>
            <a:r>
              <a:rPr lang="cs-CZ" dirty="0" smtClean="0"/>
              <a:t>Nejlepší </a:t>
            </a:r>
            <a:r>
              <a:rPr lang="cs-CZ" dirty="0" err="1" smtClean="0"/>
              <a:t>smartphony</a:t>
            </a:r>
            <a:r>
              <a:rPr lang="cs-CZ" dirty="0" smtClean="0"/>
              <a:t> současnosti: </a:t>
            </a:r>
          </a:p>
          <a:p>
            <a:pPr lvl="1"/>
            <a:r>
              <a:rPr lang="cs-CZ" dirty="0" smtClean="0"/>
              <a:t>4+ jádrové procesory</a:t>
            </a:r>
          </a:p>
          <a:p>
            <a:pPr lvl="1"/>
            <a:r>
              <a:rPr lang="cs-CZ" dirty="0" smtClean="0"/>
              <a:t>2+ GB operační paměť</a:t>
            </a:r>
          </a:p>
          <a:p>
            <a:pPr lvl="1"/>
            <a:r>
              <a:rPr lang="cs-CZ" dirty="0" smtClean="0"/>
              <a:t>64+ GB  vnitřní paměť</a:t>
            </a:r>
          </a:p>
          <a:p>
            <a:pPr lvl="1"/>
            <a:r>
              <a:rPr lang="cs-CZ" dirty="0" err="1" smtClean="0"/>
              <a:t>FullHD</a:t>
            </a:r>
            <a:r>
              <a:rPr lang="cs-CZ" dirty="0" smtClean="0"/>
              <a:t> display</a:t>
            </a:r>
          </a:p>
          <a:p>
            <a:pPr lvl="1"/>
            <a:r>
              <a:rPr lang="cs-CZ" dirty="0"/>
              <a:t>V</a:t>
            </a:r>
            <a:r>
              <a:rPr lang="cs-CZ" dirty="0" smtClean="0"/>
              <a:t>šeobecně malá výdrž na jedno nabití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27966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Chytrý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1994 - IBM Simon – první zařízení typu </a:t>
            </a:r>
            <a:r>
              <a:rPr lang="cs-CZ" dirty="0" err="1" smtClean="0"/>
              <a:t>smartphone</a:t>
            </a:r>
            <a:endParaRPr lang="cs-CZ" dirty="0" smtClean="0"/>
          </a:p>
          <a:p>
            <a:r>
              <a:rPr lang="cs-CZ" dirty="0" smtClean="0"/>
              <a:t>Procesor – 16 MHz</a:t>
            </a:r>
          </a:p>
          <a:p>
            <a:r>
              <a:rPr lang="cs-CZ" dirty="0" err="1" smtClean="0"/>
              <a:t>Pamět</a:t>
            </a:r>
            <a:r>
              <a:rPr lang="cs-CZ" dirty="0" smtClean="0"/>
              <a:t> – 1 MB</a:t>
            </a:r>
          </a:p>
          <a:p>
            <a:r>
              <a:rPr lang="cs-CZ" dirty="0" smtClean="0"/>
              <a:t>Systém ROM-DOS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194" name="Picture 2" descr="C:\Users\Netmars\Desktop\matrose\smartphone\323px-IBM_Simon_Personal_Communicator - wik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487" y="2027141"/>
            <a:ext cx="2106698" cy="391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872482" y="5857717"/>
            <a:ext cx="8467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IBM Simon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329983408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Definice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Mobilní = </a:t>
            </a:r>
            <a:r>
              <a:rPr lang="cs-CZ" dirty="0"/>
              <a:t>p</a:t>
            </a:r>
            <a:r>
              <a:rPr lang="cs-CZ" dirty="0" smtClean="0"/>
              <a:t>řenosné zařízení</a:t>
            </a:r>
          </a:p>
          <a:p>
            <a:r>
              <a:rPr lang="cs-CZ" dirty="0" smtClean="0"/>
              <a:t>Vlastní napájení - baterie</a:t>
            </a:r>
          </a:p>
          <a:p>
            <a:r>
              <a:rPr lang="cs-CZ" dirty="0" smtClean="0"/>
              <a:t>Co nejkompaktnější rozměry - skladnost</a:t>
            </a:r>
          </a:p>
          <a:p>
            <a:r>
              <a:rPr lang="cs-CZ" dirty="0" smtClean="0"/>
              <a:t>Nízká hmotnost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26" name="Picture 2" descr="C:\Users\Netmars\Desktop\matrose\mobilni zarizeni - data.businessworl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392" y="3651761"/>
            <a:ext cx="40005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Chytrý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2002 - </a:t>
            </a:r>
            <a:r>
              <a:rPr lang="cs-CZ" dirty="0" smtClean="0"/>
              <a:t>T-Mobile </a:t>
            </a:r>
            <a:r>
              <a:rPr lang="cs-CZ" dirty="0" err="1"/>
              <a:t>Pocket</a:t>
            </a:r>
            <a:r>
              <a:rPr lang="cs-CZ" dirty="0"/>
              <a:t> PC </a:t>
            </a:r>
            <a:r>
              <a:rPr lang="cs-CZ" dirty="0" err="1" smtClean="0"/>
              <a:t>Phone</a:t>
            </a:r>
            <a:endParaRPr lang="cs-CZ" dirty="0" smtClean="0"/>
          </a:p>
          <a:p>
            <a:r>
              <a:rPr lang="cs-CZ" dirty="0" smtClean="0"/>
              <a:t>První zařízení běžící na Microsoft </a:t>
            </a:r>
            <a:r>
              <a:rPr lang="cs-CZ" dirty="0" err="1" smtClean="0"/>
              <a:t>Pocket</a:t>
            </a:r>
            <a:r>
              <a:rPr lang="cs-CZ" dirty="0" smtClean="0"/>
              <a:t> </a:t>
            </a:r>
            <a:r>
              <a:rPr lang="cs-CZ" dirty="0"/>
              <a:t>PC </a:t>
            </a:r>
            <a:r>
              <a:rPr lang="cs-CZ" dirty="0" err="1"/>
              <a:t>Phone</a:t>
            </a:r>
            <a:r>
              <a:rPr lang="cs-CZ" dirty="0"/>
              <a:t> </a:t>
            </a:r>
            <a:r>
              <a:rPr lang="cs-CZ" dirty="0" err="1" smtClean="0"/>
              <a:t>Edition</a:t>
            </a:r>
            <a:r>
              <a:rPr lang="cs-CZ" dirty="0" smtClean="0"/>
              <a:t> </a:t>
            </a:r>
          </a:p>
          <a:p>
            <a:r>
              <a:rPr lang="cs-CZ" dirty="0" smtClean="0"/>
              <a:t>PPC PE:</a:t>
            </a:r>
          </a:p>
          <a:p>
            <a:pPr lvl="1"/>
            <a:r>
              <a:rPr lang="cs-CZ" dirty="0" smtClean="0"/>
              <a:t>Upravená </a:t>
            </a:r>
            <a:r>
              <a:rPr lang="cs-CZ" dirty="0" err="1"/>
              <a:t>Pocket</a:t>
            </a:r>
            <a:r>
              <a:rPr lang="cs-CZ" dirty="0"/>
              <a:t> PC </a:t>
            </a:r>
            <a:r>
              <a:rPr lang="cs-CZ" dirty="0" smtClean="0"/>
              <a:t>2002 pro telefony</a:t>
            </a:r>
          </a:p>
          <a:p>
            <a:pPr lvl="1"/>
            <a:r>
              <a:rPr lang="cs-CZ" dirty="0" smtClean="0"/>
              <a:t>Předchůdce Windows Mobile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218" name="Picture 2" descr="C:\Users\Netmars\Desktop\matrose\smartphone\tmobile_solo - mobilete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430" y="2504303"/>
            <a:ext cx="1776221" cy="324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128889" y="5753487"/>
            <a:ext cx="18053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T-Mobile </a:t>
            </a:r>
            <a:r>
              <a:rPr lang="cs-CZ" sz="1000" b="1" dirty="0" err="1" smtClean="0"/>
              <a:t>Pocket</a:t>
            </a:r>
            <a:r>
              <a:rPr lang="cs-CZ" sz="1000" b="1" dirty="0" smtClean="0"/>
              <a:t> PC </a:t>
            </a:r>
            <a:r>
              <a:rPr lang="cs-CZ" sz="1000" b="1" dirty="0" err="1" smtClean="0"/>
              <a:t>Phone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191062835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Chytrý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2007 – vydán iPhone první generace společnosti Apple</a:t>
            </a:r>
          </a:p>
          <a:p>
            <a:r>
              <a:rPr lang="cs-CZ" dirty="0" smtClean="0"/>
              <a:t>Parametry:</a:t>
            </a:r>
          </a:p>
          <a:p>
            <a:pPr lvl="1"/>
            <a:r>
              <a:rPr lang="cs-CZ" dirty="0"/>
              <a:t>CPU – Samsung ARM 1176JZ</a:t>
            </a:r>
            <a:endParaRPr lang="cs-CZ" dirty="0" smtClean="0"/>
          </a:p>
          <a:p>
            <a:pPr lvl="1"/>
            <a:r>
              <a:rPr lang="cs-CZ" dirty="0" smtClean="0"/>
              <a:t>Oper. </a:t>
            </a:r>
            <a:r>
              <a:rPr lang="cs-CZ" dirty="0"/>
              <a:t>p</a:t>
            </a:r>
            <a:r>
              <a:rPr lang="cs-CZ" dirty="0" smtClean="0"/>
              <a:t>aměť – 128 MB</a:t>
            </a:r>
          </a:p>
          <a:p>
            <a:pPr lvl="1"/>
            <a:r>
              <a:rPr lang="cs-CZ" dirty="0" smtClean="0"/>
              <a:t>Úložiště – max. 16 GB</a:t>
            </a:r>
          </a:p>
          <a:p>
            <a:pPr lvl="1"/>
            <a:r>
              <a:rPr lang="cs-CZ" dirty="0" err="1" smtClean="0"/>
              <a:t>iOS</a:t>
            </a:r>
            <a:r>
              <a:rPr lang="cs-CZ" dirty="0" smtClean="0"/>
              <a:t> 3.1.3</a:t>
            </a:r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r>
              <a:rPr lang="cs-CZ" dirty="0" smtClean="0"/>
              <a:t>Tento přístroj nastartoval novou vlnu chytrých telefonů</a:t>
            </a:r>
          </a:p>
          <a:p>
            <a:r>
              <a:rPr lang="cs-CZ" dirty="0" smtClean="0"/>
              <a:t>Prosazení ovládání dotykové obrazovky prstem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242" name="Picture 2" descr="C:\Users\Netmars\Desktop\IPhone_2G_PSD_Mo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51" y="1949665"/>
            <a:ext cx="1561983" cy="296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164743" y="4814088"/>
            <a:ext cx="1002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Apple iPhone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160496430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Chytrý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iPhone 5S:</a:t>
            </a:r>
          </a:p>
          <a:p>
            <a:pPr lvl="1"/>
            <a:r>
              <a:rPr lang="cs-CZ" dirty="0"/>
              <a:t>Apple A7 </a:t>
            </a:r>
            <a:r>
              <a:rPr lang="cs-CZ" dirty="0" err="1" smtClean="0"/>
              <a:t>chip</a:t>
            </a:r>
            <a:r>
              <a:rPr lang="cs-CZ" dirty="0" smtClean="0"/>
              <a:t> (</a:t>
            </a:r>
            <a:r>
              <a:rPr lang="cs-CZ" dirty="0" err="1" smtClean="0"/>
              <a:t>vícejádrový</a:t>
            </a:r>
            <a:r>
              <a:rPr lang="cs-CZ" dirty="0" smtClean="0"/>
              <a:t> 64-bit ARM v8)</a:t>
            </a:r>
          </a:p>
          <a:p>
            <a:pPr lvl="2"/>
            <a:r>
              <a:rPr lang="cs-CZ" dirty="0"/>
              <a:t>První 64 bitový procesor v mobilním </a:t>
            </a:r>
            <a:r>
              <a:rPr lang="cs-CZ" dirty="0" smtClean="0"/>
              <a:t>telefonu</a:t>
            </a:r>
          </a:p>
          <a:p>
            <a:pPr lvl="1"/>
            <a:r>
              <a:rPr lang="cs-CZ" dirty="0"/>
              <a:t>Až 2x vyšší výkon oproti předchozímu </a:t>
            </a:r>
            <a:r>
              <a:rPr lang="cs-CZ" dirty="0" smtClean="0"/>
              <a:t>modelu</a:t>
            </a:r>
            <a:endParaRPr lang="cs-CZ" dirty="0"/>
          </a:p>
          <a:p>
            <a:pPr lvl="1"/>
            <a:r>
              <a:rPr lang="cs-CZ" dirty="0"/>
              <a:t>Sekundární co-procesor Apple </a:t>
            </a:r>
            <a:r>
              <a:rPr lang="cs-CZ" dirty="0" smtClean="0"/>
              <a:t>M7	</a:t>
            </a:r>
          </a:p>
          <a:p>
            <a:pPr lvl="2"/>
            <a:r>
              <a:rPr lang="cs-CZ" dirty="0" smtClean="0"/>
              <a:t>Komunikuje se senzory – nezatěžuje procesor</a:t>
            </a:r>
          </a:p>
          <a:p>
            <a:pPr lvl="1"/>
            <a:r>
              <a:rPr lang="cs-CZ" dirty="0" smtClean="0"/>
              <a:t>Až 64 GB vnitřní paměť</a:t>
            </a:r>
            <a:endParaRPr lang="cs-CZ" dirty="0"/>
          </a:p>
          <a:p>
            <a:pPr lvl="1"/>
            <a:r>
              <a:rPr lang="cs-CZ" dirty="0" smtClean="0"/>
              <a:t>Zabudovaná </a:t>
            </a:r>
            <a:r>
              <a:rPr lang="cs-CZ" dirty="0"/>
              <a:t>čtečka otisků prstů – </a:t>
            </a:r>
            <a:r>
              <a:rPr lang="cs-CZ" dirty="0" err="1"/>
              <a:t>Touch</a:t>
            </a:r>
            <a:r>
              <a:rPr lang="cs-CZ" dirty="0"/>
              <a:t> ID</a:t>
            </a:r>
          </a:p>
          <a:p>
            <a:pPr lvl="1"/>
            <a:r>
              <a:rPr lang="cs-CZ" dirty="0"/>
              <a:t>Duální LED dioda na fotoaparát</a:t>
            </a:r>
          </a:p>
          <a:p>
            <a:pPr lvl="1"/>
            <a:r>
              <a:rPr lang="cs-CZ" dirty="0" smtClean="0"/>
              <a:t>Oper. </a:t>
            </a:r>
            <a:r>
              <a:rPr lang="cs-CZ" dirty="0"/>
              <a:t>s</a:t>
            </a:r>
            <a:r>
              <a:rPr lang="cs-CZ" dirty="0" smtClean="0"/>
              <a:t>ystém </a:t>
            </a:r>
            <a:r>
              <a:rPr lang="cs-CZ" dirty="0" err="1" smtClean="0"/>
              <a:t>iOS</a:t>
            </a:r>
            <a:r>
              <a:rPr lang="cs-CZ" dirty="0" smtClean="0"/>
              <a:t> </a:t>
            </a:r>
            <a:r>
              <a:rPr lang="cs-CZ" dirty="0"/>
              <a:t>7.0</a:t>
            </a:r>
          </a:p>
          <a:p>
            <a:pPr lvl="1"/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47727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Chytrý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Září 2013 – představeny 2 nové modely</a:t>
            </a:r>
          </a:p>
          <a:p>
            <a:pPr lvl="1"/>
            <a:r>
              <a:rPr lang="cs-CZ" dirty="0" smtClean="0"/>
              <a:t>Vylepšená </a:t>
            </a:r>
            <a:r>
              <a:rPr lang="cs-CZ" dirty="0"/>
              <a:t>verze páté řady = iPhone </a:t>
            </a:r>
            <a:r>
              <a:rPr lang="cs-CZ" dirty="0" smtClean="0"/>
              <a:t>5s </a:t>
            </a:r>
            <a:endParaRPr lang="cs-CZ" dirty="0"/>
          </a:p>
          <a:p>
            <a:pPr lvl="1"/>
            <a:r>
              <a:rPr lang="cs-CZ" dirty="0"/>
              <a:t>První iPhone v plastovém provedení = iPhone </a:t>
            </a:r>
            <a:r>
              <a:rPr lang="cs-CZ" dirty="0" smtClean="0"/>
              <a:t>5c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1266" name="Picture 2" descr="C:\Users\Netmars\Desktop\matrose\smartphone\IPhone_5s - wik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117" y="2855017"/>
            <a:ext cx="1511460" cy="317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Netmars\Desktop\matrose\smartphone\IPhone_5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082" y="2831851"/>
            <a:ext cx="1533767" cy="320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3137583" y="6033881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Apple iPhone 5s</a:t>
            </a:r>
            <a:endParaRPr lang="cs-CZ" sz="1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571701" y="6033881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Apple iPhone 5c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27290552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Chytrý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Samsung </a:t>
            </a:r>
            <a:r>
              <a:rPr lang="cs-CZ" dirty="0" err="1" smtClean="0"/>
              <a:t>Galaxy</a:t>
            </a:r>
            <a:r>
              <a:rPr lang="cs-CZ" dirty="0" smtClean="0"/>
              <a:t> S4 :</a:t>
            </a:r>
          </a:p>
          <a:p>
            <a:pPr lvl="1"/>
            <a:r>
              <a:rPr lang="cs-CZ" dirty="0"/>
              <a:t>V</a:t>
            </a:r>
            <a:r>
              <a:rPr lang="cs-CZ" dirty="0" smtClean="0"/>
              <a:t>lajková loď firmy Samsung</a:t>
            </a:r>
          </a:p>
          <a:p>
            <a:pPr lvl="1"/>
            <a:r>
              <a:rPr lang="cs-CZ" dirty="0" smtClean="0"/>
              <a:t>Jeden z nejpopulárnějších </a:t>
            </a:r>
            <a:r>
              <a:rPr lang="cs-CZ" dirty="0" err="1" smtClean="0"/>
              <a:t>smartphonů</a:t>
            </a:r>
            <a:r>
              <a:rPr lang="cs-CZ" dirty="0" smtClean="0"/>
              <a:t> současnosti</a:t>
            </a:r>
          </a:p>
          <a:p>
            <a:pPr lvl="1"/>
            <a:r>
              <a:rPr lang="cs-CZ" dirty="0" smtClean="0"/>
              <a:t>Používá oper. </a:t>
            </a:r>
            <a:r>
              <a:rPr lang="cs-CZ" dirty="0"/>
              <a:t>s</a:t>
            </a:r>
            <a:r>
              <a:rPr lang="cs-CZ" dirty="0" smtClean="0"/>
              <a:t>ystém Android (v 4.2.2)</a:t>
            </a:r>
          </a:p>
          <a:p>
            <a:r>
              <a:rPr lang="cs-CZ" dirty="0" smtClean="0"/>
              <a:t>Specifikace:</a:t>
            </a:r>
          </a:p>
          <a:p>
            <a:pPr lvl="1"/>
            <a:r>
              <a:rPr lang="cs-CZ" dirty="0" smtClean="0"/>
              <a:t>Procesor (2 verze) </a:t>
            </a:r>
          </a:p>
          <a:p>
            <a:pPr lvl="2"/>
            <a:r>
              <a:rPr lang="cs-CZ" dirty="0" err="1" smtClean="0"/>
              <a:t>Chipset</a:t>
            </a:r>
            <a:r>
              <a:rPr lang="cs-CZ" dirty="0" smtClean="0"/>
              <a:t> </a:t>
            </a:r>
            <a:r>
              <a:rPr lang="cs-CZ" dirty="0" err="1" smtClean="0"/>
              <a:t>Exynos</a:t>
            </a:r>
            <a:r>
              <a:rPr lang="cs-CZ" dirty="0" smtClean="0"/>
              <a:t> – 8 jader, 4 výkonná (1,6 GHz), 4 úsporná (1,2 GHz)</a:t>
            </a:r>
          </a:p>
          <a:p>
            <a:pPr lvl="2"/>
            <a:r>
              <a:rPr lang="cs-CZ" dirty="0" err="1" smtClean="0"/>
              <a:t>Chipset</a:t>
            </a:r>
            <a:r>
              <a:rPr lang="cs-CZ" dirty="0" smtClean="0"/>
              <a:t> </a:t>
            </a:r>
            <a:r>
              <a:rPr lang="cs-CZ" dirty="0" err="1" smtClean="0"/>
              <a:t>Snapdragon</a:t>
            </a:r>
            <a:r>
              <a:rPr lang="cs-CZ" dirty="0" smtClean="0"/>
              <a:t> – 4 jádra (1,9 GHz)</a:t>
            </a:r>
            <a:endParaRPr lang="cs-CZ" dirty="0"/>
          </a:p>
          <a:p>
            <a:pPr lvl="1"/>
            <a:r>
              <a:rPr lang="cs-CZ" dirty="0" smtClean="0"/>
              <a:t>Operační paměť</a:t>
            </a:r>
            <a:endParaRPr lang="cs-CZ" dirty="0"/>
          </a:p>
          <a:p>
            <a:pPr lvl="2"/>
            <a:r>
              <a:rPr lang="cs-CZ" dirty="0" smtClean="0"/>
              <a:t>2 </a:t>
            </a:r>
            <a:r>
              <a:rPr lang="cs-CZ" dirty="0"/>
              <a:t>GB </a:t>
            </a:r>
            <a:r>
              <a:rPr lang="cs-CZ" dirty="0" smtClean="0"/>
              <a:t>RAM</a:t>
            </a:r>
          </a:p>
          <a:p>
            <a:pPr lvl="1"/>
            <a:r>
              <a:rPr lang="cs-CZ" dirty="0" smtClean="0"/>
              <a:t>Vnitřní paměť </a:t>
            </a:r>
          </a:p>
          <a:p>
            <a:pPr lvl="2"/>
            <a:r>
              <a:rPr lang="cs-CZ" dirty="0" smtClean="0"/>
              <a:t>Až 64 GB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2290" name="Picture 2" descr="C:\Users\Netmars\Desktop\matrose\smartphone\Galaxy_S4_bla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290" y="1301002"/>
            <a:ext cx="1247503" cy="242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7344567" y="3630441"/>
            <a:ext cx="1402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Samsung </a:t>
            </a:r>
            <a:r>
              <a:rPr lang="cs-CZ" sz="1000" b="1" dirty="0" err="1" smtClean="0"/>
              <a:t>Galaxy</a:t>
            </a:r>
            <a:r>
              <a:rPr lang="cs-CZ" sz="1000" b="1" dirty="0" smtClean="0"/>
              <a:t> S4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59451373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6220194" y="3204521"/>
            <a:ext cx="880334" cy="3966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Čtečka knih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E-</a:t>
            </a:r>
            <a:r>
              <a:rPr lang="cs-CZ" dirty="0" err="1" smtClean="0"/>
              <a:t>book</a:t>
            </a:r>
            <a:r>
              <a:rPr lang="cs-CZ" dirty="0" smtClean="0"/>
              <a:t> = elektronická kniha</a:t>
            </a:r>
          </a:p>
          <a:p>
            <a:r>
              <a:rPr lang="cs-CZ" dirty="0" smtClean="0"/>
              <a:t>2004 - Sony </a:t>
            </a:r>
            <a:r>
              <a:rPr lang="cs-CZ" dirty="0" err="1" smtClean="0"/>
              <a:t>Librie</a:t>
            </a:r>
            <a:r>
              <a:rPr lang="cs-CZ" dirty="0" smtClean="0"/>
              <a:t> – první E-</a:t>
            </a:r>
            <a:r>
              <a:rPr lang="cs-CZ" dirty="0" err="1" smtClean="0"/>
              <a:t>ink</a:t>
            </a:r>
            <a:r>
              <a:rPr lang="cs-CZ" dirty="0" smtClean="0"/>
              <a:t> čtečka</a:t>
            </a:r>
          </a:p>
          <a:p>
            <a:r>
              <a:rPr lang="cs-CZ" dirty="0" smtClean="0"/>
              <a:t>Téměř výhradně ke čtení knih</a:t>
            </a:r>
          </a:p>
          <a:p>
            <a:r>
              <a:rPr lang="cs-CZ" dirty="0"/>
              <a:t>Formáty – </a:t>
            </a:r>
            <a:r>
              <a:rPr lang="cs-CZ" dirty="0" err="1"/>
              <a:t>pdb</a:t>
            </a:r>
            <a:r>
              <a:rPr lang="cs-CZ" dirty="0"/>
              <a:t>, </a:t>
            </a:r>
            <a:r>
              <a:rPr lang="cs-CZ" dirty="0" err="1"/>
              <a:t>pdf</a:t>
            </a:r>
            <a:r>
              <a:rPr lang="cs-CZ" dirty="0"/>
              <a:t>, </a:t>
            </a:r>
            <a:r>
              <a:rPr lang="cs-CZ" dirty="0" err="1"/>
              <a:t>epub</a:t>
            </a:r>
            <a:r>
              <a:rPr lang="cs-CZ" dirty="0"/>
              <a:t>, </a:t>
            </a:r>
            <a:r>
              <a:rPr lang="cs-CZ" dirty="0" err="1"/>
              <a:t>html</a:t>
            </a:r>
            <a:r>
              <a:rPr lang="cs-CZ" dirty="0"/>
              <a:t> </a:t>
            </a:r>
            <a:r>
              <a:rPr lang="cs-CZ" dirty="0" smtClean="0"/>
              <a:t>…</a:t>
            </a:r>
          </a:p>
          <a:p>
            <a:r>
              <a:rPr lang="cs-CZ" dirty="0"/>
              <a:t>U některých modelů dostupný internetový </a:t>
            </a:r>
            <a:r>
              <a:rPr lang="cs-CZ" dirty="0" smtClean="0"/>
              <a:t>prohlížeč</a:t>
            </a:r>
          </a:p>
          <a:p>
            <a:r>
              <a:rPr lang="cs-CZ" dirty="0" smtClean="0"/>
              <a:t>Nejpopulárnější – Kindle od firmy Amazon</a:t>
            </a:r>
          </a:p>
          <a:p>
            <a:r>
              <a:rPr lang="cs-CZ" dirty="0" smtClean="0"/>
              <a:t>Použití E-</a:t>
            </a:r>
            <a:r>
              <a:rPr lang="cs-CZ" dirty="0" err="1" smtClean="0"/>
              <a:t>ink</a:t>
            </a:r>
            <a:r>
              <a:rPr lang="cs-CZ" dirty="0" smtClean="0"/>
              <a:t> technologie = dlouhá výdrž a nenamáhá oči</a:t>
            </a:r>
          </a:p>
          <a:p>
            <a:r>
              <a:rPr lang="cs-CZ" dirty="0" smtClean="0"/>
              <a:t>Muže obsahovat Wi-Fi i GSM modul</a:t>
            </a:r>
          </a:p>
          <a:p>
            <a:r>
              <a:rPr lang="cs-CZ" dirty="0" smtClean="0"/>
              <a:t>Důraz na možnost synchronizace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17988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Čtečka knih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2007 – Vydán první Amazon Kindle</a:t>
            </a:r>
          </a:p>
          <a:p>
            <a:r>
              <a:rPr lang="cs-CZ" dirty="0" smtClean="0"/>
              <a:t>Parametry:</a:t>
            </a:r>
          </a:p>
          <a:p>
            <a:pPr lvl="1"/>
            <a:r>
              <a:rPr lang="cs-CZ" dirty="0"/>
              <a:t>Procesor - </a:t>
            </a:r>
            <a:r>
              <a:rPr lang="cs-CZ" dirty="0" err="1"/>
              <a:t>Marvell</a:t>
            </a:r>
            <a:r>
              <a:rPr lang="cs-CZ" dirty="0"/>
              <a:t> </a:t>
            </a:r>
            <a:r>
              <a:rPr lang="cs-CZ" dirty="0" err="1"/>
              <a:t>Xscale</a:t>
            </a:r>
            <a:r>
              <a:rPr lang="cs-CZ" dirty="0"/>
              <a:t> PXA255 400 </a:t>
            </a:r>
            <a:r>
              <a:rPr lang="cs-CZ" dirty="0" smtClean="0"/>
              <a:t>MHz</a:t>
            </a:r>
          </a:p>
          <a:p>
            <a:pPr lvl="1"/>
            <a:r>
              <a:rPr lang="cs-CZ" dirty="0" smtClean="0"/>
              <a:t>64 MB oper. </a:t>
            </a:r>
            <a:r>
              <a:rPr lang="cs-CZ" dirty="0" err="1"/>
              <a:t>p</a:t>
            </a:r>
            <a:r>
              <a:rPr lang="cs-CZ" dirty="0" err="1" smtClean="0"/>
              <a:t>amět</a:t>
            </a:r>
            <a:endParaRPr lang="cs-CZ" dirty="0" smtClean="0"/>
          </a:p>
          <a:p>
            <a:pPr lvl="1"/>
            <a:r>
              <a:rPr lang="cs-CZ" dirty="0" smtClean="0"/>
              <a:t>256 MB úložiště</a:t>
            </a:r>
          </a:p>
          <a:p>
            <a:r>
              <a:rPr lang="cs-CZ" dirty="0" smtClean="0"/>
              <a:t>Jako jediný Kindle měl i čtečku SD karet</a:t>
            </a:r>
          </a:p>
          <a:p>
            <a:pPr lvl="1"/>
            <a:r>
              <a:rPr lang="cs-CZ" dirty="0" smtClean="0"/>
              <a:t>Další verze se snaží být více bezdrátové</a:t>
            </a:r>
          </a:p>
          <a:p>
            <a:r>
              <a:rPr lang="cs-CZ" dirty="0" smtClean="0"/>
              <a:t>Neprodával se mimo USA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3314" name="Picture 2" descr="C:\Users\Netmars\Desktop\matrose\ebook\412px-Amazon_Kindle_-_Wikiped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545" y="1600200"/>
            <a:ext cx="2413032" cy="350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7235261" y="5108465"/>
            <a:ext cx="1109599" cy="2462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Amazon Kindle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21222105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6917147" y="2825059"/>
            <a:ext cx="727395" cy="3966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UMPC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UMPC </a:t>
            </a:r>
            <a:r>
              <a:rPr lang="cs-CZ" dirty="0"/>
              <a:t>= Ultra-mobile </a:t>
            </a:r>
            <a:r>
              <a:rPr lang="cs-CZ" dirty="0" smtClean="0"/>
              <a:t>PC</a:t>
            </a:r>
          </a:p>
          <a:p>
            <a:r>
              <a:rPr lang="cs-CZ" dirty="0" smtClean="0"/>
              <a:t>Menší než nejmenší notebook</a:t>
            </a:r>
          </a:p>
          <a:p>
            <a:r>
              <a:rPr lang="cs-CZ" dirty="0" smtClean="0"/>
              <a:t>2006 – Prvně dostupné </a:t>
            </a:r>
            <a:r>
              <a:rPr lang="cs-CZ" dirty="0"/>
              <a:t>n</a:t>
            </a:r>
            <a:r>
              <a:rPr lang="cs-CZ" dirty="0" smtClean="0"/>
              <a:t>a trhu</a:t>
            </a:r>
          </a:p>
          <a:p>
            <a:r>
              <a:rPr lang="cs-CZ" dirty="0" smtClean="0"/>
              <a:t>Display 5“-7“</a:t>
            </a:r>
          </a:p>
          <a:p>
            <a:r>
              <a:rPr lang="cs-CZ" dirty="0" smtClean="0"/>
              <a:t>Ovládání dotykové</a:t>
            </a:r>
          </a:p>
          <a:p>
            <a:r>
              <a:rPr lang="cs-CZ" dirty="0" smtClean="0"/>
              <a:t>Mohou mít HW klávesnici</a:t>
            </a:r>
          </a:p>
          <a:p>
            <a:r>
              <a:rPr lang="cs-CZ" dirty="0" smtClean="0"/>
              <a:t>Využitý OS – Windows, Linux</a:t>
            </a:r>
          </a:p>
          <a:p>
            <a:r>
              <a:rPr lang="cs-CZ" dirty="0" smtClean="0"/>
              <a:t>Postupně nahrazovány tablety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4338" name="Picture 2" descr="C:\Users\Netmars\Desktop\matrose\UMPC\Wibrain_B1_UMPC - w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739" y="2170155"/>
            <a:ext cx="3697245" cy="244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471014" y="4618553"/>
            <a:ext cx="12666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err="1"/>
              <a:t>Wibrain</a:t>
            </a:r>
            <a:r>
              <a:rPr lang="cs-CZ" sz="1000" b="1" dirty="0"/>
              <a:t> B1 UMPC</a:t>
            </a:r>
          </a:p>
        </p:txBody>
      </p:sp>
    </p:spTree>
    <p:extLst>
      <p:ext uri="{BB962C8B-B14F-4D97-AF65-F5344CB8AC3E}">
        <p14:creationId xmlns:p14="http://schemas.microsoft.com/office/powerpoint/2010/main" val="221540534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80173" y="3645024"/>
            <a:ext cx="963435" cy="3966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327093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7197225" y="2380621"/>
            <a:ext cx="738422" cy="3966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MID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MID = Mobile Internet </a:t>
            </a:r>
            <a:r>
              <a:rPr lang="cs-CZ" dirty="0" err="1" smtClean="0"/>
              <a:t>device</a:t>
            </a:r>
            <a:endParaRPr lang="cs-CZ" dirty="0" smtClean="0"/>
          </a:p>
          <a:p>
            <a:r>
              <a:rPr lang="cs-CZ" dirty="0" smtClean="0"/>
              <a:t>Mezi PDA a UMPC</a:t>
            </a:r>
          </a:p>
          <a:p>
            <a:r>
              <a:rPr lang="cs-CZ" dirty="0" smtClean="0"/>
              <a:t>Hojné využití Intel </a:t>
            </a:r>
            <a:r>
              <a:rPr lang="cs-CZ" dirty="0"/>
              <a:t>Atom </a:t>
            </a:r>
            <a:r>
              <a:rPr lang="cs-CZ" dirty="0" smtClean="0"/>
              <a:t>platformy</a:t>
            </a:r>
          </a:p>
          <a:p>
            <a:r>
              <a:rPr lang="cs-CZ" dirty="0"/>
              <a:t>2007 - První generace – procesor Intel A100/A110</a:t>
            </a:r>
          </a:p>
          <a:p>
            <a:r>
              <a:rPr lang="cs-CZ" dirty="0" smtClean="0"/>
              <a:t>Zařízení definováno bezdrátovým přístupem k internetu</a:t>
            </a:r>
          </a:p>
          <a:p>
            <a:r>
              <a:rPr lang="cs-CZ" dirty="0"/>
              <a:t>Obvykle větší než </a:t>
            </a:r>
            <a:r>
              <a:rPr lang="cs-CZ" dirty="0" err="1" smtClean="0"/>
              <a:t>smartphone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2050" name="Picture 2" descr="C:\Users\Netmars\Desktop\matrose\mid\800px-2008Computex_Best_Choice_Gigabyte_MID_M5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946" y="4252089"/>
            <a:ext cx="3017349" cy="226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4344843" y="6483969"/>
            <a:ext cx="10855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/>
              <a:t>Gigabyte M528</a:t>
            </a:r>
          </a:p>
        </p:txBody>
      </p:sp>
    </p:spTree>
    <p:extLst>
      <p:ext uri="{BB962C8B-B14F-4D97-AF65-F5344CB8AC3E}">
        <p14:creationId xmlns:p14="http://schemas.microsoft.com/office/powerpoint/2010/main" val="7687056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Tablet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Mobilní počítač bez HW klávesnice</a:t>
            </a:r>
          </a:p>
          <a:p>
            <a:r>
              <a:rPr lang="cs-CZ" dirty="0" smtClean="0"/>
              <a:t>Dotykové ovládání</a:t>
            </a:r>
          </a:p>
          <a:p>
            <a:r>
              <a:rPr lang="cs-CZ" dirty="0" smtClean="0"/>
              <a:t>2010 - obrovský boom = vydán první Apple </a:t>
            </a:r>
            <a:r>
              <a:rPr lang="cs-CZ" dirty="0" err="1" smtClean="0"/>
              <a:t>iPad</a:t>
            </a:r>
            <a:endParaRPr lang="cs-CZ" dirty="0" smtClean="0"/>
          </a:p>
          <a:p>
            <a:r>
              <a:rPr lang="cs-CZ" dirty="0" smtClean="0"/>
              <a:t>Následovali další výrobci</a:t>
            </a:r>
          </a:p>
          <a:p>
            <a:r>
              <a:rPr lang="cs-CZ" dirty="0" smtClean="0"/>
              <a:t>Důraz kladen na lehkost + tenkost</a:t>
            </a:r>
          </a:p>
          <a:p>
            <a:r>
              <a:rPr lang="cs-CZ" dirty="0" smtClean="0"/>
              <a:t>Obvyklá velikost 7“ – 10“</a:t>
            </a:r>
          </a:p>
          <a:p>
            <a:r>
              <a:rPr lang="cs-CZ" dirty="0" smtClean="0"/>
              <a:t>Existence </a:t>
            </a:r>
            <a:r>
              <a:rPr lang="cs-CZ" dirty="0" err="1" smtClean="0"/>
              <a:t>tabletů</a:t>
            </a:r>
            <a:r>
              <a:rPr lang="cs-CZ" dirty="0" smtClean="0"/>
              <a:t> s připojitelnou/zasouvací klávesnici</a:t>
            </a:r>
          </a:p>
          <a:p>
            <a:pPr lvl="1"/>
            <a:r>
              <a:rPr lang="cs-CZ" dirty="0" smtClean="0"/>
              <a:t>Např. </a:t>
            </a:r>
            <a:r>
              <a:rPr lang="cs-CZ" dirty="0" err="1" smtClean="0"/>
              <a:t>Asus</a:t>
            </a:r>
            <a:r>
              <a:rPr lang="cs-CZ" dirty="0" smtClean="0"/>
              <a:t> </a:t>
            </a:r>
            <a:r>
              <a:rPr lang="cs-CZ" dirty="0" err="1" smtClean="0"/>
              <a:t>Transformer</a:t>
            </a:r>
            <a:endParaRPr lang="cs-CZ" dirty="0" smtClean="0"/>
          </a:p>
          <a:p>
            <a:r>
              <a:rPr lang="cs-CZ" dirty="0" smtClean="0"/>
              <a:t>Velká flexibilita = možnost bezdrátově připojit externí periferie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50560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Tablet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Většina tabletu využívá ARM architekturu</a:t>
            </a:r>
          </a:p>
          <a:p>
            <a:r>
              <a:rPr lang="cs-CZ" dirty="0" smtClean="0"/>
              <a:t>Parametry HW velice podobné </a:t>
            </a:r>
            <a:r>
              <a:rPr lang="cs-CZ" dirty="0" err="1" smtClean="0"/>
              <a:t>smartphonům</a:t>
            </a:r>
            <a:endParaRPr lang="cs-CZ" dirty="0"/>
          </a:p>
          <a:p>
            <a:r>
              <a:rPr lang="cs-CZ" dirty="0" smtClean="0"/>
              <a:t>Nejpoužívanější operační systémy: </a:t>
            </a:r>
          </a:p>
          <a:p>
            <a:pPr lvl="1"/>
            <a:r>
              <a:rPr lang="cs-CZ" dirty="0" err="1" smtClean="0"/>
              <a:t>iOS</a:t>
            </a:r>
            <a:r>
              <a:rPr lang="cs-CZ" dirty="0" smtClean="0"/>
              <a:t>, Android, Windows 8/RT</a:t>
            </a:r>
          </a:p>
          <a:p>
            <a:r>
              <a:rPr lang="cs-CZ" dirty="0" smtClean="0"/>
              <a:t>Existují i zařízení s klasickou architekturou x86-64</a:t>
            </a:r>
          </a:p>
          <a:p>
            <a:pPr lvl="1"/>
            <a:r>
              <a:rPr lang="cs-CZ" dirty="0" smtClean="0"/>
              <a:t>Použití klasických Windows</a:t>
            </a:r>
          </a:p>
          <a:p>
            <a:r>
              <a:rPr lang="cs-CZ" dirty="0" err="1" smtClean="0"/>
              <a:t>Hybridni</a:t>
            </a:r>
            <a:r>
              <a:rPr lang="cs-CZ" dirty="0" smtClean="0"/>
              <a:t> zařízení - Android + Windows 8</a:t>
            </a:r>
          </a:p>
          <a:p>
            <a:pPr marL="446087" lvl="1" indent="0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85837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Tablet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2010 - </a:t>
            </a:r>
            <a:r>
              <a:rPr lang="cs-CZ" dirty="0" err="1" smtClean="0"/>
              <a:t>iPad</a:t>
            </a:r>
            <a:r>
              <a:rPr lang="cs-CZ" dirty="0" smtClean="0"/>
              <a:t> první generace:</a:t>
            </a:r>
          </a:p>
          <a:p>
            <a:pPr lvl="1"/>
            <a:r>
              <a:rPr lang="cs-CZ" dirty="0" smtClean="0"/>
              <a:t>Apple A4 – ARM Cortex-A8 1 GHz</a:t>
            </a:r>
          </a:p>
          <a:p>
            <a:pPr lvl="1"/>
            <a:r>
              <a:rPr lang="cs-CZ" dirty="0" smtClean="0"/>
              <a:t>Oper. Paměť – 256 MB DDR RAM</a:t>
            </a:r>
          </a:p>
          <a:p>
            <a:pPr lvl="1"/>
            <a:r>
              <a:rPr lang="cs-CZ" dirty="0" smtClean="0"/>
              <a:t>Vnitřní paměť – až 128 GB</a:t>
            </a:r>
          </a:p>
          <a:p>
            <a:pPr lvl="1"/>
            <a:r>
              <a:rPr lang="cs-CZ" dirty="0"/>
              <a:t>9,7“ </a:t>
            </a:r>
            <a:r>
              <a:rPr lang="cs-CZ" dirty="0" smtClean="0"/>
              <a:t>Display - 1024 </a:t>
            </a:r>
            <a:r>
              <a:rPr lang="cs-CZ" dirty="0"/>
              <a:t>× 768 </a:t>
            </a:r>
            <a:r>
              <a:rPr lang="cs-CZ" dirty="0" err="1"/>
              <a:t>px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7410" name="Picture 2" descr="C:\Users\Netmars\Desktop\matrose\tablet\IPad_1_PSD_Mocku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599" y="1600199"/>
            <a:ext cx="3042051" cy="382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813072" y="5428325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Apple </a:t>
            </a:r>
            <a:r>
              <a:rPr lang="cs-CZ" sz="1000" b="1" dirty="0" err="1" smtClean="0"/>
              <a:t>iPad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87751616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Tablet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2012 - </a:t>
            </a:r>
            <a:r>
              <a:rPr lang="cs-CZ" dirty="0" err="1" smtClean="0"/>
              <a:t>iPad</a:t>
            </a:r>
            <a:r>
              <a:rPr lang="cs-CZ" dirty="0" smtClean="0"/>
              <a:t> 4. generace</a:t>
            </a:r>
          </a:p>
          <a:p>
            <a:pPr lvl="1"/>
            <a:r>
              <a:rPr lang="cs-CZ" dirty="0" smtClean="0"/>
              <a:t>Verze s LTE nebo pouze s Wi-Fi</a:t>
            </a:r>
          </a:p>
          <a:p>
            <a:pPr lvl="1"/>
            <a:r>
              <a:rPr lang="cs-CZ" dirty="0" err="1" smtClean="0"/>
              <a:t>Chipset</a:t>
            </a:r>
            <a:r>
              <a:rPr lang="cs-CZ" dirty="0" smtClean="0"/>
              <a:t> A6X</a:t>
            </a:r>
          </a:p>
          <a:p>
            <a:pPr lvl="1"/>
            <a:r>
              <a:rPr lang="cs-CZ" dirty="0" smtClean="0"/>
              <a:t>1,4 GHz </a:t>
            </a:r>
            <a:r>
              <a:rPr lang="cs-CZ" dirty="0" err="1" smtClean="0"/>
              <a:t>dual-core</a:t>
            </a:r>
            <a:endParaRPr lang="cs-CZ" dirty="0" smtClean="0"/>
          </a:p>
          <a:p>
            <a:pPr lvl="1"/>
            <a:r>
              <a:rPr lang="cs-CZ" dirty="0" smtClean="0"/>
              <a:t>1024 </a:t>
            </a:r>
            <a:r>
              <a:rPr lang="cs-CZ" dirty="0"/>
              <a:t>MB DDR2 </a:t>
            </a:r>
            <a:r>
              <a:rPr lang="cs-CZ" dirty="0" smtClean="0"/>
              <a:t>RAM</a:t>
            </a:r>
          </a:p>
          <a:p>
            <a:pPr lvl="1"/>
            <a:r>
              <a:rPr lang="cs-CZ" dirty="0"/>
              <a:t>Až 128 GB vnitřní </a:t>
            </a:r>
            <a:r>
              <a:rPr lang="cs-CZ" dirty="0" smtClean="0"/>
              <a:t>paměť</a:t>
            </a:r>
          </a:p>
          <a:p>
            <a:pPr lvl="1"/>
            <a:r>
              <a:rPr lang="cs-CZ" dirty="0" smtClean="0"/>
              <a:t>9,7“ Retina display </a:t>
            </a:r>
          </a:p>
          <a:p>
            <a:pPr lvl="1"/>
            <a:r>
              <a:rPr lang="cs-CZ" dirty="0" smtClean="0"/>
              <a:t>rozlišení 2048 </a:t>
            </a:r>
            <a:r>
              <a:rPr lang="cs-CZ" dirty="0"/>
              <a:t>× </a:t>
            </a:r>
            <a:r>
              <a:rPr lang="cs-CZ" dirty="0" smtClean="0"/>
              <a:t>1536 pixelů - </a:t>
            </a:r>
            <a:r>
              <a:rPr lang="cs-CZ" dirty="0"/>
              <a:t>264 ppi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8436" name="Picture 4" descr="C:\Users\Netmars\Desktop\matrose\tablet\ipad 4 - worldshop.e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012" y="1493107"/>
            <a:ext cx="2995638" cy="381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6425109" y="5305166"/>
            <a:ext cx="16674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Apple </a:t>
            </a:r>
            <a:r>
              <a:rPr lang="cs-CZ" sz="1000" b="1" dirty="0" err="1" smtClean="0"/>
              <a:t>iPad</a:t>
            </a:r>
            <a:r>
              <a:rPr lang="cs-CZ" sz="1000" b="1" dirty="0" smtClean="0"/>
              <a:t> (4. generace)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292341550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Počítače na těle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Miniaturní zařízení nošené přímo na těle</a:t>
            </a:r>
          </a:p>
          <a:p>
            <a:r>
              <a:rPr lang="cs-CZ" dirty="0" smtClean="0"/>
              <a:t>Různé experimenty již v přechozím desetiletí</a:t>
            </a:r>
          </a:p>
          <a:p>
            <a:r>
              <a:rPr lang="cs-CZ" dirty="0" smtClean="0"/>
              <a:t>Chytré hodinky</a:t>
            </a:r>
          </a:p>
          <a:p>
            <a:pPr lvl="1"/>
            <a:r>
              <a:rPr lang="cs-CZ" dirty="0" smtClean="0"/>
              <a:t>Existovaly s různou kvalitou dříve</a:t>
            </a:r>
          </a:p>
          <a:p>
            <a:pPr lvl="1"/>
            <a:r>
              <a:rPr lang="cs-CZ" dirty="0" smtClean="0"/>
              <a:t>Nyní nový boom (Apple, Google, Samsung… )</a:t>
            </a:r>
          </a:p>
          <a:p>
            <a:r>
              <a:rPr lang="cs-CZ" dirty="0" smtClean="0"/>
              <a:t>Vývoj dalších „chytrých věcí“</a:t>
            </a:r>
          </a:p>
          <a:p>
            <a:pPr lvl="1"/>
            <a:r>
              <a:rPr lang="cs-CZ" dirty="0" smtClean="0"/>
              <a:t>Brýle Google </a:t>
            </a:r>
            <a:r>
              <a:rPr lang="cs-CZ" dirty="0" err="1" smtClean="0"/>
              <a:t>Glass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9460" name="Picture 4" descr="C:\Users\Netmars\Desktop\a-300-price-tag-will-be-a-problem-for-samsung-galaxy-gear - static2.businessinsi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662" y="1600200"/>
            <a:ext cx="1677988" cy="180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C:\Users\Netmars\Desktop\gg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561" y="3746467"/>
            <a:ext cx="3517385" cy="197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6123748" y="5724996"/>
            <a:ext cx="10070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Google </a:t>
            </a:r>
            <a:r>
              <a:rPr lang="cs-CZ" sz="1000" b="1" dirty="0" err="1" smtClean="0"/>
              <a:t>Glass</a:t>
            </a:r>
            <a:endParaRPr lang="cs-CZ" sz="1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148856" y="3365041"/>
            <a:ext cx="1537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Samsung </a:t>
            </a:r>
            <a:r>
              <a:rPr lang="cs-CZ" sz="1000" b="1" dirty="0" err="1" smtClean="0"/>
              <a:t>Galaxy</a:t>
            </a:r>
            <a:r>
              <a:rPr lang="cs-CZ" sz="1000" b="1" dirty="0" smtClean="0"/>
              <a:t> </a:t>
            </a:r>
            <a:r>
              <a:rPr lang="cs-CZ" sz="1000" b="1" dirty="0" err="1" smtClean="0"/>
              <a:t>Gear</a:t>
            </a:r>
            <a:endParaRPr lang="cs-CZ" sz="1000" b="1" dirty="0" smtClean="0"/>
          </a:p>
        </p:txBody>
      </p:sp>
    </p:spTree>
    <p:extLst>
      <p:ext uri="{BB962C8B-B14F-4D97-AF65-F5344CB8AC3E}">
        <p14:creationId xmlns:p14="http://schemas.microsoft.com/office/powerpoint/2010/main" val="301916143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Další zařízení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Kapesní herní konzole – </a:t>
            </a:r>
            <a:r>
              <a:rPr lang="cs-CZ" dirty="0" err="1" smtClean="0"/>
              <a:t>Nintendo</a:t>
            </a:r>
            <a:r>
              <a:rPr lang="cs-CZ" dirty="0" smtClean="0"/>
              <a:t> 3DS, </a:t>
            </a:r>
            <a:r>
              <a:rPr lang="cs-CZ" dirty="0" err="1" smtClean="0"/>
              <a:t>Playstation</a:t>
            </a:r>
            <a:r>
              <a:rPr lang="cs-CZ" dirty="0" smtClean="0"/>
              <a:t> Vita</a:t>
            </a:r>
          </a:p>
          <a:p>
            <a:pPr lvl="1"/>
            <a:r>
              <a:rPr lang="cs-CZ" dirty="0" smtClean="0"/>
              <a:t>Dnes nejen herní nástroje, zabudované další funkce – komunikace, internet…</a:t>
            </a:r>
          </a:p>
          <a:p>
            <a:r>
              <a:rPr lang="cs-CZ" dirty="0" smtClean="0"/>
              <a:t>Kapesní přehrávače – např. iPod</a:t>
            </a:r>
          </a:p>
          <a:p>
            <a:r>
              <a:rPr lang="cs-CZ" dirty="0" smtClean="0"/>
              <a:t>A mnoho dalších…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6386" name="Picture 2" descr="C:\Users\Netmars\Desktop\matrose\dalsi\663px-Nintendo-3DS-AquaOpen -w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438" y="2374680"/>
            <a:ext cx="3138488" cy="284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6856362" y="5195675"/>
            <a:ext cx="1024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err="1" smtClean="0"/>
              <a:t>Nintendo</a:t>
            </a:r>
            <a:r>
              <a:rPr lang="cs-CZ" sz="1000" b="1" dirty="0" smtClean="0"/>
              <a:t> 3DS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155047644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Budoucí vývoj mobilních zařízení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Zvyšující se výpočetní výkon</a:t>
            </a:r>
          </a:p>
          <a:p>
            <a:r>
              <a:rPr lang="cs-CZ" dirty="0" smtClean="0"/>
              <a:t>Lepší kvalita zobrazování</a:t>
            </a:r>
          </a:p>
          <a:p>
            <a:r>
              <a:rPr lang="cs-CZ" dirty="0" smtClean="0"/>
              <a:t>Rychlejší přístup k datům v síti</a:t>
            </a:r>
          </a:p>
          <a:p>
            <a:r>
              <a:rPr lang="cs-CZ" dirty="0" smtClean="0"/>
              <a:t>Kombinování funkcí = co největší univerzálnost</a:t>
            </a:r>
          </a:p>
          <a:p>
            <a:r>
              <a:rPr lang="cs-CZ" dirty="0" smtClean="0"/>
              <a:t>Ne u profesionální sféry = stále využití specifických zařízení s omezeným užitím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19878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Kalkulačka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Vývoj od velkých mechanických verzí po kompaktní zařízení</a:t>
            </a:r>
          </a:p>
          <a:p>
            <a:r>
              <a:rPr lang="cs-CZ" dirty="0"/>
              <a:t>1970 - Začaly se objevovat první kapesní </a:t>
            </a:r>
            <a:r>
              <a:rPr lang="cs-CZ" dirty="0" smtClean="0"/>
              <a:t>kalkulačky</a:t>
            </a:r>
          </a:p>
          <a:p>
            <a:r>
              <a:rPr lang="cs-CZ" dirty="0" smtClean="0"/>
              <a:t>Jedno z prvních „mobilních zařízení“</a:t>
            </a:r>
          </a:p>
          <a:p>
            <a:r>
              <a:rPr lang="cs-CZ" dirty="0" smtClean="0"/>
              <a:t>Použití mikroprocesoru</a:t>
            </a:r>
          </a:p>
          <a:p>
            <a:r>
              <a:rPr lang="cs-CZ" dirty="0" smtClean="0"/>
              <a:t>Další vývoj směrem k programovatelným „chytřejším“ variantám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26" name="Picture 2" descr="C:\Users\Netmars\Desktop\matrose\kalkulacka\220px-Calculator_Adler_81S - w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646" y="4216413"/>
            <a:ext cx="1482812" cy="1974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220995" y="6203107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Adler 81S</a:t>
            </a:r>
            <a:endParaRPr lang="cs-CZ" sz="1000" b="1" dirty="0"/>
          </a:p>
        </p:txBody>
      </p:sp>
      <p:pic>
        <p:nvPicPr>
          <p:cNvPr id="1027" name="Picture 3" descr="C:\Users\Netmars\Desktop\matrose\kalkulacka\casio algebra FX 2.0 - heure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581" y="4228645"/>
            <a:ext cx="875796" cy="195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4987357" y="6203106"/>
            <a:ext cx="1454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err="1" smtClean="0"/>
              <a:t>Casio</a:t>
            </a:r>
            <a:r>
              <a:rPr lang="cs-CZ" sz="1000" b="1" dirty="0" smtClean="0"/>
              <a:t> Algebra </a:t>
            </a:r>
            <a:r>
              <a:rPr lang="cs-CZ" sz="1000" b="1" dirty="0"/>
              <a:t>FX 2.0</a:t>
            </a:r>
          </a:p>
        </p:txBody>
      </p:sp>
    </p:spTree>
    <p:extLst>
      <p:ext uri="{BB962C8B-B14F-4D97-AF65-F5344CB8AC3E}">
        <p14:creationId xmlns:p14="http://schemas.microsoft.com/office/powerpoint/2010/main" val="426809783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370449" y="3212976"/>
            <a:ext cx="1465247" cy="359147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6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Mobilní telefon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cs-CZ" dirty="0" smtClean="0"/>
              <a:t>1973 - První prototyp mobilního telefonu</a:t>
            </a:r>
          </a:p>
          <a:p>
            <a:pPr algn="just" eaLnBrk="1" hangingPunct="1"/>
            <a:r>
              <a:rPr lang="cs-CZ" dirty="0"/>
              <a:t>N</a:t>
            </a:r>
            <a:r>
              <a:rPr lang="cs-CZ" dirty="0" smtClean="0"/>
              <a:t>ásledovaly úpravy a nutnost vybudování mobilní sítě</a:t>
            </a:r>
          </a:p>
          <a:p>
            <a:pPr algn="just" eaLnBrk="1" hangingPunct="1"/>
            <a:r>
              <a:rPr lang="cs-CZ" dirty="0" smtClean="0"/>
              <a:t>1983 – 1. komerčně </a:t>
            </a:r>
            <a:r>
              <a:rPr lang="cs-CZ" dirty="0" smtClean="0"/>
              <a:t>dostupný mobilní </a:t>
            </a:r>
            <a:r>
              <a:rPr lang="cs-CZ" dirty="0" smtClean="0"/>
              <a:t>telefon </a:t>
            </a:r>
          </a:p>
          <a:p>
            <a:pPr marL="0" indent="0" algn="just" eaLnBrk="1" hangingPunct="1">
              <a:buNone/>
            </a:pPr>
            <a:r>
              <a:rPr lang="cs-CZ" dirty="0"/>
              <a:t> </a:t>
            </a:r>
            <a:r>
              <a:rPr lang="cs-CZ" dirty="0" smtClean="0"/>
              <a:t>              (Motorola </a:t>
            </a:r>
            <a:r>
              <a:rPr lang="cs-CZ" dirty="0" err="1" smtClean="0"/>
              <a:t>DynaTAC</a:t>
            </a:r>
            <a:r>
              <a:rPr lang="cs-CZ" dirty="0" smtClean="0"/>
              <a:t> </a:t>
            </a:r>
            <a:r>
              <a:rPr lang="cs-CZ" dirty="0" smtClean="0"/>
              <a:t>8000x)</a:t>
            </a:r>
            <a:endParaRPr lang="cs-CZ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2050" name="Picture 2" descr="C:\Users\Netmars\Desktop\matrose\mobil\220px-DynaTAC8000X- w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308" y="2473730"/>
            <a:ext cx="1527838" cy="3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5201095" y="5945029"/>
            <a:ext cx="17267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 smtClean="0"/>
              <a:t>Motorola </a:t>
            </a:r>
            <a:r>
              <a:rPr lang="cs-CZ" sz="1000" b="1" dirty="0" err="1" smtClean="0"/>
              <a:t>DynaTAC</a:t>
            </a:r>
            <a:r>
              <a:rPr lang="cs-CZ" sz="1000" b="1" dirty="0" smtClean="0"/>
              <a:t> 8000x</a:t>
            </a:r>
            <a:endParaRPr lang="cs-CZ" sz="1000" b="1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Mobilní telefon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Další vývoj znamenal mnoho zásadních změn vzhledu i obsažených funkcí</a:t>
            </a:r>
          </a:p>
          <a:p>
            <a:pPr algn="just"/>
            <a:r>
              <a:rPr lang="cs-CZ" dirty="0"/>
              <a:t>Od obyčejného telefonování po posílání SMS a MMS </a:t>
            </a:r>
            <a:r>
              <a:rPr lang="cs-CZ" dirty="0" smtClean="0"/>
              <a:t>zpráv</a:t>
            </a:r>
          </a:p>
          <a:p>
            <a:pPr algn="just"/>
            <a:r>
              <a:rPr lang="cs-CZ" dirty="0" smtClean="0"/>
              <a:t>Často přidávány nadstandardní funkce - kalkulačka, kalendář, minihry atd.</a:t>
            </a:r>
            <a:endParaRPr lang="cs-CZ" dirty="0"/>
          </a:p>
          <a:p>
            <a:pPr algn="just"/>
            <a:r>
              <a:rPr lang="cs-CZ" dirty="0"/>
              <a:t>Dnes tento typ telefonu </a:t>
            </a:r>
            <a:r>
              <a:rPr lang="cs-CZ" dirty="0" smtClean="0"/>
              <a:t>nelichotivý přívlastek </a:t>
            </a:r>
            <a:r>
              <a:rPr lang="cs-CZ" dirty="0"/>
              <a:t>– „hloupý“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60218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Přímá spojnice 68"/>
          <p:cNvCxnSpPr>
            <a:stCxn id="78" idx="0"/>
          </p:cNvCxnSpPr>
          <p:nvPr/>
        </p:nvCxnSpPr>
        <p:spPr>
          <a:xfrm>
            <a:off x="7589529" y="1515763"/>
            <a:ext cx="0" cy="27277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/>
          <p:nvPr/>
        </p:nvCxnSpPr>
        <p:spPr>
          <a:xfrm>
            <a:off x="6670251" y="3554873"/>
            <a:ext cx="0" cy="711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Časová osa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247650" y="4257415"/>
            <a:ext cx="8632739" cy="97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42594" y="3917600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0173" y="3656568"/>
            <a:ext cx="924843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Kapesní kalkulačka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7650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1970</a:t>
            </a:r>
            <a:endParaRPr lang="cs-CZ" sz="1400" dirty="0"/>
          </a:p>
        </p:txBody>
      </p:sp>
      <p:cxnSp>
        <p:nvCxnSpPr>
          <p:cNvPr id="25" name="Přímá spojnice 24"/>
          <p:cNvCxnSpPr/>
          <p:nvPr/>
        </p:nvCxnSpPr>
        <p:spPr>
          <a:xfrm flipH="1">
            <a:off x="1079499" y="3572123"/>
            <a:ext cx="1" cy="707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370449" y="3253946"/>
            <a:ext cx="1418099" cy="3264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telefon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788394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1973</a:t>
            </a:r>
            <a:endParaRPr lang="cs-CZ" sz="1400" dirty="0"/>
          </a:p>
        </p:txBody>
      </p:sp>
      <p:cxnSp>
        <p:nvCxnSpPr>
          <p:cNvPr id="29" name="Přímá spojnice 28"/>
          <p:cNvCxnSpPr/>
          <p:nvPr/>
        </p:nvCxnSpPr>
        <p:spPr>
          <a:xfrm>
            <a:off x="1670187" y="3885172"/>
            <a:ext cx="0" cy="364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délník 29"/>
          <p:cNvSpPr/>
          <p:nvPr/>
        </p:nvSpPr>
        <p:spPr>
          <a:xfrm>
            <a:off x="1155323" y="3644717"/>
            <a:ext cx="102972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Elektronický diář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379081" y="42671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1975</a:t>
            </a:r>
            <a:endParaRPr lang="cs-CZ" sz="1400" dirty="0"/>
          </a:p>
        </p:txBody>
      </p:sp>
      <p:cxnSp>
        <p:nvCxnSpPr>
          <p:cNvPr id="32" name="Přímá spojnice 31"/>
          <p:cNvCxnSpPr/>
          <p:nvPr/>
        </p:nvCxnSpPr>
        <p:spPr>
          <a:xfrm flipH="1">
            <a:off x="2749993" y="3984018"/>
            <a:ext cx="2" cy="283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 32"/>
          <p:cNvSpPr/>
          <p:nvPr/>
        </p:nvSpPr>
        <p:spPr>
          <a:xfrm>
            <a:off x="2251606" y="3645234"/>
            <a:ext cx="996779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Mobilní navigace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2458887" y="42671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1980</a:t>
            </a:r>
            <a:endParaRPr lang="cs-CZ" sz="1400" dirty="0"/>
          </a:p>
        </p:txBody>
      </p:sp>
      <p:cxnSp>
        <p:nvCxnSpPr>
          <p:cNvPr id="35" name="Přímá spojnice 34"/>
          <p:cNvCxnSpPr/>
          <p:nvPr/>
        </p:nvCxnSpPr>
        <p:spPr>
          <a:xfrm>
            <a:off x="3539491" y="3534547"/>
            <a:ext cx="0" cy="758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181145" y="3253946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PDA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38" name="TextovéPole 37"/>
          <p:cNvSpPr txBox="1"/>
          <p:nvPr/>
        </p:nvSpPr>
        <p:spPr>
          <a:xfrm>
            <a:off x="3248385" y="427440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1984</a:t>
            </a:r>
            <a:endParaRPr lang="cs-CZ" sz="1400" dirty="0"/>
          </a:p>
        </p:txBody>
      </p:sp>
      <p:sp>
        <p:nvSpPr>
          <p:cNvPr id="40" name="Obdélník 39"/>
          <p:cNvSpPr/>
          <p:nvPr/>
        </p:nvSpPr>
        <p:spPr>
          <a:xfrm>
            <a:off x="4227866" y="3644717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4530319" y="427440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1994</a:t>
            </a:r>
            <a:endParaRPr lang="cs-CZ" sz="1400" dirty="0"/>
          </a:p>
        </p:txBody>
      </p:sp>
      <p:cxnSp>
        <p:nvCxnSpPr>
          <p:cNvPr id="46" name="Přímá spojnice 45"/>
          <p:cNvCxnSpPr>
            <a:endCxn id="41" idx="0"/>
          </p:cNvCxnSpPr>
          <p:nvPr/>
        </p:nvCxnSpPr>
        <p:spPr>
          <a:xfrm flipH="1">
            <a:off x="4821425" y="3991740"/>
            <a:ext cx="3" cy="2826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5724436" y="3645234"/>
            <a:ext cx="1034522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>
                <a:solidFill>
                  <a:schemeClr val="tx1"/>
                </a:solidFill>
              </a:rPr>
              <a:t>Smartphone</a:t>
            </a:r>
            <a:r>
              <a:rPr lang="cs-CZ" sz="1200" dirty="0" smtClean="0">
                <a:solidFill>
                  <a:schemeClr val="tx1"/>
                </a:solidFill>
              </a:rPr>
              <a:t> s Windows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49" name="Přímá spojnice 48"/>
          <p:cNvCxnSpPr>
            <a:stCxn id="48" idx="2"/>
          </p:cNvCxnSpPr>
          <p:nvPr/>
        </p:nvCxnSpPr>
        <p:spPr>
          <a:xfrm>
            <a:off x="6241697" y="3984018"/>
            <a:ext cx="0" cy="2656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885641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2002</a:t>
            </a:r>
            <a:endParaRPr lang="cs-CZ" sz="1400" dirty="0"/>
          </a:p>
        </p:txBody>
      </p:sp>
      <p:sp>
        <p:nvSpPr>
          <p:cNvPr id="55" name="Obdélník 54"/>
          <p:cNvSpPr/>
          <p:nvPr/>
        </p:nvSpPr>
        <p:spPr>
          <a:xfrm>
            <a:off x="6239975" y="3212976"/>
            <a:ext cx="860552" cy="3797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E-</a:t>
            </a:r>
            <a:r>
              <a:rPr lang="cs-CZ" sz="1200" dirty="0" err="1" smtClean="0">
                <a:solidFill>
                  <a:schemeClr val="tx1"/>
                </a:solidFill>
              </a:rPr>
              <a:t>ink</a:t>
            </a:r>
            <a:r>
              <a:rPr lang="cs-CZ" sz="1200" dirty="0" smtClean="0">
                <a:solidFill>
                  <a:schemeClr val="tx1"/>
                </a:solidFill>
              </a:rPr>
              <a:t> čtečka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6410806" y="42661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2004</a:t>
            </a:r>
            <a:endParaRPr lang="cs-CZ" sz="1400" dirty="0"/>
          </a:p>
        </p:txBody>
      </p:sp>
      <p:cxnSp>
        <p:nvCxnSpPr>
          <p:cNvPr id="66" name="Přímá spojnice 65"/>
          <p:cNvCxnSpPr/>
          <p:nvPr/>
        </p:nvCxnSpPr>
        <p:spPr>
          <a:xfrm>
            <a:off x="7297775" y="3110292"/>
            <a:ext cx="0" cy="11394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bdélník 66"/>
          <p:cNvSpPr/>
          <p:nvPr/>
        </p:nvSpPr>
        <p:spPr>
          <a:xfrm>
            <a:off x="6927850" y="284617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UMPC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7218954" y="2413943"/>
            <a:ext cx="716692" cy="330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Atom MID</a:t>
            </a:r>
            <a:endParaRPr lang="cs-CZ" sz="1200" dirty="0">
              <a:solidFill>
                <a:schemeClr val="tx1"/>
              </a:solidFill>
            </a:endParaRPr>
          </a:p>
        </p:txBody>
      </p:sp>
      <p:cxnSp>
        <p:nvCxnSpPr>
          <p:cNvPr id="72" name="Přímá spojnice 71"/>
          <p:cNvCxnSpPr/>
          <p:nvPr/>
        </p:nvCxnSpPr>
        <p:spPr>
          <a:xfrm>
            <a:off x="8451766" y="3825960"/>
            <a:ext cx="0" cy="431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délník 72"/>
          <p:cNvSpPr/>
          <p:nvPr/>
        </p:nvSpPr>
        <p:spPr>
          <a:xfrm>
            <a:off x="7218954" y="1988841"/>
            <a:ext cx="716692" cy="359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iPhone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77" name="TextovéPole 76"/>
          <p:cNvSpPr txBox="1"/>
          <p:nvPr/>
        </p:nvSpPr>
        <p:spPr>
          <a:xfrm>
            <a:off x="6918662" y="426617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2006</a:t>
            </a:r>
            <a:endParaRPr lang="cs-CZ" sz="1400" dirty="0"/>
          </a:p>
        </p:txBody>
      </p:sp>
      <p:sp>
        <p:nvSpPr>
          <p:cNvPr id="78" name="Obdélník 77"/>
          <p:cNvSpPr/>
          <p:nvPr/>
        </p:nvSpPr>
        <p:spPr>
          <a:xfrm>
            <a:off x="7155468" y="1515763"/>
            <a:ext cx="868122" cy="394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Amazon Kindle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7858205" y="3657074"/>
            <a:ext cx="1187121" cy="338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Apple </a:t>
            </a:r>
            <a:r>
              <a:rPr lang="cs-CZ" sz="1200" dirty="0" err="1" smtClean="0">
                <a:solidFill>
                  <a:schemeClr val="tx1"/>
                </a:solidFill>
              </a:rPr>
              <a:t>iPad</a:t>
            </a:r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4" name="TextovéPole 83"/>
          <p:cNvSpPr txBox="1"/>
          <p:nvPr/>
        </p:nvSpPr>
        <p:spPr>
          <a:xfrm>
            <a:off x="7343166" y="426616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2007</a:t>
            </a:r>
            <a:endParaRPr lang="cs-CZ" sz="1400" dirty="0"/>
          </a:p>
        </p:txBody>
      </p:sp>
      <p:sp>
        <p:nvSpPr>
          <p:cNvPr id="85" name="TextovéPole 84"/>
          <p:cNvSpPr txBox="1"/>
          <p:nvPr/>
        </p:nvSpPr>
        <p:spPr>
          <a:xfrm>
            <a:off x="8160659" y="425741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2010</a:t>
            </a:r>
            <a:endParaRPr lang="cs-CZ" sz="1400" dirty="0"/>
          </a:p>
        </p:txBody>
      </p:sp>
      <p:sp>
        <p:nvSpPr>
          <p:cNvPr id="3" name="Obdélník 2"/>
          <p:cNvSpPr/>
          <p:nvPr/>
        </p:nvSpPr>
        <p:spPr>
          <a:xfrm>
            <a:off x="1155323" y="3601768"/>
            <a:ext cx="1040413" cy="3966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825374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Databanka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Databanka – </a:t>
            </a:r>
            <a:r>
              <a:rPr lang="cs-CZ" dirty="0" err="1" smtClean="0"/>
              <a:t>Pocket</a:t>
            </a:r>
            <a:r>
              <a:rPr lang="cs-CZ" dirty="0" smtClean="0"/>
              <a:t> </a:t>
            </a:r>
            <a:r>
              <a:rPr lang="cs-CZ" dirty="0" err="1" smtClean="0"/>
              <a:t>computer</a:t>
            </a:r>
            <a:endParaRPr lang="cs-CZ" dirty="0" smtClean="0"/>
          </a:p>
          <a:p>
            <a:r>
              <a:rPr lang="cs-CZ" dirty="0" smtClean="0"/>
              <a:t>1975 – patentován první elektronický </a:t>
            </a:r>
            <a:r>
              <a:rPr lang="cs-CZ" dirty="0" err="1" smtClean="0"/>
              <a:t>diař</a:t>
            </a:r>
            <a:endParaRPr lang="cs-CZ" dirty="0" smtClean="0"/>
          </a:p>
          <a:p>
            <a:r>
              <a:rPr lang="cs-CZ" dirty="0" smtClean="0"/>
              <a:t>80. – 90. léta</a:t>
            </a:r>
          </a:p>
          <a:p>
            <a:r>
              <a:rPr lang="cs-CZ" dirty="0" smtClean="0"/>
              <a:t>Jeden až více řádkové LCD</a:t>
            </a:r>
          </a:p>
          <a:p>
            <a:r>
              <a:rPr lang="cs-CZ" dirty="0" smtClean="0"/>
              <a:t>Zabudovaná klávesnice</a:t>
            </a:r>
          </a:p>
          <a:p>
            <a:r>
              <a:rPr lang="cs-CZ" dirty="0" smtClean="0"/>
              <a:t>Programovatelné</a:t>
            </a:r>
          </a:p>
          <a:p>
            <a:r>
              <a:rPr lang="cs-CZ" dirty="0" smtClean="0"/>
              <a:t>Jednoduché funkce</a:t>
            </a:r>
          </a:p>
          <a:p>
            <a:r>
              <a:rPr lang="cs-CZ" dirty="0" smtClean="0"/>
              <a:t>Malý výpočetní výkon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074" name="Picture 2" descr="C:\Users\Netmars\Desktop\matrose\databanka\220px-PC-E500S wik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8CDC9"/>
              </a:clrFrom>
              <a:clrTo>
                <a:srgbClr val="C8CD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151" y="2627608"/>
            <a:ext cx="2492632" cy="219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477997" y="4836280"/>
            <a:ext cx="1184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1" dirty="0"/>
              <a:t>Sharp PC-E500S</a:t>
            </a:r>
          </a:p>
        </p:txBody>
      </p:sp>
    </p:spTree>
    <p:extLst>
      <p:ext uri="{BB962C8B-B14F-4D97-AF65-F5344CB8AC3E}">
        <p14:creationId xmlns:p14="http://schemas.microsoft.com/office/powerpoint/2010/main" val="4010494259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966</TotalTime>
  <Words>1708</Words>
  <Application>Microsoft Office PowerPoint</Application>
  <PresentationFormat>Předvádění na obrazovce (4:3)</PresentationFormat>
  <Paragraphs>665</Paragraphs>
  <Slides>39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0" baseType="lpstr">
      <vt:lpstr>Mustr_prezentace_OPPA</vt:lpstr>
      <vt:lpstr>Prezentace aplikace PowerPoint</vt:lpstr>
      <vt:lpstr>Definice</vt:lpstr>
      <vt:lpstr>Časová osa</vt:lpstr>
      <vt:lpstr>Kalkulačka</vt:lpstr>
      <vt:lpstr>Časová osa</vt:lpstr>
      <vt:lpstr>Mobilní telefon</vt:lpstr>
      <vt:lpstr>Mobilní telefon</vt:lpstr>
      <vt:lpstr>Časová osa</vt:lpstr>
      <vt:lpstr>Databanka</vt:lpstr>
      <vt:lpstr>Časová osa</vt:lpstr>
      <vt:lpstr>PNA</vt:lpstr>
      <vt:lpstr>Časová osa</vt:lpstr>
      <vt:lpstr>PDA</vt:lpstr>
      <vt:lpstr>PDA</vt:lpstr>
      <vt:lpstr>PDA</vt:lpstr>
      <vt:lpstr>Časová osa</vt:lpstr>
      <vt:lpstr>Chytrý telefon</vt:lpstr>
      <vt:lpstr>Chytrý telefon</vt:lpstr>
      <vt:lpstr>Chytrý telefon</vt:lpstr>
      <vt:lpstr>Chytrý telefon</vt:lpstr>
      <vt:lpstr>Chytrý telefon</vt:lpstr>
      <vt:lpstr>Chytrý telefon</vt:lpstr>
      <vt:lpstr>Chytrý telefon</vt:lpstr>
      <vt:lpstr>Chytrý telefon</vt:lpstr>
      <vt:lpstr>Časová osa</vt:lpstr>
      <vt:lpstr>Čtečka knih</vt:lpstr>
      <vt:lpstr>Čtečka knih</vt:lpstr>
      <vt:lpstr>Časová osa</vt:lpstr>
      <vt:lpstr>UMPC</vt:lpstr>
      <vt:lpstr>Časová osa</vt:lpstr>
      <vt:lpstr>MID</vt:lpstr>
      <vt:lpstr>Tablet</vt:lpstr>
      <vt:lpstr>Tablet</vt:lpstr>
      <vt:lpstr>Tablet</vt:lpstr>
      <vt:lpstr>Tablet</vt:lpstr>
      <vt:lpstr>Počítače na těle</vt:lpstr>
      <vt:lpstr>Další zařízení</vt:lpstr>
      <vt:lpstr>Budoucí vývoj mobilních zařízení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Prochazka</cp:lastModifiedBy>
  <cp:revision>118</cp:revision>
  <dcterms:created xsi:type="dcterms:W3CDTF">2013-09-10T05:03:47Z</dcterms:created>
  <dcterms:modified xsi:type="dcterms:W3CDTF">2013-09-16T05:48:33Z</dcterms:modified>
</cp:coreProperties>
</file>