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280" r:id="rId2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8C"/>
    <a:srgbClr val="F7D417"/>
    <a:srgbClr val="D42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5560" autoAdjust="0"/>
  </p:normalViewPr>
  <p:slideViewPr>
    <p:cSldViewPr snapToGrid="0" snapToObjects="1">
      <p:cViewPr varScale="1">
        <p:scale>
          <a:sx n="93" d="100"/>
          <a:sy n="93" d="100"/>
        </p:scale>
        <p:origin x="7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erpriseios.com/wiki/Comparison_MDM_Provider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025525" y="3009900"/>
            <a:ext cx="7651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Mobile </a:t>
            </a:r>
            <a:r>
              <a:rPr lang="cs-CZ" sz="2800" b="1" dirty="0" err="1" smtClean="0">
                <a:solidFill>
                  <a:schemeClr val="bg1"/>
                </a:solidFill>
              </a:rPr>
              <a:t>Device</a:t>
            </a:r>
            <a:r>
              <a:rPr lang="cs-CZ" sz="2800" b="1" dirty="0" smtClean="0">
                <a:solidFill>
                  <a:schemeClr val="bg1"/>
                </a:solidFill>
              </a:rPr>
              <a:t> Management</a:t>
            </a:r>
            <a:r>
              <a:rPr lang="cs-CZ" sz="3200" b="1" dirty="0" smtClean="0">
                <a:solidFill>
                  <a:schemeClr val="bg1"/>
                </a:solidFill>
              </a:rPr>
              <a:t> 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BUDOUCNOSTI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38225" y="5591175"/>
            <a:ext cx="64008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 smtClean="0">
                <a:solidFill>
                  <a:schemeClr val="bg1"/>
                </a:solidFill>
              </a:rPr>
              <a:t>Edward Plch, System4u</a:t>
            </a:r>
            <a:endParaRPr lang="cs-CZ" sz="1400" b="1" dirty="0">
              <a:solidFill>
                <a:schemeClr val="bg1"/>
              </a:solidFill>
            </a:endParaRP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10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6000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Nastavení, správa a kontrola zařízení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65655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>
              <a:buFont typeface="Arial" pitchFamily="34" charset="0"/>
              <a:buChar char="•"/>
            </a:pPr>
            <a:r>
              <a:rPr lang="cs-CZ" b="1" kern="0" dirty="0" smtClean="0"/>
              <a:t>Nastavení</a:t>
            </a:r>
          </a:p>
          <a:p>
            <a:pPr lvl="2"/>
            <a:r>
              <a:rPr lang="cs-CZ" sz="1600" b="1" kern="0" dirty="0" smtClean="0"/>
              <a:t>Zabezpečení zařízení</a:t>
            </a:r>
          </a:p>
          <a:p>
            <a:pPr lvl="2"/>
            <a:r>
              <a:rPr lang="cs-CZ" sz="1600" b="1" kern="0" dirty="0" smtClean="0"/>
              <a:t>Exchange </a:t>
            </a:r>
            <a:r>
              <a:rPr lang="cs-CZ" sz="1600" b="1" kern="0" dirty="0" err="1" smtClean="0"/>
              <a:t>ActiveSync</a:t>
            </a:r>
            <a:endParaRPr lang="cs-CZ" sz="1600" b="1" kern="0" dirty="0" smtClean="0"/>
          </a:p>
          <a:p>
            <a:pPr lvl="2"/>
            <a:r>
              <a:rPr lang="cs-CZ" sz="1600" b="1" kern="0" dirty="0" smtClean="0"/>
              <a:t>Přístup browserem do intranetu</a:t>
            </a:r>
          </a:p>
          <a:p>
            <a:pPr lvl="2"/>
            <a:r>
              <a:rPr lang="cs-CZ" sz="1600" b="1" kern="0" dirty="0" smtClean="0"/>
              <a:t>VPN, </a:t>
            </a:r>
            <a:r>
              <a:rPr lang="cs-CZ" sz="1600" b="1" kern="0" dirty="0" err="1" smtClean="0"/>
              <a:t>WiFi</a:t>
            </a:r>
            <a:endParaRPr lang="cs-CZ" sz="1600" b="1" kern="0" dirty="0" smtClean="0"/>
          </a:p>
          <a:p>
            <a:pPr lvl="2"/>
            <a:r>
              <a:rPr lang="cs-CZ" sz="1600" b="1" kern="0" dirty="0" smtClean="0"/>
              <a:t>Aplikace, konfigurace vlastních aplikací, nastavení záložek 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dirty="0" smtClean="0"/>
              <a:t>Správa</a:t>
            </a:r>
          </a:p>
          <a:p>
            <a:pPr lvl="2"/>
            <a:r>
              <a:rPr lang="cs-CZ" sz="1600" b="1" kern="0" dirty="0" smtClean="0"/>
              <a:t>Evidence zařízení, soukromá a firemní</a:t>
            </a:r>
          </a:p>
          <a:p>
            <a:pPr lvl="2"/>
            <a:r>
              <a:rPr lang="cs-CZ" sz="1600" b="1" kern="0" dirty="0" smtClean="0"/>
              <a:t>Informace o zařízení (stav, OS, verze atd.)</a:t>
            </a:r>
          </a:p>
          <a:p>
            <a:pPr lvl="2"/>
            <a:r>
              <a:rPr lang="cs-CZ" sz="1600" b="1" kern="0" dirty="0" smtClean="0"/>
              <a:t>Vzdálené zamčení zařízení</a:t>
            </a:r>
          </a:p>
          <a:p>
            <a:pPr lvl="2"/>
            <a:r>
              <a:rPr lang="cs-CZ" sz="1600" b="1" kern="0" dirty="0" smtClean="0"/>
              <a:t>Vzdálené smazání zařízení, všechna nebo jen firemní data</a:t>
            </a:r>
          </a:p>
          <a:p>
            <a:pPr lvl="2"/>
            <a:r>
              <a:rPr lang="cs-CZ" sz="1600" b="1" kern="0" dirty="0" smtClean="0"/>
              <a:t>Logy aplikací a komunikace zařízení</a:t>
            </a:r>
          </a:p>
          <a:p>
            <a:pPr lvl="2"/>
            <a:r>
              <a:rPr lang="cs-CZ" sz="1600" b="1" kern="0" dirty="0" smtClean="0"/>
              <a:t>Reporting</a:t>
            </a:r>
          </a:p>
          <a:p>
            <a:pPr lvl="2"/>
            <a:r>
              <a:rPr lang="cs-CZ" sz="1600" b="1" kern="0" dirty="0" smtClean="0"/>
              <a:t>Lokace zařízení, </a:t>
            </a:r>
            <a:r>
              <a:rPr lang="cs-CZ" sz="1600" b="1" kern="0" dirty="0" err="1" smtClean="0"/>
              <a:t>geotracking</a:t>
            </a:r>
            <a:endParaRPr lang="cs-CZ" sz="1600" b="1" kern="0" dirty="0" smtClean="0"/>
          </a:p>
          <a:p>
            <a:pPr lvl="2"/>
            <a:r>
              <a:rPr lang="cs-CZ" sz="1600" b="1" kern="0" dirty="0" smtClean="0"/>
              <a:t>Vzdálená kontrola administrátora nad zařízením</a:t>
            </a:r>
          </a:p>
          <a:p>
            <a:pPr lvl="1">
              <a:buFont typeface="Arial" pitchFamily="34" charset="0"/>
              <a:buChar char="•"/>
            </a:pP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11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1564340"/>
            <a:ext cx="8140700" cy="4525963"/>
          </a:xfrm>
        </p:spPr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2275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/>
              <a:t>Řízení přístupu do firemní sítě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79999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>
              <a:buFont typeface="Arial" pitchFamily="34" charset="0"/>
              <a:buChar char="•"/>
            </a:pPr>
            <a:r>
              <a:rPr lang="cs-CZ" b="1" kern="0" smtClean="0"/>
              <a:t>Server MDM nepřenáší data, jen spravuje zařízení </a:t>
            </a:r>
            <a:r>
              <a:rPr lang="en-US" b="1" kern="0" smtClean="0"/>
              <a:t/>
            </a:r>
            <a:br>
              <a:rPr lang="en-US" b="1" kern="0" smtClean="0"/>
            </a:br>
            <a:r>
              <a:rPr lang="cs-CZ" b="1" kern="0" smtClean="0">
                <a:sym typeface="Wingdings" pitchFamily="2" charset="2"/>
              </a:rPr>
              <a:t> </a:t>
            </a:r>
            <a:r>
              <a:rPr lang="en-US" b="1" kern="0" smtClean="0">
                <a:sym typeface="Wingdings" pitchFamily="2" charset="2"/>
              </a:rPr>
              <a:t> </a:t>
            </a:r>
            <a:r>
              <a:rPr lang="cs-CZ" b="1" kern="0" smtClean="0">
                <a:sym typeface="Wingdings" pitchFamily="2" charset="2"/>
              </a:rPr>
              <a:t>nutnost řízení dalších přístupových kanálů (ActiveSync, VPN</a:t>
            </a:r>
            <a:r>
              <a:rPr lang="en-US" b="1" kern="0" smtClean="0">
                <a:sym typeface="Wingdings" pitchFamily="2" charset="2"/>
              </a:rPr>
              <a:t>, intranet</a:t>
            </a:r>
            <a:r>
              <a:rPr lang="cs-CZ" b="1" kern="0" smtClean="0">
                <a:sym typeface="Wingdings" pitchFamily="2" charset="2"/>
              </a:rPr>
              <a:t> apod.)</a:t>
            </a:r>
            <a:endParaRPr lang="cs-CZ" b="1" kern="0" smtClean="0"/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endParaRPr lang="cs-CZ" b="1" kern="0" dirty="0" smtClean="0"/>
          </a:p>
        </p:txBody>
      </p:sp>
      <p:pic>
        <p:nvPicPr>
          <p:cNvPr id="9" name="Obrázek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41664"/>
            <a:ext cx="2804929" cy="3379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72251"/>
            <a:ext cx="3240361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12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8551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/>
              <a:t>Řízení přístupu do firemní sítě - </a:t>
            </a:r>
            <a:r>
              <a:rPr lang="cs-CZ" sz="2400" kern="0" dirty="0" err="1" smtClean="0"/>
              <a:t>XenMobile</a:t>
            </a:r>
            <a:endParaRPr lang="cs-CZ" sz="2400" kern="0" dirty="0"/>
          </a:p>
        </p:txBody>
      </p:sp>
      <p:pic>
        <p:nvPicPr>
          <p:cNvPr id="8" name="Picture 2" descr="XenMobile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08" y="2060848"/>
            <a:ext cx="7369683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13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7654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Řízení přístupu do firemní sítě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916543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>
              <a:buFont typeface="Arial" pitchFamily="34" charset="0"/>
              <a:buChar char="•"/>
            </a:pPr>
            <a:endParaRPr lang="cs-CZ" b="1" kern="0" dirty="0" smtClean="0"/>
          </a:p>
          <a:p>
            <a:pPr lvl="1">
              <a:buFont typeface="Arial" pitchFamily="34" charset="0"/>
              <a:buChar char="•"/>
            </a:pPr>
            <a:r>
              <a:rPr lang="cs-CZ" b="1" kern="0" dirty="0" smtClean="0"/>
              <a:t>Automatické odepření přístupu k firemním datům v případě porušení pravidel zabezpečení zařízení</a:t>
            </a:r>
          </a:p>
          <a:p>
            <a:pPr lvl="2"/>
            <a:r>
              <a:rPr lang="cs-CZ" sz="1600" b="1" kern="0" dirty="0" smtClean="0"/>
              <a:t>Možnost definovat akce při porušení pravidel (např. poslat email administrátorovi, smazat zařízení apod.)</a:t>
            </a:r>
          </a:p>
          <a:p>
            <a:pPr lvl="1">
              <a:buFont typeface="Arial" pitchFamily="34" charset="0"/>
              <a:buChar char="•"/>
            </a:pPr>
            <a:endParaRPr lang="cs-CZ" b="1" kern="0" dirty="0" smtClean="0"/>
          </a:p>
          <a:p>
            <a:pPr lvl="1">
              <a:buFont typeface="Arial" pitchFamily="34" charset="0"/>
              <a:buChar char="•"/>
            </a:pPr>
            <a:r>
              <a:rPr lang="cs-CZ" b="1" kern="0" dirty="0" smtClean="0"/>
              <a:t>Riziko VPN – VPN je navazována pro celé zařízení, je nutné omezit VPN jen pro vyjmenované aplikace!</a:t>
            </a:r>
          </a:p>
          <a:p>
            <a:pPr lvl="1">
              <a:buFont typeface="Arial" pitchFamily="34" charset="0"/>
              <a:buChar char="•"/>
            </a:pPr>
            <a:endParaRPr lang="cs-CZ" b="1" kern="0" dirty="0" smtClean="0"/>
          </a:p>
          <a:p>
            <a:pPr lvl="1">
              <a:buFont typeface="Arial" pitchFamily="34" charset="0"/>
              <a:buChar char="•"/>
            </a:pPr>
            <a:r>
              <a:rPr lang="cs-CZ" b="1" kern="0" dirty="0" smtClean="0"/>
              <a:t>MDM často</a:t>
            </a:r>
            <a:r>
              <a:rPr lang="cs-CZ" b="1" kern="0" dirty="0" smtClean="0"/>
              <a:t> </a:t>
            </a:r>
            <a:r>
              <a:rPr lang="cs-CZ" b="1" kern="0" dirty="0" smtClean="0"/>
              <a:t>poskytuje vlastní šifrovaný tunel do firemní sítě (</a:t>
            </a:r>
            <a:r>
              <a:rPr lang="cs-CZ" b="1" kern="0" dirty="0" err="1" smtClean="0"/>
              <a:t>micro</a:t>
            </a:r>
            <a:r>
              <a:rPr lang="cs-CZ" b="1" kern="0" dirty="0" smtClean="0"/>
              <a:t> VPN)</a:t>
            </a: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14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3172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Správa aplikací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7171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/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Výpis aplikací instalovaných na mobilním zařízení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Whitelisting a blacklisting aplikací</a:t>
            </a:r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Distribuce aplikací</a:t>
            </a:r>
          </a:p>
          <a:p>
            <a:pPr lvl="2"/>
            <a:r>
              <a:rPr lang="cs-CZ" sz="1600" b="1" kern="0" smtClean="0"/>
              <a:t>Uživatelé musí mít Apple ID a/nebo Gmail</a:t>
            </a:r>
          </a:p>
          <a:p>
            <a:pPr lvl="2"/>
            <a:r>
              <a:rPr lang="cs-CZ" sz="1600" b="1" kern="0" smtClean="0"/>
              <a:t>Z AppStore nebo Google Play</a:t>
            </a:r>
          </a:p>
          <a:p>
            <a:pPr lvl="2"/>
            <a:r>
              <a:rPr lang="cs-CZ" sz="1600" b="1" kern="0" smtClean="0"/>
              <a:t>Přímé poslání instalačního balíčku do zařízení (jen některé platformy)</a:t>
            </a:r>
          </a:p>
          <a:p>
            <a:pPr lvl="2"/>
            <a:r>
              <a:rPr lang="cs-CZ" sz="1600" b="1" kern="0" smtClean="0"/>
              <a:t>Z firemního aplikačního portálu (vlastní i cizí aplikace)</a:t>
            </a:r>
          </a:p>
          <a:p>
            <a:pPr lvl="2"/>
            <a:endParaRPr lang="cs-CZ" sz="1200" b="1" kern="0" smtClean="0"/>
          </a:p>
          <a:p>
            <a:pPr lvl="2"/>
            <a:endParaRPr lang="cs-CZ" sz="1200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Kontrola malware</a:t>
            </a:r>
            <a:endParaRPr lang="cs-CZ" b="1" kern="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07044"/>
            <a:ext cx="2520280" cy="167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15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5861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Správa aplikací – vlastní  AppStore</a:t>
            </a:r>
            <a:endParaRPr lang="cs-CZ" sz="2400" kern="0" dirty="0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70" y="2015447"/>
            <a:ext cx="8290560" cy="31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16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8689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Správa a kontrola firemních dokumentů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26893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/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iOS i Android umí kontrolovat data v rámci jedné aplikace (sandboxing)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Odesláním dat do jiné aplikace (např. otevření přílohy Office z emailu) ztrácíme nad daty kontrolu</a:t>
            </a:r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u="sng" kern="0" smtClean="0"/>
              <a:t>Řešení: </a:t>
            </a:r>
            <a:r>
              <a:rPr lang="cs-CZ" b="1" kern="0" smtClean="0"/>
              <a:t>správa dokumentů pomocí MDM – dokumenty prochází přes komponentu MDM – ta zajistí, že mimo klienta MDM nepůjdou otevřít</a:t>
            </a:r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Správa příloh emailů a dokumentů ze serveru MS Sharepoint – lze definovat omezení práce s dokumentem (zákaz uložení, kopírování, editování, screenshot apod.)</a:t>
            </a:r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marL="457200" lvl="1" indent="0">
              <a:buFontTx/>
              <a:buNone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17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6000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Správa a kontrola firemních dokumentů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79999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/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marL="457200" lvl="1" indent="0">
              <a:buFontTx/>
              <a:buNone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dirty="0" smtClean="0"/>
          </a:p>
        </p:txBody>
      </p:sp>
      <p:pic>
        <p:nvPicPr>
          <p:cNvPr id="9" name="Picture 2" descr="C:\analyzy\IMG_037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716" y="1700808"/>
            <a:ext cx="614468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18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3172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Ovládání řešení, podpora uživatelů a řešení problémů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7171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lvl="1"/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Přívětivost konzole pro správu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Informace o zařízení (typ a stav zařízení, verze OS, různá IDs, stav připojení,  instalované aplikace apod.)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Soulad zařízení s bezpečnostní politikou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Protokol komunikace zařízení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Kontrola synchronizace ActiveSync</a:t>
            </a:r>
          </a:p>
          <a:p>
            <a:pPr lvl="1">
              <a:buFont typeface="Arial" pitchFamily="34" charset="0"/>
              <a:buChar char="•"/>
            </a:pPr>
            <a:endParaRPr lang="cs-CZ" b="1" kern="0" smtClean="0"/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Reset konfigurace, opakované poslání nastavení</a:t>
            </a:r>
          </a:p>
          <a:p>
            <a:pPr lvl="1">
              <a:buFont typeface="Arial" pitchFamily="34" charset="0"/>
              <a:buChar char="•"/>
            </a:pPr>
            <a:r>
              <a:rPr lang="cs-CZ" b="1" kern="0" smtClean="0"/>
              <a:t>Vzdálené ovládání zařízení administrátorem</a:t>
            </a:r>
            <a:endParaRPr lang="cs-CZ" b="1" kern="0" dirty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19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5"/>
          <p:cNvSpPr txBox="1">
            <a:spLocks/>
          </p:cNvSpPr>
          <p:nvPr/>
        </p:nvSpPr>
        <p:spPr bwMode="auto">
          <a:xfrm>
            <a:off x="739590" y="2644308"/>
            <a:ext cx="7772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pPr algn="ctr"/>
            <a:r>
              <a:rPr lang="cs-CZ" sz="2800" kern="0" dirty="0" smtClean="0"/>
              <a:t>Různé mobilní platformy a MDM</a:t>
            </a:r>
            <a:endParaRPr lang="cs-CZ" sz="2800" kern="0" dirty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61950" lvl="2" indent="0" eaLnBrk="1" hangingPunct="1">
              <a:buClr>
                <a:srgbClr val="D42E12"/>
              </a:buClr>
              <a:buNone/>
            </a:pPr>
            <a:endParaRPr lang="cs-CZ" sz="3100" dirty="0" smtClean="0"/>
          </a:p>
          <a:p>
            <a:pPr marL="361950" lvl="2" indent="0" eaLnBrk="1" hangingPunct="1">
              <a:buClr>
                <a:srgbClr val="D42E12"/>
              </a:buClr>
              <a:buNone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Nadpis 5"/>
          <p:cNvSpPr txBox="1">
            <a:spLocks/>
          </p:cNvSpPr>
          <p:nvPr/>
        </p:nvSpPr>
        <p:spPr>
          <a:xfrm>
            <a:off x="685800" y="1567825"/>
            <a:ext cx="7772400" cy="110799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87878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Mobile </a:t>
            </a:r>
            <a:r>
              <a:rPr kumimoji="0" lang="cs-CZ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Device</a:t>
            </a:r>
            <a:r>
              <a:rPr kumimoji="0" lang="cs-CZ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Management</a:t>
            </a:r>
            <a:endParaRPr kumimoji="0" lang="cs-CZ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Podnadpis 6"/>
          <p:cNvSpPr txBox="1">
            <a:spLocks/>
          </p:cNvSpPr>
          <p:nvPr/>
        </p:nvSpPr>
        <p:spPr>
          <a:xfrm>
            <a:off x="1331640" y="2924944"/>
            <a:ext cx="6400800" cy="1661993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0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Edward Plch</a:t>
            </a:r>
            <a:b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září 2013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20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6758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Různé mobilní platformy a MDM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90757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2000" b="1" kern="0" smtClean="0"/>
              <a:t>Apple iOS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Vlastní rozhraní pro správu zařízení (konfigurační profily)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Rozšíření funkčnosti s MDM agentem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Výhoda jednoho výrobce hardwaru a OS</a:t>
            </a:r>
          </a:p>
          <a:p>
            <a:r>
              <a:rPr lang="cs-CZ" sz="2000" b="1" kern="0" smtClean="0"/>
              <a:t>Android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Bez nativního rozhraní pro správu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Rozdíly v OS Android u jednotlivých výrobců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Rozšíření funkcí MDM pomocí Samsung Android SAFE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Rozšíření funkcí pomocí Nitrodesk Touchdown email client</a:t>
            </a:r>
          </a:p>
          <a:p>
            <a:r>
              <a:rPr lang="cs-CZ" sz="2000" b="1" kern="0" smtClean="0"/>
              <a:t>Windows Phone 8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Vlastní rozhraní pro správu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Zatím nejasná pozice a podpora</a:t>
            </a:r>
            <a:endParaRPr lang="cs-CZ" sz="1600" b="1" kern="0" dirty="0" smtClean="0"/>
          </a:p>
        </p:txBody>
      </p:sp>
      <p:pic>
        <p:nvPicPr>
          <p:cNvPr id="9" name="Picture 2" descr="C:\Users\edward.plch\Desktop\New Web\Android\Android-Logo-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339434"/>
            <a:ext cx="1512168" cy="1847378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28468"/>
            <a:ext cx="1224136" cy="1367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21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7765" y="254188"/>
            <a:ext cx="5848350" cy="749300"/>
          </a:xfrm>
        </p:spPr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Nadpis 11"/>
          <p:cNvSpPr txBox="1">
            <a:spLocks/>
          </p:cNvSpPr>
          <p:nvPr/>
        </p:nvSpPr>
        <p:spPr bwMode="auto">
          <a:xfrm>
            <a:off x="539750" y="131379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/>
              <a:t>Android a MDM</a:t>
            </a:r>
            <a:endParaRPr lang="cs-CZ" sz="2400" kern="0" dirty="0"/>
          </a:p>
        </p:txBody>
      </p:sp>
      <p:sp>
        <p:nvSpPr>
          <p:cNvPr id="11" name="Zástupný symbol pro text 15"/>
          <p:cNvSpPr txBox="1">
            <a:spLocks/>
          </p:cNvSpPr>
          <p:nvPr/>
        </p:nvSpPr>
        <p:spPr>
          <a:xfrm>
            <a:off x="683568" y="1772816"/>
            <a:ext cx="6696744" cy="4392488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1800" b="1" kern="0" dirty="0" smtClean="0"/>
              <a:t>Neexistuje obecný nástroj pro správu zařízení (lokální, vzdálený)</a:t>
            </a:r>
          </a:p>
          <a:p>
            <a:r>
              <a:rPr lang="cs-CZ" sz="1800" b="1" kern="0" dirty="0" smtClean="0"/>
              <a:t>Problematika více výrobců hardware, různé typy zařízení i operačního systému</a:t>
            </a:r>
          </a:p>
          <a:p>
            <a:r>
              <a:rPr lang="cs-CZ" sz="1800" b="1" kern="0" dirty="0" smtClean="0"/>
              <a:t>Podpora některých </a:t>
            </a:r>
            <a:r>
              <a:rPr lang="cs-CZ" sz="1800" b="1" kern="0" dirty="0" err="1" smtClean="0"/>
              <a:t>ActiveSync</a:t>
            </a:r>
            <a:r>
              <a:rPr lang="cs-CZ" sz="1800" b="1" kern="0" dirty="0" smtClean="0"/>
              <a:t> </a:t>
            </a:r>
            <a:r>
              <a:rPr lang="cs-CZ" sz="1800" b="1" kern="0" dirty="0" err="1" smtClean="0"/>
              <a:t>policies</a:t>
            </a:r>
            <a:r>
              <a:rPr lang="cs-CZ" sz="1800" b="1" kern="0" dirty="0" smtClean="0"/>
              <a:t> pomocí mail klienta Android, rozšíření pomocí klienta </a:t>
            </a:r>
            <a:r>
              <a:rPr lang="cs-CZ" sz="1800" b="1" kern="0" dirty="0" err="1" smtClean="0"/>
              <a:t>Nitrodesk</a:t>
            </a:r>
            <a:r>
              <a:rPr lang="cs-CZ" sz="1800" b="1" kern="0" dirty="0" smtClean="0"/>
              <a:t> </a:t>
            </a:r>
            <a:r>
              <a:rPr lang="cs-CZ" sz="1800" b="1" kern="0" dirty="0" err="1" smtClean="0"/>
              <a:t>Touchdown</a:t>
            </a:r>
            <a:endParaRPr lang="cs-CZ" sz="1800" b="1" kern="0" dirty="0" smtClean="0"/>
          </a:p>
          <a:p>
            <a:r>
              <a:rPr lang="cs-CZ" sz="1800" b="1" kern="0" dirty="0" smtClean="0"/>
              <a:t>Značně omezené nativní možnosti administrace</a:t>
            </a:r>
          </a:p>
          <a:p>
            <a:r>
              <a:rPr lang="cs-CZ" sz="1800" b="1" kern="0" dirty="0" smtClean="0"/>
              <a:t>Nastavení zařízení pomocí lokálního klienta napojeného na MDM software</a:t>
            </a:r>
          </a:p>
          <a:p>
            <a:r>
              <a:rPr lang="cs-CZ" sz="1800" b="1" kern="0" dirty="0" smtClean="0">
                <a:sym typeface="Wingdings" pitchFamily="2" charset="2"/>
              </a:rPr>
              <a:t>Samsung </a:t>
            </a:r>
            <a:r>
              <a:rPr lang="cs-CZ" sz="1800" b="1" kern="0" dirty="0" err="1" smtClean="0">
                <a:sym typeface="Wingdings" pitchFamily="2" charset="2"/>
              </a:rPr>
              <a:t>Approved</a:t>
            </a:r>
            <a:r>
              <a:rPr lang="cs-CZ" sz="1800" b="1" kern="0" dirty="0" smtClean="0">
                <a:sym typeface="Wingdings" pitchFamily="2" charset="2"/>
              </a:rPr>
              <a:t> </a:t>
            </a:r>
            <a:r>
              <a:rPr lang="cs-CZ" sz="1800" b="1" kern="0" dirty="0" err="1" smtClean="0">
                <a:sym typeface="Wingdings" pitchFamily="2" charset="2"/>
              </a:rPr>
              <a:t>For</a:t>
            </a:r>
            <a:r>
              <a:rPr lang="cs-CZ" sz="1800" b="1" kern="0" dirty="0" smtClean="0">
                <a:sym typeface="Wingdings" pitchFamily="2" charset="2"/>
              </a:rPr>
              <a:t> </a:t>
            </a:r>
            <a:r>
              <a:rPr lang="cs-CZ" sz="1800" b="1" kern="0" dirty="0" err="1" smtClean="0">
                <a:sym typeface="Wingdings" pitchFamily="2" charset="2"/>
              </a:rPr>
              <a:t>Enteprise</a:t>
            </a:r>
            <a:r>
              <a:rPr lang="cs-CZ" sz="1800" b="1" kern="0" dirty="0" smtClean="0">
                <a:sym typeface="Wingdings" pitchFamily="2" charset="2"/>
              </a:rPr>
              <a:t> (SAFE) – rozšíření API pro správu</a:t>
            </a:r>
          </a:p>
          <a:p>
            <a:r>
              <a:rPr lang="cs-CZ" sz="1800" b="1" kern="0" dirty="0" smtClean="0">
                <a:sym typeface="Wingdings" pitchFamily="2" charset="2"/>
              </a:rPr>
              <a:t>Kontejner Samsung KNOX</a:t>
            </a:r>
            <a:endParaRPr lang="cs-CZ" sz="1800" b="1" kern="0" dirty="0" smtClean="0"/>
          </a:p>
          <a:p>
            <a:endParaRPr lang="cs-CZ" sz="2000" b="1" kern="0" dirty="0" smtClean="0"/>
          </a:p>
          <a:p>
            <a:endParaRPr lang="cs-CZ" sz="2000" b="1" kern="0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429554"/>
            <a:ext cx="15621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22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5"/>
          <p:cNvSpPr txBox="1">
            <a:spLocks/>
          </p:cNvSpPr>
          <p:nvPr/>
        </p:nvSpPr>
        <p:spPr bwMode="auto">
          <a:xfrm>
            <a:off x="685800" y="2581554"/>
            <a:ext cx="7772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pPr algn="ctr"/>
            <a:r>
              <a:rPr lang="cs-CZ" sz="2800" kern="0" smtClean="0"/>
              <a:t>Jak si vybrat MDM software</a:t>
            </a:r>
            <a:endParaRPr lang="cs-CZ" sz="2800" kern="0" dirty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23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51998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Přední MDM řešení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2059983"/>
            <a:ext cx="8028000" cy="4581329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2000" b="1" kern="0" smtClean="0"/>
              <a:t>Potřeba kvalitní podpory od dodavatele</a:t>
            </a:r>
          </a:p>
          <a:p>
            <a:endParaRPr lang="cs-CZ" sz="2000" b="1" kern="0" smtClean="0"/>
          </a:p>
          <a:p>
            <a:r>
              <a:rPr lang="cs-CZ" sz="2000" b="1" kern="0" smtClean="0"/>
              <a:t>Potřeba porozumět principům mobilní platformy</a:t>
            </a:r>
          </a:p>
          <a:p>
            <a:endParaRPr lang="cs-CZ" sz="2000" b="1" kern="0" smtClean="0"/>
          </a:p>
          <a:p>
            <a:r>
              <a:rPr lang="cs-CZ" sz="2000" b="1" kern="0" smtClean="0"/>
              <a:t>Potřeba být stále up-to-date</a:t>
            </a:r>
          </a:p>
          <a:p>
            <a:endParaRPr lang="cs-CZ" sz="2000" b="1" kern="0" smtClean="0"/>
          </a:p>
          <a:p>
            <a:r>
              <a:rPr lang="cs-CZ" sz="2000" b="1" kern="0" smtClean="0"/>
              <a:t>Srovnávací report Gartner</a:t>
            </a:r>
          </a:p>
          <a:p>
            <a:endParaRPr lang="cs-CZ" sz="2000" b="1" kern="0" smtClean="0"/>
          </a:p>
          <a:p>
            <a:r>
              <a:rPr lang="cs-CZ" sz="2000" b="1" kern="0" smtClean="0"/>
              <a:t>Srovnání iOS MDM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>
                <a:hlinkClick r:id="rId3"/>
              </a:rPr>
              <a:t>http://www.enterpriseios.com/wiki/Comparison_MDM_Providers</a:t>
            </a: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24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9586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err="1" smtClean="0"/>
              <a:t>Magic</a:t>
            </a:r>
            <a:r>
              <a:rPr lang="cs-CZ" sz="2400" kern="0" dirty="0" smtClean="0"/>
              <a:t> </a:t>
            </a:r>
            <a:r>
              <a:rPr lang="cs-CZ" sz="2400" kern="0" dirty="0" err="1" smtClean="0"/>
              <a:t>Quadrant</a:t>
            </a:r>
            <a:r>
              <a:rPr lang="cs-CZ" sz="2400" kern="0" dirty="0" smtClean="0"/>
              <a:t> </a:t>
            </a:r>
            <a:r>
              <a:rPr lang="cs-CZ" sz="2400" kern="0" dirty="0" err="1" smtClean="0"/>
              <a:t>Gartner</a:t>
            </a:r>
            <a:r>
              <a:rPr lang="cs-CZ" sz="2400" kern="0" dirty="0" smtClean="0"/>
              <a:t>, květen 2013</a:t>
            </a:r>
            <a:endParaRPr lang="cs-CZ" sz="2400" kern="0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889937"/>
            <a:ext cx="4373880" cy="4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25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1379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Koncepce MDM software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53788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2000" b="1" kern="0" smtClean="0"/>
              <a:t>Správa celého zařízení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Používá většina výrobců MDM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Zařízení komunikuje přímo se serverem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Nutná kontrola a zabezpečení všech firemních aplikací (email, kalendář, browser atd.)</a:t>
            </a:r>
          </a:p>
          <a:p>
            <a:endParaRPr lang="cs-CZ" sz="2000" b="1" kern="0" smtClean="0"/>
          </a:p>
          <a:p>
            <a:r>
              <a:rPr lang="cs-CZ" sz="2000" b="1" kern="0" smtClean="0"/>
              <a:t>Sandboxed řešení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Good for Enterprise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Vlastní sandboxed aplikace, v ní jsou groupware klienti a browser, dokumenty, instant messaging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Vlastní šifrování dat uložených v zařízení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Vlastní Network Operation Center, MDM přenáší data i konfiguraci, šifrování AES 256</a:t>
            </a:r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26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391" y="1362617"/>
            <a:ext cx="6312185" cy="4734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27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8689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Komponenty MDM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26893"/>
            <a:ext cx="8136706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2000" b="1" kern="0" smtClean="0"/>
              <a:t>Hlavní server MDM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Umístění v DMZ, možnost oddělení edge komponenty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Možnosti high availability</a:t>
            </a:r>
          </a:p>
          <a:p>
            <a:r>
              <a:rPr lang="cs-CZ" sz="2000" b="1" kern="0" smtClean="0"/>
              <a:t>Databáze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Umístění databáze</a:t>
            </a:r>
          </a:p>
          <a:p>
            <a:r>
              <a:rPr lang="cs-CZ" sz="2000" b="1" kern="0" smtClean="0"/>
              <a:t>ActiveSync filter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Pomocí filtrování ActiveSync komunikace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Pomocí příkazů Exchange Management Shell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smtClean="0"/>
              <a:t>Možnosti high availability</a:t>
            </a:r>
          </a:p>
          <a:p>
            <a:r>
              <a:rPr lang="cs-CZ" sz="2000" b="1" kern="0" smtClean="0"/>
              <a:t>ActiveSync Server (Exchange, Domino Traveler, IceWarp atd.)</a:t>
            </a:r>
          </a:p>
          <a:p>
            <a:r>
              <a:rPr lang="cs-CZ" sz="2000" b="1" kern="0" smtClean="0"/>
              <a:t>LDAP</a:t>
            </a:r>
          </a:p>
          <a:p>
            <a:r>
              <a:rPr lang="cs-CZ" sz="2000" b="1" kern="0" smtClean="0"/>
              <a:t>SMTP</a:t>
            </a:r>
          </a:p>
          <a:p>
            <a:r>
              <a:rPr lang="cs-CZ" sz="2000" b="1" kern="0" smtClean="0"/>
              <a:t>Certificate Services</a:t>
            </a:r>
          </a:p>
          <a:p>
            <a:pPr lvl="1">
              <a:buFont typeface="Arial" pitchFamily="34" charset="0"/>
              <a:buChar char="•"/>
            </a:pPr>
            <a:endParaRPr lang="cs-CZ" sz="1600" b="1" kern="0" smtClean="0"/>
          </a:p>
          <a:p>
            <a:pPr marL="457200" lvl="1" indent="0">
              <a:buFontTx/>
              <a:buNone/>
            </a:pP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smtClean="0">
                <a:solidFill>
                  <a:schemeClr val="bg1"/>
                </a:solidFill>
              </a:rPr>
              <a:t>DĚKUJI ZA POZORNOST</a:t>
            </a: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6" name="Podnadpis 6"/>
          <p:cNvSpPr>
            <a:spLocks noGrp="1"/>
          </p:cNvSpPr>
          <p:nvPr>
            <p:ph type="subTitle" idx="1"/>
          </p:nvPr>
        </p:nvSpPr>
        <p:spPr bwMode="auto">
          <a:xfrm>
            <a:off x="951942" y="3911488"/>
            <a:ext cx="2304256" cy="1415772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cs-CZ" sz="2000" dirty="0" smtClean="0">
                <a:latin typeface="Arial" charset="0"/>
                <a:cs typeface="Arial" charset="0"/>
              </a:rPr>
              <a:t>Edward Plch</a:t>
            </a:r>
          </a:p>
          <a:p>
            <a:pPr algn="l" eaLnBrk="1" hangingPunct="1"/>
            <a:endParaRPr lang="cs-CZ" sz="2000" dirty="0" smtClean="0">
              <a:latin typeface="Arial" charset="0"/>
              <a:cs typeface="Arial" charset="0"/>
            </a:endParaRPr>
          </a:p>
          <a:p>
            <a:pPr algn="l" eaLnBrk="1" hangingPunct="1"/>
            <a:r>
              <a:rPr lang="cs-CZ" sz="2000" dirty="0" smtClean="0">
                <a:latin typeface="Arial" charset="0"/>
                <a:cs typeface="Arial" charset="0"/>
              </a:rPr>
              <a:t>System4u</a:t>
            </a:r>
          </a:p>
          <a:p>
            <a:pPr algn="l" eaLnBrk="1" hangingPunct="1"/>
            <a:r>
              <a:rPr lang="cs-CZ" sz="2000" dirty="0" smtClean="0">
                <a:latin typeface="Arial" charset="0"/>
                <a:cs typeface="Arial" charset="0"/>
              </a:rPr>
              <a:t>září 2013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3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4" name="Nadpis 11"/>
          <p:cNvSpPr txBox="1">
            <a:spLocks/>
          </p:cNvSpPr>
          <p:nvPr/>
        </p:nvSpPr>
        <p:spPr bwMode="auto">
          <a:xfrm>
            <a:off x="615950" y="1370787"/>
            <a:ext cx="8027988" cy="3587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>
                <a:latin typeface="Arial" charset="0"/>
                <a:cs typeface="Arial" charset="0"/>
              </a:rPr>
              <a:t>Agenda</a:t>
            </a:r>
          </a:p>
        </p:txBody>
      </p:sp>
      <p:sp>
        <p:nvSpPr>
          <p:cNvPr id="15" name="Zástupný symbol pro text 15"/>
          <p:cNvSpPr txBox="1">
            <a:spLocks/>
          </p:cNvSpPr>
          <p:nvPr/>
        </p:nvSpPr>
        <p:spPr bwMode="auto">
          <a:xfrm>
            <a:off x="539552" y="2026024"/>
            <a:ext cx="4824536" cy="432789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r>
              <a:rPr lang="cs-CZ" sz="1600" b="1" kern="0" dirty="0" smtClean="0"/>
              <a:t>Mobilní řešení – obecný přehled, srovnání platforem, hlavní požadavky na MDM</a:t>
            </a:r>
          </a:p>
          <a:p>
            <a:pPr marL="0" indent="0">
              <a:buNone/>
            </a:pPr>
            <a:endParaRPr lang="cs-CZ" sz="1600" b="1" kern="0" dirty="0" smtClean="0"/>
          </a:p>
          <a:p>
            <a:r>
              <a:rPr lang="cs-CZ" sz="1600" b="1" kern="0" dirty="0" smtClean="0"/>
              <a:t>Různé mobilní platformy a MDM</a:t>
            </a:r>
          </a:p>
          <a:p>
            <a:endParaRPr lang="cs-CZ" sz="1600" b="1" kern="0" dirty="0" smtClean="0"/>
          </a:p>
          <a:p>
            <a:r>
              <a:rPr lang="cs-CZ" sz="1600" b="1" kern="0" dirty="0" smtClean="0"/>
              <a:t>Jak si vybrat MDM software</a:t>
            </a:r>
          </a:p>
          <a:p>
            <a:endParaRPr lang="cs-CZ" sz="1600" b="1" kern="0" dirty="0" smtClean="0"/>
          </a:p>
          <a:p>
            <a:r>
              <a:rPr lang="cs-CZ" sz="1600" b="1" kern="0" dirty="0" err="1" smtClean="0"/>
              <a:t>XenMobile</a:t>
            </a:r>
            <a:r>
              <a:rPr lang="cs-CZ" sz="1600" b="1" kern="0" dirty="0" smtClean="0"/>
              <a:t> </a:t>
            </a:r>
            <a:r>
              <a:rPr lang="cs-CZ" sz="1600" b="1" kern="0" dirty="0" err="1" smtClean="0"/>
              <a:t>Device</a:t>
            </a:r>
            <a:r>
              <a:rPr lang="cs-CZ" sz="1600" b="1" kern="0" dirty="0" smtClean="0"/>
              <a:t> </a:t>
            </a:r>
            <a:r>
              <a:rPr lang="cs-CZ" sz="1600" b="1" kern="0" dirty="0" err="1" smtClean="0"/>
              <a:t>Manager</a:t>
            </a:r>
            <a:endParaRPr lang="cs-CZ" sz="1600" b="1" kern="0" dirty="0" smtClean="0"/>
          </a:p>
          <a:p>
            <a:pPr marL="0" indent="0">
              <a:buNone/>
            </a:pPr>
            <a:endParaRPr lang="cs-CZ" sz="1600" b="1" kern="0" dirty="0" smtClean="0"/>
          </a:p>
          <a:p>
            <a:r>
              <a:rPr lang="cs-CZ" sz="1600" b="1" kern="0" dirty="0" smtClean="0"/>
              <a:t>System4u a mobilní řešení</a:t>
            </a:r>
          </a:p>
          <a:p>
            <a:endParaRPr lang="cs-CZ" sz="1600" b="1" kern="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356" y="1768879"/>
            <a:ext cx="3349792" cy="406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1552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4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361950" lvl="2" indent="0" eaLnBrk="1" hangingPunct="1">
              <a:buClr>
                <a:srgbClr val="D42E12"/>
              </a:buClr>
              <a:buNone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Nadpis 5"/>
          <p:cNvSpPr txBox="1">
            <a:spLocks/>
          </p:cNvSpPr>
          <p:nvPr/>
        </p:nvSpPr>
        <p:spPr>
          <a:xfrm>
            <a:off x="685800" y="2366110"/>
            <a:ext cx="7772400" cy="86177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87878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Mobilní řešení – obecný přehled, srovnání platforem, hlavní požadavky na MDM</a:t>
            </a:r>
            <a:endParaRPr kumimoji="0" lang="cs-CZ" sz="2800" b="1" i="0" u="none" strike="noStrike" kern="1200" cap="none" spc="0" normalizeH="0" baseline="0" noProof="0" dirty="0">
              <a:ln>
                <a:noFill/>
              </a:ln>
              <a:solidFill>
                <a:srgbClr val="F7D41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1552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5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Nadpis 11"/>
          <p:cNvSpPr txBox="1">
            <a:spLocks/>
          </p:cNvSpPr>
          <p:nvPr/>
        </p:nvSpPr>
        <p:spPr>
          <a:xfrm>
            <a:off x="539750" y="1475160"/>
            <a:ext cx="8028000" cy="36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87878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Firemní mobilní řešení – současný stav</a:t>
            </a: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F7D41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ástupný symbol pro text 15"/>
          <p:cNvSpPr txBox="1">
            <a:spLocks/>
          </p:cNvSpPr>
          <p:nvPr/>
        </p:nvSpPr>
        <p:spPr>
          <a:xfrm>
            <a:off x="539750" y="1961368"/>
            <a:ext cx="8028000" cy="4653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Rostoucí počet mobilních zařízení ve firmách, tlaky managementu na jejich zavedení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Platformy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iOS</a:t>
            </a: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Apple, Android,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BlackBerry</a:t>
            </a: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Windows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Phone</a:t>
            </a: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8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Ostatní platformy –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Symbian</a:t>
            </a: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Windows Mobile atd.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3C3C8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Bezpečnostní otázky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iOS</a:t>
            </a: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Android, WP8, </a:t>
            </a:r>
            <a:r>
              <a:rPr kumimoji="0" lang="cs-CZ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BlackBerry</a:t>
            </a: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3C3C8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3C3C8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BRING YOUR OWN DEVICE (BYOD)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Plus a minus BYOD, právní otázky, rozsah kontroly nad zařízením</a:t>
            </a: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3C3C8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Více mobilních platforem v jedné firmě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Nároky na správu, finanční náklady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16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1552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6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Nadpis 11"/>
          <p:cNvSpPr txBox="1">
            <a:spLocks/>
          </p:cNvSpPr>
          <p:nvPr/>
        </p:nvSpPr>
        <p:spPr>
          <a:xfrm>
            <a:off x="539552" y="1330651"/>
            <a:ext cx="8028000" cy="36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87878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D41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Mobilní řešení – hlavní požadavky</a:t>
            </a: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F7D41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ástupný symbol pro text 15"/>
          <p:cNvSpPr txBox="1">
            <a:spLocks/>
          </p:cNvSpPr>
          <p:nvPr/>
        </p:nvSpPr>
        <p:spPr>
          <a:xfrm>
            <a:off x="539552" y="1834707"/>
            <a:ext cx="8028000" cy="49685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878784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Doporučujeme požadavky rozdělit na potřebné a nepotřebné s delším časovým výhledem.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Přístup k firemním zdrojům = data v zařízení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Groupware</a:t>
            </a:r>
            <a:r>
              <a:rPr kumimoji="0" lang="cs-CZ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(Exchange a jiné mail servery, pomocí </a:t>
            </a:r>
            <a:r>
              <a:rPr kumimoji="0" lang="cs-CZ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ActiveSync</a:t>
            </a:r>
            <a:endParaRPr kumimoji="0" lang="cs-CZ" sz="1200" b="1" i="0" u="none" strike="noStrike" kern="1200" cap="none" spc="0" normalizeH="0" baseline="0" noProof="0" dirty="0" smtClean="0">
              <a:ln>
                <a:noFill/>
              </a:ln>
              <a:solidFill>
                <a:srgbClr val="3C3C8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Úložiště dokumentů a práce s nimi (MS SharePoint)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Přístup k intranetovým aplikacím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Přístup pomocí VPN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Přístup k firemní Wi-Fi (ověřování certifikáty)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Správa zařízení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Přihlášení zařízení pod firemní správu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Zabezpečení zařízení a dat, oddělení soukromých a firemních dat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Nastavení, správa a kontrola zařízení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Řízení přístupu do firemní sítě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Správa aplikací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Kontrola firemních dokumentů v zařízení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C3C8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Podpora uživatelů</a:t>
            </a: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14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16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6858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16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1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878784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4018" y="4571011"/>
            <a:ext cx="1678649" cy="172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51552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7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49" y="1358615"/>
            <a:ext cx="824163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/>
              <a:t>Způsob přihlášení zařízení pod firemní správu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799998"/>
            <a:ext cx="8353238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kern="0" dirty="0" smtClean="0"/>
              <a:t>Propojení s </a:t>
            </a:r>
            <a:r>
              <a:rPr lang="cs-CZ" sz="2000" b="1" kern="0" dirty="0" err="1" smtClean="0"/>
              <a:t>Active</a:t>
            </a:r>
            <a:r>
              <a:rPr lang="cs-CZ" sz="2000" b="1" kern="0" dirty="0" smtClean="0"/>
              <a:t> </a:t>
            </a:r>
            <a:r>
              <a:rPr lang="cs-CZ" sz="2000" b="1" kern="0" dirty="0" err="1" smtClean="0"/>
              <a:t>Directory</a:t>
            </a:r>
            <a:r>
              <a:rPr lang="cs-CZ" sz="2000" b="1" kern="0" dirty="0" smtClean="0"/>
              <a:t> nebo jinou LDAP, podpora skupin AD</a:t>
            </a:r>
          </a:p>
          <a:p>
            <a:pPr marL="0" indent="0">
              <a:buFont typeface="Wingdings" pitchFamily="2" charset="2"/>
              <a:buNone/>
            </a:pPr>
            <a:endParaRPr lang="cs-CZ" sz="1100" b="1" kern="0" dirty="0" smtClean="0"/>
          </a:p>
          <a:p>
            <a:pPr marL="0" indent="0">
              <a:buFont typeface="Wingdings" pitchFamily="2" charset="2"/>
              <a:buNone/>
            </a:pPr>
            <a:r>
              <a:rPr lang="cs-CZ" sz="2000" b="1" u="sng" kern="0" dirty="0" smtClean="0"/>
              <a:t>Kroky na straně administrátora</a:t>
            </a:r>
          </a:p>
          <a:p>
            <a:r>
              <a:rPr lang="cs-CZ" sz="1600" b="1" kern="0" dirty="0" smtClean="0"/>
              <a:t>Kroky administrátora, než se může uživatel připojit (založení uživatele v MDM, členství ve skupinách atd.)</a:t>
            </a:r>
          </a:p>
          <a:p>
            <a:pPr marL="0" indent="0">
              <a:buFont typeface="Wingdings" pitchFamily="2" charset="2"/>
              <a:buNone/>
            </a:pPr>
            <a:endParaRPr lang="cs-CZ" sz="1100" b="1" kern="0" dirty="0" smtClean="0"/>
          </a:p>
          <a:p>
            <a:pPr marL="0" indent="0">
              <a:buFont typeface="Wingdings" pitchFamily="2" charset="2"/>
              <a:buNone/>
            </a:pPr>
            <a:r>
              <a:rPr lang="cs-CZ" sz="2000" b="1" u="sng" kern="0" dirty="0" smtClean="0"/>
              <a:t>Kroky na straně uživatele</a:t>
            </a:r>
          </a:p>
          <a:p>
            <a:r>
              <a:rPr lang="cs-CZ" sz="1600" b="1" kern="0" dirty="0" smtClean="0"/>
              <a:t>Podobný postup u všech mobilních platforem</a:t>
            </a:r>
          </a:p>
          <a:p>
            <a:pPr marL="800100" lvl="1" indent="-342900">
              <a:buFontTx/>
              <a:buAutoNum type="arabicPeriod"/>
            </a:pPr>
            <a:r>
              <a:rPr lang="cs-CZ" sz="1600" b="1" kern="0" dirty="0" smtClean="0"/>
              <a:t>Stažení MDM klienta (Apple </a:t>
            </a:r>
            <a:r>
              <a:rPr lang="cs-CZ" sz="1600" b="1" kern="0" dirty="0" err="1" smtClean="0"/>
              <a:t>AppStore</a:t>
            </a:r>
            <a:r>
              <a:rPr lang="cs-CZ" sz="1600" b="1" kern="0" dirty="0" smtClean="0"/>
              <a:t>, Google Play, interní distribuce)</a:t>
            </a:r>
          </a:p>
          <a:p>
            <a:pPr marL="800100" lvl="1" indent="-342900">
              <a:buFontTx/>
              <a:buAutoNum type="arabicPeriod"/>
            </a:pPr>
            <a:r>
              <a:rPr lang="cs-CZ" sz="1600" b="1" kern="0" dirty="0" smtClean="0"/>
              <a:t>Zadání adresy MDM serveru – u </a:t>
            </a:r>
            <a:r>
              <a:rPr lang="cs-CZ" sz="1600" b="1" kern="0" dirty="0" err="1" smtClean="0"/>
              <a:t>XenMobile</a:t>
            </a:r>
            <a:r>
              <a:rPr lang="cs-CZ" sz="1600" b="1" kern="0" dirty="0" smtClean="0"/>
              <a:t> není nutné</a:t>
            </a:r>
          </a:p>
          <a:p>
            <a:pPr marL="800100" lvl="1" indent="-342900">
              <a:buFontTx/>
              <a:buAutoNum type="arabicPeriod"/>
            </a:pPr>
            <a:r>
              <a:rPr lang="cs-CZ" sz="1600" b="1" kern="0" dirty="0" smtClean="0"/>
              <a:t>Stažení a aplikace profilů a nastavení</a:t>
            </a:r>
          </a:p>
          <a:p>
            <a:r>
              <a:rPr lang="cs-CZ" sz="1600" b="1" kern="0" dirty="0" smtClean="0"/>
              <a:t>Různé úrovně ověření uživatele při registraci zařízení</a:t>
            </a:r>
          </a:p>
          <a:p>
            <a:pPr lvl="1">
              <a:buFont typeface="Arial" pitchFamily="34" charset="0"/>
              <a:buChar char="•"/>
            </a:pPr>
            <a:r>
              <a:rPr lang="cs-CZ" sz="1600" b="1" kern="0" dirty="0" smtClean="0"/>
              <a:t>Jméno a heslo – z </a:t>
            </a:r>
            <a:r>
              <a:rPr lang="cs-CZ" sz="1600" b="1" kern="0" dirty="0" err="1" smtClean="0"/>
              <a:t>Active</a:t>
            </a:r>
            <a:r>
              <a:rPr lang="cs-CZ" sz="1600" b="1" kern="0" dirty="0" smtClean="0"/>
              <a:t> </a:t>
            </a:r>
            <a:r>
              <a:rPr lang="cs-CZ" sz="1600" b="1" kern="0" dirty="0" err="1" smtClean="0"/>
              <a:t>Directory</a:t>
            </a:r>
            <a:endParaRPr lang="cs-CZ" sz="1600" b="1" kern="0" dirty="0" smtClean="0"/>
          </a:p>
          <a:p>
            <a:pPr lvl="1">
              <a:buFont typeface="Arial" pitchFamily="34" charset="0"/>
              <a:buChar char="•"/>
            </a:pPr>
            <a:r>
              <a:rPr lang="cs-CZ" sz="1600" b="1" kern="0" dirty="0" smtClean="0"/>
              <a:t>Aktivační heslo, PIN kód, kombinace, </a:t>
            </a:r>
            <a:r>
              <a:rPr lang="cs-CZ" sz="1600" b="1" kern="0" dirty="0" err="1" smtClean="0"/>
              <a:t>dvoufaktorové</a:t>
            </a:r>
            <a:r>
              <a:rPr lang="cs-CZ" sz="1600" b="1" kern="0" dirty="0" smtClean="0"/>
              <a:t> ověřování</a:t>
            </a:r>
          </a:p>
          <a:p>
            <a:pPr lvl="1"/>
            <a:endParaRPr lang="cs-CZ" sz="1600" b="1" kern="0" dirty="0" smtClean="0"/>
          </a:p>
          <a:p>
            <a:pPr lvl="1">
              <a:buFont typeface="Arial" pitchFamily="34" charset="0"/>
              <a:buChar char="•"/>
            </a:pPr>
            <a:endParaRPr lang="cs-CZ" sz="1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01515527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8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286895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dirty="0" smtClean="0"/>
              <a:t>Způsob přihlášení zařízení pod firemní správu</a:t>
            </a:r>
            <a:endParaRPr lang="cs-CZ" sz="2400" kern="0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366" y="1727703"/>
            <a:ext cx="6144768" cy="460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1ACD36-313D-45D2-B12E-53F6F5DDD6BC}" type="slidenum">
              <a:rPr lang="cs-CZ" smtClean="0">
                <a:solidFill>
                  <a:srgbClr val="3C3C8C"/>
                </a:solidFill>
              </a:rPr>
              <a:pPr eaLnBrk="1" hangingPunct="1"/>
              <a:t>9</a:t>
            </a:fld>
            <a:endParaRPr lang="cs-CZ" smtClean="0">
              <a:solidFill>
                <a:srgbClr val="3C3C8C"/>
              </a:solidFill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/>
              <a:t>XXX</a:t>
            </a:r>
            <a:endParaRPr lang="en-GB" sz="18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endParaRPr lang="cs-CZ" dirty="0" smtClean="0"/>
          </a:p>
          <a:p>
            <a:pPr marL="628650" lvl="2" indent="-266700" eaLnBrk="1" hangingPunct="1">
              <a:buClr>
                <a:srgbClr val="D42E12"/>
              </a:buClr>
              <a:buFont typeface="Wingdings" pitchFamily="2" charset="2"/>
              <a:buChar char="§"/>
            </a:pPr>
            <a:endParaRPr lang="cs-CZ" sz="3100" dirty="0" smtClean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Nadpis 11"/>
          <p:cNvSpPr txBox="1">
            <a:spLocks/>
          </p:cNvSpPr>
          <p:nvPr/>
        </p:nvSpPr>
        <p:spPr bwMode="auto">
          <a:xfrm>
            <a:off x="539750" y="1331720"/>
            <a:ext cx="8028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7D417"/>
                </a:solidFill>
                <a:latin typeface="Arial" charset="0"/>
              </a:defRPr>
            </a:lvl9pPr>
          </a:lstStyle>
          <a:p>
            <a:r>
              <a:rPr lang="cs-CZ" sz="2400" kern="0" smtClean="0"/>
              <a:t>Zabezpečení zařízení a dat</a:t>
            </a:r>
            <a:endParaRPr lang="cs-CZ" sz="2400" kern="0" dirty="0"/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>
          <a:xfrm>
            <a:off x="539750" y="1871718"/>
            <a:ext cx="8280722" cy="4581330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42E12"/>
              </a:buClr>
              <a:buFont typeface="Wingdings" pitchFamily="2" charset="2"/>
              <a:buChar char="§"/>
              <a:defRPr sz="2400">
                <a:solidFill>
                  <a:srgbClr val="3C3C8C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C3C8C"/>
                </a:solidFill>
                <a:latin typeface="+mn-lt"/>
              </a:defRPr>
            </a:lvl2pPr>
            <a:lvl3pPr marL="1076325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C3C8C"/>
                </a:solidFill>
                <a:latin typeface="+mn-lt"/>
              </a:defRPr>
            </a:lvl3pPr>
            <a:lvl4pPr marL="1524000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C3C8C"/>
                </a:solidFill>
                <a:latin typeface="+mn-lt"/>
              </a:defRPr>
            </a:lvl4pPr>
            <a:lvl5pPr marL="18859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5pPr>
            <a:lvl6pPr marL="23431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6pPr>
            <a:lvl7pPr marL="28003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7pPr>
            <a:lvl8pPr marL="32575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8pPr>
            <a:lvl9pPr marL="37147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C3C8C"/>
                </a:solidFill>
                <a:latin typeface="+mn-lt"/>
              </a:defRPr>
            </a:lvl9pPr>
          </a:lstStyle>
          <a:p>
            <a:pPr marL="342900" lvl="1" indent="-342900">
              <a:buFontTx/>
              <a:buChar char="•"/>
              <a:defRPr/>
            </a:pPr>
            <a:r>
              <a:rPr lang="cs-CZ" b="1" kern="0" smtClean="0"/>
              <a:t>Bezpečnost x použitelnost zařízení</a:t>
            </a:r>
          </a:p>
          <a:p>
            <a:pPr marL="342900" lvl="1" indent="-342900">
              <a:buFontTx/>
              <a:buChar char="•"/>
              <a:defRPr/>
            </a:pPr>
            <a:r>
              <a:rPr lang="cs-CZ" b="1" kern="0" smtClean="0"/>
              <a:t>Koncept sandboxingu – aplikace a její data na jednom místě</a:t>
            </a:r>
          </a:p>
          <a:p>
            <a:pPr lvl="1">
              <a:buFontTx/>
              <a:buChar char="•"/>
              <a:defRPr/>
            </a:pPr>
            <a:r>
              <a:rPr lang="cs-CZ" sz="1600" b="1" kern="0" smtClean="0"/>
              <a:t>Nelze přistupovat k datům jiných aplikací</a:t>
            </a:r>
          </a:p>
          <a:p>
            <a:pPr lvl="1">
              <a:buFontTx/>
              <a:buChar char="•"/>
              <a:defRPr/>
            </a:pPr>
            <a:r>
              <a:rPr lang="cs-CZ" sz="1600" b="1" kern="0" smtClean="0"/>
              <a:t>Aplikace může svá data poslat do jiné aplikace (např. „open with“ v emailu)</a:t>
            </a:r>
          </a:p>
          <a:p>
            <a:pPr marL="342900" lvl="1" indent="-342900">
              <a:buFontTx/>
              <a:buChar char="•"/>
              <a:defRPr/>
            </a:pPr>
            <a:r>
              <a:rPr lang="cs-CZ" b="1" kern="0" smtClean="0"/>
              <a:t>Detekce jailbreak a root</a:t>
            </a:r>
          </a:p>
          <a:p>
            <a:pPr marL="342900" lvl="1" indent="-342900">
              <a:buFontTx/>
              <a:buChar char="•"/>
              <a:defRPr/>
            </a:pPr>
            <a:r>
              <a:rPr lang="cs-CZ" b="1" kern="0" smtClean="0"/>
              <a:t>Bezpečnostní politiky (hesla, šifrování obsahu, zákaz funkcí zařízení a mnoho dalšího)</a:t>
            </a:r>
          </a:p>
          <a:p>
            <a:pPr>
              <a:buFontTx/>
              <a:buChar char="•"/>
              <a:defRPr/>
            </a:pPr>
            <a:r>
              <a:rPr lang="cs-CZ" sz="2000" b="1" kern="0" smtClean="0"/>
              <a:t>Autentifikace uživatele</a:t>
            </a:r>
          </a:p>
          <a:p>
            <a:pPr lvl="1">
              <a:buFontTx/>
              <a:buChar char="•"/>
              <a:defRPr/>
            </a:pPr>
            <a:r>
              <a:rPr lang="cs-CZ" sz="1600" b="1" kern="0" smtClean="0"/>
              <a:t>Heslo, certifikáty, dvoufaktorové ověřování</a:t>
            </a:r>
          </a:p>
          <a:p>
            <a:pPr>
              <a:buFontTx/>
              <a:buChar char="•"/>
              <a:defRPr/>
            </a:pPr>
            <a:r>
              <a:rPr lang="cs-CZ" sz="2000" b="1" kern="0" smtClean="0"/>
              <a:t>Zápisy certifikátů, propojení s firemní PKI,</a:t>
            </a:r>
            <a:br>
              <a:rPr lang="cs-CZ" sz="2000" b="1" kern="0" smtClean="0"/>
            </a:br>
            <a:r>
              <a:rPr lang="cs-CZ" sz="2000" b="1" kern="0" smtClean="0"/>
              <a:t>uživatelské certifikáty, certifikáty zařízení</a:t>
            </a:r>
          </a:p>
          <a:p>
            <a:pPr marL="285750" lvl="1">
              <a:buFontTx/>
              <a:buChar char="•"/>
              <a:defRPr/>
            </a:pPr>
            <a:r>
              <a:rPr lang="cs-CZ" b="1" kern="0" smtClean="0"/>
              <a:t>Ochrana proti útokům a malware</a:t>
            </a:r>
          </a:p>
          <a:p>
            <a:pPr>
              <a:buFontTx/>
              <a:buChar char="•"/>
              <a:defRPr/>
            </a:pPr>
            <a:endParaRPr lang="cs-CZ" sz="2000" b="1" kern="0" smtClean="0"/>
          </a:p>
          <a:p>
            <a:pPr lvl="1">
              <a:buFont typeface="Arial" pitchFamily="34" charset="0"/>
              <a:buChar char="•"/>
            </a:pPr>
            <a:endParaRPr lang="cs-CZ" sz="1600" b="1" kern="0" dirty="0" smtClean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579" y="4066026"/>
            <a:ext cx="2141598" cy="213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79076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108</TotalTime>
  <Words>1273</Words>
  <Application>Microsoft Office PowerPoint</Application>
  <PresentationFormat>On-screen Show (4:3)</PresentationFormat>
  <Paragraphs>376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Mustr_prezentace_OPPA</vt:lpstr>
      <vt:lpstr>PowerPoint Presentation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XXX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Edward Plch</cp:lastModifiedBy>
  <cp:revision>18</cp:revision>
  <dcterms:created xsi:type="dcterms:W3CDTF">2013-09-10T05:03:47Z</dcterms:created>
  <dcterms:modified xsi:type="dcterms:W3CDTF">2013-10-21T13:08:51Z</dcterms:modified>
</cp:coreProperties>
</file>