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3" r:id="rId15"/>
    <p:sldId id="301" r:id="rId16"/>
    <p:sldId id="302" r:id="rId17"/>
    <p:sldId id="304" r:id="rId18"/>
    <p:sldId id="280" r:id="rId19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Dnes navážeme na téma modulací, ale tentokrát se zaměříme na digitální modulace.</a:t>
            </a:r>
            <a:r>
              <a:rPr lang="cs-CZ" baseline="0" dirty="0" smtClean="0"/>
              <a:t> Tedy případ, kdy je modulační signál digitální (nosný zůstává analogový). Ty se pro odlišení od analogových modulací označují jako tzv. klíčování. Opět jako v případě analogových modulací můžeme měnit amplitudu, frekvenci a fázi nosného signálu a proto máme tzv. amplitudové, frekvenční a fázové klíčování.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Studentům musíme jednoduše vysvětlit konstelační diagram – bohužel komplexní čísla zřejmě v matematice ještě neprobírali,</a:t>
            </a:r>
            <a:r>
              <a:rPr lang="cs-CZ" baseline="0" dirty="0" smtClean="0"/>
              <a:t> takže jim můžeme jen jednoduše vysvětlit, že kruh má 360 stupňů a v případě 2 stavové PSK modulace dochází tedy ke změně o 180 stupňů, u 4 stavové o 90 stupňů, u 8 stavové o 45 stupňů atd. Protože u PSK modulace se nemění amplituda nosné, leží všechny body (stavy) v konstelačním diagramu na kružnici se středem v počátku – jejich vzdálenost od počátku je tedy konstantní.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Pojem QAM</a:t>
            </a:r>
            <a:r>
              <a:rPr lang="cs-CZ" baseline="0" dirty="0" smtClean="0"/>
              <a:t> modulace je dnes velmi častý a studenti se s ním jistě ještě setkají – QAM modulace se užívají dnes v různých přenosových systémech.</a:t>
            </a:r>
          </a:p>
          <a:p>
            <a:r>
              <a:rPr lang="cs-CZ" baseline="0" dirty="0" smtClean="0"/>
              <a:t>Můžete studentům obecně prozradit, že platí, čím více stavů daná modulace má, tím je méně odolná proti rušení a chybám. Nelze tedy vždy automaticky uvažovat modulaci s co největším počtem stavů pro dosažení nejvyšší přenosové rychlosti, ale musíme uvažovat kombinaci přenosová rychlost vs. chybovost (rušení). Podrobněji se k tomuto jistě vrátíme.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Protože QAM kombinuje fázovou i amplitudovou</a:t>
            </a:r>
            <a:r>
              <a:rPr lang="cs-CZ" baseline="0" dirty="0" smtClean="0"/>
              <a:t> modulaci, mění se tentokrát v konstelačním diagramu i vzdálenost bodů od počátku (na rozdíl od PSK). Ukázka na obrázku představuje rozložení 16 stavů u 16-QAM.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Opakování výpočtů modulační a přenosové rychlosti.</a:t>
            </a:r>
          </a:p>
          <a:p>
            <a:r>
              <a:rPr lang="cs-CZ" dirty="0" smtClean="0"/>
              <a:t>Řešení:</a:t>
            </a:r>
          </a:p>
          <a:p>
            <a:pPr marL="228600" indent="-228600">
              <a:buAutoNum type="arabicPeriod"/>
            </a:pPr>
            <a:r>
              <a:rPr lang="cs-CZ" dirty="0" err="1" smtClean="0"/>
              <a:t>vp</a:t>
            </a:r>
            <a:r>
              <a:rPr lang="cs-CZ" dirty="0" smtClean="0"/>
              <a:t> = 24 </a:t>
            </a:r>
            <a:r>
              <a:rPr lang="cs-CZ" dirty="0" err="1" smtClean="0"/>
              <a:t>Mbit</a:t>
            </a:r>
            <a:r>
              <a:rPr lang="cs-CZ" dirty="0" smtClean="0"/>
              <a:t>/s</a:t>
            </a:r>
          </a:p>
          <a:p>
            <a:pPr marL="228600" indent="-228600">
              <a:buAutoNum type="arabicPeriod"/>
            </a:pPr>
            <a:r>
              <a:rPr lang="cs-CZ" dirty="0" smtClean="0"/>
              <a:t>m = 64, tzn. alespoň 64-QAM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U digitálních modulací existují i tzv. </a:t>
            </a:r>
            <a:r>
              <a:rPr lang="cs-CZ" dirty="0" err="1" smtClean="0"/>
              <a:t>vícestavové</a:t>
            </a:r>
            <a:r>
              <a:rPr lang="cs-CZ" dirty="0" smtClean="0"/>
              <a:t> modulace, tedy jeden modulační</a:t>
            </a:r>
            <a:r>
              <a:rPr lang="cs-CZ" baseline="0" dirty="0" smtClean="0"/>
              <a:t> stav přenáší informaci o více bitech současně. Dále existují i tzv. složené digitální modulace – nejznámější je modulace QAM.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 konci cvičení jsou</a:t>
            </a:r>
            <a:r>
              <a:rPr lang="cs-CZ" baseline="0" dirty="0" smtClean="0"/>
              <a:t> připravené 2 jednoduché příklady na zopakování a procvičení vztahu </a:t>
            </a:r>
            <a:r>
              <a:rPr lang="cs-CZ" baseline="0" dirty="0" err="1" smtClean="0"/>
              <a:t>modulační-přenosová</a:t>
            </a:r>
            <a:r>
              <a:rPr lang="cs-CZ" baseline="0" dirty="0" smtClean="0"/>
              <a:t> rychlost. V praxi se </a:t>
            </a:r>
            <a:r>
              <a:rPr lang="cs-CZ" baseline="0" dirty="0" err="1" smtClean="0"/>
              <a:t>vícestavové</a:t>
            </a:r>
            <a:r>
              <a:rPr lang="cs-CZ" baseline="0" dirty="0" smtClean="0"/>
              <a:t> modulace používají obvykle s počtem stavů rovným mocninám čísla 2, tzn. modulace: 4, 8, 16, 32, 64, 128, 256 stavové. Existují i speciální výjimky, ale ty nejsou příliš časté.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Amplitudové klíčování je nejjednodušší – v podstatě je to systém zapnuto/vypnuto – přítomnost/nepřítomnost nosné</a:t>
            </a:r>
            <a:r>
              <a:rPr lang="cs-CZ" baseline="0" dirty="0" smtClean="0"/>
              <a:t> v modulovaném signálu.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On-</a:t>
            </a:r>
            <a:r>
              <a:rPr lang="cs-CZ" dirty="0" err="1" smtClean="0"/>
              <a:t>Off</a:t>
            </a:r>
            <a:r>
              <a:rPr lang="cs-CZ" dirty="0" smtClean="0"/>
              <a:t> klíčování se dnes používá typicky při</a:t>
            </a:r>
            <a:r>
              <a:rPr lang="cs-CZ" baseline="0" dirty="0" smtClean="0"/>
              <a:t> přenosech v optických vláknech, tzv. OOK – On-</a:t>
            </a:r>
            <a:r>
              <a:rPr lang="cs-CZ" baseline="0" dirty="0" err="1" smtClean="0"/>
              <a:t>Off</a:t>
            </a:r>
            <a:r>
              <a:rPr lang="cs-CZ" baseline="0" dirty="0" smtClean="0"/>
              <a:t> </a:t>
            </a:r>
            <a:r>
              <a:rPr lang="cs-CZ" baseline="0" dirty="0" err="1" smtClean="0"/>
              <a:t>Keying</a:t>
            </a:r>
            <a:r>
              <a:rPr lang="cs-CZ" baseline="0" dirty="0" smtClean="0"/>
              <a:t>. 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Frekvenční klíčování je založeno na přepínání nosných signálů s různými frekvencemi. V nejjednodušším případě 2-FSK přepínáme jen mezi 2 signály s 2 odlišnými frekvencemi. Modulátor si můžeme jednoduše představit jako programovatelný přepínač, který je přepínán (je řízen) digitálním modulačním signálem</a:t>
            </a:r>
            <a:r>
              <a:rPr lang="cs-CZ" baseline="0" dirty="0" smtClean="0"/>
              <a:t> a na výstup tak pouští buď jednu nebo druhou nosnou s různými frekvencemi.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Podle toho, v</a:t>
            </a:r>
            <a:r>
              <a:rPr lang="cs-CZ" baseline="0" dirty="0" smtClean="0"/>
              <a:t> jakém jsou vůči sobě poměru frekvence jednotlivých nosných signálů, rozlišují se některé podtypy FSK modulace. Dále existují některé speciální varianty, např. GMSK, kde se přidáním filtru s </a:t>
            </a:r>
            <a:r>
              <a:rPr lang="cs-CZ" baseline="0" dirty="0" err="1" smtClean="0"/>
              <a:t>Gaussovskou</a:t>
            </a:r>
            <a:r>
              <a:rPr lang="cs-CZ" baseline="0" dirty="0" smtClean="0"/>
              <a:t> charakteristikou dosahuje různých dalších výhod. V praxi se používají i </a:t>
            </a:r>
            <a:r>
              <a:rPr lang="cs-CZ" baseline="0" dirty="0" err="1" smtClean="0"/>
              <a:t>vícestavové</a:t>
            </a:r>
            <a:r>
              <a:rPr lang="cs-CZ" baseline="0" dirty="0" smtClean="0"/>
              <a:t> FSK modulace, spíše pro takové speciálnější účely v bezdrátových přenosech na velké vzdálenosti.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Diferenciální PSK modulace funguje tak, že se neporovnává</a:t>
            </a:r>
            <a:r>
              <a:rPr lang="cs-CZ" baseline="0" dirty="0" smtClean="0"/>
              <a:t> fáze modulovaného signálu s fází nosného, ale s předchozí fází samotného modulovaného signálu. Tím pádem se nepřenáší absolutní rozdíl fází, ale její změna – diference, odtud název.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U základní jednoduché</a:t>
            </a:r>
            <a:r>
              <a:rPr lang="cs-CZ" baseline="0" dirty="0" smtClean="0"/>
              <a:t> PSK dochází k nespojitým změnám fáze, což není příliš výhodné z hlediska přenosových vlastností a zejména spektra, proto se spíše užívají specifičtější úpravy fázové modulace (pro studenty ale nebudeme zabíhat do podrobností).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.jpeg"/><Relationship Id="rId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Digitální modulace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Fázové klíčování – PSK (přímá modulace)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logická 0 – odpovídá fázi nosného signálu, logická 1 – opačné fázi nosného</a:t>
            </a:r>
            <a:endParaRPr lang="cs-CZ" sz="2000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979739"/>
              </p:ext>
            </p:extLst>
          </p:nvPr>
        </p:nvGraphicFramePr>
        <p:xfrm>
          <a:off x="1648540" y="2285508"/>
          <a:ext cx="5518102" cy="4036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9" name="Visio" r:id="rId5" imgW="5881604" imgH="4192020" progId="Visio.Drawing.11">
                  <p:embed/>
                </p:oleObj>
              </mc:Choice>
              <mc:Fallback>
                <p:oleObj name="Visio" r:id="rId5" imgW="5881604" imgH="41920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48540" y="2285508"/>
                        <a:ext cx="5518102" cy="4036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34913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9036496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Fázové klíčování – PSK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zobrazení stavů PSK modulací se používá tzv. konstelační diagram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zobrazení fázových posunů jako bodů v rovině (tzv. komplexní rovina s reálnou a imaginární složkou) – všechny body na kružnici se středem v počátku – konstantní amplituda nosného signálu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fázové posuny se volí tak, aby mezi body v diagramu byla co největší vzdálenost – nejvyšší odolnost proti rušení a chybám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467720"/>
              </p:ext>
            </p:extLst>
          </p:nvPr>
        </p:nvGraphicFramePr>
        <p:xfrm>
          <a:off x="1818359" y="3727092"/>
          <a:ext cx="3077377" cy="2819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2" name="Visio" r:id="rId5" imgW="3316152" imgH="3039120" progId="Visio.Drawing.11">
                  <p:embed/>
                </p:oleObj>
              </mc:Choice>
              <mc:Fallback>
                <p:oleObj name="Visio" r:id="rId5" imgW="3316152" imgH="30391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18359" y="3727092"/>
                        <a:ext cx="3077377" cy="28195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484119"/>
              </p:ext>
            </p:extLst>
          </p:nvPr>
        </p:nvGraphicFramePr>
        <p:xfrm>
          <a:off x="4851401" y="3600092"/>
          <a:ext cx="3316287" cy="303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3" name="Visio" r:id="rId7" imgW="3416912" imgH="3029940" progId="Visio.Drawing.11">
                  <p:embed/>
                </p:oleObj>
              </mc:Choice>
              <mc:Fallback>
                <p:oleObj name="Visio" r:id="rId7" imgW="3416912" imgH="302994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51401" y="3600092"/>
                        <a:ext cx="3316287" cy="303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550024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903649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Fázové klíčování – PSK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PSK modulace má dobrou odolnost proti rušení, nízké nároky na šířku frekvenčního pásma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jednoduchá na implementaci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digitální modulace PSK s různými počty stavů dnes často používána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bezdrátové datové přenosy – </a:t>
            </a:r>
            <a:r>
              <a:rPr lang="cs-CZ" sz="2000" dirty="0" err="1" smtClean="0">
                <a:solidFill>
                  <a:srgbClr val="3C3C8C"/>
                </a:solidFill>
              </a:rPr>
              <a:t>Bluetooth</a:t>
            </a:r>
            <a:r>
              <a:rPr lang="cs-CZ" sz="2000" dirty="0" smtClean="0">
                <a:solidFill>
                  <a:srgbClr val="3C3C8C"/>
                </a:solidFill>
              </a:rPr>
              <a:t>, Wi-Fi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digitální TV přenosy – pozemní DVB-T a satelitní DVB-S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RFID, biometrické pasy, platební karty apod.</a:t>
            </a:r>
          </a:p>
        </p:txBody>
      </p:sp>
      <p:pic>
        <p:nvPicPr>
          <p:cNvPr id="23554" name="Picture 2" descr="C:\Users\Pavel\AppData\Local\Microsoft\Windows\Temporary Internet Files\Content.IE5\HOVRMKAD\MC900441523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5" y="4483100"/>
            <a:ext cx="18732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48821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903649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Kvadraturní amplitudová modulace – QAM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digitální složená modulace – sloučení fázové PSK a amplitudové ASK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využití 2 nosných signálů navzájem posunutých o 90°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tzv. kvadraturní a </a:t>
            </a:r>
            <a:r>
              <a:rPr lang="cs-CZ" sz="2000" dirty="0" err="1" smtClean="0">
                <a:solidFill>
                  <a:srgbClr val="3C3C8C"/>
                </a:solidFill>
              </a:rPr>
              <a:t>soufázová</a:t>
            </a:r>
            <a:r>
              <a:rPr lang="cs-CZ" sz="2000" dirty="0" smtClean="0">
                <a:solidFill>
                  <a:srgbClr val="3C3C8C"/>
                </a:solidFill>
              </a:rPr>
              <a:t> složka (odpovídá funkcím sinus a cosinus)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rozdělení bitů modulačního signálu na 2 dílčí toky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každý z nosných signálů modulován amplitudově pomocí jednoho toku modulačního signálu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poté jsou oba modulované signály opět sečteny – výsledek QAM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QAM modulace v praxi často </a:t>
            </a:r>
            <a:r>
              <a:rPr lang="cs-CZ" sz="2000" dirty="0" err="1" smtClean="0">
                <a:solidFill>
                  <a:srgbClr val="3C3C8C"/>
                </a:solidFill>
              </a:rPr>
              <a:t>vícestavová</a:t>
            </a:r>
            <a:r>
              <a:rPr lang="cs-CZ" sz="2000" dirty="0" smtClean="0">
                <a:solidFill>
                  <a:srgbClr val="3C3C8C"/>
                </a:solidFill>
              </a:rPr>
              <a:t> – 16-QAM, 64-QAM až 256-QAM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konstelační diagram obsahuje body se vzájemným fázovým posunem a s amplitudovou modulací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kombinace fázové a amplitudové modulace</a:t>
            </a:r>
          </a:p>
        </p:txBody>
      </p:sp>
    </p:spTree>
    <p:extLst>
      <p:ext uri="{BB962C8B-B14F-4D97-AF65-F5344CB8AC3E}">
        <p14:creationId xmlns:p14="http://schemas.microsoft.com/office/powerpoint/2010/main" val="220875975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37" name="Picture 33" descr="http://www.kiv.zcu.cz/~simekm/vyuka/pd/zapocty-2003/xDSL/pd_soubory/image040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108" r="9295"/>
          <a:stretch/>
        </p:blipFill>
        <p:spPr bwMode="auto">
          <a:xfrm>
            <a:off x="4444046" y="1771584"/>
            <a:ext cx="4664457" cy="216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5325492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Kvadraturní amplitudová modulace – QAM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princip QAM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dolní propust ve schématu – odstranění nespojitostí (nižší požadavky na šířku pásma)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125167"/>
              </p:ext>
            </p:extLst>
          </p:nvPr>
        </p:nvGraphicFramePr>
        <p:xfrm>
          <a:off x="0" y="2948740"/>
          <a:ext cx="8974327" cy="356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2" name="Visio" r:id="rId6" imgW="10295847" imgH="4090230" progId="Visio.Drawing.11">
                  <p:embed/>
                </p:oleObj>
              </mc:Choice>
              <mc:Fallback>
                <p:oleObj name="Visio" r:id="rId6" imgW="10295847" imgH="40902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0" y="2948740"/>
                        <a:ext cx="8974327" cy="356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675943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903649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Kvadraturní amplitudová modulace – 16-QAM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stavy modulace (body v konstelačním diagramu) jsou určeny nejen svou fází (úhlem), ale i amplitudou – trojice soustředných kružnic pro 16-QAM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Vzhledem k výslednému uspořádání stavů do čtverce 4x4 se hovoří i o tzv. čtvercové konstelaci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stav vyjadřuje čtveřici bitů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052815"/>
              </p:ext>
            </p:extLst>
          </p:nvPr>
        </p:nvGraphicFramePr>
        <p:xfrm>
          <a:off x="1728577" y="3099249"/>
          <a:ext cx="3281153" cy="3350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6" name="Visio" r:id="rId5" imgW="3627075" imgH="3704130" progId="Visio.Drawing.11">
                  <p:embed/>
                </p:oleObj>
              </mc:Choice>
              <mc:Fallback>
                <p:oleObj name="Visio" r:id="rId5" imgW="3627075" imgH="37041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28577" y="3099249"/>
                        <a:ext cx="3281153" cy="3350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2" name="Picture 42" descr="http://upload.wikimedia.org/wikipedia/commons/thumb/1/1e/16QAM_Gray_Coded.svg/200px-16QAM_Gray_Coded.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957" y="3472265"/>
            <a:ext cx="2577236" cy="271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17329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9036496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Kvadraturní amplitudová modulace – QAM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QAM výhodné vlastnosti z pohledu odolnosti proti rušení, nároků na šířku frekvenčního pásma i možnosti dosažení vysokých přenosových rychlostí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3C3C8C"/>
                </a:solidFill>
              </a:rPr>
              <a:t>vícestavová</a:t>
            </a:r>
            <a:r>
              <a:rPr lang="cs-CZ" sz="2000" dirty="0" smtClean="0">
                <a:solidFill>
                  <a:srgbClr val="3C3C8C"/>
                </a:solidFill>
              </a:rPr>
              <a:t> QAM modulace je dnes velmi často používaná ve variantě s více nosnými (označení OFDM, DMT apod.):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datové bezdrátové sítě – Wi-Fi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moderní mobilní sítě – </a:t>
            </a:r>
            <a:r>
              <a:rPr lang="cs-CZ" sz="2000" dirty="0" err="1" smtClean="0">
                <a:solidFill>
                  <a:srgbClr val="3C3C8C"/>
                </a:solidFill>
              </a:rPr>
              <a:t>WiMAX</a:t>
            </a:r>
            <a:r>
              <a:rPr lang="cs-CZ" sz="2000" dirty="0" smtClean="0">
                <a:solidFill>
                  <a:srgbClr val="3C3C8C"/>
                </a:solidFill>
              </a:rPr>
              <a:t>, LTE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d</a:t>
            </a:r>
            <a:r>
              <a:rPr lang="cs-CZ" sz="2000" dirty="0" smtClean="0">
                <a:solidFill>
                  <a:srgbClr val="3C3C8C"/>
                </a:solidFill>
              </a:rPr>
              <a:t>igitální TV vysílání, pozemní, satelitní i kabelové – DVB-T, DVB-S, DVB-C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digitální účastnické přípojky – ADSL2+, VDSL2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datové přenosy po silových vedeních – PLC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datové přenosy po koaxiálních rozvodech TV – </a:t>
            </a:r>
            <a:r>
              <a:rPr lang="cs-CZ" sz="2000" dirty="0" smtClean="0">
                <a:solidFill>
                  <a:srgbClr val="3C3C8C"/>
                </a:solidFill>
              </a:rPr>
              <a:t>CATV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9765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9036496" cy="4298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Opakování modulační vs. přenosová rychlost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i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počet stavů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i="1" dirty="0" err="1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 = přenosová rychlost v bit/s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i="1" dirty="0" err="1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modulační rychlost v </a:t>
            </a:r>
            <a:r>
              <a:rPr lang="cs-CZ" sz="2000" dirty="0" err="1" smtClean="0">
                <a:solidFill>
                  <a:srgbClr val="3C3C8C"/>
                </a:solidFill>
              </a:rPr>
              <a:t>Bd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Vypočítejte přenosovou rychlost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 signálu modulovaného 256-QAM modulací s modulační rychlostí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3 </a:t>
            </a:r>
            <a:r>
              <a:rPr lang="cs-CZ" sz="2000" dirty="0" err="1" smtClean="0">
                <a:solidFill>
                  <a:srgbClr val="3C3C8C"/>
                </a:solidFill>
              </a:rPr>
              <a:t>MBd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mega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Bd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>
              <a:solidFill>
                <a:srgbClr val="3C3C8C"/>
              </a:solidFill>
            </a:endParaRP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Kolika stavovou QAM modulaci minimálně potřebujeme, pokud chceme dosáhnout přenosové rychlosti alespoň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 = 12 </a:t>
            </a:r>
            <a:r>
              <a:rPr lang="cs-CZ" sz="2000" dirty="0" err="1" smtClean="0">
                <a:solidFill>
                  <a:srgbClr val="3C3C8C"/>
                </a:solidFill>
              </a:rPr>
              <a:t>Mbit</a:t>
            </a:r>
            <a:r>
              <a:rPr lang="cs-CZ" sz="2000" dirty="0" smtClean="0">
                <a:solidFill>
                  <a:srgbClr val="3C3C8C"/>
                </a:solidFill>
              </a:rPr>
              <a:t>/s při použití modulační rychlosti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2 </a:t>
            </a:r>
            <a:r>
              <a:rPr lang="cs-CZ" sz="2000" dirty="0" err="1" smtClean="0">
                <a:solidFill>
                  <a:srgbClr val="3C3C8C"/>
                </a:solidFill>
              </a:rPr>
              <a:t>MBd</a:t>
            </a:r>
            <a:r>
              <a:rPr lang="cs-CZ" sz="2000" dirty="0" smtClean="0">
                <a:solidFill>
                  <a:srgbClr val="3C3C8C"/>
                </a:solidFill>
              </a:rPr>
              <a:t>?</a:t>
            </a:r>
          </a:p>
          <a:p>
            <a:pPr marL="0" lvl="1">
              <a:spcAft>
                <a:spcPts val="200"/>
              </a:spcAft>
            </a:pPr>
            <a:r>
              <a:rPr lang="cs-CZ" sz="2000" i="1" dirty="0" smtClean="0">
                <a:solidFill>
                  <a:srgbClr val="3C3C8C"/>
                </a:solidFill>
              </a:rPr>
              <a:t>Pozn.: zjednodušeně lze dále uvažovat, že k přenosu potřebujeme minimálně šířku frekvenčního pásma rovnou modulační rychlosti.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9980117"/>
              </p:ext>
            </p:extLst>
          </p:nvPr>
        </p:nvGraphicFramePr>
        <p:xfrm>
          <a:off x="4330699" y="2002094"/>
          <a:ext cx="3517901" cy="530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1" name="Equation" r:id="rId5" imgW="1854000" imgH="279360" progId="Equation.DSMT4">
                  <p:embed/>
                </p:oleObj>
              </mc:Choice>
              <mc:Fallback>
                <p:oleObj name="Equation" r:id="rId5" imgW="185400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30699" y="2002094"/>
                        <a:ext cx="3517901" cy="530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555" name="Picture 27" descr="C:\Users\Pavel\AppData\Local\Microsoft\Windows\Temporary Internet Files\Content.IE5\I7TNYYZC\MC900234083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359" y="5704149"/>
            <a:ext cx="2159794" cy="107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51303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pojem modulace jsme si již vysvětlili, vzpomenete si, co znamená?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a</a:t>
            </a:r>
            <a:r>
              <a:rPr lang="cs-CZ" sz="2000" dirty="0" smtClean="0">
                <a:solidFill>
                  <a:srgbClr val="3C3C8C"/>
                </a:solidFill>
              </a:rPr>
              <a:t> jaké typy modulací rozlišujeme?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doposud jsme se zmínili jen o spojitých </a:t>
            </a:r>
            <a:r>
              <a:rPr lang="cs-CZ" sz="2000" dirty="0" smtClean="0">
                <a:solidFill>
                  <a:srgbClr val="C00000"/>
                </a:solidFill>
              </a:rPr>
              <a:t>analogových modulací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těch je modulační i nosný signál analogový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dnes se zaměříme na </a:t>
            </a:r>
            <a:r>
              <a:rPr lang="cs-CZ" sz="2000" dirty="0" smtClean="0">
                <a:solidFill>
                  <a:srgbClr val="C00000"/>
                </a:solidFill>
              </a:rPr>
              <a:t>digitální modulace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nosný signál je sice stále analogový spojitý</a:t>
            </a:r>
            <a:r>
              <a:rPr lang="cs-CZ" sz="2000" dirty="0" smtClean="0">
                <a:solidFill>
                  <a:srgbClr val="3C3C8C"/>
                </a:solidFill>
              </a:rPr>
              <a:t> – harmonická funkce sinus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modulační signál je však digitální</a:t>
            </a:r>
            <a:r>
              <a:rPr lang="cs-CZ" sz="2000" dirty="0" smtClean="0">
                <a:solidFill>
                  <a:srgbClr val="3C3C8C"/>
                </a:solidFill>
              </a:rPr>
              <a:t> – například některý linkový kód z předchozího cvičení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díky tomu nabývá amplitudová a fázová charakteristika modulovaného signálu jen omezeného počtu hodnot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digitálním modulacím se často říká tzv. </a:t>
            </a:r>
            <a:r>
              <a:rPr lang="cs-CZ" sz="2000" dirty="0" smtClean="0">
                <a:solidFill>
                  <a:srgbClr val="C00000"/>
                </a:solidFill>
              </a:rPr>
              <a:t>klíčování</a:t>
            </a:r>
            <a:r>
              <a:rPr lang="cs-CZ" sz="2000" dirty="0" smtClean="0">
                <a:solidFill>
                  <a:srgbClr val="3C3C8C"/>
                </a:solidFill>
              </a:rPr>
              <a:t> – anglicky </a:t>
            </a:r>
            <a:r>
              <a:rPr lang="cs-CZ" sz="2000" dirty="0" err="1" smtClean="0">
                <a:solidFill>
                  <a:srgbClr val="3C3C8C"/>
                </a:solidFill>
              </a:rPr>
              <a:t>keying</a:t>
            </a:r>
            <a:r>
              <a:rPr lang="cs-CZ" sz="2000" dirty="0" smtClean="0">
                <a:solidFill>
                  <a:srgbClr val="3C3C8C"/>
                </a:solidFill>
              </a:rPr>
              <a:t> (pochází z radiotelegrafie, kde se pomocí telegrafního klíče „pípá“ </a:t>
            </a:r>
            <a:r>
              <a:rPr lang="cs-CZ" sz="2000" dirty="0" err="1" smtClean="0">
                <a:solidFill>
                  <a:srgbClr val="3C3C8C"/>
                </a:solidFill>
              </a:rPr>
              <a:t>morseova</a:t>
            </a:r>
            <a:r>
              <a:rPr lang="cs-CZ" sz="2000" dirty="0" smtClean="0">
                <a:solidFill>
                  <a:srgbClr val="3C3C8C"/>
                </a:solidFill>
              </a:rPr>
              <a:t> abeceda)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60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Druhy digitálních modulací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stejně jako u analogových modulací i v případě digitálních modulací je možné ovlivňovat amplitudu, frekvenci a fázi nosného signálu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2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díky tomu rozlišujeme základní digitální modulace: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amplitudové klíčování</a:t>
            </a:r>
            <a:r>
              <a:rPr lang="cs-CZ" sz="2000" dirty="0" smtClean="0">
                <a:solidFill>
                  <a:srgbClr val="3C3C8C"/>
                </a:solidFill>
              </a:rPr>
              <a:t> – ASK (</a:t>
            </a:r>
            <a:r>
              <a:rPr lang="cs-CZ" sz="2000" dirty="0" err="1" smtClean="0">
                <a:solidFill>
                  <a:srgbClr val="3C3C8C"/>
                </a:solidFill>
              </a:rPr>
              <a:t>Amplitude</a:t>
            </a:r>
            <a:r>
              <a:rPr lang="cs-CZ" sz="2000" dirty="0" smtClean="0">
                <a:solidFill>
                  <a:srgbClr val="3C3C8C"/>
                </a:solidFill>
              </a:rPr>
              <a:t> Shift </a:t>
            </a:r>
            <a:r>
              <a:rPr lang="cs-CZ" sz="2000" dirty="0" err="1" smtClean="0">
                <a:solidFill>
                  <a:srgbClr val="3C3C8C"/>
                </a:solidFill>
              </a:rPr>
              <a:t>Keying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f</a:t>
            </a:r>
            <a:r>
              <a:rPr lang="cs-CZ" sz="2000" dirty="0" smtClean="0">
                <a:solidFill>
                  <a:srgbClr val="C00000"/>
                </a:solidFill>
              </a:rPr>
              <a:t>rekvenční klíčování</a:t>
            </a:r>
            <a:r>
              <a:rPr lang="cs-CZ" sz="2000" dirty="0" smtClean="0">
                <a:solidFill>
                  <a:srgbClr val="3C3C8C"/>
                </a:solidFill>
              </a:rPr>
              <a:t> – FSK (</a:t>
            </a:r>
            <a:r>
              <a:rPr lang="cs-CZ" sz="2000" dirty="0" err="1" smtClean="0">
                <a:solidFill>
                  <a:srgbClr val="3C3C8C"/>
                </a:solidFill>
              </a:rPr>
              <a:t>Frequency</a:t>
            </a:r>
            <a:r>
              <a:rPr lang="cs-CZ" sz="2000" dirty="0" smtClean="0">
                <a:solidFill>
                  <a:srgbClr val="3C3C8C"/>
                </a:solidFill>
              </a:rPr>
              <a:t> Shift </a:t>
            </a:r>
            <a:r>
              <a:rPr lang="cs-CZ" sz="2000" dirty="0" err="1" smtClean="0">
                <a:solidFill>
                  <a:srgbClr val="3C3C8C"/>
                </a:solidFill>
              </a:rPr>
              <a:t>Keying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f</a:t>
            </a:r>
            <a:r>
              <a:rPr lang="cs-CZ" sz="2000" dirty="0" smtClean="0">
                <a:solidFill>
                  <a:srgbClr val="C00000"/>
                </a:solidFill>
              </a:rPr>
              <a:t>ázové klíčování</a:t>
            </a:r>
            <a:r>
              <a:rPr lang="cs-CZ" sz="2000" dirty="0" smtClean="0">
                <a:solidFill>
                  <a:srgbClr val="3C3C8C"/>
                </a:solidFill>
              </a:rPr>
              <a:t> – PSK (</a:t>
            </a:r>
            <a:r>
              <a:rPr lang="cs-CZ" sz="2000" dirty="0" err="1" smtClean="0">
                <a:solidFill>
                  <a:srgbClr val="3C3C8C"/>
                </a:solidFill>
              </a:rPr>
              <a:t>Phase</a:t>
            </a:r>
            <a:r>
              <a:rPr lang="cs-CZ" sz="2000" dirty="0" smtClean="0">
                <a:solidFill>
                  <a:srgbClr val="3C3C8C"/>
                </a:solidFill>
              </a:rPr>
              <a:t> Shift </a:t>
            </a:r>
            <a:r>
              <a:rPr lang="cs-CZ" sz="2000" dirty="0" err="1" smtClean="0">
                <a:solidFill>
                  <a:srgbClr val="3C3C8C"/>
                </a:solidFill>
              </a:rPr>
              <a:t>Keying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kromě toho existují i tzv. </a:t>
            </a:r>
            <a:r>
              <a:rPr lang="cs-CZ" sz="2000" dirty="0" smtClean="0">
                <a:solidFill>
                  <a:srgbClr val="C00000"/>
                </a:solidFill>
              </a:rPr>
              <a:t>složené digitální modulace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 kombinují dvě základní metody digitálních modulací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nejznámější je </a:t>
            </a:r>
            <a:r>
              <a:rPr lang="cs-CZ" sz="2000" dirty="0" smtClean="0">
                <a:solidFill>
                  <a:srgbClr val="C00000"/>
                </a:solidFill>
              </a:rPr>
              <a:t>kvadraturní </a:t>
            </a:r>
            <a:r>
              <a:rPr lang="cs-CZ" sz="2000" dirty="0">
                <a:solidFill>
                  <a:srgbClr val="C00000"/>
                </a:solidFill>
              </a:rPr>
              <a:t>amplitudová modulace</a:t>
            </a:r>
            <a:r>
              <a:rPr lang="cs-CZ" sz="2000" dirty="0">
                <a:solidFill>
                  <a:srgbClr val="3C3C8C"/>
                </a:solidFill>
              </a:rPr>
              <a:t> – QAM (</a:t>
            </a:r>
            <a:r>
              <a:rPr lang="cs-CZ" sz="2000" dirty="0" err="1">
                <a:solidFill>
                  <a:srgbClr val="3C3C8C"/>
                </a:solidFill>
              </a:rPr>
              <a:t>Quadrature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Amplitude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Modulation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ta kombinuje amplitudové a fázové klíčování – ASK i PSK</a:t>
            </a:r>
          </a:p>
        </p:txBody>
      </p:sp>
    </p:spTree>
    <p:extLst>
      <p:ext uri="{BB962C8B-B14F-4D97-AF65-F5344CB8AC3E}">
        <p14:creationId xmlns:p14="http://schemas.microsoft.com/office/powerpoint/2010/main" val="4117204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11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err="1" smtClean="0">
                <a:solidFill>
                  <a:srgbClr val="C00000"/>
                </a:solidFill>
              </a:rPr>
              <a:t>Vícestavové</a:t>
            </a:r>
            <a:r>
              <a:rPr lang="cs-CZ" sz="2000" b="1" dirty="0" smtClean="0">
                <a:solidFill>
                  <a:srgbClr val="C00000"/>
                </a:solidFill>
              </a:rPr>
              <a:t> digitální modulace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již jsme si ukázali </a:t>
            </a:r>
            <a:r>
              <a:rPr lang="cs-CZ" sz="2000" dirty="0" err="1" smtClean="0"/>
              <a:t>vícestavové</a:t>
            </a:r>
            <a:r>
              <a:rPr lang="cs-CZ" sz="2000" dirty="0" smtClean="0"/>
              <a:t> linkové kódy – např. 2B1Q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existují i </a:t>
            </a:r>
            <a:r>
              <a:rPr lang="cs-CZ" sz="2000" dirty="0" err="1" smtClean="0">
                <a:solidFill>
                  <a:srgbClr val="3C3C8C"/>
                </a:solidFill>
              </a:rPr>
              <a:t>vícestavové</a:t>
            </a:r>
            <a:r>
              <a:rPr lang="cs-CZ" sz="2000" dirty="0" smtClean="0">
                <a:solidFill>
                  <a:srgbClr val="3C3C8C"/>
                </a:solidFill>
              </a:rPr>
              <a:t> digitální modulace (počet stavů </a:t>
            </a:r>
            <a:r>
              <a:rPr lang="cs-CZ" sz="2000" b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jeden stav modulovaného signálu tedy přenáší více bitů </a:t>
            </a:r>
            <a:r>
              <a:rPr lang="cs-CZ" sz="2000" b="1" dirty="0" smtClean="0">
                <a:solidFill>
                  <a:srgbClr val="3C3C8C"/>
                </a:solidFill>
              </a:rPr>
              <a:t>b</a:t>
            </a:r>
            <a:r>
              <a:rPr lang="cs-CZ" sz="2000" dirty="0" smtClean="0">
                <a:solidFill>
                  <a:srgbClr val="3C3C8C"/>
                </a:solidFill>
              </a:rPr>
              <a:t> zároveň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tzv. </a:t>
            </a:r>
            <a:r>
              <a:rPr lang="cs-CZ" sz="2000" dirty="0" err="1" smtClean="0">
                <a:solidFill>
                  <a:srgbClr val="3C3C8C"/>
                </a:solidFill>
              </a:rPr>
              <a:t>dibity</a:t>
            </a:r>
            <a:r>
              <a:rPr lang="cs-CZ" sz="2000" dirty="0" smtClean="0">
                <a:solidFill>
                  <a:srgbClr val="3C3C8C"/>
                </a:solidFill>
              </a:rPr>
              <a:t> – 01, </a:t>
            </a:r>
            <a:r>
              <a:rPr lang="cs-CZ" sz="2000" dirty="0" err="1" smtClean="0">
                <a:solidFill>
                  <a:srgbClr val="3C3C8C"/>
                </a:solidFill>
              </a:rPr>
              <a:t>tribity</a:t>
            </a:r>
            <a:r>
              <a:rPr lang="cs-CZ" sz="2000" dirty="0" smtClean="0">
                <a:solidFill>
                  <a:srgbClr val="3C3C8C"/>
                </a:solidFill>
              </a:rPr>
              <a:t> – 010, </a:t>
            </a:r>
            <a:r>
              <a:rPr lang="cs-CZ" sz="2000" dirty="0" err="1" smtClean="0">
                <a:solidFill>
                  <a:srgbClr val="3C3C8C"/>
                </a:solidFill>
              </a:rPr>
              <a:t>quadbity</a:t>
            </a:r>
            <a:r>
              <a:rPr lang="cs-CZ" sz="2000" dirty="0" smtClean="0">
                <a:solidFill>
                  <a:srgbClr val="3C3C8C"/>
                </a:solidFill>
              </a:rPr>
              <a:t> – 0101 atd.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počet stavů modulace se označuje číslem před jejím názvem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2-ASK je dvoustavové amplitudové klíčování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16-ASK je šestnáctistavové amplitudové klíčování apod.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200" dirty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Vztah mezi počtem stavů modulace a počtem přenášených bitů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dvoustavová modulace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  <a:r>
              <a:rPr lang="cs-CZ" sz="2000" i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2, přenáší každým stavem log</a:t>
            </a:r>
            <a:r>
              <a:rPr lang="cs-CZ" sz="2000" baseline="-25000" dirty="0" smtClean="0">
                <a:solidFill>
                  <a:srgbClr val="3C3C8C"/>
                </a:solidFill>
              </a:rPr>
              <a:t>2</a:t>
            </a:r>
            <a:r>
              <a:rPr lang="cs-CZ" sz="2000" dirty="0" smtClean="0">
                <a:solidFill>
                  <a:srgbClr val="3C3C8C"/>
                </a:solidFill>
              </a:rPr>
              <a:t>(2) = </a:t>
            </a:r>
            <a:r>
              <a:rPr lang="cs-CZ" sz="2000" dirty="0" smtClean="0">
                <a:solidFill>
                  <a:srgbClr val="C00000"/>
                </a:solidFill>
              </a:rPr>
              <a:t>1 bit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čtyřstavová </a:t>
            </a:r>
            <a:r>
              <a:rPr lang="cs-CZ" sz="2000" dirty="0">
                <a:solidFill>
                  <a:srgbClr val="C00000"/>
                </a:solidFill>
              </a:rPr>
              <a:t>modulace</a:t>
            </a:r>
            <a:r>
              <a:rPr lang="cs-CZ" sz="2000" dirty="0">
                <a:solidFill>
                  <a:srgbClr val="3C3C8C"/>
                </a:solidFill>
              </a:rPr>
              <a:t>, </a:t>
            </a:r>
            <a:r>
              <a:rPr lang="cs-CZ" sz="2000" i="1" dirty="0">
                <a:solidFill>
                  <a:srgbClr val="3C3C8C"/>
                </a:solidFill>
              </a:rPr>
              <a:t>m</a:t>
            </a:r>
            <a:r>
              <a:rPr lang="cs-CZ" sz="2000" dirty="0">
                <a:solidFill>
                  <a:srgbClr val="3C3C8C"/>
                </a:solidFill>
              </a:rPr>
              <a:t> = </a:t>
            </a:r>
            <a:r>
              <a:rPr lang="cs-CZ" sz="2000" dirty="0" smtClean="0">
                <a:solidFill>
                  <a:srgbClr val="3C3C8C"/>
                </a:solidFill>
              </a:rPr>
              <a:t>4, </a:t>
            </a:r>
            <a:r>
              <a:rPr lang="cs-CZ" sz="2000" dirty="0">
                <a:solidFill>
                  <a:srgbClr val="3C3C8C"/>
                </a:solidFill>
              </a:rPr>
              <a:t>přenáší každým stavem </a:t>
            </a:r>
            <a:r>
              <a:rPr lang="cs-CZ" sz="2000" dirty="0" smtClean="0">
                <a:solidFill>
                  <a:srgbClr val="3C3C8C"/>
                </a:solidFill>
              </a:rPr>
              <a:t>log</a:t>
            </a:r>
            <a:r>
              <a:rPr lang="cs-CZ" sz="2000" baseline="-25000" dirty="0" smtClean="0">
                <a:solidFill>
                  <a:srgbClr val="3C3C8C"/>
                </a:solidFill>
              </a:rPr>
              <a:t>2</a:t>
            </a:r>
            <a:r>
              <a:rPr lang="cs-CZ" sz="2000" dirty="0" smtClean="0">
                <a:solidFill>
                  <a:srgbClr val="3C3C8C"/>
                </a:solidFill>
              </a:rPr>
              <a:t>(4) </a:t>
            </a:r>
            <a:r>
              <a:rPr lang="cs-CZ" sz="2000" dirty="0">
                <a:solidFill>
                  <a:srgbClr val="3C3C8C"/>
                </a:solidFill>
              </a:rPr>
              <a:t>= </a:t>
            </a:r>
            <a:r>
              <a:rPr lang="cs-CZ" sz="2000" dirty="0" smtClean="0">
                <a:solidFill>
                  <a:srgbClr val="C00000"/>
                </a:solidFill>
              </a:rPr>
              <a:t>2 bity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šestnáctistavová </a:t>
            </a:r>
            <a:r>
              <a:rPr lang="cs-CZ" sz="2000" dirty="0">
                <a:solidFill>
                  <a:srgbClr val="C00000"/>
                </a:solidFill>
              </a:rPr>
              <a:t>modulace</a:t>
            </a:r>
            <a:r>
              <a:rPr lang="cs-CZ" sz="2000" dirty="0">
                <a:solidFill>
                  <a:srgbClr val="3C3C8C"/>
                </a:solidFill>
              </a:rPr>
              <a:t>, </a:t>
            </a:r>
            <a:r>
              <a:rPr lang="cs-CZ" sz="2000" i="1" dirty="0">
                <a:solidFill>
                  <a:srgbClr val="3C3C8C"/>
                </a:solidFill>
              </a:rPr>
              <a:t>m</a:t>
            </a:r>
            <a:r>
              <a:rPr lang="cs-CZ" sz="2000" dirty="0">
                <a:solidFill>
                  <a:srgbClr val="3C3C8C"/>
                </a:solidFill>
              </a:rPr>
              <a:t> = </a:t>
            </a:r>
            <a:r>
              <a:rPr lang="cs-CZ" sz="2000" dirty="0" smtClean="0">
                <a:solidFill>
                  <a:srgbClr val="3C3C8C"/>
                </a:solidFill>
              </a:rPr>
              <a:t>16, </a:t>
            </a:r>
            <a:r>
              <a:rPr lang="cs-CZ" sz="2000" dirty="0">
                <a:solidFill>
                  <a:srgbClr val="3C3C8C"/>
                </a:solidFill>
              </a:rPr>
              <a:t>přenáší každým stavem </a:t>
            </a:r>
            <a:r>
              <a:rPr lang="cs-CZ" sz="2000" dirty="0" smtClean="0">
                <a:solidFill>
                  <a:srgbClr val="3C3C8C"/>
                </a:solidFill>
              </a:rPr>
              <a:t>log</a:t>
            </a:r>
            <a:r>
              <a:rPr lang="cs-CZ" sz="2000" baseline="-25000" dirty="0" smtClean="0">
                <a:solidFill>
                  <a:srgbClr val="3C3C8C"/>
                </a:solidFill>
              </a:rPr>
              <a:t>2</a:t>
            </a:r>
            <a:r>
              <a:rPr lang="cs-CZ" sz="2000" dirty="0" smtClean="0">
                <a:solidFill>
                  <a:srgbClr val="3C3C8C"/>
                </a:solidFill>
              </a:rPr>
              <a:t>(16) </a:t>
            </a:r>
            <a:r>
              <a:rPr lang="cs-CZ" sz="2000" dirty="0">
                <a:solidFill>
                  <a:srgbClr val="3C3C8C"/>
                </a:solidFill>
              </a:rPr>
              <a:t>= </a:t>
            </a:r>
            <a:r>
              <a:rPr lang="cs-CZ" sz="2000" dirty="0" smtClean="0">
                <a:solidFill>
                  <a:srgbClr val="C00000"/>
                </a:solidFill>
              </a:rPr>
              <a:t>4 bity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256-stavová </a:t>
            </a:r>
            <a:r>
              <a:rPr lang="cs-CZ" sz="2000" dirty="0">
                <a:solidFill>
                  <a:srgbClr val="C00000"/>
                </a:solidFill>
              </a:rPr>
              <a:t>modulace</a:t>
            </a:r>
            <a:r>
              <a:rPr lang="cs-CZ" sz="2000" dirty="0">
                <a:solidFill>
                  <a:srgbClr val="3C3C8C"/>
                </a:solidFill>
              </a:rPr>
              <a:t>, </a:t>
            </a:r>
            <a:r>
              <a:rPr lang="cs-CZ" sz="2000" i="1" dirty="0">
                <a:solidFill>
                  <a:srgbClr val="3C3C8C"/>
                </a:solidFill>
              </a:rPr>
              <a:t>m</a:t>
            </a:r>
            <a:r>
              <a:rPr lang="cs-CZ" sz="2000" dirty="0">
                <a:solidFill>
                  <a:srgbClr val="3C3C8C"/>
                </a:solidFill>
              </a:rPr>
              <a:t> = </a:t>
            </a:r>
            <a:r>
              <a:rPr lang="cs-CZ" sz="2000" dirty="0" smtClean="0">
                <a:solidFill>
                  <a:srgbClr val="3C3C8C"/>
                </a:solidFill>
              </a:rPr>
              <a:t>256, </a:t>
            </a:r>
            <a:r>
              <a:rPr lang="cs-CZ" sz="2000" dirty="0">
                <a:solidFill>
                  <a:srgbClr val="3C3C8C"/>
                </a:solidFill>
              </a:rPr>
              <a:t>přenáší každým stavem </a:t>
            </a:r>
            <a:r>
              <a:rPr lang="cs-CZ" sz="2000" dirty="0" smtClean="0">
                <a:solidFill>
                  <a:srgbClr val="3C3C8C"/>
                </a:solidFill>
              </a:rPr>
              <a:t>log</a:t>
            </a:r>
            <a:r>
              <a:rPr lang="cs-CZ" sz="2000" baseline="-25000" dirty="0" smtClean="0">
                <a:solidFill>
                  <a:srgbClr val="3C3C8C"/>
                </a:solidFill>
              </a:rPr>
              <a:t>2</a:t>
            </a:r>
            <a:r>
              <a:rPr lang="cs-CZ" sz="2000" dirty="0" smtClean="0">
                <a:solidFill>
                  <a:srgbClr val="3C3C8C"/>
                </a:solidFill>
              </a:rPr>
              <a:t>(256) </a:t>
            </a:r>
            <a:r>
              <a:rPr lang="cs-CZ" sz="2000" dirty="0">
                <a:solidFill>
                  <a:srgbClr val="3C3C8C"/>
                </a:solidFill>
              </a:rPr>
              <a:t>= </a:t>
            </a:r>
            <a:r>
              <a:rPr lang="cs-CZ" sz="2000" dirty="0" smtClean="0">
                <a:solidFill>
                  <a:srgbClr val="C00000"/>
                </a:solidFill>
              </a:rPr>
              <a:t>8 bitů</a:t>
            </a:r>
            <a:endParaRPr lang="cs-CZ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8177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Amplitudové klíčování – ASK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 digitální obdobou amplitudové modulace AM se 100% hloubkou</a:t>
            </a:r>
            <a:endParaRPr lang="cs-CZ" sz="20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modulačním signálem je vhodný digitální kód – nejjednodušší je např. dvoustavový binární kód: 0 – nulové napětí, 1 – kladné napětí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tím získáme dvoustavovou modulaci 2-ASK (nebo jen zkráceně ASK)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nosný signál je harmonická funkce sinus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726395"/>
              </p:ext>
            </p:extLst>
          </p:nvPr>
        </p:nvGraphicFramePr>
        <p:xfrm>
          <a:off x="2285165" y="3258355"/>
          <a:ext cx="4812349" cy="349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4" name="Visio" r:id="rId5" imgW="5893760" imgH="4169340" progId="Visio.Drawing.11">
                  <p:embed/>
                </p:oleObj>
              </mc:Choice>
              <mc:Fallback>
                <p:oleObj name="Visio" r:id="rId5" imgW="5893760" imgH="416934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85165" y="3258355"/>
                        <a:ext cx="4812349" cy="3496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42798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4272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Amplitudové klíčování – ASK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nejjednodušší variantě 2-ASK tedy představuje logickou nulu stav bez nosného signálu, logickou jedničku pak stav s nosným signálem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tento princip se někdy též nazývá On-</a:t>
            </a:r>
            <a:r>
              <a:rPr lang="cs-CZ" sz="2000" dirty="0" err="1" smtClean="0">
                <a:solidFill>
                  <a:srgbClr val="3C3C8C"/>
                </a:solidFill>
              </a:rPr>
              <a:t>Off</a:t>
            </a:r>
            <a:r>
              <a:rPr lang="cs-CZ" sz="2000" dirty="0" smtClean="0">
                <a:solidFill>
                  <a:srgbClr val="3C3C8C"/>
                </a:solidFill>
              </a:rPr>
              <a:t> klíčování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j</a:t>
            </a:r>
            <a:r>
              <a:rPr lang="cs-CZ" sz="2000" dirty="0" smtClean="0">
                <a:solidFill>
                  <a:srgbClr val="3C3C8C"/>
                </a:solidFill>
              </a:rPr>
              <a:t>e to z toho důvodu, že modulaci můžeme realizovat jednoduchým spínačem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ten je sepnutý ve stavu logické jedničky a na výstup propouští nosný signál a ve stavu logické nuly je rozepnutý a na výstupu se tak nosný signál neobjeví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</a:t>
            </a:r>
            <a:r>
              <a:rPr lang="cs-CZ" sz="2000" dirty="0" err="1" smtClean="0">
                <a:solidFill>
                  <a:srgbClr val="3C3C8C"/>
                </a:solidFill>
              </a:rPr>
              <a:t>vícestavové</a:t>
            </a:r>
            <a:r>
              <a:rPr lang="cs-CZ" sz="2000" dirty="0" smtClean="0">
                <a:solidFill>
                  <a:srgbClr val="3C3C8C"/>
                </a:solidFill>
              </a:rPr>
              <a:t> ASK modulace se využívá </a:t>
            </a:r>
            <a:r>
              <a:rPr lang="cs-CZ" sz="2000" dirty="0" err="1" smtClean="0">
                <a:solidFill>
                  <a:srgbClr val="3C3C8C"/>
                </a:solidFill>
              </a:rPr>
              <a:t>vícestavový</a:t>
            </a:r>
            <a:r>
              <a:rPr lang="cs-CZ" sz="2000" dirty="0" smtClean="0">
                <a:solidFill>
                  <a:srgbClr val="3C3C8C"/>
                </a:solidFill>
              </a:rPr>
              <a:t> modulační signál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v</a:t>
            </a:r>
            <a:r>
              <a:rPr lang="cs-CZ" sz="2000" dirty="0" smtClean="0">
                <a:solidFill>
                  <a:srgbClr val="3C3C8C"/>
                </a:solidFill>
              </a:rPr>
              <a:t>ýsledný modulovaný signál pak nabývá více možných stavů amplitudy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>
                <a:solidFill>
                  <a:srgbClr val="3C3C8C"/>
                </a:solidFill>
              </a:rPr>
              <a:t>v</a:t>
            </a:r>
            <a:r>
              <a:rPr lang="cs-CZ" sz="2000" dirty="0" err="1" smtClean="0">
                <a:solidFill>
                  <a:srgbClr val="3C3C8C"/>
                </a:solidFill>
              </a:rPr>
              <a:t>ícestavové</a:t>
            </a:r>
            <a:r>
              <a:rPr lang="cs-CZ" sz="2000" dirty="0" smtClean="0">
                <a:solidFill>
                  <a:srgbClr val="3C3C8C"/>
                </a:solidFill>
              </a:rPr>
              <a:t> ASK modulace se však v praxi příliš nevyužívají zejména z důvodu nízké odolnosti proti rušení a šumům</a:t>
            </a:r>
          </a:p>
        </p:txBody>
      </p:sp>
    </p:spTree>
    <p:extLst>
      <p:ext uri="{BB962C8B-B14F-4D97-AF65-F5344CB8AC3E}">
        <p14:creationId xmlns:p14="http://schemas.microsoft.com/office/powerpoint/2010/main" val="39615661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9036496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Frekvenční klíčování – FSK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dvoustavové frekvenční klíčování FSK využívá dvojici nosných signálů s harmonickým průběhem s různými frekvencemi </a:t>
            </a:r>
            <a:r>
              <a:rPr lang="cs-CZ" sz="2000" i="1" dirty="0" smtClean="0">
                <a:solidFill>
                  <a:srgbClr val="3C3C8C"/>
                </a:solidFill>
              </a:rPr>
              <a:t>f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1</a:t>
            </a:r>
            <a:r>
              <a:rPr lang="cs-CZ" sz="2000" dirty="0" smtClean="0">
                <a:solidFill>
                  <a:srgbClr val="3C3C8C"/>
                </a:solidFill>
              </a:rPr>
              <a:t> a </a:t>
            </a:r>
            <a:r>
              <a:rPr lang="cs-CZ" sz="2000" i="1" dirty="0" smtClean="0">
                <a:solidFill>
                  <a:srgbClr val="3C3C8C"/>
                </a:solidFill>
              </a:rPr>
              <a:t>f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2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l</a:t>
            </a:r>
            <a:r>
              <a:rPr lang="cs-CZ" sz="2000" dirty="0" smtClean="0">
                <a:solidFill>
                  <a:srgbClr val="3C3C8C"/>
                </a:solidFill>
              </a:rPr>
              <a:t>ogická nula odpovídá v modulovaném signálu frekvenci </a:t>
            </a:r>
            <a:r>
              <a:rPr lang="cs-CZ" sz="2000" i="1" dirty="0" smtClean="0">
                <a:solidFill>
                  <a:srgbClr val="3C3C8C"/>
                </a:solidFill>
              </a:rPr>
              <a:t>f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1</a:t>
            </a:r>
            <a:r>
              <a:rPr lang="cs-CZ" sz="2000" dirty="0" smtClean="0">
                <a:solidFill>
                  <a:srgbClr val="3C3C8C"/>
                </a:solidFill>
              </a:rPr>
              <a:t>, logická jednička frekvenci </a:t>
            </a:r>
            <a:r>
              <a:rPr lang="cs-CZ" sz="2000" i="1" dirty="0" smtClean="0">
                <a:solidFill>
                  <a:srgbClr val="3C3C8C"/>
                </a:solidFill>
              </a:rPr>
              <a:t>f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2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modulátor je pak v podstatě přepínač, který je řízen modulačním signálem a přepíná na výstup dva oscilátory s frekvenci </a:t>
            </a:r>
            <a:r>
              <a:rPr lang="cs-CZ" sz="2000" i="1" dirty="0" smtClean="0">
                <a:solidFill>
                  <a:srgbClr val="3C3C8C"/>
                </a:solidFill>
              </a:rPr>
              <a:t>f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1</a:t>
            </a:r>
            <a:r>
              <a:rPr lang="cs-CZ" sz="2000" dirty="0" smtClean="0">
                <a:solidFill>
                  <a:srgbClr val="3C3C8C"/>
                </a:solidFill>
              </a:rPr>
              <a:t> a </a:t>
            </a:r>
            <a:r>
              <a:rPr lang="cs-CZ" sz="2000" i="1" dirty="0" smtClean="0">
                <a:solidFill>
                  <a:srgbClr val="3C3C8C"/>
                </a:solidFill>
              </a:rPr>
              <a:t>f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2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96813"/>
              </p:ext>
            </p:extLst>
          </p:nvPr>
        </p:nvGraphicFramePr>
        <p:xfrm>
          <a:off x="792972" y="3528103"/>
          <a:ext cx="8294512" cy="3052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3" name="Visio" r:id="rId5" imgW="10902295" imgH="4010850" progId="Visio.Drawing.11">
                  <p:embed/>
                </p:oleObj>
              </mc:Choice>
              <mc:Fallback>
                <p:oleObj name="Visio" r:id="rId5" imgW="10902295" imgH="40108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2972" y="3528103"/>
                        <a:ext cx="8294512" cy="3052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45200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12661"/>
            <a:ext cx="903649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Frekvenční klíčování – FSK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předchozí nejjednodušší varianta FSK se označuje BFSK – binární FSK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pokud je rozdíl mezi oběma frekvencemi pro jedničku a nulu, f</a:t>
            </a:r>
            <a:r>
              <a:rPr lang="cs-CZ" sz="2000" baseline="-25000" dirty="0" smtClean="0">
                <a:solidFill>
                  <a:srgbClr val="3C3C8C"/>
                </a:solidFill>
              </a:rPr>
              <a:t>1</a:t>
            </a:r>
            <a:r>
              <a:rPr lang="cs-CZ" sz="2000" dirty="0" smtClean="0">
                <a:solidFill>
                  <a:srgbClr val="3C3C8C"/>
                </a:solidFill>
              </a:rPr>
              <a:t> a f</a:t>
            </a:r>
            <a:r>
              <a:rPr lang="cs-CZ" sz="2000" baseline="-25000" dirty="0" smtClean="0">
                <a:solidFill>
                  <a:srgbClr val="3C3C8C"/>
                </a:solidFill>
              </a:rPr>
              <a:t>2</a:t>
            </a:r>
            <a:r>
              <a:rPr lang="cs-CZ" sz="2000" dirty="0" smtClean="0">
                <a:solidFill>
                  <a:srgbClr val="3C3C8C"/>
                </a:solidFill>
              </a:rPr>
              <a:t>, velmi malý, označuje se modulace jako MSK – Minimum Shift </a:t>
            </a:r>
            <a:r>
              <a:rPr lang="cs-CZ" sz="2000" dirty="0" err="1" smtClean="0">
                <a:solidFill>
                  <a:srgbClr val="3C3C8C"/>
                </a:solidFill>
              </a:rPr>
              <a:t>Keying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variantu této modulace, GMSK, používají mobilní telefony 2. generace GSM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historicky FSK modulace byla využívána pro ukládání zvuku na magnetické pásky a datové modemy s přenosem v telefonním kanále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frekvenční klíčování se používá zejména pro dálkové bezdrátové přenosy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radioamatéři, armáda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tísňové systémy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3C3C8C"/>
                </a:solidFill>
              </a:rPr>
              <a:t>vícestavové</a:t>
            </a:r>
            <a:r>
              <a:rPr lang="cs-CZ" sz="2000" dirty="0" smtClean="0">
                <a:solidFill>
                  <a:srgbClr val="3C3C8C"/>
                </a:solidFill>
              </a:rPr>
              <a:t> FSK varianty – 4-FSK, 8-FSK, 16-FSK</a:t>
            </a:r>
          </a:p>
        </p:txBody>
      </p:sp>
    </p:spTree>
    <p:extLst>
      <p:ext uri="{BB962C8B-B14F-4D97-AF65-F5344CB8AC3E}">
        <p14:creationId xmlns:p14="http://schemas.microsoft.com/office/powerpoint/2010/main" val="30181985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01903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Fázové klíčování – PSK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fázové klíčování je založené na změně okamžité fáze nosného signálu pomocí modulačního signálu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dvě základní varianty PSK: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přímá</a:t>
            </a:r>
            <a:r>
              <a:rPr lang="cs-CZ" sz="2000" dirty="0" smtClean="0">
                <a:solidFill>
                  <a:srgbClr val="3C3C8C"/>
                </a:solidFill>
              </a:rPr>
              <a:t> – stavy modulace jsou vyjádřeny přímo změnou nosného signálu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tomto případě ale musí demodulátor na přijímací straně mít k dispozici původní nosný signál, který porovná s přijatým a vyhodnotí jeho fázi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diferenciální</a:t>
            </a:r>
            <a:r>
              <a:rPr lang="cs-CZ" sz="2000" dirty="0" smtClean="0">
                <a:solidFill>
                  <a:srgbClr val="3C3C8C"/>
                </a:solidFill>
              </a:rPr>
              <a:t> – stavy modulace vyjadřují změnu fáze (posun) oproti předchozímu stavu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této varianty není potřeba znát (kromě počátečního posunu) referenční fázi nosného signálu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3C3C8C"/>
                </a:solidFill>
              </a:rPr>
              <a:t>vícestavové</a:t>
            </a:r>
            <a:r>
              <a:rPr lang="cs-CZ" sz="2000" dirty="0" smtClean="0">
                <a:solidFill>
                  <a:srgbClr val="3C3C8C"/>
                </a:solidFill>
              </a:rPr>
              <a:t> PSK modulace – QPSK (4-PSK), 8-PSK, 16-PSK, 32-PSK…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d</a:t>
            </a:r>
            <a:r>
              <a:rPr lang="cs-CZ" sz="2000" dirty="0" smtClean="0">
                <a:solidFill>
                  <a:srgbClr val="3C3C8C"/>
                </a:solidFill>
              </a:rPr>
              <a:t>iferenciální varianty – DPSK, DQPSK, 8-DPSK, </a:t>
            </a:r>
            <a:r>
              <a:rPr lang="cs-CZ" sz="2000" dirty="0" err="1" smtClean="0">
                <a:solidFill>
                  <a:srgbClr val="3C3C8C"/>
                </a:solidFill>
              </a:rPr>
              <a:t>atd</a:t>
            </a:r>
            <a:r>
              <a:rPr lang="cs-CZ" sz="2000" dirty="0" smtClean="0">
                <a:solidFill>
                  <a:srgbClr val="3C3C8C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9012713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6917</TotalTime>
  <Words>2077</Words>
  <Application>Microsoft Office PowerPoint</Application>
  <PresentationFormat>Předvádění na obrazovce (4:3)</PresentationFormat>
  <Paragraphs>266</Paragraphs>
  <Slides>18</Slides>
  <Notes>16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18</vt:i4>
      </vt:variant>
    </vt:vector>
  </HeadingPairs>
  <TitlesOfParts>
    <vt:vector size="24" baseType="lpstr">
      <vt:lpstr>Arial</vt:lpstr>
      <vt:lpstr>Calibri</vt:lpstr>
      <vt:lpstr>Wingdings</vt:lpstr>
      <vt:lpstr>Mustr_prezentace_OPPA</vt:lpstr>
      <vt:lpstr>Visio</vt:lpstr>
      <vt:lpstr>Equation</vt:lpstr>
      <vt:lpstr>Prezentace aplikace PowerPoint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Digitální modulace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500</cp:revision>
  <dcterms:created xsi:type="dcterms:W3CDTF">2013-09-10T05:03:47Z</dcterms:created>
  <dcterms:modified xsi:type="dcterms:W3CDTF">2014-09-25T12:20:46Z</dcterms:modified>
</cp:coreProperties>
</file>