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297" r:id="rId9"/>
    <p:sldId id="295" r:id="rId10"/>
    <p:sldId id="296" r:id="rId11"/>
    <p:sldId id="280" r:id="rId12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82" d="100"/>
          <a:sy n="82" d="100"/>
        </p:scale>
        <p:origin x="10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Dnes budeme pokračovat v teorii digitální komunikace a probereme úvod</a:t>
            </a:r>
            <a:r>
              <a:rPr lang="cs-CZ" baseline="0" dirty="0" smtClean="0"/>
              <a:t> do teorie signálů a kódů. Nejjednodušším a nejstarším digitálním kódem je Morseova abeceda. Ta má dva prvky – tečku a čárku, jejich kombinacemi jsou pak vyjádřena všechna písmena a čísla (+ symboly). Pro často se vyskytující písmena – např. e, t, n, a… jsou použité jen krátké kombinace teček a čárek, písmena která se v anglickém jazyce vyskytují nejméně mají naopak dlouhá vyjádření pomocí teček a čárek – např. j, q, f, c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Řešení: Morseova abeceda</a:t>
            </a:r>
          </a:p>
          <a:p>
            <a:r>
              <a:rPr lang="cs-CZ" dirty="0" smtClean="0"/>
              <a:t>Pokud je</a:t>
            </a:r>
            <a:r>
              <a:rPr lang="cs-CZ" baseline="0" dirty="0" smtClean="0"/>
              <a:t> v učebně k dispozici připojení k Internetu, nechte studenty najít tabulku znaků Morseovy abecedy.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Mezinárodní telegrafní abeceda</a:t>
            </a:r>
            <a:r>
              <a:rPr lang="cs-CZ" baseline="0" dirty="0" smtClean="0"/>
              <a:t> byla jednou z prvních kódových abeced pro přenos zpráv – dálnopisy, telegraf.</a:t>
            </a:r>
          </a:p>
          <a:p>
            <a:r>
              <a:rPr lang="cs-CZ" baseline="0" dirty="0" smtClean="0"/>
              <a:t>ASCII a z ní odvozené varianty pro různé jazyky patří dnes k nejpoužívanějším abecedám pro kódování písmen, čísel a dalších symbolů.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1.wmf"/><Relationship Id="rId4" Type="http://schemas.openxmlformats.org/officeDocument/2006/relationships/image" Target="../media/image3.jpeg"/><Relationship Id="rId9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Digitální signály a </a:t>
            </a:r>
            <a:r>
              <a:rPr lang="cs-CZ" sz="4000" b="1" dirty="0">
                <a:solidFill>
                  <a:schemeClr val="bg1"/>
                </a:solidFill>
              </a:rPr>
              <a:t>k</a:t>
            </a:r>
            <a:r>
              <a:rPr lang="cs-CZ" sz="4000" b="1" dirty="0" smtClean="0">
                <a:solidFill>
                  <a:schemeClr val="bg1"/>
                </a:solidFill>
              </a:rPr>
              <a:t>ódy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signály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42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Vztah mezi modulační a přenosovou rychlostí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b="1" dirty="0">
              <a:solidFill>
                <a:srgbClr val="C00000"/>
              </a:solidFill>
            </a:endParaRPr>
          </a:p>
          <a:p>
            <a:pPr marL="4211638" lvl="1" indent="-2714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jednoduchý dvoustavový kód platí</a:t>
            </a:r>
            <a:br>
              <a:rPr lang="cs-CZ" sz="2000" dirty="0" smtClean="0">
                <a:solidFill>
                  <a:srgbClr val="3C3C8C"/>
                </a:solidFill>
              </a:rPr>
            </a:b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 =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m</a:t>
            </a:r>
            <a:endParaRPr lang="cs-CZ" sz="2000" i="1" baseline="-25000" dirty="0" smtClean="0">
              <a:solidFill>
                <a:srgbClr val="3C3C8C"/>
              </a:solidFill>
            </a:endParaRPr>
          </a:p>
          <a:p>
            <a:pPr marL="4211638" lvl="1" indent="-2714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pomocí jednoho stavu signálu (kódu) přeneseme jeden bit – buď 0 nebo 1</a:t>
            </a:r>
          </a:p>
          <a:p>
            <a:pPr marL="4211638" lvl="1" indent="-271463">
              <a:spcAft>
                <a:spcPts val="200"/>
              </a:spcAft>
              <a:buFont typeface="Arial" pitchFamily="34" charset="0"/>
              <a:buChar char="•"/>
            </a:pPr>
            <a:endParaRPr lang="cs-CZ" sz="2000" i="1" baseline="-25000" dirty="0">
              <a:solidFill>
                <a:srgbClr val="3C3C8C"/>
              </a:solidFill>
            </a:endParaRPr>
          </a:p>
          <a:p>
            <a:pPr marL="4211638" lvl="1" indent="-271463">
              <a:spcAft>
                <a:spcPts val="200"/>
              </a:spcAft>
              <a:buFont typeface="Arial" pitchFamily="34" charset="0"/>
              <a:buChar char="•"/>
            </a:pPr>
            <a:endParaRPr lang="cs-CZ" sz="2000" i="1" baseline="-25000" dirty="0" smtClean="0">
              <a:solidFill>
                <a:srgbClr val="3C3C8C"/>
              </a:solidFill>
            </a:endParaRPr>
          </a:p>
          <a:p>
            <a:pPr marL="4211638" lvl="1" indent="-271463">
              <a:spcAft>
                <a:spcPts val="200"/>
              </a:spcAft>
              <a:buFont typeface="Arial" pitchFamily="34" charset="0"/>
              <a:buChar char="•"/>
            </a:pPr>
            <a:endParaRPr lang="cs-CZ" sz="2000" i="1" baseline="-25000" dirty="0">
              <a:solidFill>
                <a:srgbClr val="3C3C8C"/>
              </a:solidFill>
            </a:endParaRPr>
          </a:p>
          <a:p>
            <a:pPr marL="4211638" lvl="1" indent="-271463">
              <a:spcAft>
                <a:spcPts val="200"/>
              </a:spcAft>
              <a:buFont typeface="Arial" pitchFamily="34" charset="0"/>
              <a:buChar char="•"/>
            </a:pPr>
            <a:endParaRPr lang="cs-CZ" sz="2000" i="1" baseline="-25000" dirty="0" smtClean="0">
              <a:solidFill>
                <a:srgbClr val="3C3C8C"/>
              </a:solidFill>
            </a:endParaRPr>
          </a:p>
          <a:p>
            <a:pPr marL="4211638" lvl="1" indent="-2714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příklad čtyřstavového kódu – signál může nabývat celkem 4 různých stavů</a:t>
            </a:r>
          </a:p>
          <a:p>
            <a:pPr marL="4211638" lvl="1" indent="-2714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potřebujeme více rozhodovacích úrovní</a:t>
            </a:r>
          </a:p>
          <a:p>
            <a:pPr marL="4211638" lvl="1" indent="-2714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pomocí jednoho stavu signálu přeneseme celkem dva bity – kombinace 00, 01, 10 a 11</a:t>
            </a:r>
          </a:p>
          <a:p>
            <a:pPr marL="4211638" lvl="1" indent="-2714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platí tedy, že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 = 2.</a:t>
            </a:r>
            <a:r>
              <a:rPr lang="cs-CZ" sz="2000" i="1" dirty="0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smtClean="0">
                <a:solidFill>
                  <a:srgbClr val="3C3C8C"/>
                </a:solidFill>
              </a:rPr>
              <a:t>m</a:t>
            </a:r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778517"/>
              </p:ext>
            </p:extLst>
          </p:nvPr>
        </p:nvGraphicFramePr>
        <p:xfrm>
          <a:off x="171785" y="1842573"/>
          <a:ext cx="3769150" cy="400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Visio" r:id="rId5" imgW="3133002" imgH="3325590" progId="Visio.Drawing.11">
                  <p:embed/>
                </p:oleObj>
              </mc:Choice>
              <mc:Fallback>
                <p:oleObj name="Visio" r:id="rId5" imgW="3133002" imgH="332559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1785" y="1842573"/>
                        <a:ext cx="3769150" cy="4000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65631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signály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888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Digitální signál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označuje se často jako číslicový signál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základním prvkem digitálního signálu je tzv. </a:t>
            </a:r>
            <a:r>
              <a:rPr lang="cs-CZ" sz="2000" dirty="0" smtClean="0">
                <a:solidFill>
                  <a:srgbClr val="C00000"/>
                </a:solidFill>
              </a:rPr>
              <a:t>znak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s</a:t>
            </a:r>
            <a:r>
              <a:rPr lang="cs-CZ" sz="2000" dirty="0" smtClean="0">
                <a:solidFill>
                  <a:srgbClr val="3C3C8C"/>
                </a:solidFill>
              </a:rPr>
              <a:t>ouhrn všech znaků se označuje jako </a:t>
            </a:r>
            <a:r>
              <a:rPr lang="cs-CZ" sz="2000" dirty="0" smtClean="0">
                <a:solidFill>
                  <a:srgbClr val="C00000"/>
                </a:solidFill>
              </a:rPr>
              <a:t>abeceda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znakem může být písmeno, číslice, různá znaménka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znaky se skládají z tzv. </a:t>
            </a:r>
            <a:r>
              <a:rPr lang="cs-CZ" sz="2000" dirty="0" smtClean="0">
                <a:solidFill>
                  <a:srgbClr val="C00000"/>
                </a:solidFill>
              </a:rPr>
              <a:t>kódových prvků</a:t>
            </a:r>
            <a:r>
              <a:rPr lang="cs-CZ" sz="2000" dirty="0" smtClean="0">
                <a:solidFill>
                  <a:srgbClr val="3C3C8C"/>
                </a:solidFill>
              </a:rPr>
              <a:t>, jejich vyjádření ve formě elektrického signálu je pak </a:t>
            </a:r>
            <a:r>
              <a:rPr lang="cs-CZ" sz="2000" dirty="0" smtClean="0">
                <a:solidFill>
                  <a:srgbClr val="C00000"/>
                </a:solidFill>
              </a:rPr>
              <a:t>značka</a:t>
            </a:r>
            <a:r>
              <a:rPr lang="cs-CZ" sz="2000" dirty="0" smtClean="0">
                <a:solidFill>
                  <a:srgbClr val="3C3C8C"/>
                </a:solidFill>
              </a:rPr>
              <a:t> – např. amplituda elektrického signálu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jednoduchým příkladem je třeba </a:t>
            </a:r>
            <a:r>
              <a:rPr lang="cs-CZ" sz="2000" dirty="0" smtClean="0">
                <a:solidFill>
                  <a:srgbClr val="C00000"/>
                </a:solidFill>
              </a:rPr>
              <a:t>Morseova abeceda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znaky jsou písmena, čísla a symboly (např. ?, !, ;, /, (, = apod.)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kódové prvky Morseovy abecedy jsou tečky a čárky „</a:t>
            </a:r>
            <a:r>
              <a:rPr lang="cs-CZ" sz="2000" b="1" dirty="0" smtClean="0">
                <a:solidFill>
                  <a:srgbClr val="FF0000"/>
                </a:solidFill>
              </a:rPr>
              <a:t>•</a:t>
            </a:r>
            <a:r>
              <a:rPr lang="cs-CZ" sz="2000" dirty="0" smtClean="0">
                <a:solidFill>
                  <a:srgbClr val="3C3C8C"/>
                </a:solidFill>
              </a:rPr>
              <a:t>“ „</a:t>
            </a:r>
            <a:r>
              <a:rPr lang="cs-CZ" sz="2000" b="1" dirty="0" smtClean="0">
                <a:solidFill>
                  <a:srgbClr val="FF0000"/>
                </a:solidFill>
              </a:rPr>
              <a:t>―</a:t>
            </a:r>
            <a:r>
              <a:rPr lang="cs-CZ" sz="2000" dirty="0" smtClean="0">
                <a:solidFill>
                  <a:srgbClr val="3C3C8C"/>
                </a:solidFill>
              </a:rPr>
              <a:t>“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pomocí jejich kombinací se dá zakódovat libovolný znak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signály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52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Morseova abeceda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tečky </a:t>
            </a:r>
            <a:r>
              <a:rPr lang="cs-CZ" sz="2000" dirty="0">
                <a:solidFill>
                  <a:srgbClr val="3C3C8C"/>
                </a:solidFill>
              </a:rPr>
              <a:t>a čárky „•“ </a:t>
            </a:r>
            <a:r>
              <a:rPr lang="cs-CZ" sz="2000" dirty="0" smtClean="0">
                <a:solidFill>
                  <a:srgbClr val="3C3C8C"/>
                </a:solidFill>
              </a:rPr>
              <a:t>„―“ se vyjadřují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pomocí </a:t>
            </a:r>
            <a:r>
              <a:rPr lang="cs-CZ" sz="2000" dirty="0">
                <a:solidFill>
                  <a:srgbClr val="3C3C8C"/>
                </a:solidFill>
              </a:rPr>
              <a:t>krátkých proudových impulzů vysílaných po vedení a na opačné straně </a:t>
            </a:r>
            <a:r>
              <a:rPr lang="cs-CZ" sz="2000" dirty="0" smtClean="0">
                <a:solidFill>
                  <a:srgbClr val="3C3C8C"/>
                </a:solidFill>
              </a:rPr>
              <a:t>jsou opět </a:t>
            </a:r>
            <a:r>
              <a:rPr lang="cs-CZ" sz="2000" dirty="0">
                <a:solidFill>
                  <a:srgbClr val="3C3C8C"/>
                </a:solidFill>
              </a:rPr>
              <a:t>zapisovány na proužek </a:t>
            </a:r>
            <a:r>
              <a:rPr lang="cs-CZ" sz="2000" dirty="0" smtClean="0">
                <a:solidFill>
                  <a:srgbClr val="3C3C8C"/>
                </a:solidFill>
              </a:rPr>
              <a:t>papíru (klasický telegraf)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pomocí krátkých a dlouhých tónů („pípnutí“) typicky při radiovém přenosu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často se vyskytující písmena jsou v Morseově abecedě vyjádřena krátkými kódovými slovy s malým počtem prvků – např. E = </a:t>
            </a:r>
            <a:r>
              <a:rPr lang="cs-CZ" sz="2000" dirty="0" smtClean="0">
                <a:solidFill>
                  <a:srgbClr val="3C3C8C"/>
                </a:solidFill>
              </a:rPr>
              <a:t>„•“, T= „―“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naopak méně častá písmena mají delší kódová slova – např. H </a:t>
            </a:r>
            <a:r>
              <a:rPr lang="cs-CZ" sz="2000" dirty="0">
                <a:solidFill>
                  <a:srgbClr val="3C3C8C"/>
                </a:solidFill>
              </a:rPr>
              <a:t>= „• • • </a:t>
            </a:r>
            <a:r>
              <a:rPr lang="cs-CZ" sz="2000" dirty="0" smtClean="0">
                <a:solidFill>
                  <a:srgbClr val="3C3C8C"/>
                </a:solidFill>
              </a:rPr>
              <a:t>•“</a:t>
            </a:r>
          </a:p>
          <a:p>
            <a:pPr marL="0" lvl="1">
              <a:spcAft>
                <a:spcPts val="200"/>
              </a:spcAft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3C3C8C"/>
                </a:solidFill>
              </a:rPr>
              <a:t>Zkuste dekódovat následující text</a:t>
            </a:r>
          </a:p>
          <a:p>
            <a:pPr marL="0" lvl="1">
              <a:spcAft>
                <a:spcPts val="200"/>
              </a:spcAft>
            </a:pPr>
            <a:r>
              <a:rPr lang="cs-CZ" sz="2400" dirty="0" smtClean="0">
                <a:solidFill>
                  <a:srgbClr val="3C3C8C"/>
                </a:solidFill>
              </a:rPr>
              <a:t>―― ――― •―• ••• • ――― •••― •― •― ―••• • ―•―• • ―•• </a:t>
            </a:r>
            <a:r>
              <a:rPr lang="cs-CZ" sz="2400" dirty="0">
                <a:solidFill>
                  <a:srgbClr val="3C3C8C"/>
                </a:solidFill>
              </a:rPr>
              <a:t>•―</a:t>
            </a:r>
            <a:endParaRPr lang="cs-CZ" sz="2400" dirty="0" smtClean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6902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signály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Abeceda MTA-2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Mezinárodní telegrafní abeceda č. 2 – MTA-2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standardizována pro dálnopisný provoz (elektrický psací stroj)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kódové prvky jsou „1“ a „0“, každý znak je kódován vždy pěti prvky (bity)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n</a:t>
            </a:r>
            <a:r>
              <a:rPr lang="cs-CZ" sz="2000" dirty="0" smtClean="0">
                <a:solidFill>
                  <a:srgbClr val="3C3C8C"/>
                </a:solidFill>
              </a:rPr>
              <a:t>apř.: A = 11000, B = 10011, C = 01110….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pomocí pěti prvků lze vytvořit jen 32 kombinací – nestačí pro všechna písmena, číslice a další symboly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proto tzv. znaky pro přepínání registru číslic a písmen (shift)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Abeceda </a:t>
            </a:r>
            <a:r>
              <a:rPr lang="cs-CZ" sz="2000" b="1" dirty="0" smtClean="0">
                <a:solidFill>
                  <a:srgbClr val="C00000"/>
                </a:solidFill>
              </a:rPr>
              <a:t>ASCII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původně americký standard (abeceda) pro výměnu informací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dnes nejrozšířenější způsob kódování znaků – počítače, tiskárny, tablety…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k</a:t>
            </a:r>
            <a:r>
              <a:rPr lang="cs-CZ" sz="2000" dirty="0" smtClean="0">
                <a:solidFill>
                  <a:srgbClr val="3C3C8C"/>
                </a:solidFill>
              </a:rPr>
              <a:t>ódové prvky opět „1“ a „0“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původní abeceda obsahovala vždy 7 prvků – 128 kombinací</a:t>
            </a:r>
            <a:endParaRPr lang="cs-CZ" sz="20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2893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signály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Abeceda ASCII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ůvodních 7 prvků (bitů) nestačí pro pokrytí všech „neanglických“ znaků – např. háčky, čárky, Č, </a:t>
            </a:r>
            <a:r>
              <a:rPr lang="cs-CZ" sz="2000" dirty="0">
                <a:solidFill>
                  <a:srgbClr val="3C3C8C"/>
                </a:solidFill>
              </a:rPr>
              <a:t>ó</a:t>
            </a:r>
            <a:r>
              <a:rPr lang="cs-CZ" sz="2000" dirty="0" smtClean="0">
                <a:solidFill>
                  <a:srgbClr val="3C3C8C"/>
                </a:solidFill>
              </a:rPr>
              <a:t>, </a:t>
            </a:r>
            <a:r>
              <a:rPr lang="az-Cyrl-AZ" sz="2000" dirty="0" smtClean="0">
                <a:solidFill>
                  <a:srgbClr val="3C3C8C"/>
                </a:solidFill>
              </a:rPr>
              <a:t>ж</a:t>
            </a:r>
            <a:r>
              <a:rPr lang="cs-CZ" sz="2000" dirty="0" smtClean="0">
                <a:solidFill>
                  <a:srgbClr val="3C3C8C"/>
                </a:solidFill>
              </a:rPr>
              <a:t> a další národní znaky různých jazyků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proto vytvořeny různé varianty původní ASCII abecedy určené pro daný jazyk – mezinárodní standardizace ISO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češtinu a středoevropské jazyky jsou určena kódování např.: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Windows-1250, Latin2, ISO 8859-2 apod.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ASCII obsahuje kromě písmen a čísel i množství pomocných znaků, např.: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SPC (</a:t>
            </a:r>
            <a:r>
              <a:rPr lang="cs-CZ" sz="2000" dirty="0" err="1" smtClean="0">
                <a:solidFill>
                  <a:srgbClr val="3C3C8C"/>
                </a:solidFill>
              </a:rPr>
              <a:t>space</a:t>
            </a:r>
            <a:r>
              <a:rPr lang="cs-CZ" sz="2000" dirty="0" smtClean="0">
                <a:solidFill>
                  <a:srgbClr val="3C3C8C"/>
                </a:solidFill>
              </a:rPr>
              <a:t>) – mezera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HT (</a:t>
            </a:r>
            <a:r>
              <a:rPr lang="cs-CZ" sz="2000" dirty="0" err="1" smtClean="0">
                <a:solidFill>
                  <a:srgbClr val="3C3C8C"/>
                </a:solidFill>
              </a:rPr>
              <a:t>horizontal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tab</a:t>
            </a:r>
            <a:r>
              <a:rPr lang="cs-CZ" sz="2000" dirty="0" smtClean="0">
                <a:solidFill>
                  <a:srgbClr val="3C3C8C"/>
                </a:solidFill>
              </a:rPr>
              <a:t>) – tabulátor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LF (line </a:t>
            </a:r>
            <a:r>
              <a:rPr lang="cs-CZ" sz="2000" dirty="0" err="1" smtClean="0">
                <a:solidFill>
                  <a:srgbClr val="3C3C8C"/>
                </a:solidFill>
              </a:rPr>
              <a:t>feed</a:t>
            </a:r>
            <a:r>
              <a:rPr lang="cs-CZ" sz="2000" dirty="0" smtClean="0">
                <a:solidFill>
                  <a:srgbClr val="3C3C8C"/>
                </a:solidFill>
              </a:rPr>
              <a:t>) – odřádkování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CR (</a:t>
            </a:r>
            <a:r>
              <a:rPr lang="cs-CZ" sz="2000" dirty="0" err="1" smtClean="0">
                <a:solidFill>
                  <a:srgbClr val="3C3C8C"/>
                </a:solidFill>
              </a:rPr>
              <a:t>carriage</a:t>
            </a:r>
            <a:r>
              <a:rPr lang="cs-CZ" sz="2000" dirty="0" smtClean="0">
                <a:solidFill>
                  <a:srgbClr val="3C3C8C"/>
                </a:solidFill>
              </a:rPr>
              <a:t> return) – tzv. návrat vozíku, umístění kurzoru (tiskové hlavičky) na začátek řádku</a:t>
            </a:r>
          </a:p>
        </p:txBody>
      </p:sp>
      <p:pic>
        <p:nvPicPr>
          <p:cNvPr id="5122" name="Picture 2" descr="C:\Users\Pavel\AppData\Local\Microsoft\Windows\Temporary Internet Files\Content.IE5\T4KWPTTV\MC90035650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296" y="5328745"/>
            <a:ext cx="1290749" cy="14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26467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signály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Kódy a jejich reprezentace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dvoustavový digitální signál je složen z „1“ a „0“ – jejich jednoduchým vyjádřením pro přenos jsou napěťové či proudové pulzy</a:t>
            </a:r>
          </a:p>
          <a:p>
            <a:pPr marL="4121150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n</a:t>
            </a:r>
            <a:r>
              <a:rPr lang="cs-CZ" sz="2000" dirty="0" smtClean="0">
                <a:solidFill>
                  <a:srgbClr val="3C3C8C"/>
                </a:solidFill>
              </a:rPr>
              <a:t>ejjednodušší je dvoustavový binární kód:</a:t>
            </a:r>
          </a:p>
          <a:p>
            <a:pPr marL="4572000" lvl="2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logické nule odpovídá nulové napětí</a:t>
            </a:r>
          </a:p>
          <a:p>
            <a:pPr marL="4572000" lvl="2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logická jednička je vyjádřena kladným napětím větším než rozhodovací úroveň (nebo naopak)</a:t>
            </a:r>
          </a:p>
          <a:p>
            <a:pPr marL="4114800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nuly i jedničky obvykle trvají stejně dlouhý časový okamžik – označený </a:t>
            </a:r>
            <a:r>
              <a:rPr lang="cs-CZ" sz="2000" i="1" dirty="0" smtClean="0">
                <a:solidFill>
                  <a:srgbClr val="3C3C8C"/>
                </a:solidFill>
              </a:rPr>
              <a:t>a</a:t>
            </a:r>
          </a:p>
          <a:p>
            <a:pPr marL="4114800" lvl="1" indent="-1809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4114800" lvl="1" indent="-1809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180975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 přijímací straně stačí porovnat aktuální hodnotu napětí s rozhodovací úrovní – pokud je vyšší než rozhodovací úroveň, byla přijata 1, pokud nižší 0</a:t>
            </a:r>
            <a:endParaRPr lang="cs-CZ" sz="2000" dirty="0">
              <a:solidFill>
                <a:srgbClr val="3C3C8C"/>
              </a:solidFill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042328"/>
              </p:ext>
            </p:extLst>
          </p:nvPr>
        </p:nvGraphicFramePr>
        <p:xfrm>
          <a:off x="72009" y="2392609"/>
          <a:ext cx="3946200" cy="2835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Visio" r:id="rId5" imgW="2860168" imgH="2055510" progId="Visio.Drawing.11">
                  <p:embed/>
                </p:oleObj>
              </mc:Choice>
              <mc:Fallback>
                <p:oleObj name="Visio" r:id="rId5" imgW="2860168" imgH="205551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009" y="2392609"/>
                        <a:ext cx="3946200" cy="28359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81857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signály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Základní vlastnosti kódů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délka trvání symbolu</a:t>
            </a:r>
            <a:r>
              <a:rPr lang="cs-CZ" sz="2000" dirty="0" smtClean="0">
                <a:solidFill>
                  <a:srgbClr val="3C3C8C"/>
                </a:solidFill>
              </a:rPr>
              <a:t> = </a:t>
            </a:r>
            <a:r>
              <a:rPr lang="cs-CZ" sz="2000" i="1" dirty="0" smtClean="0">
                <a:solidFill>
                  <a:srgbClr val="3C3C8C"/>
                </a:solidFill>
              </a:rPr>
              <a:t>a</a:t>
            </a:r>
            <a:r>
              <a:rPr lang="cs-CZ" sz="2000" dirty="0" smtClean="0">
                <a:solidFill>
                  <a:srgbClr val="3C3C8C"/>
                </a:solidFill>
              </a:rPr>
              <a:t>  v sekundách – viz předchozí obrázek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modulační rychlost</a:t>
            </a:r>
            <a:r>
              <a:rPr lang="cs-CZ" sz="2000" dirty="0" smtClean="0">
                <a:solidFill>
                  <a:srgbClr val="3C3C8C"/>
                </a:solidFill>
              </a:rPr>
              <a:t> = udává počet symbolů vyslaných za jednu sekundu (též </a:t>
            </a:r>
            <a:r>
              <a:rPr lang="cs-CZ" sz="2000" dirty="0" err="1" smtClean="0">
                <a:solidFill>
                  <a:srgbClr val="3C3C8C"/>
                </a:solidFill>
              </a:rPr>
              <a:t>symbolová</a:t>
            </a:r>
            <a:r>
              <a:rPr lang="cs-CZ" sz="2000" dirty="0" smtClean="0">
                <a:solidFill>
                  <a:srgbClr val="3C3C8C"/>
                </a:solidFill>
              </a:rPr>
              <a:t> rychlost, angl. symbol </a:t>
            </a:r>
            <a:r>
              <a:rPr lang="cs-CZ" sz="2000" dirty="0" err="1" smtClean="0">
                <a:solidFill>
                  <a:srgbClr val="3C3C8C"/>
                </a:solidFill>
              </a:rPr>
              <a:t>rate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z</a:t>
            </a:r>
            <a:r>
              <a:rPr lang="cs-CZ" sz="2000" dirty="0" smtClean="0">
                <a:solidFill>
                  <a:srgbClr val="3C3C8C"/>
                </a:solidFill>
              </a:rPr>
              <a:t>načí se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a její jednotkou je </a:t>
            </a:r>
            <a:r>
              <a:rPr lang="cs-CZ" sz="2000" dirty="0" err="1" smtClean="0">
                <a:solidFill>
                  <a:srgbClr val="3C3C8C"/>
                </a:solidFill>
              </a:rPr>
              <a:t>Bd</a:t>
            </a:r>
            <a:r>
              <a:rPr lang="cs-CZ" sz="2000" dirty="0" smtClean="0">
                <a:solidFill>
                  <a:srgbClr val="3C3C8C"/>
                </a:solidFill>
              </a:rPr>
              <a:t> (Baud čti </a:t>
            </a:r>
            <a:r>
              <a:rPr lang="cs-CZ" sz="2000" dirty="0" err="1" smtClean="0">
                <a:solidFill>
                  <a:srgbClr val="3C3C8C"/>
                </a:solidFill>
              </a:rPr>
              <a:t>bód</a:t>
            </a:r>
            <a:r>
              <a:rPr lang="cs-CZ" sz="2000" dirty="0">
                <a:solidFill>
                  <a:srgbClr val="3C3C8C"/>
                </a:solidFill>
              </a:rPr>
              <a:t>) </a:t>
            </a:r>
            <a:r>
              <a:rPr lang="cs-CZ" sz="2000" dirty="0" smtClean="0">
                <a:solidFill>
                  <a:srgbClr val="3C3C8C"/>
                </a:solidFill>
              </a:rPr>
              <a:t>– po francouzském </a:t>
            </a:r>
            <a:r>
              <a:rPr lang="cs-CZ" sz="2000" dirty="0">
                <a:solidFill>
                  <a:srgbClr val="3C3C8C"/>
                </a:solidFill>
              </a:rPr>
              <a:t>vynálezci </a:t>
            </a:r>
            <a:r>
              <a:rPr lang="cs-CZ" sz="2000" dirty="0" err="1">
                <a:solidFill>
                  <a:srgbClr val="3C3C8C"/>
                </a:solidFill>
              </a:rPr>
              <a:t>Émile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Baudotovi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můžeme ji snadno vypočítat jako: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jednotka </a:t>
            </a:r>
            <a:r>
              <a:rPr lang="cs-CZ" sz="2000" dirty="0" err="1" smtClean="0">
                <a:solidFill>
                  <a:srgbClr val="3C3C8C"/>
                </a:solidFill>
              </a:rPr>
              <a:t>Bd</a:t>
            </a:r>
            <a:r>
              <a:rPr lang="cs-CZ" sz="2000" dirty="0" smtClean="0">
                <a:solidFill>
                  <a:srgbClr val="3C3C8C"/>
                </a:solidFill>
              </a:rPr>
              <a:t> je tedy v podstatě s</a:t>
            </a:r>
            <a:r>
              <a:rPr lang="cs-CZ" sz="2000" baseline="30000" dirty="0" smtClean="0">
                <a:solidFill>
                  <a:srgbClr val="3C3C8C"/>
                </a:solidFill>
              </a:rPr>
              <a:t>-1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počet stavů kódu</a:t>
            </a:r>
            <a:r>
              <a:rPr lang="cs-CZ" sz="2000" dirty="0" smtClean="0">
                <a:solidFill>
                  <a:srgbClr val="3C3C8C"/>
                </a:solidFill>
              </a:rPr>
              <a:t> (digitálního signálu) = vyjadřuje, kolika různých stavů může daný kód (signál) nabývat, značí se </a:t>
            </a:r>
            <a:r>
              <a:rPr lang="cs-CZ" sz="2000" i="1" dirty="0" smtClean="0">
                <a:solidFill>
                  <a:srgbClr val="3C3C8C"/>
                </a:solidFill>
              </a:rPr>
              <a:t>m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 předchozí ukázky jednoduchého binárního kódu je </a:t>
            </a:r>
            <a:r>
              <a:rPr lang="cs-CZ" sz="2000" i="1" dirty="0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= 2, protože signál může nabývat pouze stavů 0 a 1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přenosová rychlost</a:t>
            </a:r>
            <a:r>
              <a:rPr lang="cs-CZ" sz="2000" dirty="0" smtClean="0">
                <a:solidFill>
                  <a:srgbClr val="3C3C8C"/>
                </a:solidFill>
              </a:rPr>
              <a:t> = představuje množství přenesené informace za jednu sekundu, značí se </a:t>
            </a:r>
            <a:r>
              <a:rPr lang="cs-CZ" sz="2000" i="1" dirty="0" err="1" smtClean="0">
                <a:solidFill>
                  <a:srgbClr val="3C3C8C"/>
                </a:solidFill>
              </a:rPr>
              <a:t>v</a:t>
            </a:r>
            <a:r>
              <a:rPr lang="cs-CZ" sz="2000" i="1" baseline="-25000" dirty="0" err="1" smtClean="0">
                <a:solidFill>
                  <a:srgbClr val="3C3C8C"/>
                </a:solidFill>
              </a:rPr>
              <a:t>p</a:t>
            </a:r>
            <a:r>
              <a:rPr lang="cs-CZ" sz="2000" dirty="0" smtClean="0">
                <a:solidFill>
                  <a:srgbClr val="3C3C8C"/>
                </a:solidFill>
              </a:rPr>
              <a:t> (nebo jen </a:t>
            </a:r>
            <a:r>
              <a:rPr lang="cs-CZ" sz="2000" i="1" dirty="0" smtClean="0">
                <a:solidFill>
                  <a:srgbClr val="3C3C8C"/>
                </a:solidFill>
              </a:rPr>
              <a:t>v</a:t>
            </a:r>
            <a:r>
              <a:rPr lang="cs-CZ" sz="2000" dirty="0" smtClean="0">
                <a:solidFill>
                  <a:srgbClr val="3C3C8C"/>
                </a:solidFill>
              </a:rPr>
              <a:t>) a její jednotkou je bit/s </a:t>
            </a:r>
            <a:endParaRPr lang="cs-CZ" sz="2000" dirty="0">
              <a:solidFill>
                <a:srgbClr val="3C3C8C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113753"/>
              </p:ext>
            </p:extLst>
          </p:nvPr>
        </p:nvGraphicFramePr>
        <p:xfrm>
          <a:off x="5383486" y="3143948"/>
          <a:ext cx="1838192" cy="676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Equation" r:id="rId5" imgW="1104840" imgH="406080" progId="Equation.DSMT4">
                  <p:embed/>
                </p:oleObj>
              </mc:Choice>
              <mc:Fallback>
                <p:oleObj name="Equation" r:id="rId5" imgW="110484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83486" y="3143948"/>
                        <a:ext cx="1838192" cy="676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794027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Počet stavů vyjádřený binárně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4123" y="1600200"/>
            <a:ext cx="8592527" cy="2624959"/>
          </a:xfrm>
        </p:spPr>
        <p:txBody>
          <a:bodyPr/>
          <a:lstStyle/>
          <a:p>
            <a:pPr marL="266700" lvl="1" indent="-266700">
              <a:buClr>
                <a:srgbClr val="D42E12"/>
              </a:buClr>
              <a:buFont typeface="Wingdings" pitchFamily="2" charset="2"/>
              <a:buChar char="§"/>
            </a:pPr>
            <a:r>
              <a:rPr lang="cs-CZ" dirty="0" smtClean="0"/>
              <a:t>pokud </a:t>
            </a:r>
            <a:r>
              <a:rPr lang="cs-CZ" dirty="0" smtClean="0"/>
              <a:t>máme </a:t>
            </a:r>
            <a:r>
              <a:rPr lang="cs-CZ" dirty="0" smtClean="0"/>
              <a:t>určitý </a:t>
            </a:r>
            <a:r>
              <a:rPr lang="cs-CZ" dirty="0" smtClean="0"/>
              <a:t>počet bitů </a:t>
            </a:r>
            <a:r>
              <a:rPr lang="cs-CZ" i="1" dirty="0" smtClean="0"/>
              <a:t>b</a:t>
            </a:r>
            <a:r>
              <a:rPr lang="cs-CZ" dirty="0" smtClean="0"/>
              <a:t>, lze pomocí něj vyjádři </a:t>
            </a:r>
            <a:r>
              <a:rPr lang="cs-CZ" dirty="0"/>
              <a:t>počet stavů </a:t>
            </a:r>
            <a:r>
              <a:rPr lang="cs-CZ" i="1" dirty="0" smtClean="0"/>
              <a:t>m</a:t>
            </a:r>
            <a:r>
              <a:rPr lang="cs-CZ" dirty="0" smtClean="0"/>
              <a:t>:</a:t>
            </a:r>
          </a:p>
          <a:p>
            <a:pPr marL="266700" lvl="1" indent="-266700">
              <a:buClr>
                <a:srgbClr val="D42E12"/>
              </a:buClr>
              <a:buFont typeface="Wingdings" pitchFamily="2" charset="2"/>
              <a:buChar char="§"/>
            </a:pPr>
            <a:endParaRPr lang="cs-CZ" dirty="0"/>
          </a:p>
          <a:p>
            <a:pPr marL="266700" lvl="1" indent="-266700">
              <a:buClr>
                <a:srgbClr val="D42E12"/>
              </a:buClr>
              <a:buFont typeface="Wingdings" pitchFamily="2" charset="2"/>
              <a:buChar char="§"/>
            </a:pPr>
            <a:endParaRPr lang="cs-CZ" dirty="0" smtClean="0"/>
          </a:p>
          <a:p>
            <a:pPr marL="266700" lvl="1" indent="-266700">
              <a:buClr>
                <a:srgbClr val="D42E12"/>
              </a:buClr>
              <a:buFont typeface="Wingdings" pitchFamily="2" charset="2"/>
              <a:buChar char="§"/>
            </a:pPr>
            <a:r>
              <a:rPr lang="cs-CZ" dirty="0" smtClean="0"/>
              <a:t>opačný </a:t>
            </a:r>
            <a:r>
              <a:rPr lang="cs-CZ" dirty="0" smtClean="0"/>
              <a:t>přepočet získáme pomocí inverzní funkce logaritmu o základu 2:</a:t>
            </a:r>
          </a:p>
          <a:p>
            <a:pPr marL="266700" lvl="1" indent="-266700">
              <a:buClr>
                <a:srgbClr val="D42E12"/>
              </a:buClr>
              <a:buFont typeface="Wingdings" pitchFamily="2" charset="2"/>
              <a:buChar char="§"/>
            </a:pPr>
            <a:endParaRPr lang="cs-CZ" dirty="0" smtClean="0"/>
          </a:p>
          <a:p>
            <a:pPr marL="266700" lvl="1" indent="-266700">
              <a:buClr>
                <a:srgbClr val="D42E12"/>
              </a:buClr>
              <a:buFont typeface="Wingdings" pitchFamily="2" charset="2"/>
              <a:buChar char="§"/>
            </a:pPr>
            <a:endParaRPr lang="cs-CZ" dirty="0"/>
          </a:p>
          <a:p>
            <a:r>
              <a:rPr lang="cs-CZ" sz="2000" dirty="0" smtClean="0"/>
              <a:t>přepočet </a:t>
            </a:r>
            <a:r>
              <a:rPr lang="cs-CZ" sz="2000" dirty="0" smtClean="0"/>
              <a:t>mezi </a:t>
            </a:r>
            <a:r>
              <a:rPr lang="cs-CZ" sz="2000" i="1" dirty="0" smtClean="0"/>
              <a:t>m</a:t>
            </a:r>
            <a:r>
              <a:rPr lang="cs-CZ" sz="2000" dirty="0" smtClean="0"/>
              <a:t> a </a:t>
            </a:r>
            <a:r>
              <a:rPr lang="cs-CZ" sz="2000" i="1" dirty="0" smtClean="0"/>
              <a:t>b</a:t>
            </a:r>
            <a:r>
              <a:rPr lang="cs-CZ" sz="2000" dirty="0" smtClean="0"/>
              <a:t>: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988324"/>
              </p:ext>
            </p:extLst>
          </p:nvPr>
        </p:nvGraphicFramePr>
        <p:xfrm>
          <a:off x="2598778" y="3175391"/>
          <a:ext cx="150018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Equation" r:id="rId3" imgW="901440" imgH="228600" progId="Equation.DSMT4">
                  <p:embed/>
                </p:oleObj>
              </mc:Choice>
              <mc:Fallback>
                <p:oleObj name="Equation" r:id="rId3" imgW="901440" imgH="228600" progId="Equation.DSMT4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8778" y="3175391"/>
                        <a:ext cx="1500188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9768852"/>
              </p:ext>
            </p:extLst>
          </p:nvPr>
        </p:nvGraphicFramePr>
        <p:xfrm>
          <a:off x="2704347" y="2050994"/>
          <a:ext cx="1289050" cy="455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Equation" r:id="rId5" imgW="647640" imgH="228600" progId="Equation.DSMT4">
                  <p:embed/>
                </p:oleObj>
              </mc:Choice>
              <mc:Fallback>
                <p:oleObj name="Equation" r:id="rId5" imgW="647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4347" y="2050994"/>
                        <a:ext cx="1289050" cy="4556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167935"/>
              </p:ext>
            </p:extLst>
          </p:nvPr>
        </p:nvGraphicFramePr>
        <p:xfrm>
          <a:off x="1524000" y="4502807"/>
          <a:ext cx="6096000" cy="7924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2000" b="1" i="1" dirty="0" smtClean="0"/>
                        <a:t>m</a:t>
                      </a:r>
                      <a:endParaRPr lang="cs-CZ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2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4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8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16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32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64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128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256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…</a:t>
                      </a:r>
                      <a:endParaRPr lang="cs-CZ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2000" b="1" i="1" dirty="0" smtClean="0"/>
                        <a:t>b</a:t>
                      </a:r>
                      <a:endParaRPr lang="cs-CZ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1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2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3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4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5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6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7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8</a:t>
                      </a:r>
                      <a:endParaRPr lang="cs-CZ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dirty="0" smtClean="0"/>
                        <a:t>…</a:t>
                      </a:r>
                      <a:endParaRPr lang="cs-CZ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630826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Digitální signály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Vztah mezi modulační a přenosovou rychlostí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mezi modulační a přenosovou rychlostí platí vztah (</a:t>
            </a:r>
            <a:r>
              <a:rPr lang="cs-CZ" sz="2000" i="1" dirty="0" smtClean="0">
                <a:solidFill>
                  <a:srgbClr val="3C3C8C"/>
                </a:solidFill>
              </a:rPr>
              <a:t>b</a:t>
            </a:r>
            <a:r>
              <a:rPr lang="cs-CZ" sz="2000" dirty="0" smtClean="0">
                <a:solidFill>
                  <a:srgbClr val="3C3C8C"/>
                </a:solidFill>
              </a:rPr>
              <a:t> je počet bitů </a:t>
            </a:r>
            <a:r>
              <a:rPr lang="cs-CZ" sz="2000" dirty="0" smtClean="0">
                <a:solidFill>
                  <a:srgbClr val="3C3C8C"/>
                </a:solidFill>
              </a:rPr>
              <a:t>vyjadřující </a:t>
            </a:r>
            <a:r>
              <a:rPr lang="cs-CZ" sz="2000" dirty="0" smtClean="0">
                <a:solidFill>
                  <a:srgbClr val="3C3C8C"/>
                </a:solidFill>
              </a:rPr>
              <a:t>počet stavů </a:t>
            </a:r>
            <a:r>
              <a:rPr lang="cs-CZ" sz="2000" i="1" dirty="0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):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přenosová rychlost je dána jako součin modulační rychlosti a dvojkového logaritmu z počtu možných stavů daného typu kódu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případě jednoduchého binárního kódu se dvěma stavy </a:t>
            </a:r>
            <a:r>
              <a:rPr lang="cs-CZ" sz="2000" i="1" dirty="0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= 2 vychází: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modulační a přenosová rychlost se v tomto případě navzájem rovnají, neboť dvojkový logaritmus čísla 2 = 1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jaká je přenosová rychlost čtyřstavového kódu, tedy </a:t>
            </a:r>
            <a:r>
              <a:rPr lang="cs-CZ" sz="2000" i="1" dirty="0" smtClean="0">
                <a:solidFill>
                  <a:srgbClr val="3C3C8C"/>
                </a:solidFill>
              </a:rPr>
              <a:t>m</a:t>
            </a:r>
            <a:r>
              <a:rPr lang="cs-CZ" sz="2000" dirty="0" smtClean="0">
                <a:solidFill>
                  <a:srgbClr val="3C3C8C"/>
                </a:solidFill>
              </a:rPr>
              <a:t> = 4?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600" dirty="0">
              <a:solidFill>
                <a:srgbClr val="3C3C8C"/>
              </a:solidFill>
            </a:endParaRPr>
          </a:p>
          <a:p>
            <a:pPr marL="3940175" lvl="8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čtyřstavový kód vychází přenosová rychlost 2x větší než modulační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4582757"/>
              </p:ext>
            </p:extLst>
          </p:nvPr>
        </p:nvGraphicFramePr>
        <p:xfrm>
          <a:off x="484447" y="2559625"/>
          <a:ext cx="4183062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8" name="Equation" r:id="rId5" imgW="2514600" imgH="279360" progId="Equation.DSMT4">
                  <p:embed/>
                </p:oleObj>
              </mc:Choice>
              <mc:Fallback>
                <p:oleObj name="Equation" r:id="rId5" imgW="251460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4447" y="2559625"/>
                        <a:ext cx="4183062" cy="465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9517439"/>
              </p:ext>
            </p:extLst>
          </p:nvPr>
        </p:nvGraphicFramePr>
        <p:xfrm>
          <a:off x="484447" y="4177384"/>
          <a:ext cx="2895600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" name="Equation" r:id="rId7" imgW="1739880" imgH="253800" progId="Equation.DSMT4">
                  <p:embed/>
                </p:oleObj>
              </mc:Choice>
              <mc:Fallback>
                <p:oleObj name="Equation" r:id="rId7" imgW="1739880" imgH="253800" progId="Equation.DSMT4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447" y="4177384"/>
                        <a:ext cx="2895600" cy="423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929455"/>
              </p:ext>
            </p:extLst>
          </p:nvPr>
        </p:nvGraphicFramePr>
        <p:xfrm>
          <a:off x="484447" y="5620714"/>
          <a:ext cx="3171825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Equation" r:id="rId9" imgW="1904760" imgH="253800" progId="Equation.DSMT4">
                  <p:embed/>
                </p:oleObj>
              </mc:Choice>
              <mc:Fallback>
                <p:oleObj name="Equation" r:id="rId9" imgW="1904760" imgH="253800" progId="Equation.DSMT4">
                  <p:embed/>
                  <p:pic>
                    <p:nvPicPr>
                      <p:cNvPr id="0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447" y="5620714"/>
                        <a:ext cx="3171825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873231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6106</TotalTime>
  <Words>1104</Words>
  <Application>Microsoft Office PowerPoint</Application>
  <PresentationFormat>Předvádění na obrazovce (4:3)</PresentationFormat>
  <Paragraphs>191</Paragraphs>
  <Slides>11</Slides>
  <Notes>8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3</vt:i4>
      </vt:variant>
      <vt:variant>
        <vt:lpstr>Nadpisy snímků</vt:lpstr>
      </vt:variant>
      <vt:variant>
        <vt:i4>11</vt:i4>
      </vt:variant>
    </vt:vector>
  </HeadingPairs>
  <TitlesOfParts>
    <vt:vector size="18" baseType="lpstr">
      <vt:lpstr>Arial</vt:lpstr>
      <vt:lpstr>Calibri</vt:lpstr>
      <vt:lpstr>Wingdings</vt:lpstr>
      <vt:lpstr>Mustr_prezentace_OPPA</vt:lpstr>
      <vt:lpstr>Visio</vt:lpstr>
      <vt:lpstr>Equation</vt:lpstr>
      <vt:lpstr>MathType 6.0 Equation</vt:lpstr>
      <vt:lpstr>Prezentace aplikace PowerPoint</vt:lpstr>
      <vt:lpstr>Digitální signály</vt:lpstr>
      <vt:lpstr>Digitální signály</vt:lpstr>
      <vt:lpstr>Digitální signály</vt:lpstr>
      <vt:lpstr>Digitální signály</vt:lpstr>
      <vt:lpstr>Digitální signály</vt:lpstr>
      <vt:lpstr>Digitální signály</vt:lpstr>
      <vt:lpstr>Počet stavů vyjádřený binárně</vt:lpstr>
      <vt:lpstr>Digitální signály</vt:lpstr>
      <vt:lpstr>Digitální signály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382</cp:revision>
  <dcterms:created xsi:type="dcterms:W3CDTF">2013-09-10T05:03:47Z</dcterms:created>
  <dcterms:modified xsi:type="dcterms:W3CDTF">2014-01-17T17:43:49Z</dcterms:modified>
</cp:coreProperties>
</file>