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0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80" r:id="rId13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E12"/>
    <a:srgbClr val="F7D417"/>
    <a:srgbClr val="3C3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0756" autoAdjust="0"/>
  </p:normalViewPr>
  <p:slideViewPr>
    <p:cSldViewPr snapToGrid="0" snapToObjects="1">
      <p:cViewPr varScale="1">
        <p:scale>
          <a:sx n="76" d="100"/>
          <a:sy n="76" d="100"/>
        </p:scale>
        <p:origin x="114" y="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S novými znalostmi ohledně digitalizace telefonních hovorů se dnes vrátíme zpět a probereme způsoby směrování v moderních digitálních ústřednách. Nejprve se studenty zopakujte látku probíranou na minulých cvičeních týkající se účastnických sad, jejich funkcí, digitalizace signálů a možnosti spojování v jednotlivých generacích telefonních ústředen.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8274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Rozdíly mezi poli S a T si ukážeme podrobněji na následujících </a:t>
            </a:r>
            <a:r>
              <a:rPr lang="cs-CZ" baseline="0" dirty="0" err="1" smtClean="0">
                <a:sym typeface="Wingdings" pitchFamily="2" charset="2"/>
              </a:rPr>
              <a:t>slidech</a:t>
            </a:r>
            <a:r>
              <a:rPr lang="cs-CZ" baseline="0" dirty="0" smtClean="0">
                <a:sym typeface="Wingdings" pitchFamily="2" charset="2"/>
              </a:rPr>
              <a:t> a obrázcích.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9731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Uvedené obrázky slouží jen pro ilustraci principu S a T polí – podrobnější popis a reálný způsob realizace se studenti dozvědí třeba na FEL, ČVUT v Praze 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9238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smtClean="0">
                <a:sym typeface="Wingdings" pitchFamily="2" charset="2"/>
              </a:rPr>
              <a:t>Uvedené obrázky slouží jen pro ilustraci principu S a T polí – podrobnější popis a reálný způsob realizace se studenti dozvědí třeba na FEL, ČVUT v Praze 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51188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0980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1939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19398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04798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Na příštím cvičení si doplníme předchozí informace o signalizacích – zaměříme se hlavně na digitální signalizace. A zopakujeme nejdůležitější informace ze spojovací techniky – můžete tedy např. naplánovat krátký test či zkoušení.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143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66670" y="2501883"/>
            <a:ext cx="783120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Spojování digitálních telefonních signálů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Spojování digitálních telefonních signálů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59308" y="1353344"/>
            <a:ext cx="9036496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lvl="1">
              <a:spcAft>
                <a:spcPts val="200"/>
              </a:spcAft>
            </a:pPr>
            <a:r>
              <a:rPr lang="cs-CZ" sz="2000" b="1" dirty="0" err="1" smtClean="0"/>
              <a:t>Vícečlánková</a:t>
            </a:r>
            <a:r>
              <a:rPr lang="cs-CZ" sz="2000" b="1" dirty="0" smtClean="0"/>
              <a:t> digitální spojovací pole – realizace digitální ústředny</a:t>
            </a:r>
          </a:p>
          <a:p>
            <a:pPr marL="4318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1200" dirty="0" smtClean="0"/>
          </a:p>
          <a:p>
            <a:pPr marL="4318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nejjednodušší plně funkční digitální ústředna může být realizovaná jedním T článkem (polem)</a:t>
            </a:r>
          </a:p>
          <a:p>
            <a:pPr marL="4318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samotný S článek se pro vytvoření ústředny nehodí – vnitřní blokování snižuje počet využitelných výstupů (kapacitu pole)</a:t>
            </a:r>
          </a:p>
          <a:p>
            <a:pPr marL="4318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více kaskádně zapojených článků – vyšší kapacita ústředny při spojování hovorů a možnost potlačení problému vnitřního blokování S článků</a:t>
            </a:r>
          </a:p>
          <a:p>
            <a:pPr marL="4318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běžné ústředny se používají tříčlánková pole – obvykle: </a:t>
            </a:r>
            <a:r>
              <a:rPr lang="cs-CZ" sz="2000" b="1" dirty="0" smtClean="0"/>
              <a:t>TST</a:t>
            </a:r>
            <a:r>
              <a:rPr lang="cs-CZ" sz="2000" dirty="0" smtClean="0"/>
              <a:t> a </a:t>
            </a:r>
            <a:r>
              <a:rPr lang="cs-CZ" sz="2000" b="1" dirty="0" smtClean="0"/>
              <a:t>STS</a:t>
            </a:r>
            <a:r>
              <a:rPr lang="cs-CZ" sz="2000" dirty="0" smtClean="0"/>
              <a:t> </a:t>
            </a:r>
          </a:p>
          <a:p>
            <a:pPr marL="4318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velké ústředny až 5 článků – nejčastěji: </a:t>
            </a:r>
            <a:r>
              <a:rPr lang="cs-CZ" sz="2000" b="1" dirty="0" smtClean="0"/>
              <a:t>TSSST</a:t>
            </a:r>
          </a:p>
        </p:txBody>
      </p:sp>
    </p:spTree>
    <p:extLst>
      <p:ext uri="{BB962C8B-B14F-4D97-AF65-F5344CB8AC3E}">
        <p14:creationId xmlns:p14="http://schemas.microsoft.com/office/powerpoint/2010/main" val="410580878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Spojování digitálních telefonních signálů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59308" y="1353344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lvl="1">
              <a:spcAft>
                <a:spcPts val="200"/>
              </a:spcAft>
            </a:pPr>
            <a:r>
              <a:rPr lang="cs-CZ" sz="2000" b="1" dirty="0" err="1" smtClean="0"/>
              <a:t>Vícečlánková</a:t>
            </a:r>
            <a:r>
              <a:rPr lang="cs-CZ" sz="2000" b="1" dirty="0" smtClean="0"/>
              <a:t> digitální spojovací pole – </a:t>
            </a:r>
            <a:r>
              <a:rPr lang="cs-CZ" sz="2000" b="1" dirty="0" smtClean="0"/>
              <a:t>TST a STS</a:t>
            </a:r>
            <a:endParaRPr lang="cs-CZ" sz="2000" b="1" dirty="0" smtClean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0366826"/>
              </p:ext>
            </p:extLst>
          </p:nvPr>
        </p:nvGraphicFramePr>
        <p:xfrm>
          <a:off x="288189" y="2006660"/>
          <a:ext cx="8443061" cy="2324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3" name="Visio" r:id="rId5" imgW="13564772" imgH="3733472" progId="Visio.Drawing.11">
                  <p:embed/>
                </p:oleObj>
              </mc:Choice>
              <mc:Fallback>
                <p:oleObj name="Visio" r:id="rId5" imgW="13564772" imgH="3733472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8189" y="2006660"/>
                        <a:ext cx="8443061" cy="2324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bdélník 6"/>
          <p:cNvSpPr/>
          <p:nvPr/>
        </p:nvSpPr>
        <p:spPr>
          <a:xfrm>
            <a:off x="398094" y="4628436"/>
            <a:ext cx="8274050" cy="1041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18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vliv vnitřního blokování pole se snižuje pomocí operací koncentrace a expanze (obvykle zdvojnásobení počtu vstupů/výstupů)</a:t>
            </a:r>
          </a:p>
          <a:p>
            <a:pPr marL="4318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digitální pole T je obvykle dražší než pole S (obsahuje větší paměť)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26356499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Spojování digitálních telefonních signálů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289844"/>
            <a:ext cx="9036496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dnes se vrátíme k digitálním ústřednám a spojováním hovorů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V</a:t>
            </a:r>
            <a:r>
              <a:rPr lang="cs-CZ" sz="2000" dirty="0" smtClean="0"/>
              <a:t>zpomenete si ještě, jakým způsobem se spojovaly hovory v jednotlivých generacích telefonních ústředen?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 jakým způsobem probíhá jejich spojování v moderních digitálních ústřednách?</a:t>
            </a: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Pamatujete si ještě na pomůcku pro zapamatování funkcí účastnické sady </a:t>
            </a:r>
            <a:r>
              <a:rPr lang="cs-CZ" sz="2000" b="1" dirty="0" smtClean="0"/>
              <a:t>BORSCHT</a:t>
            </a:r>
            <a:r>
              <a:rPr lang="cs-CZ" sz="2000" dirty="0" smtClean="0"/>
              <a:t>? Co znamenají jednotlivá písmena zkratky?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1500" dirty="0"/>
          </a:p>
          <a:p>
            <a:pPr marL="533400" indent="-355600">
              <a:spcAft>
                <a:spcPts val="200"/>
              </a:spcAft>
            </a:pPr>
            <a:r>
              <a:rPr lang="cs-CZ" sz="2000" b="1" dirty="0" smtClean="0"/>
              <a:t>C = </a:t>
            </a:r>
            <a:r>
              <a:rPr lang="cs-CZ" sz="2000" b="1" dirty="0" err="1" smtClean="0"/>
              <a:t>coding</a:t>
            </a:r>
            <a:r>
              <a:rPr lang="cs-CZ" sz="2000" dirty="0" smtClean="0"/>
              <a:t> – účastnická sada provádí digitalizaci hovorového signálu</a:t>
            </a:r>
          </a:p>
          <a:p>
            <a:pPr marL="533400" indent="-3556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do spojovacího pole ústředny tedy vstupují časové rámce PCM</a:t>
            </a:r>
          </a:p>
          <a:p>
            <a:pPr marL="533400" indent="-355600">
              <a:spcAft>
                <a:spcPts val="200"/>
              </a:spcAft>
            </a:pPr>
            <a:r>
              <a:rPr lang="cs-CZ" sz="2000" b="1" dirty="0" smtClean="0"/>
              <a:t>H = hybrid</a:t>
            </a:r>
            <a:r>
              <a:rPr lang="cs-CZ" sz="2000" dirty="0" smtClean="0"/>
              <a:t> – převod z dvoudrátového vedení na </a:t>
            </a:r>
            <a:r>
              <a:rPr lang="cs-CZ" sz="2000" dirty="0" err="1" smtClean="0"/>
              <a:t>čtyřdrátové</a:t>
            </a:r>
            <a:endParaRPr lang="cs-CZ" sz="2000" dirty="0" smtClean="0"/>
          </a:p>
          <a:p>
            <a:pPr marL="533400" indent="-3556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rozdělení přenosových směrů – pro každý směr se ve spojovacím poli hledá samostatná cesta</a:t>
            </a:r>
            <a:endParaRPr lang="cs-CZ" sz="2000" dirty="0"/>
          </a:p>
        </p:txBody>
      </p:sp>
      <p:pic>
        <p:nvPicPr>
          <p:cNvPr id="8" name="Picture 49" descr="C:\Users\Pavel\AppData\Local\Microsoft\Windows\Temporary Internet Files\Content.IE5\H2ETEE9Z\MC90032436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800" y="5198476"/>
            <a:ext cx="1331378" cy="1574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Spojování digitálních telefonních signálů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72008" y="1287826"/>
            <a:ext cx="9036496" cy="3683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digitální spojování v ústředně se provádí po jednotlivých </a:t>
            </a:r>
            <a:r>
              <a:rPr lang="cs-CZ" sz="2000" dirty="0" err="1" smtClean="0"/>
              <a:t>timeslotech</a:t>
            </a:r>
            <a:r>
              <a:rPr lang="cs-CZ" sz="2000" dirty="0" smtClean="0"/>
              <a:t> v časovém rámci PCM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digitální spojovací pole: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  <a:tabLst>
                <a:tab pos="1079500" algn="l"/>
              </a:tabLst>
            </a:pPr>
            <a:r>
              <a:rPr lang="cs-CZ" sz="2000" b="1" dirty="0" smtClean="0"/>
              <a:t>prostorové spojovací pole S</a:t>
            </a:r>
            <a:r>
              <a:rPr lang="cs-CZ" sz="2000" dirty="0" smtClean="0"/>
              <a:t> – </a:t>
            </a:r>
            <a:r>
              <a:rPr lang="cs-CZ" sz="2000" dirty="0" err="1" smtClean="0"/>
              <a:t>space</a:t>
            </a:r>
            <a:endParaRPr lang="cs-CZ" sz="2000" dirty="0" smtClean="0"/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  <a:tabLst>
                <a:tab pos="1079500" algn="l"/>
              </a:tabLst>
            </a:pPr>
            <a:r>
              <a:rPr lang="cs-CZ" sz="2000" b="1" dirty="0" smtClean="0"/>
              <a:t>časové spojovací pole T</a:t>
            </a:r>
            <a:r>
              <a:rPr lang="cs-CZ" sz="2000" dirty="0" smtClean="0"/>
              <a:t> – </a:t>
            </a:r>
            <a:r>
              <a:rPr lang="cs-CZ" sz="2000" dirty="0" err="1" smtClean="0"/>
              <a:t>time</a:t>
            </a: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>
              <a:spcAft>
                <a:spcPts val="200"/>
              </a:spcAft>
            </a:pPr>
            <a:r>
              <a:rPr lang="cs-CZ" sz="2000" b="1" dirty="0" smtClean="0"/>
              <a:t>Prostorové spojovací pole S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umožňuje pouze přesměrovat </a:t>
            </a:r>
            <a:r>
              <a:rPr lang="cs-CZ" sz="2000" dirty="0" err="1" smtClean="0"/>
              <a:t>timeslot</a:t>
            </a:r>
            <a:r>
              <a:rPr lang="cs-CZ" sz="2000" dirty="0" smtClean="0"/>
              <a:t> v konkrétní poloze rámce PCM ze vstupu do stejné časové polohy PCM rámce na libovolném výstupu</a:t>
            </a:r>
          </a:p>
          <a:p>
            <a:pPr>
              <a:spcAft>
                <a:spcPts val="200"/>
              </a:spcAft>
            </a:pPr>
            <a:r>
              <a:rPr lang="cs-CZ" sz="2000" b="1" dirty="0" smtClean="0"/>
              <a:t>Časové </a:t>
            </a:r>
            <a:r>
              <a:rPr lang="cs-CZ" sz="2000" b="1" dirty="0"/>
              <a:t>spojovací pole </a:t>
            </a:r>
            <a:r>
              <a:rPr lang="cs-CZ" sz="2000" b="1" dirty="0" smtClean="0"/>
              <a:t>T</a:t>
            </a:r>
            <a:endParaRPr lang="cs-CZ" sz="2000" b="1" dirty="0"/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provádí změnu časové polohy </a:t>
            </a:r>
            <a:r>
              <a:rPr lang="cs-CZ" sz="2000" dirty="0" err="1" smtClean="0"/>
              <a:t>timeslotu</a:t>
            </a:r>
            <a:r>
              <a:rPr lang="cs-CZ" sz="2000" dirty="0" smtClean="0"/>
              <a:t> v rámci PCM</a:t>
            </a:r>
            <a:endParaRPr lang="cs-CZ" sz="2000" dirty="0"/>
          </a:p>
        </p:txBody>
      </p:sp>
      <p:pic>
        <p:nvPicPr>
          <p:cNvPr id="10" name="Picture 2" descr="C:\Users\Pavel\AppData\Local\Microsoft\Windows\Temporary Internet Files\Content.IE5\CIKVN7I5\MC90044189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187" y="5114991"/>
            <a:ext cx="2001714" cy="138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Pavel\AppData\Local\Microsoft\Windows\Temporary Internet Files\Content.IE5\H2ETEE9Z\MC90044189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454" y="5252662"/>
            <a:ext cx="1456826" cy="128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13931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Spojování digitálních telefonních signálů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07504" y="1371571"/>
            <a:ext cx="9036496" cy="4067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Prostorové spojovací pole S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přepojuje jeden </a:t>
            </a:r>
            <a:r>
              <a:rPr lang="cs-CZ" sz="2000" dirty="0" err="1" smtClean="0"/>
              <a:t>timeslot</a:t>
            </a:r>
            <a:r>
              <a:rPr lang="cs-CZ" sz="2000" dirty="0" smtClean="0"/>
              <a:t> z původního rámce PCM do libovolného výstupního PCM rámce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zachovává však časovou polohu </a:t>
            </a:r>
            <a:r>
              <a:rPr lang="cs-CZ" sz="2000" dirty="0" err="1" smtClean="0"/>
              <a:t>timeslotu</a:t>
            </a:r>
            <a:endParaRPr lang="cs-CZ" sz="2000" dirty="0" smtClean="0"/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graphicFrame>
        <p:nvGraphicFramePr>
          <p:cNvPr id="16" name="Obj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0882315"/>
              </p:ext>
            </p:extLst>
          </p:nvPr>
        </p:nvGraphicFramePr>
        <p:xfrm>
          <a:off x="1421904" y="3178843"/>
          <a:ext cx="6336704" cy="2769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3" name="Visio" r:id="rId5" imgW="6091768" imgH="2662470" progId="Visio.Drawing.11">
                  <p:embed/>
                </p:oleObj>
              </mc:Choice>
              <mc:Fallback>
                <p:oleObj name="Visio" r:id="rId5" imgW="6091768" imgH="26624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21904" y="3178843"/>
                        <a:ext cx="6336704" cy="2769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774917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Spojování digitálních telefonních signálů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72008" y="1632744"/>
            <a:ext cx="9036496" cy="4375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vstupech i výstupech se pracuje s PCM rámci s 32 </a:t>
            </a:r>
            <a:r>
              <a:rPr lang="cs-CZ" sz="2000" dirty="0" err="1" smtClean="0"/>
              <a:t>timesloty</a:t>
            </a:r>
            <a:endParaRPr lang="cs-CZ" sz="2000" dirty="0" smtClean="0"/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jednotlivé </a:t>
            </a:r>
            <a:r>
              <a:rPr lang="cs-CZ" sz="2000" dirty="0" err="1" smtClean="0"/>
              <a:t>timesloty</a:t>
            </a:r>
            <a:r>
              <a:rPr lang="cs-CZ" sz="2000" dirty="0" smtClean="0"/>
              <a:t> se směrují ze vstupu do stejné časové polohy libovolného výstupu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řízení obsahuje směrovací informace a nastavuje cesty ve spojovacím poli </a:t>
            </a:r>
            <a:endParaRPr lang="cs-CZ" sz="2000" dirty="0"/>
          </a:p>
        </p:txBody>
      </p:sp>
      <p:graphicFrame>
        <p:nvGraphicFramePr>
          <p:cNvPr id="16" name="Obj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5581303"/>
              </p:ext>
            </p:extLst>
          </p:nvPr>
        </p:nvGraphicFramePr>
        <p:xfrm>
          <a:off x="1043608" y="1632744"/>
          <a:ext cx="6336704" cy="2769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7" name="Visio" r:id="rId5" imgW="6091768" imgH="2662470" progId="Visio.Drawing.11">
                  <p:embed/>
                </p:oleObj>
              </mc:Choice>
              <mc:Fallback>
                <p:oleObj name="Visio" r:id="rId5" imgW="6091768" imgH="26624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43608" y="1632744"/>
                        <a:ext cx="6336704" cy="2769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254245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Spojování digitálních telefonních signálů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83378" y="1359010"/>
            <a:ext cx="903649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Časové spojovací pole T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mění časovou polohu </a:t>
            </a:r>
            <a:r>
              <a:rPr lang="cs-CZ" sz="2000" dirty="0" err="1" smtClean="0"/>
              <a:t>timeslotů</a:t>
            </a:r>
            <a:r>
              <a:rPr lang="cs-CZ" sz="2000" dirty="0" smtClean="0"/>
              <a:t> v jednom rámci PCM 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vstupu i výstupu pole je vždy jeden PCM rámec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spojovací pole T – základem je tzv. paměť hovoru, do které se ukládají příchozí </a:t>
            </a:r>
            <a:r>
              <a:rPr lang="cs-CZ" sz="2000" dirty="0" err="1" smtClean="0"/>
              <a:t>timesloty</a:t>
            </a:r>
            <a:r>
              <a:rPr lang="cs-CZ" sz="2000" dirty="0" smtClean="0"/>
              <a:t> z časového rámce PCM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podle toho, jakým způsobem probíhá ukládání a čtení z/do paměti rozlišujeme:</a:t>
            </a:r>
          </a:p>
          <a:p>
            <a:pPr marL="8001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pole T </a:t>
            </a:r>
            <a:r>
              <a:rPr lang="cs-CZ" sz="2000" b="1" dirty="0" smtClean="0"/>
              <a:t>s řízeným čtením</a:t>
            </a:r>
            <a:r>
              <a:rPr lang="cs-CZ" sz="2000" dirty="0" smtClean="0"/>
              <a:t> – </a:t>
            </a:r>
            <a:r>
              <a:rPr lang="cs-CZ" sz="2000" dirty="0" err="1" smtClean="0"/>
              <a:t>Tr</a:t>
            </a:r>
            <a:r>
              <a:rPr lang="cs-CZ" sz="2000" dirty="0" smtClean="0"/>
              <a:t> (</a:t>
            </a:r>
            <a:r>
              <a:rPr lang="cs-CZ" sz="2000" dirty="0" err="1" smtClean="0"/>
              <a:t>read</a:t>
            </a:r>
            <a:r>
              <a:rPr lang="cs-CZ" sz="2000" dirty="0" smtClean="0"/>
              <a:t>)</a:t>
            </a:r>
          </a:p>
          <a:p>
            <a:pPr marL="8001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pole T </a:t>
            </a:r>
            <a:r>
              <a:rPr lang="cs-CZ" sz="2000" b="1" dirty="0" smtClean="0"/>
              <a:t>s řízeným zápisem</a:t>
            </a:r>
            <a:r>
              <a:rPr lang="cs-CZ" sz="2000" dirty="0" smtClean="0"/>
              <a:t> – </a:t>
            </a:r>
            <a:r>
              <a:rPr lang="cs-CZ" sz="2000" dirty="0" err="1" smtClean="0"/>
              <a:t>Tw</a:t>
            </a:r>
            <a:r>
              <a:rPr lang="cs-CZ" sz="2000" dirty="0" smtClean="0"/>
              <a:t> (</a:t>
            </a:r>
            <a:r>
              <a:rPr lang="cs-CZ" sz="2000" dirty="0" err="1" smtClean="0"/>
              <a:t>write</a:t>
            </a:r>
            <a:r>
              <a:rPr lang="cs-CZ" sz="2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7725428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Spojování digitálních telefonních signálů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70678" y="1359756"/>
            <a:ext cx="9036496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lvl="1">
              <a:spcAft>
                <a:spcPts val="200"/>
              </a:spcAft>
            </a:pPr>
            <a:r>
              <a:rPr lang="cs-CZ" sz="2000" b="1" dirty="0" smtClean="0"/>
              <a:t>Pole T s řízeným čtením – </a:t>
            </a:r>
            <a:r>
              <a:rPr lang="cs-CZ" sz="2000" b="1" dirty="0" err="1" smtClean="0"/>
              <a:t>Tr</a:t>
            </a:r>
            <a:endParaRPr lang="cs-CZ" sz="2000" b="1" dirty="0" smtClean="0"/>
          </a:p>
          <a:p>
            <a:pPr marL="4318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přicházející </a:t>
            </a:r>
            <a:r>
              <a:rPr lang="cs-CZ" sz="2000" dirty="0" err="1" smtClean="0"/>
              <a:t>timesloty</a:t>
            </a:r>
            <a:r>
              <a:rPr lang="cs-CZ" sz="2000" dirty="0" smtClean="0"/>
              <a:t> jsou do paměti hovoru ukládány cyklicky v pořadí jejich příchodu</a:t>
            </a:r>
          </a:p>
          <a:p>
            <a:pPr marL="4318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pořadí jejich čtení je řízeno řídící pamětí</a:t>
            </a:r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9048071"/>
              </p:ext>
            </p:extLst>
          </p:nvPr>
        </p:nvGraphicFramePr>
        <p:xfrm>
          <a:off x="418637" y="2943932"/>
          <a:ext cx="7307146" cy="280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0" name="Visio" r:id="rId5" imgW="6703889" imgH="2576070" progId="Visio.Drawing.11">
                  <p:embed/>
                </p:oleObj>
              </mc:Choice>
              <mc:Fallback>
                <p:oleObj name="Visio" r:id="rId5" imgW="6703889" imgH="25760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8637" y="2943932"/>
                        <a:ext cx="7307146" cy="2808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137162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Spojování digitálních telefonních signálů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59308" y="1398622"/>
            <a:ext cx="9036496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lvl="1">
              <a:spcAft>
                <a:spcPts val="200"/>
              </a:spcAft>
            </a:pPr>
            <a:r>
              <a:rPr lang="cs-CZ" sz="2000" b="1" dirty="0" smtClean="0"/>
              <a:t>Pole T s řízeným zápisem – </a:t>
            </a:r>
            <a:r>
              <a:rPr lang="cs-CZ" sz="2000" b="1" dirty="0" err="1" smtClean="0"/>
              <a:t>Tw</a:t>
            </a:r>
            <a:endParaRPr lang="cs-CZ" sz="2000" b="1" dirty="0" smtClean="0"/>
          </a:p>
          <a:p>
            <a:pPr marL="4318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přicházející </a:t>
            </a:r>
            <a:r>
              <a:rPr lang="cs-CZ" sz="2000" dirty="0" err="1" smtClean="0"/>
              <a:t>timesloty</a:t>
            </a:r>
            <a:r>
              <a:rPr lang="cs-CZ" sz="2000" dirty="0" smtClean="0"/>
              <a:t> se do paměti zapisují na pozice zadané v řídící paměti – </a:t>
            </a:r>
            <a:r>
              <a:rPr lang="cs-CZ" sz="2000" dirty="0" err="1" smtClean="0"/>
              <a:t>timesloty</a:t>
            </a:r>
            <a:r>
              <a:rPr lang="cs-CZ" sz="2000" dirty="0" smtClean="0"/>
              <a:t> zapisujeme na požadované pozice, ze kterých je pak budeme číst</a:t>
            </a:r>
          </a:p>
          <a:p>
            <a:pPr marL="4318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pořadí pro čtení </a:t>
            </a:r>
            <a:r>
              <a:rPr lang="cs-CZ" sz="2000" dirty="0" err="1" smtClean="0"/>
              <a:t>timeslotů</a:t>
            </a:r>
            <a:r>
              <a:rPr lang="cs-CZ" sz="2000" dirty="0" smtClean="0"/>
              <a:t> z paměti je cyklické a pevně dané</a:t>
            </a:r>
          </a:p>
        </p:txBody>
      </p:sp>
      <p:graphicFrame>
        <p:nvGraphicFramePr>
          <p:cNvPr id="13" name="Obj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502470"/>
              </p:ext>
            </p:extLst>
          </p:nvPr>
        </p:nvGraphicFramePr>
        <p:xfrm>
          <a:off x="626303" y="3198841"/>
          <a:ext cx="7288113" cy="280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4" name="Visio" r:id="rId5" imgW="6685790" imgH="2576070" progId="Visio.Drawing.11">
                  <p:embed/>
                </p:oleObj>
              </mc:Choice>
              <mc:Fallback>
                <p:oleObj name="Visio" r:id="rId5" imgW="6685790" imgH="25760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6303" y="3198841"/>
                        <a:ext cx="7288113" cy="2808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570096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Spojování digitálních telefonních signálů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72008" y="1404144"/>
            <a:ext cx="9036496" cy="2657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lvl="1">
              <a:spcAft>
                <a:spcPts val="200"/>
              </a:spcAft>
            </a:pPr>
            <a:r>
              <a:rPr lang="cs-CZ" sz="2000" b="1" dirty="0" err="1" smtClean="0"/>
              <a:t>Vícečlánková</a:t>
            </a:r>
            <a:r>
              <a:rPr lang="cs-CZ" sz="2000" b="1" dirty="0" smtClean="0"/>
              <a:t> digitální spojovací pole – realizace digitální ústředny</a:t>
            </a:r>
          </a:p>
          <a:p>
            <a:pPr marL="4318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zapojováním více různých polí za sebou vznikají </a:t>
            </a:r>
            <a:r>
              <a:rPr lang="cs-CZ" sz="2000" dirty="0" err="1" smtClean="0"/>
              <a:t>vícečlánková</a:t>
            </a:r>
            <a:r>
              <a:rPr lang="cs-CZ" sz="2000" dirty="0" smtClean="0"/>
              <a:t> spojovací pole</a:t>
            </a:r>
          </a:p>
          <a:p>
            <a:pPr marL="4318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spojovací pole S trpí tzv. vnitřním blokováním</a:t>
            </a:r>
          </a:p>
          <a:p>
            <a:pPr marL="889000" lvl="2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vnitřní blokování</a:t>
            </a:r>
            <a:r>
              <a:rPr lang="cs-CZ" sz="2000" dirty="0" smtClean="0"/>
              <a:t> pole je stav, kdy určitá skupina výstupů ze spojovací pole není dostupná, protože cesty v poli k nim jsou již obsazené jinými spojeními</a:t>
            </a:r>
          </a:p>
          <a:p>
            <a:pPr marL="889000" lvl="2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oproti tomu spojovací pole T problém vnitřního blokování nemá</a:t>
            </a:r>
          </a:p>
        </p:txBody>
      </p:sp>
    </p:spTree>
    <p:extLst>
      <p:ext uri="{BB962C8B-B14F-4D97-AF65-F5344CB8AC3E}">
        <p14:creationId xmlns:p14="http://schemas.microsoft.com/office/powerpoint/2010/main" val="282009663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1539</TotalTime>
  <Words>847</Words>
  <Application>Microsoft Office PowerPoint</Application>
  <PresentationFormat>Předvádění na obrazovce (4:3)</PresentationFormat>
  <Paragraphs>157</Paragraphs>
  <Slides>12</Slides>
  <Notes>10</Notes>
  <HiddenSlides>0</HiddenSlides>
  <MMClips>0</MMClips>
  <ScaleCrop>false</ScaleCrop>
  <HeadingPairs>
    <vt:vector size="8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12</vt:i4>
      </vt:variant>
    </vt:vector>
  </HeadingPairs>
  <TitlesOfParts>
    <vt:vector size="18" baseType="lpstr">
      <vt:lpstr>Arial</vt:lpstr>
      <vt:lpstr>Calibri</vt:lpstr>
      <vt:lpstr>Wingdings</vt:lpstr>
      <vt:lpstr>Mustr_prezentace_OPPA</vt:lpstr>
      <vt:lpstr>Visio</vt:lpstr>
      <vt:lpstr>Microsoft Visio Drawing</vt:lpstr>
      <vt:lpstr>Prezentace aplikace PowerPoint</vt:lpstr>
      <vt:lpstr>Spojování digitálních telefonních signálů</vt:lpstr>
      <vt:lpstr>Spojování digitálních telefonních signálů</vt:lpstr>
      <vt:lpstr>Spojování digitálních telefonních signálů</vt:lpstr>
      <vt:lpstr>Spojování digitálních telefonních signálů</vt:lpstr>
      <vt:lpstr>Spojování digitálních telefonních signálů</vt:lpstr>
      <vt:lpstr>Spojování digitálních telefonních signálů</vt:lpstr>
      <vt:lpstr>Spojování digitálních telefonních signálů</vt:lpstr>
      <vt:lpstr>Spojování digitálních telefonních signálů</vt:lpstr>
      <vt:lpstr>Spojování digitálních telefonních signálů</vt:lpstr>
      <vt:lpstr>Spojování digitálních telefonních signálů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338</cp:revision>
  <dcterms:created xsi:type="dcterms:W3CDTF">2013-09-10T05:03:47Z</dcterms:created>
  <dcterms:modified xsi:type="dcterms:W3CDTF">2014-10-02T10:55:12Z</dcterms:modified>
</cp:coreProperties>
</file>