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>
                <a:sym typeface="Wingdings" pitchFamily="2" charset="2"/>
              </a:rPr>
              <a:t>Pokračování z oblasti digitalizace hovorových signálů a jejich přenášení.</a:t>
            </a:r>
          </a:p>
          <a:p>
            <a:r>
              <a:rPr lang="cs-CZ" baseline="0" dirty="0" smtClean="0">
                <a:sym typeface="Wingdings" pitchFamily="2" charset="2"/>
              </a:rPr>
              <a:t>Z minulého cvičení si studenti měli zapamatovat, že pro hovorové signály se používá vzorkovací frekvence 8 kHz. Z analogového telefonního signálu se odebírá N = 8 vzorků za periodu (125 mikro sekund) a tedy potřebná přenosová rychlost je 64 </a:t>
            </a:r>
            <a:r>
              <a:rPr lang="cs-CZ" baseline="0" dirty="0" err="1" smtClean="0">
                <a:sym typeface="Wingdings" pitchFamily="2" charset="2"/>
              </a:rPr>
              <a:t>kbit</a:t>
            </a:r>
            <a:r>
              <a:rPr lang="cs-CZ" baseline="0" dirty="0" smtClean="0">
                <a:sym typeface="Wingdings" pitchFamily="2" charset="2"/>
              </a:rPr>
              <a:t>/s.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Evropská digitální hierarchie je postavena na přenosu a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 PCM rámců – její nejnižší stupeň se označuje jako E1. Podobně v USA a Japonsku je základem PCM rámec, má ale odlišný počet </a:t>
            </a:r>
            <a:r>
              <a:rPr lang="cs-CZ" baseline="0" dirty="0" err="1" smtClean="0">
                <a:sym typeface="Wingdings" pitchFamily="2" charset="2"/>
              </a:rPr>
              <a:t>timeslotů</a:t>
            </a:r>
            <a:r>
              <a:rPr lang="cs-CZ" baseline="0" dirty="0" smtClean="0">
                <a:sym typeface="Wingdings" pitchFamily="2" charset="2"/>
              </a:rPr>
              <a:t> a proto se označuje jako T1</a:t>
            </a:r>
            <a:r>
              <a:rPr lang="cs-CZ" baseline="0" dirty="0" smtClean="0">
                <a:sym typeface="Wingdings" pitchFamily="2" charset="2"/>
              </a:rPr>
              <a:t>.</a:t>
            </a: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219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Nad </a:t>
            </a:r>
            <a:r>
              <a:rPr lang="cs-CZ" baseline="0" dirty="0" smtClean="0">
                <a:sym typeface="Wingdings" pitchFamily="2" charset="2"/>
              </a:rPr>
              <a:t>tímto stupněm je pomocí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 dalších rámců vystavěná celá hierarchie – PDH i SDH, ale o tom si řekneme více až na jiném cvičení.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0203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889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2621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err="1" smtClean="0">
                <a:sym typeface="Wingdings" pitchFamily="2" charset="2"/>
              </a:rPr>
              <a:t>PPro</a:t>
            </a:r>
            <a:r>
              <a:rPr lang="cs-CZ" baseline="0" dirty="0" smtClean="0">
                <a:sym typeface="Wingdings" pitchFamily="2" charset="2"/>
              </a:rPr>
              <a:t> kvantování digitalizovaného telefonního signálu se používá nejprve 12 úrovní, ale protože máme prostor pro přenos jen 8 bitů (viz výše), používá se v Evropě tzv. A-zákon (v USA a Japonsku mí-zákon), který pomocí nelineárního kvantování sníží počet potřebných bitů právě na 8. Nelineární kvantování má i další výhody – tiché signály se přenášejí dostatečně hlasitě, naopak ty s přílišnou hlasitostí se částečně utlumí.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88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Další důležitou věcí, kterou by se měli studenti dozvědět, je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. V podstatě jde o souhrn technik, kdy pomocí jedné přenosové cesty lze přenášet více signálů zároveň. Je však nutné vždy zajistit, aby tyto signály byly navzájem vhodně oddělené a mohly tak být na výstupu ze společné cesty (kanálu) od sebe rozlišeny. Dnes se pro potřeby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 </a:t>
            </a:r>
            <a:r>
              <a:rPr lang="cs-CZ" baseline="0" dirty="0" err="1" smtClean="0">
                <a:sym typeface="Wingdings" pitchFamily="2" charset="2"/>
              </a:rPr>
              <a:t>použivá</a:t>
            </a:r>
            <a:r>
              <a:rPr lang="cs-CZ" baseline="0" dirty="0" smtClean="0">
                <a:sym typeface="Wingdings" pitchFamily="2" charset="2"/>
              </a:rPr>
              <a:t> nejčastěji buď – frekvenční oddělení (pro každý signál je vymezeno samostatné frekvenční pásmo), časové oddělení (krátké části signálů jsou do společného kanálu vysílány postupně s jejich časovým oddělením), vlnové dělení (obdoba frekvenčního pro použití v optických přenosech – jednotlivé optické signály jsou vysílány na jiných vlnových délkách) a kódové dělení (kdy se na každý přenášený signál aplikuje specifický kód a jednotlivé signály je možné na přijímací straně oddělit díky znalosti těchto kódů). K problematice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 se ještě dostatečně vrátíme a blíže si všechny varianty popíšeme – zde však pro další výklad digitálního zpracování telefonních signálů je nutné studentům vysvětlit základní principy časového </a:t>
            </a:r>
            <a:r>
              <a:rPr lang="cs-CZ" baseline="0" dirty="0" err="1" smtClean="0">
                <a:sym typeface="Wingdings" pitchFamily="2" charset="2"/>
              </a:rPr>
              <a:t>multiplexování</a:t>
            </a:r>
            <a:r>
              <a:rPr lang="cs-CZ" baseline="0" dirty="0" smtClean="0">
                <a:sym typeface="Wingdings" pitchFamily="2" charset="2"/>
              </a:rPr>
              <a:t>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4560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Časový multiplex si lze jednoduše představit jako dvojici přepínačů na obou koncích přenosového kanálu, které ve stejný okamžik přepínají z několika vstupů do několika výstupů. Tím se vždy odebere krátký vzorek signálu z jednoho vstupu a přepojí na patřičný výstup. Přepínání se provádí cyklicky s konstantní periodou.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895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Časový multiplex si lze jednoduše představit jako dvojici přepínačů na obou koncích přenosového kanálu, které ve stejný okamžik přepínají z několika vstupů do několika výstupů. Tím se vždy odebere krátký vzorek signálu z jednoho vstupu a přepojí na patřičný výstup. </a:t>
            </a:r>
            <a:r>
              <a:rPr lang="cs-CZ" baseline="0" smtClean="0">
                <a:sym typeface="Wingdings" pitchFamily="2" charset="2"/>
              </a:rPr>
              <a:t>Přepínání se provádí cyklicky s konstantní periodou.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674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Obvykle se daný vyhrazený časový interval pro přenos části signálu označuje jako </a:t>
            </a:r>
            <a:r>
              <a:rPr lang="cs-CZ" baseline="0" dirty="0" err="1" smtClean="0">
                <a:sym typeface="Wingdings" pitchFamily="2" charset="2"/>
              </a:rPr>
              <a:t>timeslot</a:t>
            </a:r>
            <a:r>
              <a:rPr lang="cs-CZ" baseline="0" dirty="0" smtClean="0">
                <a:sym typeface="Wingdings" pitchFamily="2" charset="2"/>
              </a:rPr>
              <a:t>, někdy se lze setkat i s českým výrazem „kanálový interval“. Důležité je, že jednotlivé </a:t>
            </a:r>
            <a:r>
              <a:rPr lang="cs-CZ" baseline="0" dirty="0" err="1" smtClean="0">
                <a:sym typeface="Wingdings" pitchFamily="2" charset="2"/>
              </a:rPr>
              <a:t>timesloty</a:t>
            </a:r>
            <a:r>
              <a:rPr lang="cs-CZ" baseline="0" dirty="0" smtClean="0">
                <a:sym typeface="Wingdings" pitchFamily="2" charset="2"/>
              </a:rPr>
              <a:t> se sdružují do časových rámců, v případě digitalizovaných hovorových signálů se označují jako PCM rámce.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6864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Pro použití časového multiplexu je potřeba zajistit dokonalou synchronizaci mezi vstupním a výstupním přepínačem. Toho se dosahuje tak, že na začátek každého nového rámce se umístí předem definované pole, které slouží pro zajištění rámcové synchronizace. V případě, že demultiplexor detekuje tuto předem známou sekvenci 10101010…. pozná, že se jedná o začátek nového rámce. Všechny </a:t>
            </a:r>
            <a:r>
              <a:rPr lang="cs-CZ" baseline="0" dirty="0" err="1" smtClean="0">
                <a:sym typeface="Wingdings" pitchFamily="2" charset="2"/>
              </a:rPr>
              <a:t>timesloty</a:t>
            </a:r>
            <a:r>
              <a:rPr lang="cs-CZ" baseline="0" dirty="0" smtClean="0">
                <a:sym typeface="Wingdings" pitchFamily="2" charset="2"/>
              </a:rPr>
              <a:t> jsou vždy stejně dlouhé (v PCM rámci 8 bitů) a proto stačí vždy odpočítat 8 bitů a poté přepnout výstup.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817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Rámec PCM 30/32 představuje základní stavební kámen digitálních přenosů (nejen telefonních hovorů) v telekomunikacích.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5224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3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Digitální telefonní signály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Rámec PCM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124744"/>
            <a:ext cx="9036496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jednoho </a:t>
            </a:r>
            <a:r>
              <a:rPr lang="cs-CZ" sz="2000" dirty="0" err="1" smtClean="0"/>
              <a:t>timeslotu</a:t>
            </a:r>
            <a:r>
              <a:rPr lang="cs-CZ" sz="2000" dirty="0" smtClean="0"/>
              <a:t> (TS) je 64 </a:t>
            </a:r>
            <a:r>
              <a:rPr lang="cs-CZ" sz="2000" dirty="0" err="1" smtClean="0"/>
              <a:t>kbit</a:t>
            </a:r>
            <a:r>
              <a:rPr lang="cs-CZ" sz="2000" dirty="0" smtClean="0"/>
              <a:t>/s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rámec 1. řádu 30/32 obsahuje celkem 32 kanálových intervalů – celková přenosová rychlost rámce je 32x64 = </a:t>
            </a:r>
            <a:r>
              <a:rPr lang="cs-CZ" sz="2000" b="1" dirty="0" smtClean="0"/>
              <a:t>2048 </a:t>
            </a:r>
            <a:r>
              <a:rPr lang="cs-CZ" sz="2000" b="1" dirty="0" err="1" smtClean="0"/>
              <a:t>kbit</a:t>
            </a:r>
            <a:r>
              <a:rPr lang="cs-CZ" sz="2000" b="1" dirty="0" smtClean="0"/>
              <a:t>/s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32 intervalů je </a:t>
            </a:r>
            <a:r>
              <a:rPr lang="cs-CZ" sz="2000" b="1" dirty="0" smtClean="0"/>
              <a:t>30</a:t>
            </a:r>
            <a:r>
              <a:rPr lang="cs-CZ" sz="2000" dirty="0" smtClean="0"/>
              <a:t> využito pro přenos vzorků hovorových signálů, 2 intervaly vyhrazeny pro přenos synchronizace a signalizace – odtud označení </a:t>
            </a:r>
            <a:r>
              <a:rPr lang="cs-CZ" sz="2000" b="1" dirty="0" smtClean="0"/>
              <a:t>30/32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908330"/>
              </p:ext>
            </p:extLst>
          </p:nvPr>
        </p:nvGraphicFramePr>
        <p:xfrm>
          <a:off x="248691" y="1392064"/>
          <a:ext cx="8406681" cy="2543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Visio" r:id="rId5" imgW="7918947" imgH="2395170" progId="Visio.Drawing.11">
                  <p:embed/>
                </p:oleObj>
              </mc:Choice>
              <mc:Fallback>
                <p:oleObj name="Visio" r:id="rId5" imgW="7918947" imgH="23951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8691" y="1392064"/>
                        <a:ext cx="8406681" cy="2543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2070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smtClean="0"/>
              <a:t>Digitální tok E1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1391444"/>
            <a:ext cx="9036496" cy="334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r</a:t>
            </a:r>
            <a:r>
              <a:rPr lang="cs-CZ" sz="2000" dirty="0" smtClean="0"/>
              <a:t>ámec PCM také tvoří základ tzv. </a:t>
            </a:r>
            <a:r>
              <a:rPr lang="cs-CZ" sz="2000" b="1" dirty="0" smtClean="0"/>
              <a:t>evropské digitální hierarchie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její první stupeň se označuje </a:t>
            </a:r>
            <a:r>
              <a:rPr lang="cs-CZ" sz="2000" b="1" dirty="0" smtClean="0"/>
              <a:t>E1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rámec E1 vychází z časového rámce PCM: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</a:t>
            </a:r>
            <a:r>
              <a:rPr lang="cs-CZ" sz="2000" dirty="0" smtClean="0"/>
              <a:t>eho přenosová rychlost je stejná – </a:t>
            </a:r>
            <a:r>
              <a:rPr lang="cs-CZ" sz="2000" b="1" dirty="0" smtClean="0"/>
              <a:t>2048 </a:t>
            </a:r>
            <a:r>
              <a:rPr lang="cs-CZ" sz="2000" b="1" dirty="0" err="1" smtClean="0"/>
              <a:t>kbit</a:t>
            </a:r>
            <a:r>
              <a:rPr lang="cs-CZ" sz="2000" b="1" dirty="0" smtClean="0"/>
              <a:t>/s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obsahuje také celkem 256 bitů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skládá se z 32 kanálových intervalů – na rozdíl od PCM 30/32 však nemusí obsahovat v TS16 signalizaci </a:t>
            </a:r>
          </a:p>
          <a:p>
            <a:pPr marL="1371600"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ten může být využit pro přenos uživatelských dat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časovým </a:t>
            </a:r>
            <a:r>
              <a:rPr lang="cs-CZ" sz="2000" dirty="0" err="1" smtClean="0"/>
              <a:t>multiplexováním</a:t>
            </a:r>
            <a:r>
              <a:rPr lang="cs-CZ" sz="2000" dirty="0" smtClean="0"/>
              <a:t> několika rámců E1 může být vytvořen další stupeň hierarchie: E2, E3</a:t>
            </a:r>
            <a:r>
              <a:rPr lang="cs-CZ" sz="2000" dirty="0" smtClean="0"/>
              <a:t>,…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0107140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Digitální </a:t>
            </a:r>
            <a:r>
              <a:rPr lang="cs-CZ" sz="1800" dirty="0" smtClean="0"/>
              <a:t>toky vyšších řádů – E2, E3, E4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1391444"/>
            <a:ext cx="9036496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rámce E1 můžeme dále sdružovat (</a:t>
            </a:r>
            <a:r>
              <a:rPr lang="cs-CZ" sz="2000" dirty="0" err="1" smtClean="0"/>
              <a:t>multiplexovat</a:t>
            </a:r>
            <a:r>
              <a:rPr lang="cs-CZ" sz="2000" dirty="0" smtClean="0"/>
              <a:t>) a tím získat vyšší přenosové rychlosti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 je základem tzv. </a:t>
            </a:r>
            <a:r>
              <a:rPr lang="cs-CZ" sz="2000" b="1" dirty="0" err="1" smtClean="0">
                <a:solidFill>
                  <a:srgbClr val="C00000"/>
                </a:solidFill>
              </a:rPr>
              <a:t>plesiochronní</a:t>
            </a:r>
            <a:r>
              <a:rPr lang="cs-CZ" sz="2000" b="1" dirty="0" smtClean="0">
                <a:solidFill>
                  <a:srgbClr val="C00000"/>
                </a:solidFill>
              </a:rPr>
              <a:t> digitální hierarchie PDH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 smtClean="0"/>
              <a:t>plesiochronní</a:t>
            </a:r>
            <a:r>
              <a:rPr lang="cs-CZ" sz="2000" dirty="0" smtClean="0"/>
              <a:t> znamená „téměř synchronní“ – jednotlivé koncové body sítě (zdroje rámců E) využívají pro své taktování vnitřní hodinové zdroje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 však mají jen určitou přesnost a proto nejsou všechny síťové uzly zcela dokonale synchronizovány a vznikají mezi nimi drobné odchylky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 jsou v okamžiku </a:t>
            </a:r>
            <a:r>
              <a:rPr lang="cs-CZ" sz="2000" dirty="0" err="1" smtClean="0"/>
              <a:t>multiplexování</a:t>
            </a:r>
            <a:r>
              <a:rPr lang="cs-CZ" sz="2000" dirty="0" smtClean="0"/>
              <a:t> signálů z jednotlivých zdrojů vyrovnávány pomocí vkládání tzv. </a:t>
            </a:r>
            <a:r>
              <a:rPr lang="cs-CZ" sz="2000" b="1" dirty="0" smtClean="0">
                <a:solidFill>
                  <a:srgbClr val="C00000"/>
                </a:solidFill>
              </a:rPr>
              <a:t>výplňových bitů</a:t>
            </a:r>
            <a:r>
              <a:rPr lang="cs-CZ" sz="2000" dirty="0" smtClean="0"/>
              <a:t> (</a:t>
            </a:r>
            <a:r>
              <a:rPr lang="cs-CZ" sz="2000" b="1" dirty="0" err="1" smtClean="0">
                <a:solidFill>
                  <a:srgbClr val="C00000"/>
                </a:solidFill>
              </a:rPr>
              <a:t>stuffing</a:t>
            </a:r>
            <a:r>
              <a:rPr lang="cs-CZ" sz="2000" dirty="0" smtClean="0"/>
              <a:t>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rámce E1 jsou prokládány (</a:t>
            </a:r>
            <a:r>
              <a:rPr lang="cs-CZ" sz="2000" dirty="0" err="1" smtClean="0"/>
              <a:t>multiplexovány</a:t>
            </a:r>
            <a:r>
              <a:rPr lang="cs-CZ" sz="2000" dirty="0" smtClean="0"/>
              <a:t>) </a:t>
            </a:r>
            <a:r>
              <a:rPr lang="cs-CZ" sz="2000" b="1" dirty="0" smtClean="0">
                <a:solidFill>
                  <a:srgbClr val="C00000"/>
                </a:solidFill>
              </a:rPr>
              <a:t>vždy po čtveřicích</a:t>
            </a:r>
            <a:r>
              <a:rPr lang="cs-CZ" sz="2000" dirty="0" smtClean="0"/>
              <a:t> a po jednotlivých bitech (</a:t>
            </a:r>
            <a:r>
              <a:rPr lang="cs-CZ" sz="2000" b="1" dirty="0" smtClean="0">
                <a:solidFill>
                  <a:srgbClr val="C00000"/>
                </a:solidFill>
              </a:rPr>
              <a:t>bitové prokládání</a:t>
            </a:r>
            <a:r>
              <a:rPr lang="cs-CZ" sz="2000" dirty="0" smtClean="0"/>
              <a:t>)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tedy ze 4 rámců E1 lze sestavit rámec E2, ze 4 rámců E2 pak rámec E3 a nejvyšší rámec E4 je sestaven ze 4 rámců E3</a:t>
            </a:r>
            <a:endParaRPr lang="cs-CZ" sz="2000" dirty="0" smtClean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není přesně 4-násobná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5418429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009" y="1417637"/>
            <a:ext cx="6183741" cy="523327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Digitální </a:t>
            </a:r>
            <a:r>
              <a:rPr lang="cs-CZ" sz="1800" dirty="0" smtClean="0"/>
              <a:t>toky vyšších řádů – E2, E3, E4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831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Digitální </a:t>
            </a:r>
            <a:r>
              <a:rPr lang="cs-CZ" sz="1800" dirty="0" smtClean="0"/>
              <a:t>toky vyšších řádů – E2, E3, E4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1391444"/>
            <a:ext cx="9036496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vyššího rámce </a:t>
            </a:r>
            <a:r>
              <a:rPr lang="cs-CZ" sz="2000" b="1" dirty="0" smtClean="0">
                <a:solidFill>
                  <a:srgbClr val="C00000"/>
                </a:solidFill>
              </a:rPr>
              <a:t>není přesně 4-násobkem</a:t>
            </a:r>
            <a:r>
              <a:rPr lang="cs-CZ" sz="2000" dirty="0" smtClean="0"/>
              <a:t> přenosové rychlosti rámce nižšího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protože se přidávají i výplňové bity pro vyrovnání (</a:t>
            </a:r>
            <a:r>
              <a:rPr lang="cs-CZ" sz="2000" dirty="0" err="1" smtClean="0"/>
              <a:t>stuffing</a:t>
            </a:r>
            <a:r>
              <a:rPr lang="cs-CZ" sz="2000" dirty="0" smtClean="0"/>
              <a:t>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vyšší rámce než E4 se nepoužívají – problém se synchronizací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 err="1" smtClean="0"/>
              <a:t>multiplexování</a:t>
            </a:r>
            <a:r>
              <a:rPr lang="cs-CZ" sz="2000" dirty="0" smtClean="0"/>
              <a:t> a </a:t>
            </a:r>
            <a:r>
              <a:rPr lang="cs-CZ" sz="2000" dirty="0" err="1" smtClean="0"/>
              <a:t>demultiplexování</a:t>
            </a:r>
            <a:r>
              <a:rPr lang="cs-CZ" sz="2000" dirty="0" smtClean="0"/>
              <a:t> (rozbalování a zabalování) jednotlivých rámců v síťových bodech mohou vznikat chyby – </a:t>
            </a:r>
            <a:r>
              <a:rPr lang="cs-CZ" sz="2000" b="1" dirty="0" smtClean="0">
                <a:solidFill>
                  <a:srgbClr val="C00000"/>
                </a:solidFill>
              </a:rPr>
              <a:t>bitová chybovost BER</a:t>
            </a:r>
            <a:r>
              <a:rPr lang="cs-CZ" sz="2000" dirty="0" smtClean="0"/>
              <a:t> (Bit </a:t>
            </a:r>
            <a:r>
              <a:rPr lang="cs-CZ" sz="2000" dirty="0" err="1" smtClean="0"/>
              <a:t>Error</a:t>
            </a:r>
            <a:r>
              <a:rPr lang="cs-CZ" sz="2000" dirty="0" smtClean="0"/>
              <a:t> </a:t>
            </a:r>
            <a:r>
              <a:rPr lang="cs-CZ" sz="2000" dirty="0" err="1" smtClean="0"/>
              <a:t>Rate</a:t>
            </a:r>
            <a:r>
              <a:rPr lang="cs-CZ" sz="2000" dirty="0" smtClean="0"/>
              <a:t>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také vlivem nedokonalé synchronizace tzv. </a:t>
            </a:r>
            <a:r>
              <a:rPr lang="cs-CZ" sz="2000" b="1" dirty="0" smtClean="0">
                <a:solidFill>
                  <a:srgbClr val="C00000"/>
                </a:solidFill>
              </a:rPr>
              <a:t>skluzy</a:t>
            </a:r>
            <a:r>
              <a:rPr lang="cs-CZ" sz="2000" dirty="0" smtClean="0"/>
              <a:t> (slip) – pokud přicházejí např. rámce E1 z jednoho zdroje rychleji než mají, některé bity se ztratí (vypadnou), pokud naopak pomaleji, vznikají mezery…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nedokonalosti a problémy PDH řeší </a:t>
            </a:r>
            <a:r>
              <a:rPr lang="cs-CZ" sz="2000" b="1" dirty="0" smtClean="0">
                <a:solidFill>
                  <a:srgbClr val="C00000"/>
                </a:solidFill>
              </a:rPr>
              <a:t>synchronní digitální hierarchie SDH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zde je zajištěna dokonalá synchronizace všech uzlů v síti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umožňuje dosáhnout mnohem vyšší přenosové rychlosti až jednotky i desítky </a:t>
            </a:r>
            <a:r>
              <a:rPr lang="cs-CZ" sz="2000" dirty="0" err="1" smtClean="0"/>
              <a:t>Gbit</a:t>
            </a:r>
            <a:r>
              <a:rPr lang="cs-CZ" sz="2000" dirty="0" smtClean="0"/>
              <a:t>/s</a:t>
            </a:r>
          </a:p>
          <a:p>
            <a:pPr marL="2743200" lvl="5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ale o ní si blíže řekneme až ve druhém ročníku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6904171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signály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07504" y="1480344"/>
            <a:ext cx="9036496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Pamatujete si z minulého cvičení vzorkovací frekvenci použitou pro analogový telefonní signál?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i="1" dirty="0" err="1" smtClean="0"/>
              <a:t>f</a:t>
            </a:r>
            <a:r>
              <a:rPr lang="cs-CZ" sz="2000" b="1" i="1" baseline="-25000" dirty="0" err="1" smtClean="0"/>
              <a:t>s</a:t>
            </a:r>
            <a:r>
              <a:rPr lang="cs-CZ" sz="2000" b="1" dirty="0" smtClean="0"/>
              <a:t> = 8 kHz, perioda </a:t>
            </a:r>
            <a:r>
              <a:rPr lang="cs-CZ" sz="2000" b="1" dirty="0" err="1" smtClean="0"/>
              <a:t>T</a:t>
            </a:r>
            <a:r>
              <a:rPr lang="cs-CZ" sz="2000" b="1" baseline="-25000" dirty="0" err="1" smtClean="0"/>
              <a:t>s</a:t>
            </a:r>
            <a:r>
              <a:rPr lang="cs-CZ" sz="2000" b="1" dirty="0" smtClean="0"/>
              <a:t> = 125 </a:t>
            </a:r>
            <a:r>
              <a:rPr lang="cs-CZ" sz="2000" b="1" dirty="0" err="1" smtClean="0">
                <a:latin typeface="Symbol" panose="05050102010706020507" pitchFamily="18" charset="2"/>
              </a:rPr>
              <a:t>m</a:t>
            </a:r>
            <a:r>
              <a:rPr lang="cs-CZ" sz="2000" b="1" dirty="0" err="1" smtClean="0"/>
              <a:t>s</a:t>
            </a:r>
            <a:endParaRPr lang="cs-CZ" sz="2000" b="1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hovorového signálu odebereme vzorkováním celkem </a:t>
            </a:r>
            <a:r>
              <a:rPr lang="cs-CZ" sz="2000" b="1" dirty="0" smtClean="0"/>
              <a:t>N = 8 </a:t>
            </a:r>
            <a:r>
              <a:rPr lang="cs-CZ" sz="2000" dirty="0" smtClean="0"/>
              <a:t>bitů každých 125 </a:t>
            </a:r>
            <a:r>
              <a:rPr lang="cs-CZ" sz="2000" dirty="0" err="1" smtClean="0">
                <a:latin typeface="Symbol" panose="05050102010706020507" pitchFamily="18" charset="2"/>
              </a:rPr>
              <a:t>m</a:t>
            </a:r>
            <a:r>
              <a:rPr lang="cs-CZ" sz="2000" dirty="0" err="1" smtClean="0"/>
              <a:t>s</a:t>
            </a: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Jaká je tedy přenosová rychlost takto získaného digitálního PCM signálu?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131128" y="4312692"/>
            <a:ext cx="660876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signály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6704" y="1324898"/>
            <a:ext cx="9036496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Kompresní charakteristika – A-zákon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minulé hodině jsme si vysvětlili, že při kvantování „zaokrouhlujeme“ </a:t>
            </a:r>
            <a:r>
              <a:rPr lang="cs-CZ" sz="2000" dirty="0" err="1" smtClean="0"/>
              <a:t>navzorkované</a:t>
            </a:r>
            <a:r>
              <a:rPr lang="cs-CZ" sz="2000" dirty="0" smtClean="0"/>
              <a:t> amplitudy signálu podle rozhodovacích úrovní k nejbližšímu kvantizačnímu stupni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praxi však nejsou obvykle kvantizační stupně (a rozhodovací úrovně) rozloženy lineárně se stejnými rozestupy – pro lidský sluch je výhodnější nelineární způsob.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díky tomu jsou dobře slyšitelné i tiché zvuky, zatímco příliš hlasité jsou potlačeny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hovorové signály je standardizován </a:t>
            </a:r>
            <a:r>
              <a:rPr lang="cs-CZ" sz="2000" b="1" dirty="0" smtClean="0"/>
              <a:t>12-bitový A/D převod</a:t>
            </a:r>
            <a:r>
              <a:rPr lang="cs-CZ" sz="2000" dirty="0" smtClean="0"/>
              <a:t> – ten obsahuje 12 kvantizačních úrovní – na výstupu je tedy 12 bitů pro každý vzorek signálu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následně se pomocí tzv. </a:t>
            </a:r>
            <a:r>
              <a:rPr lang="cs-CZ" sz="2000" b="1" dirty="0" smtClean="0"/>
              <a:t>A-zákon</a:t>
            </a:r>
            <a:r>
              <a:rPr lang="cs-CZ" sz="2000" dirty="0" smtClean="0"/>
              <a:t>a provede </a:t>
            </a:r>
            <a:r>
              <a:rPr lang="cs-CZ" sz="2000" b="1" dirty="0" smtClean="0"/>
              <a:t>komprese těchto 12 bitů na výsledných 8</a:t>
            </a:r>
            <a:r>
              <a:rPr lang="cs-CZ" sz="2000" dirty="0" smtClean="0"/>
              <a:t> – použitím nelineárního způsobu kvantování</a:t>
            </a:r>
          </a:p>
        </p:txBody>
      </p:sp>
    </p:spTree>
    <p:extLst>
      <p:ext uri="{BB962C8B-B14F-4D97-AF65-F5344CB8AC3E}">
        <p14:creationId xmlns:p14="http://schemas.microsoft.com/office/powerpoint/2010/main" val="14210690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Sdružování PCM signálů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285042"/>
            <a:ext cx="9036496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telekomunikacích se často snažíme využít jednu přenosovou cestu pro více různých signálů – hospodárné využití drahých vedení, optických vláken,…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tomuto se obecně říká </a:t>
            </a:r>
            <a:r>
              <a:rPr lang="cs-CZ" sz="2000" b="1" dirty="0" err="1" smtClean="0">
                <a:solidFill>
                  <a:srgbClr val="FF0000"/>
                </a:solidFill>
              </a:rPr>
              <a:t>multiplexování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– několik samostatných signálů je vhodně seskupeno do jednoho a na konci přenosu v cílovém zařízení opět odděleno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nutnou podmínkou je dostatečně odlišit od sebe jednotlivé signály tak, abychom na přijímací straně mohli signály správně oddělit a přiřadit různým příjemcům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se pro odlišení signálů nejčastěji používá: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Časové dělení</a:t>
            </a:r>
            <a:r>
              <a:rPr lang="cs-CZ" sz="2000" dirty="0" smtClean="0"/>
              <a:t> – </a:t>
            </a:r>
            <a:r>
              <a:rPr lang="cs-CZ" sz="2000" dirty="0" err="1" smtClean="0"/>
              <a:t>Time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 – TDM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Frekvenční dělení </a:t>
            </a:r>
            <a:r>
              <a:rPr lang="cs-CZ" sz="2000" dirty="0" smtClean="0"/>
              <a:t>– </a:t>
            </a:r>
            <a:r>
              <a:rPr lang="cs-CZ" sz="2000" dirty="0" err="1" smtClean="0"/>
              <a:t>Frequency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 – FDM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Vlnové dělení </a:t>
            </a:r>
            <a:r>
              <a:rPr lang="cs-CZ" sz="2000" dirty="0" smtClean="0"/>
              <a:t>– </a:t>
            </a:r>
            <a:r>
              <a:rPr lang="cs-CZ" sz="2000" dirty="0" err="1" smtClean="0"/>
              <a:t>Wavelength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 – WDM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Kódové dělení </a:t>
            </a:r>
            <a:r>
              <a:rPr lang="cs-CZ" sz="2000" dirty="0" smtClean="0"/>
              <a:t>– </a:t>
            </a:r>
            <a:r>
              <a:rPr lang="cs-CZ" sz="2000" dirty="0" err="1" smtClean="0"/>
              <a:t>Code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 – CDM</a:t>
            </a:r>
          </a:p>
        </p:txBody>
      </p:sp>
      <p:pic>
        <p:nvPicPr>
          <p:cNvPr id="9" name="Picture 3" descr="C:\Users\Pavel\AppData\Local\Microsoft\Windows\Temporary Internet Files\Content.IE5\1MNES4RB\MC9002934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4186198"/>
            <a:ext cx="107473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2365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Časové </a:t>
            </a:r>
            <a:r>
              <a:rPr lang="cs-CZ" sz="1800" dirty="0" err="1"/>
              <a:t>multiplexování</a:t>
            </a:r>
            <a:r>
              <a:rPr lang="cs-CZ" sz="1800" dirty="0"/>
              <a:t> – TDM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1248" y="131597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 časového multiplexu si vysvětlíme na obrázku: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 multiplexoru vstupují jednotlivé signály s přenosovou rychlostí </a:t>
            </a:r>
            <a:r>
              <a:rPr lang="cs-CZ" sz="2000" b="1" i="1" dirty="0" err="1" smtClean="0"/>
              <a:t>v</a:t>
            </a:r>
            <a:r>
              <a:rPr lang="cs-CZ" sz="2000" b="1" i="1" baseline="-25000" dirty="0" err="1" smtClean="0"/>
              <a:t>p</a:t>
            </a:r>
            <a:endParaRPr lang="cs-CZ" sz="2000" b="1" i="1" baseline="-25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TDM multiplexor si můžeme jednoduše představit jako přepínač, který cyklicky po krátkém čase přepíná do společného kanálu na vstupu jednotlivé signály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ve společném kanále musí být minimálně </a:t>
            </a:r>
            <a:r>
              <a:rPr lang="cs-CZ" sz="2000" b="1" i="1" dirty="0" err="1" smtClean="0"/>
              <a:t>n.v</a:t>
            </a:r>
            <a:r>
              <a:rPr lang="cs-CZ" sz="2000" b="1" i="1" baseline="-25000" dirty="0" err="1" smtClean="0"/>
              <a:t>p</a:t>
            </a:r>
            <a:r>
              <a:rPr lang="cs-CZ" sz="2000" dirty="0" smtClean="0"/>
              <a:t>, kde </a:t>
            </a:r>
            <a:r>
              <a:rPr lang="cs-CZ" sz="2000" i="1" dirty="0" smtClean="0"/>
              <a:t>n</a:t>
            </a:r>
            <a:r>
              <a:rPr lang="cs-CZ" sz="2000" dirty="0" smtClean="0"/>
              <a:t> je počet </a:t>
            </a:r>
            <a:r>
              <a:rPr lang="cs-CZ" sz="2000" dirty="0" err="1" smtClean="0"/>
              <a:t>multiplexovaných</a:t>
            </a:r>
            <a:r>
              <a:rPr lang="cs-CZ" sz="2000" dirty="0" smtClean="0"/>
              <a:t> signálů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693434"/>
              </p:ext>
            </p:extLst>
          </p:nvPr>
        </p:nvGraphicFramePr>
        <p:xfrm>
          <a:off x="1003300" y="1802914"/>
          <a:ext cx="5623794" cy="1845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Visio" r:id="rId5" imgW="4093054" imgH="1327050" progId="Visio.Drawing.11">
                  <p:embed/>
                </p:oleObj>
              </mc:Choice>
              <mc:Fallback>
                <p:oleObj name="Visio" r:id="rId5" imgW="4093054" imgH="13270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3300" y="1802914"/>
                        <a:ext cx="5623794" cy="1845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92010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Časové </a:t>
            </a:r>
            <a:r>
              <a:rPr lang="cs-CZ" sz="1800" dirty="0" err="1"/>
              <a:t>multiplexování</a:t>
            </a:r>
            <a:r>
              <a:rPr lang="cs-CZ" sz="1800" dirty="0"/>
              <a:t> – TDM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1248" y="1315978"/>
            <a:ext cx="9036496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 časového multiplexu si vysvětlíme na obrázku: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výstupu demultiplexor nazpět přepíná jednotlivé výstupy – oba přepínače musí spolupracovat a ve stejný čas přepínat stejný vstup a výstup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přepínače tedy musí pracovat tzv. </a:t>
            </a:r>
            <a:r>
              <a:rPr lang="cs-CZ" sz="2000" b="1" dirty="0"/>
              <a:t>synchronně</a:t>
            </a:r>
            <a:r>
              <a:rPr lang="cs-CZ" sz="2000" dirty="0"/>
              <a:t> 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693434"/>
              </p:ext>
            </p:extLst>
          </p:nvPr>
        </p:nvGraphicFramePr>
        <p:xfrm>
          <a:off x="1003300" y="1802914"/>
          <a:ext cx="5623794" cy="1845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Visio" r:id="rId5" imgW="4093054" imgH="1327050" progId="Visio.Drawing.11">
                  <p:embed/>
                </p:oleObj>
              </mc:Choice>
              <mc:Fallback>
                <p:oleObj name="Visio" r:id="rId5" imgW="4093054" imgH="13270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3300" y="1802914"/>
                        <a:ext cx="5623794" cy="1845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9746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Časové </a:t>
            </a:r>
            <a:r>
              <a:rPr lang="cs-CZ" sz="1800" dirty="0" err="1"/>
              <a:t>multiplexování</a:t>
            </a:r>
            <a:r>
              <a:rPr lang="cs-CZ" sz="1800" dirty="0"/>
              <a:t> – TDM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362170"/>
            <a:ext cx="9036496" cy="360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krátký časový okamžik určený pro vysílání jednoho signálu se nazývá kanálový interval, označovaný jako tzv. </a:t>
            </a:r>
            <a:r>
              <a:rPr lang="cs-CZ" sz="2000" b="1" dirty="0" err="1" smtClean="0"/>
              <a:t>timeslot</a:t>
            </a:r>
            <a:endParaRPr lang="cs-CZ" sz="2000" b="1" dirty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kanálové intervaly pro všechny signály jsou vždy stejně dlouhé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poznají přepínače v multiplexoru a demultiplexoru, že mají přepnout? Jak demultiplexor rozliší, který kanálový interval patří kterému signálu na výstupu?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 společném kanálu se kanálové intervaly obvykle seskupují do tzv. </a:t>
            </a:r>
            <a:r>
              <a:rPr lang="cs-CZ" sz="2000" b="1" dirty="0" smtClean="0"/>
              <a:t>časových rámců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takový rámec má pevně vyhrazené složení – pořadí </a:t>
            </a:r>
            <a:r>
              <a:rPr lang="cs-CZ" sz="2000" dirty="0" err="1" smtClean="0"/>
              <a:t>multiplexovaných</a:t>
            </a:r>
            <a:r>
              <a:rPr lang="cs-CZ" sz="2000" dirty="0" smtClean="0"/>
              <a:t> signálů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demultiplexor proto odpočítává délku intervalu a cyklicky přepíná výstupy</a:t>
            </a:r>
          </a:p>
        </p:txBody>
      </p:sp>
      <p:pic>
        <p:nvPicPr>
          <p:cNvPr id="9" name="Picture 2" descr="C:\Users\Pavel\AppData\Local\Microsoft\Windows\Temporary Internet Files\Content.IE5\H2ETEE9Z\MP900390095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267" y="5047855"/>
            <a:ext cx="2614120" cy="16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8146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Časové </a:t>
            </a:r>
            <a:r>
              <a:rPr lang="cs-CZ" sz="1800" dirty="0" err="1"/>
              <a:t>multiplexování</a:t>
            </a:r>
            <a:r>
              <a:rPr lang="cs-CZ" sz="1800" dirty="0"/>
              <a:t> – TDM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9308" y="1353507"/>
            <a:ext cx="903649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zajistit synchronnost obou přepínačů?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začátek časového rámce se přidává tzv. </a:t>
            </a:r>
            <a:r>
              <a:rPr lang="cs-CZ" sz="2000" b="1" dirty="0" smtClean="0"/>
              <a:t>synchronizační </a:t>
            </a:r>
            <a:r>
              <a:rPr lang="cs-CZ" sz="2000" b="1" dirty="0" err="1" smtClean="0"/>
              <a:t>timeslot</a:t>
            </a:r>
            <a:r>
              <a:rPr lang="cs-CZ" sz="2000" dirty="0" smtClean="0"/>
              <a:t> 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 bývá obvykle pevně zadaná posloupnost (např.) 10101010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jakmile ji demultiplexor přijme, pozná začátek nového rámce a může začít cyklicky odpočítávat jednotlivé kanálové intervaly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tento proces se nazývá </a:t>
            </a:r>
            <a:r>
              <a:rPr lang="cs-CZ" sz="2000" b="1" dirty="0" smtClean="0"/>
              <a:t>rámcová synchronizace</a:t>
            </a:r>
          </a:p>
        </p:txBody>
      </p:sp>
      <p:pic>
        <p:nvPicPr>
          <p:cNvPr id="11" name="Picture 2" descr="C:\Users\Pavel\AppData\Local\Microsoft\Windows\Temporary Internet Files\Content.IE5\VSLFSKBD\MC90030432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558" y="3705810"/>
            <a:ext cx="2285420" cy="93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935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Rámec PCM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434610"/>
            <a:ext cx="9036496" cy="406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 časového </a:t>
            </a:r>
            <a:r>
              <a:rPr lang="cs-CZ" sz="2000" dirty="0" err="1" smtClean="0"/>
              <a:t>multiplexování</a:t>
            </a:r>
            <a:r>
              <a:rPr lang="cs-CZ" sz="2000" dirty="0" smtClean="0"/>
              <a:t> se využívá pro přenos digitálních signálů PCM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tzv. </a:t>
            </a:r>
            <a:r>
              <a:rPr lang="cs-CZ" sz="2000" b="1" dirty="0" smtClean="0"/>
              <a:t>PCM rámec 1. řádu – 30/32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složení základního PCM rámce 30/32 ukazuje obrázek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896073"/>
              </p:ext>
            </p:extLst>
          </p:nvPr>
        </p:nvGraphicFramePr>
        <p:xfrm>
          <a:off x="349969" y="2959150"/>
          <a:ext cx="8406681" cy="2543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Visio" r:id="rId5" imgW="7918947" imgH="2395170" progId="Visio.Drawing.11">
                  <p:embed/>
                </p:oleObj>
              </mc:Choice>
              <mc:Fallback>
                <p:oleObj name="Visio" r:id="rId5" imgW="7918947" imgH="23951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969" y="2959150"/>
                        <a:ext cx="8406681" cy="2543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2951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1569</TotalTime>
  <Words>1741</Words>
  <Application>Microsoft Office PowerPoint</Application>
  <PresentationFormat>Předvádění na obrazovce (4:3)</PresentationFormat>
  <Paragraphs>216</Paragraphs>
  <Slides>15</Slides>
  <Notes>13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Mustr_prezentace_OPPA</vt:lpstr>
      <vt:lpstr>Visio</vt:lpstr>
      <vt:lpstr>Prezentace aplikace PowerPoint</vt:lpstr>
      <vt:lpstr>Digitální telefonní signály</vt:lpstr>
      <vt:lpstr>Digitální telefonní signály</vt:lpstr>
      <vt:lpstr>Sdružování PCM signálů</vt:lpstr>
      <vt:lpstr>Časové multiplexování – TDM</vt:lpstr>
      <vt:lpstr>Časové multiplexování – TDM</vt:lpstr>
      <vt:lpstr>Časové multiplexování – TDM</vt:lpstr>
      <vt:lpstr>Časové multiplexování – TDM</vt:lpstr>
      <vt:lpstr>Rámec PCM</vt:lpstr>
      <vt:lpstr>Rámec PCM</vt:lpstr>
      <vt:lpstr>Digitální tok E1</vt:lpstr>
      <vt:lpstr>Digitální toky vyšších řádů – E2, E3, E4</vt:lpstr>
      <vt:lpstr>Digitální toky vyšších řádů – E2, E3, E4</vt:lpstr>
      <vt:lpstr>Digitální toky vyšších řádů – E2, E3, E4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342</cp:revision>
  <dcterms:created xsi:type="dcterms:W3CDTF">2013-09-10T05:03:47Z</dcterms:created>
  <dcterms:modified xsi:type="dcterms:W3CDTF">2014-09-26T09:56:15Z</dcterms:modified>
</cp:coreProperties>
</file>