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0" r:id="rId2"/>
    <p:sldId id="289" r:id="rId3"/>
    <p:sldId id="290" r:id="rId4"/>
    <p:sldId id="291" r:id="rId5"/>
    <p:sldId id="300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280" r:id="rId15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08" y="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Úvod – proč vznikla potřeba digitalizovat analogové signály… Výhodnější vlastnosti a operace, které se s analogovými signály nedají provádět. Přenos hovorových signálů využívá tzv. PCM modulaci – vysvětlíme si na dalších </a:t>
            </a:r>
            <a:r>
              <a:rPr lang="cs-CZ" baseline="0" dirty="0" err="1" smtClean="0">
                <a:sym typeface="Wingdings" pitchFamily="2" charset="2"/>
              </a:rPr>
              <a:t>slidech</a:t>
            </a:r>
            <a:r>
              <a:rPr lang="cs-CZ" baseline="0" dirty="0" smtClean="0">
                <a:sym typeface="Wingdings" pitchFamily="2" charset="2"/>
              </a:rPr>
              <a:t> a ještě i příští cvičení.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8 bitů znamená 2 na 8, tj. 256 kvantizačních stupňů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Zde raději tentokrát skončíme, aby toho nebylo na studenty příliš. Na příštím cvičení ale navážeme, případně na začátku dalšího cvičení udělejte se studenty krátké opakování, zda si pamatují alespoň něco.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Zde krátká odbočka – co je obecně modulace? Analogový signál si můžeme představit třeba jako sinusový průběh, který má určitou amplitudu, frekvenci a fázi. Modulace upravuje tyto veličiny signálu (amplitudu, fázi, frekvenci) tak, aby jejich změny byly detekovatelné na přijímací straně ve formě přenášené informace – odtud rozlišujeme modulace amplitudové, fázové a frekvenční. K modulacím se ještě podrobněji vrátíme a budeme se s nimi setkávat velmi často.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Zde raději tentokrát skončíme, aby toho nebylo na studenty příliš. Na příštím cvičení ale navážeme, případně na začátku dalšího cvičení udělejte se studenty krátké opakování, zda si pamatují alespoň něco.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smtClean="0">
                <a:sym typeface="Wingdings" pitchFamily="2" charset="2"/>
              </a:rPr>
              <a:t>Pochopení principu PCM je pro studenty velmi důležité. Klidně se na chvilku zastavte a důkladně vše proberte a zopakujte, v dalších cvičeních budeme na PCM dále stavět.</a:t>
            </a:r>
          </a:p>
          <a:p>
            <a:r>
              <a:rPr lang="cs-CZ" baseline="0" dirty="0" smtClean="0">
                <a:sym typeface="Wingdings" pitchFamily="2" charset="2"/>
              </a:rPr>
              <a:t>Vzorkování – odebírání okamžitých hodnot analogového signálu s periodou </a:t>
            </a:r>
            <a:r>
              <a:rPr lang="cs-CZ" baseline="0" dirty="0" err="1" smtClean="0">
                <a:sym typeface="Wingdings" pitchFamily="2" charset="2"/>
              </a:rPr>
              <a:t>Ts</a:t>
            </a:r>
            <a:r>
              <a:rPr lang="cs-CZ" baseline="0" dirty="0" smtClean="0">
                <a:sym typeface="Wingdings" pitchFamily="2" charset="2"/>
              </a:rPr>
              <a:t> (s = </a:t>
            </a:r>
            <a:r>
              <a:rPr lang="cs-CZ" baseline="0" dirty="0" err="1" smtClean="0">
                <a:sym typeface="Wingdings" pitchFamily="2" charset="2"/>
              </a:rPr>
              <a:t>sampling</a:t>
            </a:r>
            <a:r>
              <a:rPr lang="cs-CZ" baseline="0" dirty="0" smtClean="0">
                <a:sym typeface="Wingdings" pitchFamily="2" charset="2"/>
              </a:rPr>
              <a:t>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Hodnotu </a:t>
            </a:r>
            <a:r>
              <a:rPr lang="cs-CZ" baseline="0" dirty="0" err="1" smtClean="0">
                <a:sym typeface="Wingdings" pitchFamily="2" charset="2"/>
              </a:rPr>
              <a:t>fs</a:t>
            </a:r>
            <a:r>
              <a:rPr lang="cs-CZ" baseline="0" dirty="0" smtClean="0">
                <a:sym typeface="Wingdings" pitchFamily="2" charset="2"/>
              </a:rPr>
              <a:t> = 8 kHz budeme potřebovat i na příštím cvičení.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Druhým krokem převodu analogového signálu na digitální PCM je kvantování.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itchFamily="2" charset="2"/>
              </a:rPr>
              <a:t>Ke </a:t>
            </a:r>
            <a:r>
              <a:rPr lang="cs-CZ" baseline="0" dirty="0" err="1" smtClean="0">
                <a:sym typeface="Wingdings" pitchFamily="2" charset="2"/>
              </a:rPr>
              <a:t>kvantizaci</a:t>
            </a:r>
            <a:r>
              <a:rPr lang="cs-CZ" baseline="0" dirty="0" smtClean="0">
                <a:sym typeface="Wingdings" pitchFamily="2" charset="2"/>
              </a:rPr>
              <a:t> se ještě vrátíme na dalším cvičení.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66670" y="2501883"/>
            <a:ext cx="783120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Digitální telefonní signály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Kvantování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6250" y="1382322"/>
            <a:ext cx="90364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signál kvantovaný v amplitudě může nabývat jen určitých hodnot amplitudy – ty jsou dané pomocí tzv. </a:t>
            </a:r>
            <a:r>
              <a:rPr lang="cs-CZ" sz="2000" b="1" dirty="0" smtClean="0"/>
              <a:t>kvantizačních stupňů</a:t>
            </a:r>
            <a:r>
              <a:rPr lang="cs-CZ" sz="2000" dirty="0" smtClean="0"/>
              <a:t>.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mezi nimi jsou tzv. </a:t>
            </a:r>
            <a:r>
              <a:rPr lang="cs-CZ" sz="2000" b="1" dirty="0" smtClean="0"/>
              <a:t>rozhodovací úrovně</a:t>
            </a:r>
            <a:r>
              <a:rPr lang="cs-CZ" sz="2000" dirty="0" smtClean="0"/>
              <a:t>: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pokud je hodnota amplitudy signálu menší než rozhodovací stupeň je kvantována pomocí nižšího kvantizačního stupně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případě že naopak překročí tuto rozhodovací úroveň je kvantována pomocí vyššího kvantizačního stupně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kvantování je v podstatě stejný proces jako vzorkování – jen místo v časové oblasti se provádí v amplitudové.</a:t>
            </a:r>
          </a:p>
          <a:p>
            <a:pPr>
              <a:spcAft>
                <a:spcPts val="200"/>
              </a:spcAft>
            </a:pPr>
            <a:r>
              <a:rPr lang="cs-CZ" sz="2000" b="1" dirty="0" smtClean="0"/>
              <a:t>Kvantizační zkreslení</a:t>
            </a:r>
            <a:endParaRPr lang="cs-CZ" sz="2000" b="1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 procesu kvantování dochází k „zaokrouhlení“ amplitudy signálu k nejbližší nižší nebo vyšší kvantizační hladině – dochází ke zkreslení původního signálu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80699389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Kvantování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51516" y="1627020"/>
            <a:ext cx="9036496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Kvantizační zkreslení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hodnota </a:t>
            </a:r>
            <a:r>
              <a:rPr lang="cs-CZ" sz="2000" dirty="0"/>
              <a:t>amplitudy, o kterou jsme museli zvětšit (zmenšit) původní amplitudu signálu se nazývá </a:t>
            </a:r>
            <a:r>
              <a:rPr lang="cs-CZ" sz="2000" b="1" dirty="0"/>
              <a:t>kvantizační šum</a:t>
            </a:r>
            <a:r>
              <a:rPr lang="cs-CZ" sz="2000" dirty="0"/>
              <a:t>, </a:t>
            </a:r>
            <a:r>
              <a:rPr lang="cs-CZ" sz="2000" b="1" dirty="0"/>
              <a:t>kvantizační </a:t>
            </a:r>
            <a:r>
              <a:rPr lang="cs-CZ" sz="2000" b="1" dirty="0" smtClean="0"/>
              <a:t>zkreslení</a:t>
            </a:r>
            <a:endParaRPr lang="cs-CZ" sz="2000" dirty="0"/>
          </a:p>
          <a:p>
            <a:pPr>
              <a:spcAft>
                <a:spcPts val="200"/>
              </a:spcAft>
            </a:pPr>
            <a:endParaRPr lang="cs-CZ" sz="2000" b="1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354069"/>
              </p:ext>
            </p:extLst>
          </p:nvPr>
        </p:nvGraphicFramePr>
        <p:xfrm>
          <a:off x="1214009" y="3001755"/>
          <a:ext cx="5988263" cy="22795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6" name="Visio" r:id="rId5" imgW="5199519" imgH="1978020" progId="Visio.Drawing.11">
                  <p:embed/>
                </p:oleObj>
              </mc:Choice>
              <mc:Fallback>
                <p:oleObj name="Visio" r:id="rId5" imgW="5199519" imgH="1978020" progId="Visio.Drawing.11">
                  <p:embed/>
                  <p:pic>
                    <p:nvPicPr>
                      <p:cNvPr id="0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009" y="3001755"/>
                        <a:ext cx="5988263" cy="22795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140898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Kódování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55988" y="1361339"/>
            <a:ext cx="9036496" cy="4657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+mj-lt"/>
              <a:buAutoNum type="arabicPeriod" startAt="3"/>
            </a:pPr>
            <a:r>
              <a:rPr lang="cs-CZ" sz="2000" b="1" dirty="0" smtClean="0"/>
              <a:t>Kódování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označení jednotlivých kvantizačních úrovní pomocí binárního kódu – zakódování </a:t>
            </a:r>
            <a:r>
              <a:rPr lang="cs-CZ" sz="2000" dirty="0" err="1" smtClean="0"/>
              <a:t>navzorkovaného</a:t>
            </a:r>
            <a:r>
              <a:rPr lang="cs-CZ" sz="2000" dirty="0" smtClean="0"/>
              <a:t> a kvantovaného signálu – </a:t>
            </a:r>
            <a:r>
              <a:rPr lang="cs-CZ" sz="2000" b="1" dirty="0" smtClean="0"/>
              <a:t>vytvoření digitálního PCM signálu</a:t>
            </a:r>
            <a:r>
              <a:rPr lang="cs-CZ" sz="2000" dirty="0" smtClean="0"/>
              <a:t>.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Běžně se používá 8 bitový binární kód – kolik kombinací nul a jedniček umožní vytvořit – tj. kolik kvantizačních stupňů</a:t>
            </a:r>
            <a:r>
              <a:rPr lang="cs-CZ" sz="2000" dirty="0" smtClean="0"/>
              <a:t>?</a:t>
            </a:r>
            <a:endParaRPr lang="cs-CZ" sz="2000" dirty="0" smtClean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6794255"/>
              </p:ext>
            </p:extLst>
          </p:nvPr>
        </p:nvGraphicFramePr>
        <p:xfrm>
          <a:off x="3393609" y="2380192"/>
          <a:ext cx="4774079" cy="3128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name="Visio" r:id="rId5" imgW="4582805" imgH="2904120" progId="Visio.Drawing.11">
                  <p:embed/>
                </p:oleObj>
              </mc:Choice>
              <mc:Fallback>
                <p:oleObj name="Visio" r:id="rId5" imgW="4582805" imgH="290412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93609" y="2380192"/>
                        <a:ext cx="4774079" cy="31284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549797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err="1"/>
              <a:t>K</a:t>
            </a:r>
            <a:r>
              <a:rPr lang="cs-CZ" sz="1800" dirty="0" err="1" smtClean="0"/>
              <a:t>odek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82841" y="1253532"/>
            <a:ext cx="9036496" cy="5345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PCM </a:t>
            </a:r>
            <a:r>
              <a:rPr lang="cs-CZ" sz="2000" b="1" dirty="0" err="1" smtClean="0"/>
              <a:t>kodek</a:t>
            </a:r>
            <a:endParaRPr lang="cs-CZ" sz="2000" b="1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jednom koncovém zařízení jsou k dispozici oba dva obvody: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PCM kodér převádí analogový signál na digitální signál PCM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PCM dekodér převádí zpětně z digitálního PCM signálu původní analogový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ko</a:t>
            </a:r>
            <a:r>
              <a:rPr lang="cs-CZ" sz="2000" dirty="0" smtClean="0"/>
              <a:t>dér + </a:t>
            </a:r>
            <a:r>
              <a:rPr lang="cs-CZ" sz="2000" b="1" dirty="0" smtClean="0"/>
              <a:t>dek</a:t>
            </a:r>
            <a:r>
              <a:rPr lang="cs-CZ" sz="2000" dirty="0" smtClean="0"/>
              <a:t>odér = </a:t>
            </a:r>
            <a:r>
              <a:rPr lang="cs-CZ" sz="2000" b="1" dirty="0" err="1" smtClean="0"/>
              <a:t>kodek</a:t>
            </a:r>
            <a:endParaRPr lang="cs-CZ" sz="2000" b="1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dirty="0" smtClean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7676988"/>
              </p:ext>
            </p:extLst>
          </p:nvPr>
        </p:nvGraphicFramePr>
        <p:xfrm>
          <a:off x="2018705" y="3175693"/>
          <a:ext cx="6609156" cy="2963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3" name="Visio" r:id="rId5" imgW="5854591" imgH="2627910" progId="Visio.Drawing.11">
                  <p:embed/>
                </p:oleObj>
              </mc:Choice>
              <mc:Fallback>
                <p:oleObj name="Visio" r:id="rId5" imgW="5854591" imgH="262791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18705" y="3175693"/>
                        <a:ext cx="6609156" cy="29633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098248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telefonní signály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1549747"/>
            <a:ext cx="90364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předchozích hodinách jsme si říkali o signálech – analogových a digitálních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D</a:t>
            </a:r>
            <a:r>
              <a:rPr lang="cs-CZ" sz="2000" dirty="0" smtClean="0"/>
              <a:t>okážete vysvětlit základní rozdíly mezi nimi?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 smtClean="0"/>
              <a:t>telefonní hovory původně </a:t>
            </a:r>
            <a:r>
              <a:rPr lang="cs-CZ" sz="2000" b="1" dirty="0" smtClean="0"/>
              <a:t>analogové</a:t>
            </a:r>
            <a:r>
              <a:rPr lang="cs-CZ" sz="2000" dirty="0" smtClean="0"/>
              <a:t> – mikrofon generuje střídavý proud působením akustického tlaku, na opačném konci sluchátko pomocí cívky kmitající společně s membránou vytváří zpět akustický signál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 smtClean="0"/>
              <a:t>analogový telefonní signál – problémy s rušením, praskání, šum, přeslechy, zkreslení vlivem vlastností účastnických vedení, problém s hlasitostí při dlouhém vedení</a:t>
            </a:r>
          </a:p>
        </p:txBody>
      </p:sp>
      <p:pic>
        <p:nvPicPr>
          <p:cNvPr id="9" name="Picture 2" descr="C:\Users\Pavel\AppData\Local\Microsoft\Windows\Temporary Internet Files\Content.IE5\H2ETEE9Z\MC90008239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0680" y="4556656"/>
            <a:ext cx="1944216" cy="1634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Digitální telefonní signály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64381" y="1382322"/>
            <a:ext cx="9036496" cy="3498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 smtClean="0"/>
              <a:t>Řešení?</a:t>
            </a:r>
          </a:p>
          <a:p>
            <a:pPr marL="914400" lvl="1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 smtClean="0"/>
              <a:t>p</a:t>
            </a:r>
            <a:r>
              <a:rPr lang="cs-CZ" sz="2000" b="1" dirty="0" smtClean="0"/>
              <a:t>řevod analogového signálu na digitální</a:t>
            </a:r>
            <a:r>
              <a:rPr lang="cs-CZ" sz="2000" dirty="0" smtClean="0"/>
              <a:t> – lepší možnosti úpravy přenášeného signálu, jeho zpracování, přepojování v ústředně atd.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 smtClean="0"/>
              <a:t>tzv. </a:t>
            </a:r>
            <a:r>
              <a:rPr lang="cs-CZ" sz="2000" b="1" dirty="0" smtClean="0"/>
              <a:t>A/D</a:t>
            </a:r>
            <a:r>
              <a:rPr lang="cs-CZ" sz="2000" dirty="0" smtClean="0"/>
              <a:t> převod – převod analogového signálu na digitální, </a:t>
            </a:r>
            <a:r>
              <a:rPr lang="cs-CZ" sz="2000" b="1" dirty="0" smtClean="0"/>
              <a:t>D/A</a:t>
            </a:r>
            <a:r>
              <a:rPr lang="cs-CZ" sz="2000" dirty="0" smtClean="0"/>
              <a:t> je opačný proces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 smtClean="0"/>
              <a:t>v oblasti telefonních signálů tzv. </a:t>
            </a:r>
            <a:r>
              <a:rPr lang="cs-CZ" sz="2000" b="1" dirty="0" smtClean="0">
                <a:solidFill>
                  <a:srgbClr val="FF0000"/>
                </a:solidFill>
              </a:rPr>
              <a:t>pulzně kódová modulace PCM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rozvoj </a:t>
            </a:r>
            <a:r>
              <a:rPr lang="cs-CZ" sz="2000" dirty="0"/>
              <a:t>digitálních telefonních sítí souvisí se zaváděním </a:t>
            </a:r>
            <a:r>
              <a:rPr lang="cs-CZ" sz="2000" b="1" dirty="0"/>
              <a:t>PCM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ta byla patentována již v roce 1938 – ale v praxi zavedena až v 60. letech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důvodem byl nástup digitálních integrovaných </a:t>
            </a:r>
            <a:r>
              <a:rPr lang="cs-CZ" sz="2000" dirty="0" smtClean="0"/>
              <a:t>obvodů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400446900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Pulzně kódová modulace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266413"/>
            <a:ext cx="9036496" cy="4642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označení </a:t>
            </a:r>
            <a:r>
              <a:rPr lang="cs-CZ" sz="2000" b="1" dirty="0" smtClean="0">
                <a:solidFill>
                  <a:srgbClr val="FF0000"/>
                </a:solidFill>
              </a:rPr>
              <a:t>PCM</a:t>
            </a:r>
            <a:r>
              <a:rPr lang="cs-CZ" sz="2000" dirty="0" smtClean="0"/>
              <a:t> – Pulse </a:t>
            </a:r>
            <a:r>
              <a:rPr lang="cs-CZ" sz="2000" dirty="0" err="1" smtClean="0"/>
              <a:t>Code</a:t>
            </a:r>
            <a:r>
              <a:rPr lang="cs-CZ" sz="2000" dirty="0" smtClean="0"/>
              <a:t> </a:t>
            </a:r>
            <a:r>
              <a:rPr lang="cs-CZ" sz="2000" dirty="0" err="1" smtClean="0"/>
              <a:t>Modulation</a:t>
            </a: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modulace</a:t>
            </a:r>
            <a:r>
              <a:rPr lang="cs-CZ" sz="2000" dirty="0" smtClean="0"/>
              <a:t> – je proces úpravy charakteru přenášeného signálu na tvar vhodnější pro daný přenosový kanál či pro záznam signálu apod.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změny amplitudy, frekvence, fáze původního signálu – přenos informace prostřednictvím těchto změn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modulátor provádí modulaci původního signálu – na jeho výstupu je tzv. modulovaný signál, který vzniká složením původního signálu a tzv. nosného signálu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pulzní</a:t>
            </a:r>
            <a:r>
              <a:rPr lang="cs-CZ" sz="2000" dirty="0" smtClean="0"/>
              <a:t> (modulace) – je typ modulace, kdy na výstupu modulátoru je sekvence pulzů, která odpovídá hodnotě (amplitudě) původního signálu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název je odvozen od pulzu – krátké změny amplitudy signálu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kódování</a:t>
            </a:r>
            <a:r>
              <a:rPr lang="cs-CZ" sz="2000" dirty="0" smtClean="0"/>
              <a:t> – v případě modulací je procesem kódování myšlena náhrada původních hodnot signálu novými pomocí vhodného kódu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pro digitální signály se nejčastěji používají binární (dvojkové) kódy: 101100111111</a:t>
            </a:r>
          </a:p>
        </p:txBody>
      </p:sp>
    </p:spTree>
    <p:extLst>
      <p:ext uri="{BB962C8B-B14F-4D97-AF65-F5344CB8AC3E}">
        <p14:creationId xmlns:p14="http://schemas.microsoft.com/office/powerpoint/2010/main" val="180697935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31128" y="236538"/>
            <a:ext cx="6055396" cy="749300"/>
          </a:xfrm>
        </p:spPr>
        <p:txBody>
          <a:bodyPr/>
          <a:lstStyle/>
          <a:p>
            <a:r>
              <a:rPr lang="cs-CZ" sz="1800" dirty="0"/>
              <a:t>Pulzně kódová modulace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07504" y="1543742"/>
            <a:ext cx="903649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převod analogového signálu na digitální signál PCM probíhá ve 3 krocích: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Vzorkování (odběr vzorků ze signálů v čase)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Kvantování (zaokrouhlení hodnot v amplitudě)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Kódování (vyjádření hodnoty ve vhodném kódu)</a:t>
            </a: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dirty="0" smtClean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1296707" y="3366761"/>
            <a:ext cx="6608763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71882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Pulzně kódová modulace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72008" y="1298041"/>
            <a:ext cx="9036496" cy="4652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b="1" dirty="0" smtClean="0"/>
              <a:t>Vzorkování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 proces, kdy se z časově spojitého signálu odebírají pravidelně vzorky v určených časových okamžicích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frekvence, s níž se odebírají vzorky analogového signálu se označuje jako vzorkovací frekvence </a:t>
            </a:r>
            <a:r>
              <a:rPr lang="cs-CZ" sz="2000" i="1" dirty="0" err="1" smtClean="0"/>
              <a:t>f</a:t>
            </a:r>
            <a:r>
              <a:rPr lang="cs-CZ" sz="2000" i="1" baseline="-25000" dirty="0" err="1" smtClean="0"/>
              <a:t>s</a:t>
            </a:r>
            <a:r>
              <a:rPr lang="cs-CZ" sz="2000" dirty="0" smtClean="0"/>
              <a:t>: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dirty="0" smtClean="0"/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6608644"/>
              </p:ext>
            </p:extLst>
          </p:nvPr>
        </p:nvGraphicFramePr>
        <p:xfrm>
          <a:off x="938578" y="2312982"/>
          <a:ext cx="7229110" cy="2622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Visio" r:id="rId5" imgW="7857087" imgH="2974050" progId="Visio.Drawing.11">
                  <p:embed/>
                </p:oleObj>
              </mc:Choice>
              <mc:Fallback>
                <p:oleObj name="Visio" r:id="rId5" imgW="7857087" imgH="297405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38578" y="2312982"/>
                        <a:ext cx="7229110" cy="26226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3859219"/>
              </p:ext>
            </p:extLst>
          </p:nvPr>
        </p:nvGraphicFramePr>
        <p:xfrm>
          <a:off x="3520555" y="5821162"/>
          <a:ext cx="1872208" cy="74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4" name="Equation" r:id="rId7" imgW="1091880" imgH="431640" progId="Equation.DSMT4">
                  <p:embed/>
                </p:oleObj>
              </mc:Choice>
              <mc:Fallback>
                <p:oleObj name="Equation" r:id="rId7" imgW="10918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20555" y="5821162"/>
                        <a:ext cx="1872208" cy="740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657553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Vzorkovací teorém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72008" y="1317929"/>
            <a:ext cx="903649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abychom mohli z </a:t>
            </a:r>
            <a:r>
              <a:rPr lang="cs-CZ" sz="2000" dirty="0" err="1" smtClean="0"/>
              <a:t>navzorkovaného</a:t>
            </a:r>
            <a:r>
              <a:rPr lang="cs-CZ" sz="2000" dirty="0" smtClean="0"/>
              <a:t> signálu správně obnovit zpět původní analogový signál, musí platit tzv. </a:t>
            </a:r>
            <a:r>
              <a:rPr lang="cs-CZ" sz="2000" b="1" dirty="0" smtClean="0"/>
              <a:t>vzorkovací</a:t>
            </a:r>
            <a:r>
              <a:rPr lang="cs-CZ" sz="2000" dirty="0" smtClean="0"/>
              <a:t> (někdy též Shannon-</a:t>
            </a:r>
            <a:r>
              <a:rPr lang="cs-CZ" sz="2000" dirty="0" err="1" smtClean="0"/>
              <a:t>Kotělnikův</a:t>
            </a:r>
            <a:r>
              <a:rPr lang="cs-CZ" sz="2000" dirty="0" smtClean="0"/>
              <a:t>) </a:t>
            </a:r>
            <a:r>
              <a:rPr lang="cs-CZ" sz="2000" b="1" dirty="0" smtClean="0"/>
              <a:t>teorém</a:t>
            </a:r>
            <a:r>
              <a:rPr lang="cs-CZ" sz="2000" dirty="0" smtClean="0"/>
              <a:t>:</a:t>
            </a:r>
          </a:p>
          <a:p>
            <a:pPr marL="266700" indent="-2667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66700" indent="-2667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>
              <a:spcAft>
                <a:spcPts val="200"/>
              </a:spcAft>
            </a:pPr>
            <a:r>
              <a:rPr lang="cs-CZ" sz="2000" b="1" dirty="0" smtClean="0"/>
              <a:t>Vzorkovací teorém:</a:t>
            </a:r>
          </a:p>
          <a:p>
            <a:pPr marL="266700" indent="-2667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</a:t>
            </a:r>
            <a:r>
              <a:rPr lang="cs-CZ" sz="2000" dirty="0" smtClean="0"/>
              <a:t>ro vzorkování daného analogového signálu musíme použít alespoň dvakrát větší frekvenci, než je nejvyšší frekvence obsažená ve vzorkovaném signálu.</a:t>
            </a:r>
          </a:p>
          <a:p>
            <a:pPr marL="266700" indent="-2667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t</a:t>
            </a:r>
            <a:r>
              <a:rPr lang="cs-CZ" sz="2000" dirty="0" smtClean="0"/>
              <a:t>o znamená, že za jednu periodu původního analogového signálu z něj musíme odebrat alespoň dva vzorky…</a:t>
            </a:r>
            <a:endParaRPr lang="cs-CZ" sz="2000" dirty="0"/>
          </a:p>
          <a:p>
            <a:pPr marL="266700" indent="-2667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</a:t>
            </a:r>
            <a:r>
              <a:rPr lang="cs-CZ" sz="2000" dirty="0" smtClean="0"/>
              <a:t>ři nedodržení podmínky vzniká tzv. </a:t>
            </a:r>
            <a:r>
              <a:rPr lang="cs-CZ" sz="2000" b="1" dirty="0" err="1" smtClean="0"/>
              <a:t>aliasing</a:t>
            </a:r>
            <a:endParaRPr lang="cs-CZ" sz="2000" dirty="0" smtClean="0"/>
          </a:p>
        </p:txBody>
      </p:sp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3019284"/>
              </p:ext>
            </p:extLst>
          </p:nvPr>
        </p:nvGraphicFramePr>
        <p:xfrm>
          <a:off x="328613" y="2303408"/>
          <a:ext cx="2968625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Equation" r:id="rId5" imgW="1498320" imgH="253800" progId="Equation.DSMT4">
                  <p:embed/>
                </p:oleObj>
              </mc:Choice>
              <mc:Fallback>
                <p:oleObj name="Equation" r:id="rId5" imgW="149832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8613" y="2303408"/>
                        <a:ext cx="2968625" cy="503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812842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Vzorkovací teorém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72008" y="1704294"/>
            <a:ext cx="9036496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omezení maximální frekvence </a:t>
            </a:r>
            <a:r>
              <a:rPr lang="cs-CZ" sz="2000" i="1" dirty="0" err="1" smtClean="0"/>
              <a:t>f</a:t>
            </a:r>
            <a:r>
              <a:rPr lang="cs-CZ" sz="2000" i="1" baseline="-25000" dirty="0" err="1" smtClean="0"/>
              <a:t>max</a:t>
            </a:r>
            <a:r>
              <a:rPr lang="cs-CZ" sz="2000" dirty="0" smtClean="0"/>
              <a:t> analogový signál nejprve projde filtrem, který omezí jeho maximální horní frekvenci </a:t>
            </a:r>
            <a:r>
              <a:rPr lang="cs-CZ" sz="2000" i="1" dirty="0" err="1" smtClean="0"/>
              <a:t>f</a:t>
            </a:r>
            <a:r>
              <a:rPr lang="cs-CZ" sz="2000" i="1" baseline="-25000" dirty="0" err="1" smtClean="0"/>
              <a:t>max</a:t>
            </a:r>
            <a:r>
              <a:rPr lang="cs-CZ" sz="2000" dirty="0" smtClean="0"/>
              <a:t> – tzv. anti-</a:t>
            </a:r>
            <a:r>
              <a:rPr lang="cs-CZ" sz="2000" dirty="0" err="1" smtClean="0"/>
              <a:t>aliasingový</a:t>
            </a:r>
            <a:r>
              <a:rPr lang="cs-CZ" sz="2000" dirty="0" smtClean="0"/>
              <a:t> filtr</a:t>
            </a:r>
          </a:p>
          <a:p>
            <a:pPr marL="266700" indent="-26670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/>
          </a:p>
          <a:p>
            <a:pPr marL="266700" indent="-2667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telefonní kanál s frekvencí 300-3400 Hz byla stanovena vzorkovací frekvence</a:t>
            </a:r>
            <a:br>
              <a:rPr lang="cs-CZ" sz="2000" dirty="0" smtClean="0"/>
            </a:br>
            <a:r>
              <a:rPr lang="cs-CZ" sz="2000" b="1" i="1" dirty="0" err="1" smtClean="0"/>
              <a:t>f</a:t>
            </a:r>
            <a:r>
              <a:rPr lang="cs-CZ" sz="2000" b="1" i="1" baseline="-25000" dirty="0" err="1" smtClean="0"/>
              <a:t>s</a:t>
            </a:r>
            <a:r>
              <a:rPr lang="cs-CZ" sz="2000" b="1" dirty="0" smtClean="0"/>
              <a:t> = 8000 Hz </a:t>
            </a:r>
          </a:p>
        </p:txBody>
      </p:sp>
      <p:pic>
        <p:nvPicPr>
          <p:cNvPr id="10" name="Picture 4" descr="C:\Users\Pavel\AppData\Local\Microsoft\Windows\Temporary Internet Files\Content.IE5\H2ETEE9Z\MC90029370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040" y="3848471"/>
            <a:ext cx="1544310" cy="154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36397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Kvantování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72008" y="1355915"/>
            <a:ext cx="9036496" cy="4344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+mj-lt"/>
              <a:buAutoNum type="arabicPeriod" startAt="2"/>
            </a:pPr>
            <a:r>
              <a:rPr lang="cs-CZ" sz="2000" b="1" dirty="0" smtClean="0"/>
              <a:t>Kvantování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/>
              <a:t>navzorkovaný</a:t>
            </a:r>
            <a:r>
              <a:rPr lang="cs-CZ" sz="2000" dirty="0" smtClean="0"/>
              <a:t> signál může nabývat v amplitudě libovolných hodnot – pomocí kvantování jej omezíme na omezený počet hodnot amplitudy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dirty="0" smtClean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9544575"/>
              </p:ext>
            </p:extLst>
          </p:nvPr>
        </p:nvGraphicFramePr>
        <p:xfrm>
          <a:off x="915801" y="2844780"/>
          <a:ext cx="7348910" cy="31636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Visio" r:id="rId5" imgW="7652056" imgH="3294810" progId="Visio.Drawing.11">
                  <p:embed/>
                </p:oleObj>
              </mc:Choice>
              <mc:Fallback>
                <p:oleObj name="Visio" r:id="rId5" imgW="7652056" imgH="329481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5801" y="2844780"/>
                        <a:ext cx="7348910" cy="31636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603167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1488</TotalTime>
  <Words>1103</Words>
  <Application>Microsoft Office PowerPoint</Application>
  <PresentationFormat>Předvádění na obrazovce (4:3)</PresentationFormat>
  <Paragraphs>204</Paragraphs>
  <Slides>14</Slides>
  <Notes>12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14</vt:i4>
      </vt:variant>
    </vt:vector>
  </HeadingPairs>
  <TitlesOfParts>
    <vt:vector size="20" baseType="lpstr">
      <vt:lpstr>Arial</vt:lpstr>
      <vt:lpstr>Calibri</vt:lpstr>
      <vt:lpstr>Wingdings</vt:lpstr>
      <vt:lpstr>Mustr_prezentace_OPPA</vt:lpstr>
      <vt:lpstr>Visio</vt:lpstr>
      <vt:lpstr>Equation</vt:lpstr>
      <vt:lpstr>Prezentace aplikace PowerPoint</vt:lpstr>
      <vt:lpstr>Digitální telefonní signály</vt:lpstr>
      <vt:lpstr>Digitální telefonní signály</vt:lpstr>
      <vt:lpstr>Pulzně kódová modulace</vt:lpstr>
      <vt:lpstr>Pulzně kódová modulace</vt:lpstr>
      <vt:lpstr>Pulzně kódová modulace</vt:lpstr>
      <vt:lpstr>Vzorkovací teorém</vt:lpstr>
      <vt:lpstr>Vzorkovací teorém</vt:lpstr>
      <vt:lpstr>Kvantování</vt:lpstr>
      <vt:lpstr>Kvantování</vt:lpstr>
      <vt:lpstr>Kvantování</vt:lpstr>
      <vt:lpstr>Kódování</vt:lpstr>
      <vt:lpstr>Kodek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321</cp:revision>
  <dcterms:created xsi:type="dcterms:W3CDTF">2013-09-10T05:03:47Z</dcterms:created>
  <dcterms:modified xsi:type="dcterms:W3CDTF">2014-09-19T10:55:21Z</dcterms:modified>
</cp:coreProperties>
</file>