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2"/>
  </p:notesMasterIdLst>
  <p:handoutMasterIdLst>
    <p:handoutMasterId r:id="rId43"/>
  </p:handoutMasterIdLst>
  <p:sldIdLst>
    <p:sldId id="270" r:id="rId2"/>
    <p:sldId id="302" r:id="rId3"/>
    <p:sldId id="315" r:id="rId4"/>
    <p:sldId id="312" r:id="rId5"/>
    <p:sldId id="289" r:id="rId6"/>
    <p:sldId id="301" r:id="rId7"/>
    <p:sldId id="304" r:id="rId8"/>
    <p:sldId id="303" r:id="rId9"/>
    <p:sldId id="316" r:id="rId10"/>
    <p:sldId id="300" r:id="rId11"/>
    <p:sldId id="306" r:id="rId12"/>
    <p:sldId id="307" r:id="rId13"/>
    <p:sldId id="308" r:id="rId14"/>
    <p:sldId id="291" r:id="rId15"/>
    <p:sldId id="309" r:id="rId16"/>
    <p:sldId id="292" r:id="rId17"/>
    <p:sldId id="293" r:id="rId18"/>
    <p:sldId id="296" r:id="rId19"/>
    <p:sldId id="326" r:id="rId20"/>
    <p:sldId id="317" r:id="rId21"/>
    <p:sldId id="313" r:id="rId22"/>
    <p:sldId id="314" r:id="rId23"/>
    <p:sldId id="294" r:id="rId24"/>
    <p:sldId id="310" r:id="rId25"/>
    <p:sldId id="295" r:id="rId26"/>
    <p:sldId id="297" r:id="rId27"/>
    <p:sldId id="318" r:id="rId28"/>
    <p:sldId id="319" r:id="rId29"/>
    <p:sldId id="320" r:id="rId30"/>
    <p:sldId id="321" r:id="rId31"/>
    <p:sldId id="322" r:id="rId32"/>
    <p:sldId id="323" r:id="rId33"/>
    <p:sldId id="324" r:id="rId34"/>
    <p:sldId id="325" r:id="rId35"/>
    <p:sldId id="298" r:id="rId36"/>
    <p:sldId id="299" r:id="rId37"/>
    <p:sldId id="327" r:id="rId38"/>
    <p:sldId id="311" r:id="rId39"/>
    <p:sldId id="328" r:id="rId40"/>
    <p:sldId id="280" r:id="rId41"/>
  </p:sldIdLst>
  <p:sldSz cx="9144000" cy="6858000" type="screen4x3"/>
  <p:notesSz cx="6858000" cy="994568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42E12"/>
    <a:srgbClr val="3C3C8C"/>
    <a:srgbClr val="F7D4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Styl Světlá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75DCB02-9BB8-47FD-8907-85C794F793BA}" styleName="Styl s motivem 1 – zvýraznění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0A15C55-8517-42AA-B614-E9B94910E393}" styleName="Střední styl 2 – zvýraznění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5" autoAdjust="0"/>
    <p:restoredTop sz="80756" autoAdjust="0"/>
  </p:normalViewPr>
  <p:slideViewPr>
    <p:cSldViewPr snapToGrid="0" snapToObjects="1">
      <p:cViewPr varScale="1">
        <p:scale>
          <a:sx n="76" d="100"/>
          <a:sy n="76" d="100"/>
        </p:scale>
        <p:origin x="114" y="4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4B5975-4091-4F51-BEC7-5BCEFEB1EF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0712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46125"/>
            <a:ext cx="497522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fld id="{19F9E967-BB3B-47E5-8EEC-C289424478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7506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Tato prezentace slouží spíše jako úvod do problematiky přístupových sítí a technologií – v minulé byly zmíněny modemy a proto</a:t>
            </a:r>
            <a:r>
              <a:rPr lang="cs-CZ" baseline="0" dirty="0" smtClean="0"/>
              <a:t> je vhodné o nich studentům něco málo vysvětlit. Větší část si však ponecháme až do 2. ročníku studia.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08335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70095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693790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822835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K </a:t>
            </a:r>
            <a:r>
              <a:rPr lang="cs-CZ" dirty="0" err="1" smtClean="0"/>
              <a:t>xDSL</a:t>
            </a:r>
            <a:r>
              <a:rPr lang="cs-CZ" dirty="0" smtClean="0"/>
              <a:t> přípojkám a zejména k ADSL a VDSL se ještě podrobněji vrátíme ve 2. ročníku a podrobně vysvětlíme princip fungování,</a:t>
            </a:r>
            <a:r>
              <a:rPr lang="cs-CZ" baseline="0" dirty="0" smtClean="0"/>
              <a:t> blokové schéma modemu apod. Zde si tedy shrneme alespoň základní vlastnosti a funkce přípojek, ab studenti měli alespoň základní představu o funkci ADSL přípojky a jejích parametrů.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984224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Obdobně vypočítat pro maximální bitovou alokaci b=15,</a:t>
            </a:r>
            <a:r>
              <a:rPr lang="cs-CZ" baseline="0" dirty="0" smtClean="0"/>
              <a:t> potom m=2 na 15., tj. 32768 stavů</a:t>
            </a:r>
          </a:p>
          <a:p>
            <a:r>
              <a:rPr lang="cs-CZ" baseline="0" dirty="0" smtClean="0"/>
              <a:t>Max. rychlost </a:t>
            </a:r>
            <a:r>
              <a:rPr lang="cs-CZ" baseline="0" dirty="0" err="1" smtClean="0"/>
              <a:t>subkanálu</a:t>
            </a:r>
            <a:r>
              <a:rPr lang="cs-CZ" baseline="0" dirty="0" smtClean="0"/>
              <a:t> 60  </a:t>
            </a:r>
            <a:r>
              <a:rPr lang="cs-CZ" baseline="0" dirty="0" err="1" smtClean="0"/>
              <a:t>kbit</a:t>
            </a:r>
            <a:r>
              <a:rPr lang="cs-CZ" baseline="0" dirty="0" smtClean="0"/>
              <a:t>/s, celkově pro 200 kanálů 12 </a:t>
            </a:r>
            <a:r>
              <a:rPr lang="cs-CZ" baseline="0" dirty="0" err="1" smtClean="0"/>
              <a:t>Mbit</a:t>
            </a:r>
            <a:r>
              <a:rPr lang="cs-CZ" baseline="0" dirty="0" smtClean="0"/>
              <a:t>/s.</a:t>
            </a:r>
          </a:p>
          <a:p>
            <a:r>
              <a:rPr lang="cs-CZ" baseline="0" dirty="0" smtClean="0"/>
              <a:t>Pro </a:t>
            </a:r>
            <a:r>
              <a:rPr lang="cs-CZ" baseline="0" dirty="0" err="1" smtClean="0"/>
              <a:t>upstream</a:t>
            </a:r>
            <a:r>
              <a:rPr lang="cs-CZ" baseline="0" dirty="0" smtClean="0"/>
              <a:t> je možno použít maximálně 32 </a:t>
            </a:r>
            <a:r>
              <a:rPr lang="cs-CZ" baseline="0" dirty="0" err="1" smtClean="0"/>
              <a:t>subkanálů</a:t>
            </a:r>
            <a:r>
              <a:rPr lang="cs-CZ" baseline="0" dirty="0" smtClean="0"/>
              <a:t>, tj. teoreticky maximálně 1920 </a:t>
            </a:r>
            <a:r>
              <a:rPr lang="cs-CZ" baseline="0" dirty="0" err="1" smtClean="0"/>
              <a:t>kbit</a:t>
            </a:r>
            <a:r>
              <a:rPr lang="cs-CZ" baseline="0" dirty="0" smtClean="0"/>
              <a:t>/s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695502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0369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46039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274908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257203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4888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Tato prezentace slouží spíše jako úvod do problematiky přístupových sítí a technologií – v minulé byly zmíněny modemy a proto</a:t>
            </a:r>
            <a:r>
              <a:rPr lang="cs-CZ" baseline="0" dirty="0" smtClean="0"/>
              <a:t> je vhodné o nich studentům něco málo vysvětlit. Větší část si však ponecháme až do 2. ročníku studia.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083353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8428398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8844754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107784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2197560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5089130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720161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183450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9748556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5967468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69240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19636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baseline="0" dirty="0" smtClean="0"/>
              <a:t>Většina studentů si už možná nebude ani pamatovat na éru telefonních modemů z 90. let 20. století, proto se u nich více zastavíme. 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Téma</a:t>
            </a:r>
            <a:r>
              <a:rPr lang="cs-CZ" baseline="0" dirty="0" smtClean="0"/>
              <a:t> </a:t>
            </a:r>
            <a:r>
              <a:rPr lang="cs-CZ" baseline="0" dirty="0" err="1" smtClean="0"/>
              <a:t>xDSL</a:t>
            </a:r>
            <a:r>
              <a:rPr lang="cs-CZ" baseline="0" dirty="0" smtClean="0"/>
              <a:t> přípojek by mělo být studentům relativně blízké. Na začátku cvičení proto udělejte malou anketu a zeptejte se, kdo má doma připojení k Internetu pomocí nějaké </a:t>
            </a:r>
            <a:r>
              <a:rPr lang="cs-CZ" baseline="0" dirty="0" err="1" smtClean="0"/>
              <a:t>xDSL</a:t>
            </a:r>
            <a:r>
              <a:rPr lang="cs-CZ" baseline="0" dirty="0" smtClean="0"/>
              <a:t> přípojky (zřejmě buď ADSL2+ nebo VDSL2), případně se ptejte kdo co o vlastnostech </a:t>
            </a:r>
            <a:r>
              <a:rPr lang="cs-CZ" baseline="0" dirty="0" err="1" smtClean="0"/>
              <a:t>xDSL</a:t>
            </a:r>
            <a:r>
              <a:rPr lang="cs-CZ" baseline="0" dirty="0" smtClean="0"/>
              <a:t> přípojek ví, jaká je momentální nabídka poskytovatelů na trhu v ČR apod.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336218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93192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05054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54720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57606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9" descr="prezentaceOPPa_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9813" y="2482850"/>
            <a:ext cx="7772400" cy="1470025"/>
          </a:xfrm>
        </p:spPr>
        <p:txBody>
          <a:bodyPr anchor="t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39813" y="5591175"/>
            <a:ext cx="6400800" cy="60325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313393059"/>
      </p:ext>
    </p:extLst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B7B6F-10CC-4456-88DD-EDCA266038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6500555"/>
      </p:ext>
    </p:extLst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1475" y="236538"/>
            <a:ext cx="2035175" cy="58896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15950" y="236538"/>
            <a:ext cx="5953125" cy="58896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03F1C-2470-4664-9B5B-1F2642AE89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6801762"/>
      </p:ext>
    </p:extLst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985B-73AF-46EE-94C6-3612EC56C1C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112997"/>
      </p:ext>
    </p:extLst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6A7F6-4B1B-4BFD-9095-8A6BDFF338F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016777"/>
      </p:ext>
    </p:extLst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1595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4D19B-8121-4653-A161-7B702532751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7098831"/>
      </p:ext>
    </p:extLst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041B1-0CE4-4F7B-93DD-E05971A8603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2419913"/>
      </p:ext>
    </p:extLst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D93EC-4EF0-44FE-BBCB-4025FFB88E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976397"/>
      </p:ext>
    </p:extLst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0D5EF-4B36-4456-AB22-7E8B0B57494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9466758"/>
      </p:ext>
    </p:extLst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1DC8A-9667-4301-AE0D-B23D4973A3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1871645"/>
      </p:ext>
    </p:extLst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7DC33-E398-4EC9-A6D0-D48DC1E370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203035"/>
      </p:ext>
    </p:extLst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4" descr="prezentaceOPPa_S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5950" y="1600200"/>
            <a:ext cx="81407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67688" y="6191250"/>
            <a:ext cx="58896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C3C8C"/>
                </a:solidFill>
              </a:defRPr>
            </a:lvl1pPr>
          </a:lstStyle>
          <a:p>
            <a:pPr>
              <a:defRPr/>
            </a:pPr>
            <a:fld id="{1C9E5F94-2D86-4E9B-B60D-9A8D3E44146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236538"/>
            <a:ext cx="58483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6838950" y="6362700"/>
            <a:ext cx="12954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cs-CZ" sz="900" b="1" smtClean="0">
                <a:solidFill>
                  <a:srgbClr val="D42E12"/>
                </a:solidFill>
              </a:rPr>
              <a:t>WWW.OPPA.CZ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ransition>
    <p:randomBar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9pPr>
    </p:titleStyle>
    <p:bodyStyle>
      <a:lvl1pPr marL="266700" indent="-266700" algn="l" rtl="0" eaLnBrk="1" fontAlgn="base" hangingPunct="1">
        <a:spcBef>
          <a:spcPct val="20000"/>
        </a:spcBef>
        <a:spcAft>
          <a:spcPct val="0"/>
        </a:spcAft>
        <a:buClr>
          <a:srgbClr val="D42E12"/>
        </a:buClr>
        <a:buFont typeface="Wingdings" pitchFamily="2" charset="2"/>
        <a:buChar char="§"/>
        <a:defRPr sz="2400">
          <a:solidFill>
            <a:srgbClr val="3C3C8C"/>
          </a:solidFill>
          <a:latin typeface="+mn-lt"/>
          <a:ea typeface="+mn-ea"/>
          <a:cs typeface="+mn-cs"/>
        </a:defRPr>
      </a:lvl1pPr>
      <a:lvl2pPr marL="714375" indent="-26828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C3C8C"/>
          </a:solidFill>
          <a:latin typeface="+mn-lt"/>
        </a:defRPr>
      </a:lvl2pPr>
      <a:lvl3pPr marL="1076325" indent="-182563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3C3C8C"/>
          </a:solidFill>
          <a:latin typeface="+mn-lt"/>
        </a:defRPr>
      </a:lvl3pPr>
      <a:lvl4pPr marL="1524000" indent="-268288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3C3C8C"/>
          </a:solidFill>
          <a:latin typeface="+mn-lt"/>
        </a:defRPr>
      </a:lvl4pPr>
      <a:lvl5pPr marL="18859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5pPr>
      <a:lvl6pPr marL="23431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6pPr>
      <a:lvl7pPr marL="28003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7pPr>
      <a:lvl8pPr marL="32575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8pPr>
      <a:lvl9pPr marL="37147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3.emf"/><Relationship Id="rId4" Type="http://schemas.openxmlformats.org/officeDocument/2006/relationships/oleObject" Target="../embeddings/oleObject4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6.e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5.e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3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notesSlide" Target="../notesSlides/notesSlide14.xml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.jpeg"/><Relationship Id="rId4" Type="http://schemas.openxmlformats.org/officeDocument/2006/relationships/image" Target="../media/image30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3.e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3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4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3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46125" y="2501883"/>
            <a:ext cx="765175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cs-CZ" sz="4000" b="1" dirty="0" smtClean="0">
                <a:solidFill>
                  <a:schemeClr val="bg1"/>
                </a:solidFill>
              </a:rPr>
              <a:t>Telefonní modemy, modemy </a:t>
            </a:r>
            <a:r>
              <a:rPr lang="cs-CZ" sz="4000" b="1" dirty="0" err="1" smtClean="0">
                <a:solidFill>
                  <a:schemeClr val="bg1"/>
                </a:solidFill>
              </a:rPr>
              <a:t>xDSL</a:t>
            </a:r>
            <a:r>
              <a:rPr lang="cs-CZ" sz="4000" b="1" dirty="0" smtClean="0">
                <a:solidFill>
                  <a:schemeClr val="bg1"/>
                </a:solidFill>
              </a:rPr>
              <a:t>, kabelové modemy</a:t>
            </a:r>
            <a:endParaRPr lang="cs-CZ" sz="4000" b="1" dirty="0">
              <a:solidFill>
                <a:schemeClr val="bg1"/>
              </a:solidFill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038225" y="1236663"/>
            <a:ext cx="6400800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lnSpc>
                <a:spcPct val="90000"/>
              </a:lnSpc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b="1" dirty="0">
                <a:solidFill>
                  <a:schemeClr val="bg1"/>
                </a:solidFill>
              </a:rPr>
              <a:t>EVROPSKÝ SOCIÁLNÍ FOND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46150" y="3952875"/>
            <a:ext cx="4956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 dirty="0">
                <a:solidFill>
                  <a:srgbClr val="D42E12"/>
                </a:solidFill>
              </a:rPr>
              <a:t>PRAHA </a:t>
            </a:r>
            <a:r>
              <a:rPr lang="en-US" b="1" dirty="0">
                <a:solidFill>
                  <a:srgbClr val="D42E12"/>
                </a:solidFill>
              </a:rPr>
              <a:t>&amp; EU</a:t>
            </a:r>
            <a:br>
              <a:rPr lang="en-US" b="1" dirty="0">
                <a:solidFill>
                  <a:srgbClr val="D42E12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INVESTUJEME DO VA</a:t>
            </a:r>
            <a:r>
              <a:rPr lang="cs-CZ" b="1" dirty="0">
                <a:solidFill>
                  <a:schemeClr val="bg1"/>
                </a:solidFill>
              </a:rPr>
              <a:t>ŠÍ </a:t>
            </a:r>
            <a:r>
              <a:rPr lang="cs-CZ" b="1" dirty="0" smtClean="0">
                <a:solidFill>
                  <a:schemeClr val="bg1"/>
                </a:solidFill>
              </a:rPr>
              <a:t>BUDOUCNOSTI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5289550"/>
            <a:ext cx="91440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algn="ctr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2000" b="1" dirty="0">
                <a:solidFill>
                  <a:schemeClr val="bg1"/>
                </a:solidFill>
              </a:rPr>
              <a:t>Podpora kvality výuky informačních a telekomunikačních technologií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ITTEL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 CZ.2.17/3.1.00/36206</a:t>
            </a:r>
          </a:p>
        </p:txBody>
      </p:sp>
      <p:pic>
        <p:nvPicPr>
          <p:cNvPr id="3079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6" y="251749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 pole 2"/>
          <p:cNvSpPr txBox="1">
            <a:spLocks noChangeArrowheads="1"/>
          </p:cNvSpPr>
          <p:nvPr/>
        </p:nvSpPr>
        <p:spPr bwMode="auto">
          <a:xfrm>
            <a:off x="4516767" y="273974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Modemy a modulace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72008" y="1298748"/>
            <a:ext cx="9036496" cy="5247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Vývoj </a:t>
            </a:r>
            <a:r>
              <a:rPr lang="cs-CZ" sz="2000" b="1" dirty="0">
                <a:solidFill>
                  <a:srgbClr val="C00000"/>
                </a:solidFill>
              </a:rPr>
              <a:t>telefonních modemů (</a:t>
            </a:r>
            <a:r>
              <a:rPr lang="cs-CZ" sz="2000" b="1" dirty="0" err="1">
                <a:solidFill>
                  <a:srgbClr val="C00000"/>
                </a:solidFill>
              </a:rPr>
              <a:t>dial</a:t>
            </a:r>
            <a:r>
              <a:rPr lang="cs-CZ" sz="2000" b="1" dirty="0">
                <a:solidFill>
                  <a:srgbClr val="C00000"/>
                </a:solidFill>
              </a:rPr>
              <a:t>-up)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nejstarší modemy dle doporučení </a:t>
            </a:r>
            <a:r>
              <a:rPr lang="cs-CZ" sz="2000" b="1" dirty="0"/>
              <a:t>ITU-T </a:t>
            </a:r>
            <a:r>
              <a:rPr lang="cs-CZ" sz="2000" b="1" dirty="0" smtClean="0"/>
              <a:t>V.21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založeny </a:t>
            </a:r>
            <a:r>
              <a:rPr lang="cs-CZ" sz="2000" dirty="0"/>
              <a:t>na dvoustavovém klíčování </a:t>
            </a:r>
            <a:r>
              <a:rPr lang="cs-CZ" sz="2000" dirty="0" smtClean="0"/>
              <a:t>2-FSK s arytmickým přenosem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přenosová </a:t>
            </a:r>
            <a:r>
              <a:rPr lang="cs-CZ" sz="2000" dirty="0"/>
              <a:t>rychlost jen </a:t>
            </a:r>
            <a:r>
              <a:rPr lang="cs-CZ" sz="2000" dirty="0" smtClean="0"/>
              <a:t>300 + 300 </a:t>
            </a:r>
            <a:r>
              <a:rPr lang="cs-CZ" sz="2000" dirty="0"/>
              <a:t>bit/s (</a:t>
            </a:r>
            <a:r>
              <a:rPr lang="cs-CZ" sz="2000" dirty="0" err="1"/>
              <a:t>dopředný</a:t>
            </a:r>
            <a:r>
              <a:rPr lang="cs-CZ" sz="2000" dirty="0"/>
              <a:t> a zpětný kanál</a:t>
            </a:r>
            <a:r>
              <a:rPr lang="cs-CZ" sz="2000" dirty="0" smtClean="0"/>
              <a:t>)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frekvenční oddělení směrů přenosu FDD  – </a:t>
            </a:r>
            <a:r>
              <a:rPr lang="cs-CZ" sz="2000" b="1" dirty="0" smtClean="0">
                <a:solidFill>
                  <a:srgbClr val="D42E12"/>
                </a:solidFill>
              </a:rPr>
              <a:t>1,08</a:t>
            </a:r>
            <a:r>
              <a:rPr lang="cs-CZ" sz="2000" dirty="0" smtClean="0"/>
              <a:t> a </a:t>
            </a:r>
            <a:r>
              <a:rPr lang="cs-CZ" sz="2000" b="1" dirty="0" smtClean="0">
                <a:solidFill>
                  <a:srgbClr val="00B050"/>
                </a:solidFill>
              </a:rPr>
              <a:t>1,75</a:t>
            </a:r>
            <a:r>
              <a:rPr lang="cs-CZ" sz="2000" dirty="0" smtClean="0"/>
              <a:t> kHz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0" lvl="1">
              <a:spcAft>
                <a:spcPts val="200"/>
              </a:spcAft>
            </a:pPr>
            <a:endParaRPr lang="cs-CZ" sz="1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/>
              <a:t>modem dle</a:t>
            </a:r>
            <a:r>
              <a:rPr lang="cs-CZ" sz="2000" dirty="0" smtClean="0"/>
              <a:t> </a:t>
            </a:r>
            <a:r>
              <a:rPr lang="cs-CZ" sz="2000" b="1" dirty="0"/>
              <a:t>ITU-T V.22</a:t>
            </a:r>
            <a:endParaRPr lang="cs-CZ" sz="2000" b="1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diferenciální modulace 4-DPSK, arytmický i synchronní přenos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přenosová rychlost díky </a:t>
            </a:r>
            <a:r>
              <a:rPr lang="cs-CZ" sz="2000" dirty="0" err="1" smtClean="0"/>
              <a:t>vícestavové</a:t>
            </a:r>
            <a:r>
              <a:rPr lang="cs-CZ" sz="2000" dirty="0" smtClean="0"/>
              <a:t> modulaci 1200 + 1200 bit/s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frekvenční duplex FDD, 2 kanály – </a:t>
            </a:r>
            <a:r>
              <a:rPr lang="cs-CZ" sz="2000" b="1" dirty="0" smtClean="0">
                <a:solidFill>
                  <a:srgbClr val="D42E12"/>
                </a:solidFill>
              </a:rPr>
              <a:t>1,2</a:t>
            </a:r>
            <a:r>
              <a:rPr lang="cs-CZ" sz="2000" dirty="0" smtClean="0"/>
              <a:t> a </a:t>
            </a:r>
            <a:r>
              <a:rPr lang="cs-CZ" sz="2000" b="1" dirty="0" smtClean="0">
                <a:solidFill>
                  <a:srgbClr val="00B050"/>
                </a:solidFill>
              </a:rPr>
              <a:t>2,4</a:t>
            </a:r>
            <a:r>
              <a:rPr lang="cs-CZ" sz="2000" dirty="0" smtClean="0"/>
              <a:t> kHz</a:t>
            </a:r>
            <a:endParaRPr lang="cs-CZ" sz="2000" dirty="0"/>
          </a:p>
        </p:txBody>
      </p:sp>
      <p:cxnSp>
        <p:nvCxnSpPr>
          <p:cNvPr id="5" name="Přímá spojnice 4"/>
          <p:cNvCxnSpPr/>
          <p:nvPr/>
        </p:nvCxnSpPr>
        <p:spPr>
          <a:xfrm>
            <a:off x="4432834" y="4749739"/>
            <a:ext cx="3734091" cy="0"/>
          </a:xfrm>
          <a:prstGeom prst="line">
            <a:avLst/>
          </a:prstGeom>
          <a:ln>
            <a:solidFill>
              <a:srgbClr val="3C3C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Přímá spojnice 7"/>
          <p:cNvCxnSpPr/>
          <p:nvPr/>
        </p:nvCxnSpPr>
        <p:spPr>
          <a:xfrm>
            <a:off x="5020333" y="4316485"/>
            <a:ext cx="0" cy="510639"/>
          </a:xfrm>
          <a:prstGeom prst="line">
            <a:avLst/>
          </a:prstGeom>
          <a:ln w="28575">
            <a:solidFill>
              <a:srgbClr val="00206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ovéPole 9"/>
          <p:cNvSpPr txBox="1"/>
          <p:nvPr/>
        </p:nvSpPr>
        <p:spPr>
          <a:xfrm>
            <a:off x="4497248" y="4817125"/>
            <a:ext cx="43594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0  0,3      1,2</a:t>
            </a:r>
            <a:r>
              <a:rPr lang="cs-CZ" baseline="-25000" dirty="0" smtClean="0"/>
              <a:t>               </a:t>
            </a:r>
            <a:r>
              <a:rPr lang="cs-CZ" dirty="0" smtClean="0"/>
              <a:t>2,4       3,4   → f </a:t>
            </a:r>
            <a:r>
              <a:rPr lang="en-US" dirty="0" smtClean="0"/>
              <a:t>[kHz]</a:t>
            </a:r>
            <a:endParaRPr lang="cs-CZ" dirty="0" smtClean="0"/>
          </a:p>
          <a:p>
            <a:r>
              <a:rPr lang="cs-CZ" dirty="0" smtClean="0"/>
              <a:t>        </a:t>
            </a:r>
            <a:r>
              <a:rPr lang="cs-CZ" b="1" dirty="0" smtClean="0"/>
              <a:t>←   Telefonní </a:t>
            </a:r>
            <a:r>
              <a:rPr lang="cs-CZ" b="1" dirty="0"/>
              <a:t>kanál →</a:t>
            </a:r>
            <a:endParaRPr lang="cs-CZ" b="1" baseline="-25000" dirty="0"/>
          </a:p>
          <a:p>
            <a:endParaRPr lang="cs-CZ" baseline="-25000" dirty="0"/>
          </a:p>
        </p:txBody>
      </p:sp>
      <p:cxnSp>
        <p:nvCxnSpPr>
          <p:cNvPr id="11" name="Přímá spojnice 10"/>
          <p:cNvCxnSpPr/>
          <p:nvPr/>
        </p:nvCxnSpPr>
        <p:spPr>
          <a:xfrm>
            <a:off x="7440350" y="4338767"/>
            <a:ext cx="0" cy="510639"/>
          </a:xfrm>
          <a:prstGeom prst="line">
            <a:avLst/>
          </a:prstGeom>
          <a:ln w="28575">
            <a:solidFill>
              <a:srgbClr val="00206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římá spojnice 11"/>
          <p:cNvCxnSpPr/>
          <p:nvPr/>
        </p:nvCxnSpPr>
        <p:spPr>
          <a:xfrm>
            <a:off x="4739597" y="3823672"/>
            <a:ext cx="0" cy="985626"/>
          </a:xfrm>
          <a:prstGeom prst="line">
            <a:avLst/>
          </a:prstGeom>
          <a:ln w="19050">
            <a:solidFill>
              <a:srgbClr val="00206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bdélník 13"/>
          <p:cNvSpPr/>
          <p:nvPr/>
        </p:nvSpPr>
        <p:spPr>
          <a:xfrm>
            <a:off x="5293895" y="4144514"/>
            <a:ext cx="866273" cy="6052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Obdélník 14"/>
          <p:cNvSpPr/>
          <p:nvPr/>
        </p:nvSpPr>
        <p:spPr>
          <a:xfrm>
            <a:off x="6299879" y="4154709"/>
            <a:ext cx="854899" cy="60522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16" name="Přímá spojnice 15"/>
          <p:cNvCxnSpPr/>
          <p:nvPr/>
        </p:nvCxnSpPr>
        <p:spPr>
          <a:xfrm>
            <a:off x="5698453" y="3893285"/>
            <a:ext cx="0" cy="945518"/>
          </a:xfrm>
          <a:prstGeom prst="line">
            <a:avLst/>
          </a:prstGeom>
          <a:ln w="19050">
            <a:solidFill>
              <a:srgbClr val="00206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Přímá spojnice 16"/>
          <p:cNvCxnSpPr/>
          <p:nvPr/>
        </p:nvCxnSpPr>
        <p:spPr>
          <a:xfrm>
            <a:off x="6727328" y="3882148"/>
            <a:ext cx="15926" cy="913237"/>
          </a:xfrm>
          <a:prstGeom prst="line">
            <a:avLst/>
          </a:prstGeom>
          <a:ln w="19050">
            <a:solidFill>
              <a:srgbClr val="00206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Skupina 30"/>
          <p:cNvGrpSpPr/>
          <p:nvPr/>
        </p:nvGrpSpPr>
        <p:grpSpPr>
          <a:xfrm>
            <a:off x="318754" y="3081683"/>
            <a:ext cx="4423901" cy="1824450"/>
            <a:chOff x="3765593" y="3457074"/>
            <a:chExt cx="4423901" cy="1824450"/>
          </a:xfrm>
        </p:grpSpPr>
        <p:cxnSp>
          <p:nvCxnSpPr>
            <p:cNvPr id="22" name="Přímá spojnice 21"/>
            <p:cNvCxnSpPr/>
            <p:nvPr/>
          </p:nvCxnSpPr>
          <p:spPr>
            <a:xfrm>
              <a:off x="3765593" y="4383141"/>
              <a:ext cx="3734091" cy="0"/>
            </a:xfrm>
            <a:prstGeom prst="line">
              <a:avLst/>
            </a:prstGeom>
            <a:ln>
              <a:solidFill>
                <a:srgbClr val="3C3C8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Přímá spojnice 22"/>
            <p:cNvCxnSpPr/>
            <p:nvPr/>
          </p:nvCxnSpPr>
          <p:spPr>
            <a:xfrm>
              <a:off x="4353092" y="3949887"/>
              <a:ext cx="0" cy="510639"/>
            </a:xfrm>
            <a:prstGeom prst="line">
              <a:avLst/>
            </a:prstGeom>
            <a:ln w="28575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ovéPole 23"/>
            <p:cNvSpPr txBox="1"/>
            <p:nvPr/>
          </p:nvSpPr>
          <p:spPr>
            <a:xfrm>
              <a:off x="3830007" y="4450527"/>
              <a:ext cx="435948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 smtClean="0"/>
                <a:t>0  0,3   1,08</a:t>
              </a:r>
              <a:r>
                <a:rPr lang="cs-CZ" baseline="-25000" dirty="0" smtClean="0"/>
                <a:t>    </a:t>
              </a:r>
              <a:r>
                <a:rPr lang="cs-CZ" dirty="0" smtClean="0"/>
                <a:t>1,75            3,4   → f </a:t>
              </a:r>
              <a:r>
                <a:rPr lang="en-US" dirty="0" smtClean="0"/>
                <a:t>[kHz]</a:t>
              </a:r>
              <a:endParaRPr lang="cs-CZ" dirty="0" smtClean="0"/>
            </a:p>
            <a:p>
              <a:r>
                <a:rPr lang="cs-CZ" dirty="0" smtClean="0"/>
                <a:t>        </a:t>
              </a:r>
              <a:r>
                <a:rPr lang="cs-CZ" b="1" dirty="0" smtClean="0"/>
                <a:t>←   Telefonní </a:t>
              </a:r>
              <a:r>
                <a:rPr lang="cs-CZ" b="1" dirty="0"/>
                <a:t>kanál →</a:t>
              </a:r>
              <a:endParaRPr lang="cs-CZ" b="1" baseline="-25000" dirty="0"/>
            </a:p>
            <a:p>
              <a:endParaRPr lang="cs-CZ" baseline="-25000" dirty="0"/>
            </a:p>
          </p:txBody>
        </p:sp>
        <p:cxnSp>
          <p:nvCxnSpPr>
            <p:cNvPr id="25" name="Přímá spojnice 24"/>
            <p:cNvCxnSpPr/>
            <p:nvPr/>
          </p:nvCxnSpPr>
          <p:spPr>
            <a:xfrm>
              <a:off x="6773109" y="3972169"/>
              <a:ext cx="0" cy="510639"/>
            </a:xfrm>
            <a:prstGeom prst="line">
              <a:avLst/>
            </a:prstGeom>
            <a:ln w="28575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Přímá spojnice 25"/>
            <p:cNvCxnSpPr/>
            <p:nvPr/>
          </p:nvCxnSpPr>
          <p:spPr>
            <a:xfrm>
              <a:off x="4072356" y="3457074"/>
              <a:ext cx="0" cy="985626"/>
            </a:xfrm>
            <a:prstGeom prst="line">
              <a:avLst/>
            </a:prstGeom>
            <a:ln w="19050">
              <a:solidFill>
                <a:srgbClr val="00206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Obdélník 26"/>
            <p:cNvSpPr/>
            <p:nvPr/>
          </p:nvSpPr>
          <p:spPr>
            <a:xfrm>
              <a:off x="4742655" y="3777916"/>
              <a:ext cx="398839" cy="60522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8" name="Obdélník 27"/>
            <p:cNvSpPr/>
            <p:nvPr/>
          </p:nvSpPr>
          <p:spPr>
            <a:xfrm>
              <a:off x="5362135" y="3788111"/>
              <a:ext cx="469169" cy="605225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cxnSp>
          <p:nvCxnSpPr>
            <p:cNvPr id="29" name="Přímá spojnice 28"/>
            <p:cNvCxnSpPr/>
            <p:nvPr/>
          </p:nvCxnSpPr>
          <p:spPr>
            <a:xfrm>
              <a:off x="4939735" y="3537290"/>
              <a:ext cx="0" cy="945518"/>
            </a:xfrm>
            <a:prstGeom prst="line">
              <a:avLst/>
            </a:prstGeom>
            <a:ln w="19050">
              <a:solidFill>
                <a:srgbClr val="00206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Přímá spojnice 29"/>
            <p:cNvCxnSpPr/>
            <p:nvPr/>
          </p:nvCxnSpPr>
          <p:spPr>
            <a:xfrm>
              <a:off x="5596719" y="3537290"/>
              <a:ext cx="15926" cy="913237"/>
            </a:xfrm>
            <a:prstGeom prst="line">
              <a:avLst/>
            </a:prstGeom>
            <a:ln w="19050">
              <a:solidFill>
                <a:srgbClr val="00206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4733639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Modemy a modulace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72008" y="1298748"/>
            <a:ext cx="9036496" cy="4734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Vývoj telefonních modemů </a:t>
            </a:r>
            <a:r>
              <a:rPr lang="cs-CZ" sz="2000" b="1" dirty="0">
                <a:solidFill>
                  <a:srgbClr val="C00000"/>
                </a:solidFill>
              </a:rPr>
              <a:t>(</a:t>
            </a:r>
            <a:r>
              <a:rPr lang="cs-CZ" sz="2000" b="1" dirty="0" err="1">
                <a:solidFill>
                  <a:srgbClr val="C00000"/>
                </a:solidFill>
              </a:rPr>
              <a:t>dial</a:t>
            </a:r>
            <a:r>
              <a:rPr lang="cs-CZ" sz="2000" b="1" dirty="0">
                <a:solidFill>
                  <a:srgbClr val="C00000"/>
                </a:solidFill>
              </a:rPr>
              <a:t>-up)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další vývoj modemů – postupné navyšování přenosové rychlosti, </a:t>
            </a:r>
            <a:r>
              <a:rPr lang="cs-CZ" sz="2000" dirty="0" err="1" smtClean="0"/>
              <a:t>vícestavové</a:t>
            </a:r>
            <a:r>
              <a:rPr lang="cs-CZ" sz="2000" dirty="0" smtClean="0"/>
              <a:t> modulace, zejména modulace QAM</a:t>
            </a:r>
          </a:p>
          <a:p>
            <a:pPr marL="0" lvl="1">
              <a:spcAft>
                <a:spcPts val="200"/>
              </a:spcAft>
            </a:pPr>
            <a:endParaRPr lang="cs-CZ" sz="1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od verze modemů V.29 a vyšší použití QAM modulace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navíc mřížkové kódování TCM (</a:t>
            </a:r>
            <a:r>
              <a:rPr lang="cs-CZ" sz="2000" dirty="0" err="1" smtClean="0"/>
              <a:t>Trellis</a:t>
            </a:r>
            <a:r>
              <a:rPr lang="cs-CZ" sz="2000" dirty="0" smtClean="0"/>
              <a:t> </a:t>
            </a:r>
            <a:r>
              <a:rPr lang="cs-CZ" sz="2000" dirty="0" err="1" smtClean="0"/>
              <a:t>Code</a:t>
            </a:r>
            <a:r>
              <a:rPr lang="cs-CZ" sz="2000" dirty="0" smtClean="0"/>
              <a:t> </a:t>
            </a:r>
            <a:r>
              <a:rPr lang="cs-CZ" sz="2000" dirty="0" err="1" smtClean="0"/>
              <a:t>Modulation</a:t>
            </a:r>
            <a:r>
              <a:rPr lang="cs-CZ" sz="2000" dirty="0" smtClean="0"/>
              <a:t>) pro snížení bitové chybovosti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/>
              <a:t>modem V.32</a:t>
            </a:r>
            <a:r>
              <a:rPr lang="cs-CZ" sz="2000" dirty="0" smtClean="0"/>
              <a:t> – modulace 32-QAM s TCM, duplexní přenos pomocí EC, přenosová rychlost 9,6 + 9,6 </a:t>
            </a:r>
            <a:r>
              <a:rPr lang="cs-CZ" sz="2000" dirty="0" err="1" smtClean="0"/>
              <a:t>kbit</a:t>
            </a:r>
            <a:r>
              <a:rPr lang="cs-CZ" sz="2000" dirty="0" smtClean="0"/>
              <a:t>/s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/>
              <a:t>modem dle V.34</a:t>
            </a:r>
            <a:r>
              <a:rPr lang="cs-CZ" sz="2000" dirty="0" smtClean="0"/>
              <a:t> – modulace 1664-QAM s TCM, duplexní přenos EC, přenosová rychlost 33,6 + 33,6 </a:t>
            </a:r>
            <a:r>
              <a:rPr lang="cs-CZ" sz="2000" dirty="0" err="1" smtClean="0"/>
              <a:t>kbit</a:t>
            </a:r>
            <a:r>
              <a:rPr lang="cs-CZ" sz="2000" dirty="0" smtClean="0"/>
              <a:t>/s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nejmodernější </a:t>
            </a:r>
            <a:r>
              <a:rPr lang="cs-CZ" sz="2000" b="1" dirty="0" smtClean="0"/>
              <a:t>modem V.90</a:t>
            </a:r>
            <a:r>
              <a:rPr lang="cs-CZ" sz="2000" dirty="0" smtClean="0"/>
              <a:t> – modulace 1664-QAM s TCM pro směr vzestupný, modulace PAM pro směr sestupný, oddělení směrů přenosu pomocí EC, přenosová rychlost 33,6 </a:t>
            </a:r>
            <a:r>
              <a:rPr lang="cs-CZ" sz="2000" dirty="0" err="1" smtClean="0"/>
              <a:t>kbit</a:t>
            </a:r>
            <a:r>
              <a:rPr lang="cs-CZ" sz="2000" dirty="0" smtClean="0"/>
              <a:t>/s vzestupný a 56 </a:t>
            </a:r>
            <a:r>
              <a:rPr lang="cs-CZ" sz="2000" dirty="0" err="1" smtClean="0"/>
              <a:t>kbit</a:t>
            </a:r>
            <a:r>
              <a:rPr lang="cs-CZ" sz="2000" dirty="0" smtClean="0"/>
              <a:t>/s sestupný směr</a:t>
            </a:r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265866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Modemy a modulace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72008" y="1298748"/>
            <a:ext cx="9036496" cy="1682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/>
              <a:t>modemy</a:t>
            </a:r>
            <a:r>
              <a:rPr lang="cs-CZ" sz="2000" dirty="0" smtClean="0"/>
              <a:t> </a:t>
            </a:r>
            <a:r>
              <a:rPr lang="cs-CZ" sz="2000" b="1" dirty="0" smtClean="0"/>
              <a:t>V.90</a:t>
            </a:r>
            <a:endParaRPr lang="cs-CZ" sz="2000" dirty="0" smtClean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modemy dle V.90 je však možné použít jen v digitalizovaných telefonních sítích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moderní modemy mají implementovány MNP protokoly – detekce a korekce chyb při přenosu, komprese dat pro zvýšení přenos. </a:t>
            </a:r>
            <a:r>
              <a:rPr lang="cs-CZ" sz="2000" dirty="0" smtClean="0"/>
              <a:t>rychlosti</a:t>
            </a:r>
            <a:endParaRPr lang="cs-CZ" sz="2000" dirty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258" y="3179227"/>
            <a:ext cx="2814055" cy="2814055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2416" y="3303234"/>
            <a:ext cx="3795272" cy="2603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72436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Modemy a modulace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9834545"/>
              </p:ext>
            </p:extLst>
          </p:nvPr>
        </p:nvGraphicFramePr>
        <p:xfrm>
          <a:off x="2385855" y="3652538"/>
          <a:ext cx="5076490" cy="31304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8" name="Visio" r:id="rId4" imgW="8259846" imgH="5235728" progId="Visio.Drawing.11">
                  <p:embed/>
                </p:oleObj>
              </mc:Choice>
              <mc:Fallback>
                <p:oleObj name="Visio" r:id="rId4" imgW="8259846" imgH="5235728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385855" y="3652538"/>
                        <a:ext cx="5076490" cy="31304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Obdélník 7"/>
          <p:cNvSpPr/>
          <p:nvPr/>
        </p:nvSpPr>
        <p:spPr>
          <a:xfrm>
            <a:off x="31899" y="1323143"/>
            <a:ext cx="9101468" cy="2349361"/>
          </a:xfrm>
          <a:prstGeom prst="rect">
            <a:avLst/>
          </a:prstGeom>
        </p:spPr>
        <p:txBody>
          <a:bodyPr wrap="square" lIns="36000" rIns="0">
            <a:spAutoFit/>
          </a:bodyPr>
          <a:lstStyle/>
          <a:p>
            <a:pPr marL="0" lvl="1">
              <a:spcAft>
                <a:spcPts val="200"/>
              </a:spcAft>
            </a:pPr>
            <a:r>
              <a:rPr lang="cs-CZ" sz="2000" b="1" dirty="0" smtClean="0"/>
              <a:t>Blokové schéma modemu</a:t>
            </a:r>
          </a:p>
          <a:p>
            <a:pPr marL="3429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kodér převádí přicházející datový tok ze zařízení DTE na rozhraní I</a:t>
            </a:r>
            <a:r>
              <a:rPr lang="cs-CZ" sz="2000" baseline="-25000" dirty="0" smtClean="0"/>
              <a:t>2</a:t>
            </a:r>
            <a:r>
              <a:rPr lang="cs-CZ" sz="2000" dirty="0" smtClean="0"/>
              <a:t> na signál vhodný pro jeho následnou modulaci</a:t>
            </a:r>
          </a:p>
          <a:p>
            <a:pPr marL="3429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modulátor – modulace signálu</a:t>
            </a:r>
          </a:p>
          <a:p>
            <a:pPr marL="3429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telekomunikační vidlice – převod mezi dvoudrátovým a </a:t>
            </a:r>
            <a:r>
              <a:rPr lang="cs-CZ" sz="2000" dirty="0" err="1" smtClean="0"/>
              <a:t>čtyřdrátovým</a:t>
            </a:r>
            <a:r>
              <a:rPr lang="cs-CZ" sz="2000" dirty="0" smtClean="0"/>
              <a:t> okruhem – výstup na rozhraní I</a:t>
            </a:r>
            <a:r>
              <a:rPr lang="cs-CZ" sz="2000" baseline="-25000" dirty="0" smtClean="0"/>
              <a:t>1</a:t>
            </a:r>
          </a:p>
          <a:p>
            <a:pPr marL="3429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ve spodní větvi opačný proces s přijatým signálem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225364597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Širokopásmové modemy </a:t>
            </a:r>
            <a:r>
              <a:rPr lang="cs-CZ" dirty="0" err="1" smtClean="0"/>
              <a:t>xDSL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14</a:t>
            </a:fld>
            <a:endParaRPr lang="cs-CZ" dirty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200"/>
              </a:spcAft>
            </a:pPr>
            <a:r>
              <a:rPr lang="cs-CZ" sz="2000" b="1" dirty="0" err="1" smtClean="0">
                <a:solidFill>
                  <a:srgbClr val="C00000"/>
                </a:solidFill>
              </a:rPr>
              <a:t>xDSL</a:t>
            </a:r>
            <a:r>
              <a:rPr lang="cs-CZ" sz="2000" b="1" dirty="0" smtClean="0">
                <a:solidFill>
                  <a:srgbClr val="C00000"/>
                </a:solidFill>
              </a:rPr>
              <a:t> </a:t>
            </a:r>
            <a:r>
              <a:rPr lang="cs-CZ" sz="2000" dirty="0" smtClean="0">
                <a:solidFill>
                  <a:srgbClr val="3C3C8C"/>
                </a:solidFill>
              </a:rPr>
              <a:t>=</a:t>
            </a:r>
            <a:r>
              <a:rPr lang="cs-CZ" sz="2000" b="1" dirty="0" smtClean="0">
                <a:solidFill>
                  <a:srgbClr val="C00000"/>
                </a:solidFill>
              </a:rPr>
              <a:t> Digital </a:t>
            </a:r>
            <a:r>
              <a:rPr lang="cs-CZ" sz="2000" b="1" dirty="0" err="1" smtClean="0">
                <a:solidFill>
                  <a:srgbClr val="C00000"/>
                </a:solidFill>
              </a:rPr>
              <a:t>Subscriber</a:t>
            </a:r>
            <a:r>
              <a:rPr lang="cs-CZ" sz="2000" b="1" dirty="0" smtClean="0">
                <a:solidFill>
                  <a:srgbClr val="C00000"/>
                </a:solidFill>
              </a:rPr>
              <a:t> Line </a:t>
            </a:r>
            <a:r>
              <a:rPr lang="cs-CZ" sz="2000" dirty="0" smtClean="0">
                <a:solidFill>
                  <a:srgbClr val="3C3C8C"/>
                </a:solidFill>
              </a:rPr>
              <a:t>=</a:t>
            </a:r>
            <a:r>
              <a:rPr lang="cs-CZ" sz="2000" b="1" dirty="0" smtClean="0">
                <a:solidFill>
                  <a:srgbClr val="C00000"/>
                </a:solidFill>
              </a:rPr>
              <a:t> Digitální účastnická přípojka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spolu s bezdrátovými sítěmi Wi-Fi se dnes jedná o nejrozšířenější technologii pro připojení domácností k Internetu v ČR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využití původních telefonních kabelů – není nutné budovat nové a drahé sítě, významná úspora nákladů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slouží pro připojení uživatele k nejbližší digitální ústředně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tzv. poslední míle (last mile) – poslední úsek přístupové sítě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vysoké přenosové rychlosti, až desítky (perspektivně stovky) </a:t>
            </a:r>
            <a:r>
              <a:rPr lang="cs-CZ" sz="2000" dirty="0" err="1" smtClean="0"/>
              <a:t>Mbit</a:t>
            </a:r>
            <a:r>
              <a:rPr lang="cs-CZ" sz="2000" dirty="0" smtClean="0"/>
              <a:t>/s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různé varianty </a:t>
            </a:r>
            <a:r>
              <a:rPr lang="cs-CZ" sz="2000" dirty="0" err="1" smtClean="0"/>
              <a:t>xDSL</a:t>
            </a:r>
            <a:r>
              <a:rPr lang="cs-CZ" sz="2000" dirty="0" smtClean="0"/>
              <a:t> přípojek dle použité modulace, šířky pásma, dosahu a přenosových rychlostí</a:t>
            </a: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0921" y="4350083"/>
            <a:ext cx="2389562" cy="2389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45004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2697" y="1601988"/>
            <a:ext cx="4794737" cy="2658091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Přístupové sítě </a:t>
            </a:r>
            <a:r>
              <a:rPr lang="cs-CZ" dirty="0" err="1" smtClean="0"/>
              <a:t>xDSL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15</a:t>
            </a:fld>
            <a:endParaRPr lang="cs-CZ" dirty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30278"/>
            <a:ext cx="9036496" cy="46833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p</a:t>
            </a:r>
            <a:r>
              <a:rPr lang="cs-CZ" sz="2000" dirty="0" smtClean="0"/>
              <a:t>odíl jednotlivých přístupových technologií v sítích v celé ČR za rok 2012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1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err="1" smtClean="0"/>
              <a:t>xDSL</a:t>
            </a:r>
            <a:r>
              <a:rPr lang="cs-CZ" sz="2000" dirty="0" smtClean="0"/>
              <a:t> přípojky – zejména ADSL2+ a VDSL2 jsou s podílem téměř 1/3 nejrozšířenějším způsobem připojení domácností k Internetu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na druhém místě pak oblíbené bezdrátové sítě Wi-Fi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ve velkých městech a na sídlištích pak často připojení k Internetu přes rozvody kabelové televize – CATV</a:t>
            </a:r>
          </a:p>
        </p:txBody>
      </p:sp>
    </p:spTree>
    <p:extLst>
      <p:ext uri="{BB962C8B-B14F-4D97-AF65-F5344CB8AC3E}">
        <p14:creationId xmlns:p14="http://schemas.microsoft.com/office/powerpoint/2010/main" val="89011844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Přístupové sítě </a:t>
            </a:r>
            <a:r>
              <a:rPr lang="cs-CZ" sz="1800" dirty="0" err="1" smtClean="0"/>
              <a:t>xDSL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16</a:t>
            </a:fld>
            <a:endParaRPr lang="cs-CZ" dirty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23493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200"/>
              </a:spcAft>
            </a:pPr>
            <a:r>
              <a:rPr lang="cs-CZ" sz="2000" b="1" dirty="0" err="1" smtClean="0">
                <a:solidFill>
                  <a:srgbClr val="C00000"/>
                </a:solidFill>
              </a:rPr>
              <a:t>xDSL</a:t>
            </a:r>
            <a:r>
              <a:rPr lang="cs-CZ" sz="2000" b="1" dirty="0" smtClean="0">
                <a:solidFill>
                  <a:srgbClr val="C00000"/>
                </a:solidFill>
              </a:rPr>
              <a:t> </a:t>
            </a:r>
            <a:r>
              <a:rPr lang="cs-CZ" sz="2000" dirty="0" smtClean="0">
                <a:solidFill>
                  <a:srgbClr val="3C3C8C"/>
                </a:solidFill>
              </a:rPr>
              <a:t>=</a:t>
            </a:r>
            <a:r>
              <a:rPr lang="cs-CZ" sz="2000" b="1" dirty="0" smtClean="0">
                <a:solidFill>
                  <a:srgbClr val="C00000"/>
                </a:solidFill>
              </a:rPr>
              <a:t> Digital </a:t>
            </a:r>
            <a:r>
              <a:rPr lang="cs-CZ" sz="2000" b="1" dirty="0" err="1" smtClean="0">
                <a:solidFill>
                  <a:srgbClr val="C00000"/>
                </a:solidFill>
              </a:rPr>
              <a:t>Subscriber</a:t>
            </a:r>
            <a:r>
              <a:rPr lang="cs-CZ" sz="2000" b="1" dirty="0" smtClean="0">
                <a:solidFill>
                  <a:srgbClr val="C00000"/>
                </a:solidFill>
              </a:rPr>
              <a:t> Line </a:t>
            </a:r>
            <a:r>
              <a:rPr lang="cs-CZ" sz="2000" dirty="0" smtClean="0">
                <a:solidFill>
                  <a:srgbClr val="3C3C8C"/>
                </a:solidFill>
              </a:rPr>
              <a:t>=</a:t>
            </a:r>
            <a:r>
              <a:rPr lang="cs-CZ" sz="2000" b="1" dirty="0" smtClean="0">
                <a:solidFill>
                  <a:srgbClr val="C00000"/>
                </a:solidFill>
              </a:rPr>
              <a:t> Digitální účastnická přípojka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slouží pro připojení uživatele k nejbližší digitální ústředně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 ní je umístěn tzv. </a:t>
            </a:r>
            <a:r>
              <a:rPr lang="cs-CZ" sz="2000" b="1" dirty="0" smtClean="0">
                <a:solidFill>
                  <a:srgbClr val="C00000"/>
                </a:solidFill>
              </a:rPr>
              <a:t>DSLAM</a:t>
            </a:r>
            <a:r>
              <a:rPr lang="cs-CZ" sz="2000" dirty="0" smtClean="0"/>
              <a:t> (Digital </a:t>
            </a:r>
            <a:r>
              <a:rPr lang="cs-CZ" sz="2000" dirty="0" err="1" smtClean="0"/>
              <a:t>Subscriber</a:t>
            </a:r>
            <a:r>
              <a:rPr lang="cs-CZ" sz="2000" dirty="0" smtClean="0"/>
              <a:t> Line Access Multiplexor), neboli digitální účastnický multiplexor</a:t>
            </a:r>
          </a:p>
          <a:p>
            <a:pPr marL="0" lvl="1">
              <a:spcAft>
                <a:spcPts val="200"/>
              </a:spcAft>
            </a:pPr>
            <a:endParaRPr lang="cs-CZ" sz="2000" b="1" dirty="0" smtClean="0">
              <a:solidFill>
                <a:srgbClr val="C00000"/>
              </a:solidFill>
            </a:endParaRPr>
          </a:p>
          <a:p>
            <a:pPr marL="0" lvl="1"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Datový signál neprochází přes telefonní ústřednu – nejsme omezeni nízkou šířkou telefonního kanálu, ale jen vlastnostmi vedení.</a:t>
            </a:r>
          </a:p>
        </p:txBody>
      </p:sp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5679392"/>
              </p:ext>
            </p:extLst>
          </p:nvPr>
        </p:nvGraphicFramePr>
        <p:xfrm>
          <a:off x="121477" y="3716848"/>
          <a:ext cx="8204375" cy="309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8" name="Visio" r:id="rId5" imgW="7575804" imgH="3098515" progId="Visio.Drawing.11">
                  <p:embed/>
                </p:oleObj>
              </mc:Choice>
              <mc:Fallback>
                <p:oleObj name="Visio" r:id="rId5" imgW="7575804" imgH="3098515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1477" y="3716848"/>
                        <a:ext cx="8204375" cy="30988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0121365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Přístupové sítě </a:t>
            </a:r>
            <a:r>
              <a:rPr lang="cs-CZ" sz="1800" dirty="0" err="1" smtClean="0"/>
              <a:t>xDSL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17</a:t>
            </a:fld>
            <a:endParaRPr lang="cs-CZ" dirty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Varianty </a:t>
            </a:r>
            <a:r>
              <a:rPr lang="cs-CZ" sz="2000" b="1" dirty="0" err="1" smtClean="0">
                <a:solidFill>
                  <a:srgbClr val="C00000"/>
                </a:solidFill>
              </a:rPr>
              <a:t>xDSL</a:t>
            </a:r>
            <a:r>
              <a:rPr lang="cs-CZ" sz="2000" b="1" dirty="0" smtClean="0">
                <a:solidFill>
                  <a:srgbClr val="C00000"/>
                </a:solidFill>
              </a:rPr>
              <a:t> přípojek – symetrické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/>
              <a:t>HDSL</a:t>
            </a:r>
            <a:r>
              <a:rPr lang="cs-CZ" sz="2000" dirty="0"/>
              <a:t> = </a:t>
            </a:r>
            <a:r>
              <a:rPr lang="cs-CZ" sz="2000" dirty="0" err="1"/>
              <a:t>High</a:t>
            </a:r>
            <a:r>
              <a:rPr lang="cs-CZ" sz="2000" dirty="0"/>
              <a:t>-bit-</a:t>
            </a:r>
            <a:r>
              <a:rPr lang="cs-CZ" sz="2000" dirty="0" err="1"/>
              <a:t>rate</a:t>
            </a:r>
            <a:r>
              <a:rPr lang="cs-CZ" sz="2000" dirty="0"/>
              <a:t> </a:t>
            </a:r>
            <a:r>
              <a:rPr lang="cs-CZ" sz="2000" dirty="0" smtClean="0"/>
              <a:t>DSL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obousměrný přenos toku E1 rychlostí 2,048 </a:t>
            </a:r>
            <a:r>
              <a:rPr lang="cs-CZ" sz="2000" dirty="0" err="1" smtClean="0"/>
              <a:t>Mbit</a:t>
            </a:r>
            <a:r>
              <a:rPr lang="cs-CZ" sz="2000" dirty="0" smtClean="0"/>
              <a:t>/s po 2 nebo 3 párech vedení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linkový kód 2B1Q, maximální dosah 2-3 kilometry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připojení malých firem, pobočkových ústředen, propojení serverů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1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/>
              <a:t>SDSL</a:t>
            </a:r>
            <a:r>
              <a:rPr lang="cs-CZ" sz="2000" dirty="0" smtClean="0"/>
              <a:t> </a:t>
            </a:r>
            <a:r>
              <a:rPr lang="cs-CZ" sz="2000" dirty="0"/>
              <a:t>= </a:t>
            </a:r>
            <a:r>
              <a:rPr lang="cs-CZ" sz="2000" dirty="0" err="1"/>
              <a:t>Symmetrical</a:t>
            </a:r>
            <a:r>
              <a:rPr lang="cs-CZ" sz="2000" dirty="0"/>
              <a:t> </a:t>
            </a:r>
            <a:r>
              <a:rPr lang="cs-CZ" sz="2000" dirty="0" smtClean="0"/>
              <a:t>DSL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vylepšená varianta HDSL, přenos po 1 páru rychlostí až 2,3 </a:t>
            </a:r>
            <a:r>
              <a:rPr lang="cs-CZ" sz="2000" dirty="0" err="1" smtClean="0"/>
              <a:t>Mbit</a:t>
            </a:r>
            <a:r>
              <a:rPr lang="cs-CZ" sz="2000" dirty="0" smtClean="0"/>
              <a:t>/s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linkový kód 2B1Q, maximální dosah 2-5 kilometrů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1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/>
              <a:t>SHDSL</a:t>
            </a:r>
            <a:r>
              <a:rPr lang="cs-CZ" sz="2000" dirty="0"/>
              <a:t> = Single-pair </a:t>
            </a:r>
            <a:r>
              <a:rPr lang="cs-CZ" sz="2000" dirty="0" smtClean="0"/>
              <a:t>HDSL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vylepšení HDSL a SDSL přenos po 1 páru rychlostí až 2,3 </a:t>
            </a:r>
            <a:r>
              <a:rPr lang="cs-CZ" sz="2000" dirty="0" err="1" smtClean="0"/>
              <a:t>Mbit</a:t>
            </a:r>
            <a:r>
              <a:rPr lang="cs-CZ" sz="2000" dirty="0" smtClean="0"/>
              <a:t>/s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modulace 16-PAM, dosah 3-6 kilometrů</a:t>
            </a:r>
          </a:p>
        </p:txBody>
      </p:sp>
    </p:spTree>
    <p:extLst>
      <p:ext uri="{BB962C8B-B14F-4D97-AF65-F5344CB8AC3E}">
        <p14:creationId xmlns:p14="http://schemas.microsoft.com/office/powerpoint/2010/main" val="68732679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Přístupové sítě </a:t>
            </a:r>
            <a:r>
              <a:rPr lang="cs-CZ" sz="1800" dirty="0" err="1" smtClean="0"/>
              <a:t>xDSL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18</a:t>
            </a:fld>
            <a:endParaRPr lang="cs-CZ" dirty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31746" name="Picture 2" descr="x32pts_070_imp (usporadani ADSL pripojky s rozbocovaci (splittery)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141" y="3354783"/>
            <a:ext cx="8722230" cy="2907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Obdélník 7"/>
          <p:cNvSpPr/>
          <p:nvPr/>
        </p:nvSpPr>
        <p:spPr>
          <a:xfrm>
            <a:off x="229141" y="1542933"/>
            <a:ext cx="9036496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>
                <a:solidFill>
                  <a:srgbClr val="D42E12"/>
                </a:solidFill>
              </a:rPr>
              <a:t>ADSL</a:t>
            </a:r>
            <a:r>
              <a:rPr lang="cs-CZ" sz="2000" dirty="0" smtClean="0">
                <a:solidFill>
                  <a:srgbClr val="D42E12"/>
                </a:solidFill>
              </a:rPr>
              <a:t> </a:t>
            </a:r>
            <a:r>
              <a:rPr lang="cs-CZ" sz="2000" dirty="0">
                <a:solidFill>
                  <a:srgbClr val="D42E12"/>
                </a:solidFill>
              </a:rPr>
              <a:t>= </a:t>
            </a:r>
            <a:r>
              <a:rPr lang="cs-CZ" sz="2000" dirty="0" err="1">
                <a:solidFill>
                  <a:srgbClr val="D42E12"/>
                </a:solidFill>
              </a:rPr>
              <a:t>Asymmetrical</a:t>
            </a:r>
            <a:r>
              <a:rPr lang="cs-CZ" sz="2000" dirty="0">
                <a:solidFill>
                  <a:srgbClr val="D42E12"/>
                </a:solidFill>
              </a:rPr>
              <a:t> DSL</a:t>
            </a:r>
            <a:endParaRPr lang="cs-CZ" sz="2000" dirty="0" smtClean="0">
              <a:solidFill>
                <a:srgbClr val="D42E12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umožňuje na jednom vedení koexistenci telefonní přípojky i digitální účastnické přípojky ADSL díky odděleným frekvenčním pásmům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schematické zapojení ADSL přípojky a její koexistence s telefonní přípojkou prostřednictvím rozbočovačů (</a:t>
            </a:r>
            <a:r>
              <a:rPr lang="cs-CZ" sz="2000" dirty="0" err="1"/>
              <a:t>splitter</a:t>
            </a:r>
            <a:r>
              <a:rPr lang="cs-CZ" sz="2000" dirty="0"/>
              <a:t>)</a:t>
            </a:r>
          </a:p>
          <a:p>
            <a:pPr marL="457200" lvl="2">
              <a:spcAft>
                <a:spcPts val="200"/>
              </a:spcAft>
            </a:pPr>
            <a:endParaRPr lang="cs-CZ" sz="2000" dirty="0" smtClean="0"/>
          </a:p>
        </p:txBody>
      </p:sp>
    </p:spTree>
    <p:extLst>
      <p:ext uri="{BB962C8B-B14F-4D97-AF65-F5344CB8AC3E}">
        <p14:creationId xmlns:p14="http://schemas.microsoft.com/office/powerpoint/2010/main" val="427931640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Přístupové sítě </a:t>
            </a:r>
            <a:r>
              <a:rPr lang="cs-CZ" sz="1800" dirty="0" err="1" smtClean="0"/>
              <a:t>xDSL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19</a:t>
            </a:fld>
            <a:endParaRPr lang="cs-CZ" dirty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88140" y="1415933"/>
            <a:ext cx="9036496" cy="1733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>
                <a:solidFill>
                  <a:srgbClr val="D42E12"/>
                </a:solidFill>
              </a:rPr>
              <a:t>ADSL</a:t>
            </a:r>
            <a:r>
              <a:rPr lang="cs-CZ" sz="2000" dirty="0" smtClean="0">
                <a:solidFill>
                  <a:srgbClr val="D42E12"/>
                </a:solidFill>
              </a:rPr>
              <a:t> </a:t>
            </a:r>
            <a:r>
              <a:rPr lang="cs-CZ" sz="2000" dirty="0">
                <a:solidFill>
                  <a:srgbClr val="D42E12"/>
                </a:solidFill>
              </a:rPr>
              <a:t>= </a:t>
            </a:r>
            <a:r>
              <a:rPr lang="cs-CZ" sz="2000" dirty="0" err="1">
                <a:solidFill>
                  <a:srgbClr val="D42E12"/>
                </a:solidFill>
              </a:rPr>
              <a:t>Asymmetrical</a:t>
            </a:r>
            <a:r>
              <a:rPr lang="cs-CZ" sz="2000" dirty="0">
                <a:solidFill>
                  <a:srgbClr val="D42E12"/>
                </a:solidFill>
              </a:rPr>
              <a:t> DSL</a:t>
            </a:r>
            <a:endParaRPr lang="cs-CZ" sz="2000" dirty="0" smtClean="0">
              <a:solidFill>
                <a:srgbClr val="D42E12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POTS = </a:t>
            </a:r>
            <a:r>
              <a:rPr lang="cs-CZ" sz="2000" dirty="0" err="1" smtClean="0"/>
              <a:t>Plain</a:t>
            </a:r>
            <a:r>
              <a:rPr lang="cs-CZ" sz="2000" dirty="0" smtClean="0"/>
              <a:t> </a:t>
            </a:r>
            <a:r>
              <a:rPr lang="cs-CZ" sz="2000" dirty="0" err="1" smtClean="0"/>
              <a:t>Old</a:t>
            </a:r>
            <a:r>
              <a:rPr lang="cs-CZ" sz="2000" dirty="0" smtClean="0"/>
              <a:t> </a:t>
            </a:r>
            <a:r>
              <a:rPr lang="cs-CZ" sz="2000" dirty="0" err="1" smtClean="0"/>
              <a:t>Telephone</a:t>
            </a:r>
            <a:r>
              <a:rPr lang="cs-CZ" sz="2000" dirty="0" smtClean="0"/>
              <a:t> </a:t>
            </a:r>
            <a:r>
              <a:rPr lang="cs-CZ" sz="2000" dirty="0" err="1" smtClean="0"/>
              <a:t>System</a:t>
            </a:r>
            <a:r>
              <a:rPr lang="cs-CZ" sz="2000" dirty="0" smtClean="0"/>
              <a:t> – analogová telefonní přípojka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ISDN = </a:t>
            </a:r>
            <a:r>
              <a:rPr lang="cs-CZ" sz="2000" dirty="0" err="1" smtClean="0"/>
              <a:t>Integrated</a:t>
            </a:r>
            <a:r>
              <a:rPr lang="cs-CZ" sz="2000" dirty="0" smtClean="0"/>
              <a:t> </a:t>
            </a:r>
            <a:r>
              <a:rPr lang="cs-CZ" sz="2000" dirty="0" err="1" smtClean="0"/>
              <a:t>Services</a:t>
            </a:r>
            <a:r>
              <a:rPr lang="cs-CZ" sz="2000" dirty="0" smtClean="0"/>
              <a:t> Digital Network – digitální telefonní přípojka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ATU-R </a:t>
            </a:r>
            <a:r>
              <a:rPr lang="cs-CZ" sz="2000" dirty="0"/>
              <a:t>= ADSL Terminal Unit </a:t>
            </a:r>
            <a:r>
              <a:rPr lang="cs-CZ" sz="2000" dirty="0" smtClean="0"/>
              <a:t>– </a:t>
            </a:r>
            <a:r>
              <a:rPr lang="cs-CZ" sz="2000" dirty="0" err="1" smtClean="0"/>
              <a:t>Remote</a:t>
            </a:r>
            <a:r>
              <a:rPr lang="cs-CZ" sz="2000" dirty="0" smtClean="0"/>
              <a:t> – ADSL modem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ATU-C </a:t>
            </a:r>
            <a:r>
              <a:rPr lang="cs-CZ" sz="2000" dirty="0"/>
              <a:t>= ADSL Terminal Unit – </a:t>
            </a:r>
            <a:r>
              <a:rPr lang="cs-CZ" sz="2000" dirty="0" err="1" smtClean="0"/>
              <a:t>Central</a:t>
            </a:r>
            <a:r>
              <a:rPr lang="cs-CZ" sz="2000" dirty="0" smtClean="0"/>
              <a:t> </a:t>
            </a:r>
            <a:r>
              <a:rPr lang="cs-CZ" sz="2000" dirty="0"/>
              <a:t>– ADSL </a:t>
            </a:r>
            <a:r>
              <a:rPr lang="cs-CZ" sz="2000" dirty="0" smtClean="0"/>
              <a:t>ústředna (DSLAM)</a:t>
            </a:r>
            <a:endParaRPr lang="cs-CZ" sz="2000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7300" y="3299831"/>
            <a:ext cx="4513646" cy="3348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76899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Přenos dat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72008" y="1351298"/>
            <a:ext cx="9036496" cy="32983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>
                <a:solidFill>
                  <a:srgbClr val="3C3C8C"/>
                </a:solidFill>
              </a:rPr>
              <a:t>Připomeňme si základní řetězec pro přenos dat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>
                <a:solidFill>
                  <a:srgbClr val="3C3C8C"/>
                </a:solidFill>
              </a:rPr>
              <a:t>Zaměříme se na funkci DCE</a:t>
            </a:r>
            <a:r>
              <a:rPr lang="cs-CZ" sz="2000" dirty="0" smtClean="0">
                <a:solidFill>
                  <a:srgbClr val="3C3C8C"/>
                </a:solidFill>
              </a:rPr>
              <a:t> </a:t>
            </a:r>
            <a:r>
              <a:rPr lang="cs-CZ" sz="2000" dirty="0">
                <a:solidFill>
                  <a:srgbClr val="3C3C8C"/>
                </a:solidFill>
              </a:rPr>
              <a:t>– Data </a:t>
            </a:r>
            <a:r>
              <a:rPr lang="cs-CZ" sz="2000" dirty="0" err="1">
                <a:solidFill>
                  <a:srgbClr val="3C3C8C"/>
                </a:solidFill>
              </a:rPr>
              <a:t>Circuit</a:t>
            </a:r>
            <a:r>
              <a:rPr lang="cs-CZ" sz="2000" dirty="0">
                <a:solidFill>
                  <a:srgbClr val="3C3C8C"/>
                </a:solidFill>
              </a:rPr>
              <a:t> </a:t>
            </a:r>
            <a:r>
              <a:rPr lang="cs-CZ" sz="2000" dirty="0" err="1">
                <a:solidFill>
                  <a:srgbClr val="3C3C8C"/>
                </a:solidFill>
              </a:rPr>
              <a:t>terminating</a:t>
            </a:r>
            <a:r>
              <a:rPr lang="cs-CZ" sz="2000" dirty="0">
                <a:solidFill>
                  <a:srgbClr val="3C3C8C"/>
                </a:solidFill>
              </a:rPr>
              <a:t> </a:t>
            </a:r>
            <a:r>
              <a:rPr lang="cs-CZ" sz="2000" dirty="0" err="1">
                <a:solidFill>
                  <a:srgbClr val="3C3C8C"/>
                </a:solidFill>
              </a:rPr>
              <a:t>Equipment</a:t>
            </a:r>
            <a:r>
              <a:rPr lang="cs-CZ" sz="2000" dirty="0">
                <a:solidFill>
                  <a:srgbClr val="3C3C8C"/>
                </a:solidFill>
              </a:rPr>
              <a:t> = </a:t>
            </a:r>
            <a:r>
              <a:rPr lang="cs-CZ" sz="2000" dirty="0">
                <a:solidFill>
                  <a:srgbClr val="C00000"/>
                </a:solidFill>
              </a:rPr>
              <a:t>ukončující datové zařízení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tvoří je </a:t>
            </a:r>
            <a:r>
              <a:rPr lang="cs-CZ" sz="2000" dirty="0">
                <a:solidFill>
                  <a:srgbClr val="3C3C8C"/>
                </a:solidFill>
              </a:rPr>
              <a:t>měniče a převodníky </a:t>
            </a:r>
            <a:r>
              <a:rPr lang="cs-CZ" sz="2000" dirty="0" smtClean="0">
                <a:solidFill>
                  <a:srgbClr val="3C3C8C"/>
                </a:solidFill>
              </a:rPr>
              <a:t>signálů a zejména </a:t>
            </a:r>
            <a:r>
              <a:rPr lang="cs-CZ" sz="2000" b="1" dirty="0" smtClean="0">
                <a:solidFill>
                  <a:srgbClr val="3C3C8C"/>
                </a:solidFill>
              </a:rPr>
              <a:t>modemy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Rozhraní (Interface) </a:t>
            </a:r>
            <a:r>
              <a:rPr lang="cs-CZ" sz="2000" b="1" dirty="0" smtClean="0">
                <a:solidFill>
                  <a:srgbClr val="C00000"/>
                </a:solidFill>
              </a:rPr>
              <a:t>I</a:t>
            </a:r>
            <a:r>
              <a:rPr lang="cs-CZ" sz="2000" b="1" baseline="-25000" dirty="0" smtClean="0">
                <a:solidFill>
                  <a:srgbClr val="C00000"/>
                </a:solidFill>
              </a:rPr>
              <a:t>2</a:t>
            </a:r>
            <a:r>
              <a:rPr lang="cs-CZ" sz="2000" dirty="0">
                <a:solidFill>
                  <a:srgbClr val="3C3C8C"/>
                </a:solidFill>
              </a:rPr>
              <a:t> </a:t>
            </a:r>
            <a:r>
              <a:rPr lang="cs-CZ" sz="2000" dirty="0" smtClean="0">
                <a:solidFill>
                  <a:srgbClr val="3C3C8C"/>
                </a:solidFill>
              </a:rPr>
              <a:t>bylo původně tvořeno rozhraním RS-232 a podobnými, nyní se setkáváme s rozhraním USB a zejména </a:t>
            </a:r>
            <a:r>
              <a:rPr lang="cs-CZ" sz="2000" b="1" dirty="0" smtClean="0">
                <a:solidFill>
                  <a:srgbClr val="3C3C8C"/>
                </a:solidFill>
              </a:rPr>
              <a:t>Ethernet</a:t>
            </a:r>
            <a:r>
              <a:rPr lang="cs-CZ" sz="2000" dirty="0" smtClean="0">
                <a:solidFill>
                  <a:srgbClr val="3C3C8C"/>
                </a:solidFill>
              </a:rPr>
              <a:t>, které dokáže připojit nejen jedno koncové zařízení DTE, ale celou lokální síť LAN</a:t>
            </a:r>
            <a:endParaRPr lang="cs-CZ" sz="2000" dirty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0" lvl="1">
              <a:spcAft>
                <a:spcPts val="200"/>
              </a:spcAft>
            </a:pPr>
            <a:endParaRPr lang="cs-CZ" sz="2000" dirty="0" smtClean="0"/>
          </a:p>
        </p:txBody>
      </p:sp>
      <p:pic>
        <p:nvPicPr>
          <p:cNvPr id="7" name="Picture 2" descr="x32pts_007_imp (schema zakladniho datoveho retezce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046" y="3988415"/>
            <a:ext cx="8792419" cy="1880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558074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www.luxus.cz/obchod_pic/dsl-2741b_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4935" y="4518080"/>
            <a:ext cx="4149209" cy="2354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ADSL modem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47649" y="1600200"/>
            <a:ext cx="4457702" cy="4914900"/>
          </a:xfrm>
        </p:spPr>
        <p:txBody>
          <a:bodyPr/>
          <a:lstStyle/>
          <a:p>
            <a:r>
              <a:rPr lang="cs-CZ" sz="2000" dirty="0" smtClean="0"/>
              <a:t>Praktické zapojení modemu a telefonu přes </a:t>
            </a:r>
            <a:r>
              <a:rPr lang="cs-CZ" sz="2000" dirty="0" err="1" smtClean="0"/>
              <a:t>splitter</a:t>
            </a:r>
            <a:endParaRPr lang="cs-CZ" sz="2000" dirty="0" smtClean="0"/>
          </a:p>
          <a:p>
            <a:r>
              <a:rPr lang="cs-CZ" sz="2000" dirty="0" smtClean="0"/>
              <a:t>Dnešní koncová zařízení neobsahují pouze modemy, ale integrují vše potřebné pro domácí síť:</a:t>
            </a:r>
          </a:p>
          <a:p>
            <a:pPr lvl="1"/>
            <a:r>
              <a:rPr lang="cs-CZ" dirty="0" err="1" smtClean="0"/>
              <a:t>Víceportový</a:t>
            </a:r>
            <a:r>
              <a:rPr lang="cs-CZ" dirty="0" smtClean="0"/>
              <a:t> přepínač Ethernet</a:t>
            </a:r>
          </a:p>
          <a:p>
            <a:pPr lvl="1"/>
            <a:r>
              <a:rPr lang="cs-CZ" dirty="0" smtClean="0"/>
              <a:t>Směrovač s překladem adres NAT a DHCP serverem pro přidělování IP adres</a:t>
            </a:r>
          </a:p>
          <a:p>
            <a:pPr lvl="1"/>
            <a:r>
              <a:rPr lang="cs-CZ" dirty="0" smtClean="0"/>
              <a:t>Firewall pro ochranu před útoky z Internetu</a:t>
            </a:r>
          </a:p>
          <a:p>
            <a:pPr lvl="1"/>
            <a:r>
              <a:rPr lang="cs-CZ" dirty="0" smtClean="0"/>
              <a:t>Přístupový bod Wi-Fi pro přenosná zařízení</a:t>
            </a:r>
          </a:p>
          <a:p>
            <a:r>
              <a:rPr lang="cs-CZ" sz="2000" dirty="0" smtClean="0"/>
              <a:t>Ale stále se jim říká prostě modemy</a:t>
            </a:r>
          </a:p>
          <a:p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20</a:t>
            </a:fld>
            <a:endParaRPr lang="cs-CZ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5350" y="1395384"/>
            <a:ext cx="44386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531496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Přístupové sítě </a:t>
            </a:r>
            <a:r>
              <a:rPr lang="cs-CZ" sz="1800" dirty="0" err="1"/>
              <a:t>xDSL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77274" y="1291684"/>
            <a:ext cx="8989454" cy="45602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/>
              <a:t>Místní ústředna</a:t>
            </a:r>
            <a:endParaRPr lang="cs-CZ" sz="2000" b="1" dirty="0"/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jednotlivé páry od koncových uživatelů jsou vedeny horizontálně v roštech do ústředny – stojany se svorkovnicemi, detail svorkovnice s ADSL </a:t>
            </a:r>
            <a:r>
              <a:rPr lang="cs-CZ" sz="2000" dirty="0" err="1" smtClean="0"/>
              <a:t>splittery</a:t>
            </a:r>
            <a:r>
              <a:rPr lang="cs-CZ" sz="2000" dirty="0" smtClean="0"/>
              <a:t> před DSLAM</a:t>
            </a:r>
            <a:endParaRPr lang="cs-CZ" sz="2000" b="1" dirty="0" smtClean="0"/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endParaRPr lang="cs-CZ" dirty="0" smtClean="0"/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endParaRPr lang="cs-CZ" dirty="0"/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endParaRPr lang="cs-CZ" dirty="0" smtClean="0"/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558" y="2780911"/>
            <a:ext cx="2408475" cy="3211299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3213" y="2754670"/>
            <a:ext cx="3645462" cy="3349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99888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Přístupové sítě </a:t>
            </a:r>
            <a:r>
              <a:rPr lang="cs-CZ" sz="1800" dirty="0" err="1"/>
              <a:t>xDSL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77274" y="1291684"/>
            <a:ext cx="8989454" cy="702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/>
              <a:t>DSLAM</a:t>
            </a:r>
            <a:endParaRPr lang="cs-CZ" sz="2000" b="1" dirty="0"/>
          </a:p>
          <a:p>
            <a:pPr marL="273050" lvl="1" indent="-188913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DSLAM a detail s jednotlivými kartami pro realizaci ADSL2+ přípojek</a:t>
            </a:r>
          </a:p>
        </p:txBody>
      </p:sp>
      <p:pic>
        <p:nvPicPr>
          <p:cNvPr id="10242" name="Obrázek 23" descr="04-P1070221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00"/>
          <a:stretch/>
        </p:blipFill>
        <p:spPr bwMode="auto">
          <a:xfrm>
            <a:off x="433797" y="2507184"/>
            <a:ext cx="3945699" cy="3371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Obrázek 24" descr="05-P1070055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845"/>
          <a:stretch/>
        </p:blipFill>
        <p:spPr bwMode="auto">
          <a:xfrm>
            <a:off x="5311942" y="2138613"/>
            <a:ext cx="3029952" cy="4108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26640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Přístupové sítě </a:t>
            </a:r>
            <a:r>
              <a:rPr lang="cs-CZ" sz="1800" dirty="0" err="1" smtClean="0"/>
              <a:t>xDSL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23</a:t>
            </a:fld>
            <a:endParaRPr lang="cs-CZ" dirty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13198"/>
            <a:ext cx="9036496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/>
              <a:t>ADSL</a:t>
            </a:r>
            <a:r>
              <a:rPr lang="cs-CZ" sz="2000" dirty="0" smtClean="0"/>
              <a:t> </a:t>
            </a:r>
            <a:r>
              <a:rPr lang="cs-CZ" sz="2000" dirty="0"/>
              <a:t>= </a:t>
            </a:r>
            <a:r>
              <a:rPr lang="cs-CZ" sz="2000" dirty="0" err="1"/>
              <a:t>Asymmetrical</a:t>
            </a:r>
            <a:r>
              <a:rPr lang="cs-CZ" sz="2000" dirty="0"/>
              <a:t> </a:t>
            </a:r>
            <a:r>
              <a:rPr lang="cs-CZ" sz="2000" dirty="0" smtClean="0"/>
              <a:t>DSL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dosah přípojky řádově jednotky kilometrů (maximálně 8 km)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použité frekvenční pásmo do 1,1 MHz nebo 2,2 MHz (ADSL2+)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>
                <a:solidFill>
                  <a:srgbClr val="C00000"/>
                </a:solidFill>
              </a:rPr>
              <a:t>modulace DMT</a:t>
            </a:r>
            <a:r>
              <a:rPr lang="cs-CZ" sz="2000" dirty="0" smtClean="0"/>
              <a:t> = </a:t>
            </a:r>
            <a:r>
              <a:rPr lang="cs-CZ" sz="2000" dirty="0" err="1" smtClean="0"/>
              <a:t>Discreete</a:t>
            </a:r>
            <a:r>
              <a:rPr lang="cs-CZ" sz="2000" dirty="0" smtClean="0"/>
              <a:t> </a:t>
            </a:r>
            <a:r>
              <a:rPr lang="cs-CZ" sz="2000" dirty="0" err="1" smtClean="0"/>
              <a:t>Multitone</a:t>
            </a:r>
            <a:r>
              <a:rPr lang="cs-CZ" sz="2000" dirty="0" smtClean="0"/>
              <a:t>, modulace s mnoha nosnými rozdělení celého frekvenčního pásma ADSL do velkého množství (max. 256 nebo 512) úzkých </a:t>
            </a:r>
            <a:r>
              <a:rPr lang="cs-CZ" sz="2000" dirty="0" err="1" smtClean="0"/>
              <a:t>subkanálů</a:t>
            </a:r>
            <a:r>
              <a:rPr lang="cs-CZ" sz="2000" dirty="0" smtClean="0"/>
              <a:t> se šířkou 4,3125 kHz</a:t>
            </a:r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0451992"/>
              </p:ext>
            </p:extLst>
          </p:nvPr>
        </p:nvGraphicFramePr>
        <p:xfrm>
          <a:off x="835633" y="3390190"/>
          <a:ext cx="7509579" cy="279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7" name="Visio" r:id="rId5" imgW="6247181" imgH="2322696" progId="Visio.Drawing.11">
                  <p:embed/>
                </p:oleObj>
              </mc:Choice>
              <mc:Fallback>
                <p:oleObj name="Visio" r:id="rId5" imgW="6247181" imgH="2322696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35633" y="3390190"/>
                        <a:ext cx="7509579" cy="279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7841371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Přístupové sítě </a:t>
            </a:r>
            <a:r>
              <a:rPr lang="cs-CZ" sz="1800" dirty="0" err="1" smtClean="0"/>
              <a:t>xDSL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24</a:t>
            </a:fld>
            <a:endParaRPr lang="cs-CZ" dirty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13198"/>
            <a:ext cx="9036496" cy="48372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/>
              <a:t>ADSL</a:t>
            </a:r>
            <a:r>
              <a:rPr lang="cs-CZ" sz="2000" dirty="0" smtClean="0"/>
              <a:t> </a:t>
            </a:r>
            <a:r>
              <a:rPr lang="cs-CZ" sz="2000" dirty="0"/>
              <a:t>= </a:t>
            </a:r>
            <a:r>
              <a:rPr lang="cs-CZ" sz="2000" dirty="0" err="1"/>
              <a:t>Asymmetrical</a:t>
            </a:r>
            <a:r>
              <a:rPr lang="cs-CZ" sz="2000" dirty="0"/>
              <a:t> </a:t>
            </a:r>
            <a:r>
              <a:rPr lang="cs-CZ" sz="2000" dirty="0" smtClean="0"/>
              <a:t>DSL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 každém </a:t>
            </a:r>
            <a:r>
              <a:rPr lang="cs-CZ" sz="2000" dirty="0" err="1" smtClean="0"/>
              <a:t>subkanále</a:t>
            </a:r>
            <a:r>
              <a:rPr lang="cs-CZ" sz="2000" dirty="0" smtClean="0"/>
              <a:t> použita </a:t>
            </a:r>
            <a:r>
              <a:rPr lang="cs-CZ" sz="2000" dirty="0" err="1" smtClean="0"/>
              <a:t>vícestavová</a:t>
            </a:r>
            <a:r>
              <a:rPr lang="cs-CZ" sz="2000" dirty="0" smtClean="0"/>
              <a:t> QAM modulace pro přenos dat – jednotlivé </a:t>
            </a:r>
            <a:r>
              <a:rPr lang="cs-CZ" sz="2000" dirty="0" err="1" smtClean="0"/>
              <a:t>subkanály</a:t>
            </a:r>
            <a:r>
              <a:rPr lang="cs-CZ" sz="2000" dirty="0" smtClean="0"/>
              <a:t> jsou na sobě nezávislé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podle útlumu vedení v </a:t>
            </a:r>
            <a:r>
              <a:rPr lang="cs-CZ" sz="2000" dirty="0" err="1" smtClean="0"/>
              <a:t>subkanále</a:t>
            </a:r>
            <a:r>
              <a:rPr lang="cs-CZ" sz="2000" dirty="0" smtClean="0"/>
              <a:t> a úrovni rušení a šumu se rozhodne, kolik bitů se bude přenášet – 0 až 15 bitů = </a:t>
            </a:r>
            <a:r>
              <a:rPr lang="cs-CZ" sz="2000" b="1" dirty="0" smtClean="0">
                <a:solidFill>
                  <a:srgbClr val="C00000"/>
                </a:solidFill>
              </a:rPr>
              <a:t>bitová alokace</a:t>
            </a:r>
            <a:endParaRPr lang="cs-CZ" sz="2000" dirty="0">
              <a:solidFill>
                <a:srgbClr val="3C3C8C"/>
              </a:solidFill>
            </a:endParaRPr>
          </a:p>
          <a:p>
            <a:pPr marL="84138" lvl="2">
              <a:spcAft>
                <a:spcPts val="200"/>
              </a:spcAft>
            </a:pPr>
            <a:endParaRPr lang="cs-CZ" sz="1000" b="1" dirty="0" smtClean="0">
              <a:solidFill>
                <a:srgbClr val="3C3C8C"/>
              </a:solidFill>
            </a:endParaRPr>
          </a:p>
          <a:p>
            <a:pPr marL="0" lvl="2">
              <a:spcAft>
                <a:spcPts val="200"/>
              </a:spcAft>
            </a:pPr>
            <a:r>
              <a:rPr lang="cs-CZ" sz="2000" b="1" dirty="0" smtClean="0">
                <a:solidFill>
                  <a:srgbClr val="3C3C8C"/>
                </a:solidFill>
              </a:rPr>
              <a:t>Příklad výpočtu výsledné přenosové rychlosti:</a:t>
            </a:r>
          </a:p>
          <a:p>
            <a:pPr marL="357188" lvl="2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Určete výslednou přenosovou rychlost </a:t>
            </a:r>
            <a:r>
              <a:rPr lang="cs-CZ" sz="2000" i="1" dirty="0" err="1" smtClean="0">
                <a:solidFill>
                  <a:srgbClr val="3C3C8C"/>
                </a:solidFill>
              </a:rPr>
              <a:t>v</a:t>
            </a:r>
            <a:r>
              <a:rPr lang="cs-CZ" sz="2000" i="1" baseline="-25000" dirty="0" err="1" smtClean="0">
                <a:solidFill>
                  <a:srgbClr val="3C3C8C"/>
                </a:solidFill>
              </a:rPr>
              <a:t>p</a:t>
            </a:r>
            <a:r>
              <a:rPr lang="cs-CZ" sz="2000" dirty="0" smtClean="0">
                <a:solidFill>
                  <a:srgbClr val="3C3C8C"/>
                </a:solidFill>
              </a:rPr>
              <a:t> ADSL přípojky, která má ve směru sestupném pro jednoduchost k dispozici celkem 200 </a:t>
            </a:r>
            <a:r>
              <a:rPr lang="cs-CZ" sz="2000" dirty="0" err="1" smtClean="0">
                <a:solidFill>
                  <a:srgbClr val="3C3C8C"/>
                </a:solidFill>
              </a:rPr>
              <a:t>subkanálů</a:t>
            </a:r>
            <a:r>
              <a:rPr lang="cs-CZ" sz="2000" dirty="0" smtClean="0">
                <a:solidFill>
                  <a:srgbClr val="3C3C8C"/>
                </a:solidFill>
              </a:rPr>
              <a:t>, v každém z nich je použita 512-QAM modulace s modulační rychlostí </a:t>
            </a:r>
            <a:r>
              <a:rPr lang="cs-CZ" sz="2000" i="1" dirty="0" err="1" smtClean="0">
                <a:solidFill>
                  <a:srgbClr val="3C3C8C"/>
                </a:solidFill>
              </a:rPr>
              <a:t>v</a:t>
            </a:r>
            <a:r>
              <a:rPr lang="cs-CZ" sz="2000" i="1" baseline="-25000" dirty="0" err="1" smtClean="0">
                <a:solidFill>
                  <a:srgbClr val="3C3C8C"/>
                </a:solidFill>
              </a:rPr>
              <a:t>m</a:t>
            </a:r>
            <a:r>
              <a:rPr lang="cs-CZ" sz="2000" dirty="0" smtClean="0">
                <a:solidFill>
                  <a:srgbClr val="3C3C8C"/>
                </a:solidFill>
              </a:rPr>
              <a:t> = 4 </a:t>
            </a:r>
            <a:r>
              <a:rPr lang="cs-CZ" sz="2000" dirty="0" err="1" smtClean="0">
                <a:solidFill>
                  <a:srgbClr val="3C3C8C"/>
                </a:solidFill>
              </a:rPr>
              <a:t>kBd</a:t>
            </a:r>
            <a:r>
              <a:rPr lang="cs-CZ" sz="2000" dirty="0" smtClean="0">
                <a:solidFill>
                  <a:srgbClr val="3C3C8C"/>
                </a:solidFill>
              </a:rPr>
              <a:t>.</a:t>
            </a:r>
          </a:p>
          <a:p>
            <a:pPr marL="357188" lvl="2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1000" dirty="0">
              <a:solidFill>
                <a:srgbClr val="3C3C8C"/>
              </a:solidFill>
            </a:endParaRPr>
          </a:p>
          <a:p>
            <a:pPr marL="357188" lvl="2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p</a:t>
            </a:r>
            <a:r>
              <a:rPr lang="cs-CZ" sz="2000" dirty="0" smtClean="0">
                <a:solidFill>
                  <a:srgbClr val="3C3C8C"/>
                </a:solidFill>
              </a:rPr>
              <a:t>řenosovou rychlost v jednom </a:t>
            </a:r>
            <a:r>
              <a:rPr lang="cs-CZ" sz="2000" dirty="0" err="1" smtClean="0">
                <a:solidFill>
                  <a:srgbClr val="3C3C8C"/>
                </a:solidFill>
              </a:rPr>
              <a:t>subkanálu</a:t>
            </a:r>
            <a:r>
              <a:rPr lang="cs-CZ" sz="2000" dirty="0" smtClean="0">
                <a:solidFill>
                  <a:srgbClr val="3C3C8C"/>
                </a:solidFill>
              </a:rPr>
              <a:t> vypočítáme dle známého vztahu:</a:t>
            </a:r>
          </a:p>
          <a:p>
            <a:pPr marL="357188" lvl="2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2000" dirty="0" smtClean="0">
              <a:solidFill>
                <a:srgbClr val="C00000"/>
              </a:solidFill>
            </a:endParaRPr>
          </a:p>
          <a:p>
            <a:pPr marL="357188" lvl="2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1000" dirty="0">
              <a:solidFill>
                <a:srgbClr val="3C3C8C"/>
              </a:solidFill>
            </a:endParaRPr>
          </a:p>
          <a:p>
            <a:pPr marL="357188" lvl="2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a celkovou přenosovou </a:t>
            </a:r>
            <a:r>
              <a:rPr lang="cs-CZ" sz="2000" dirty="0">
                <a:solidFill>
                  <a:srgbClr val="3C3C8C"/>
                </a:solidFill>
              </a:rPr>
              <a:t>rychlost </a:t>
            </a:r>
            <a:r>
              <a:rPr lang="cs-CZ" sz="2000" dirty="0" smtClean="0">
                <a:solidFill>
                  <a:srgbClr val="3C3C8C"/>
                </a:solidFill>
              </a:rPr>
              <a:t>ADSL přípojky pro 200 </a:t>
            </a:r>
            <a:r>
              <a:rPr lang="cs-CZ" sz="2000" dirty="0" err="1" smtClean="0">
                <a:solidFill>
                  <a:srgbClr val="3C3C8C"/>
                </a:solidFill>
              </a:rPr>
              <a:t>subkanálů</a:t>
            </a:r>
            <a:r>
              <a:rPr lang="cs-CZ" sz="2000" dirty="0" smtClean="0">
                <a:solidFill>
                  <a:srgbClr val="3C3C8C"/>
                </a:solidFill>
              </a:rPr>
              <a:t> pak:</a:t>
            </a:r>
            <a:endParaRPr lang="cs-CZ" sz="2000" dirty="0">
              <a:solidFill>
                <a:srgbClr val="3C3C8C"/>
              </a:solidFill>
            </a:endParaRPr>
          </a:p>
          <a:p>
            <a:pPr marL="357188" lvl="2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2000" dirty="0" smtClean="0">
              <a:solidFill>
                <a:srgbClr val="C00000"/>
              </a:solidFill>
            </a:endParaRPr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2981985"/>
              </p:ext>
            </p:extLst>
          </p:nvPr>
        </p:nvGraphicFramePr>
        <p:xfrm>
          <a:off x="537431" y="4927577"/>
          <a:ext cx="5581460" cy="4672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62" name="Equation" r:id="rId5" imgW="2730240" imgH="228600" progId="Equation.DSMT4">
                  <p:embed/>
                </p:oleObj>
              </mc:Choice>
              <mc:Fallback>
                <p:oleObj name="Equation" r:id="rId5" imgW="273024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37431" y="4927577"/>
                        <a:ext cx="5581460" cy="4672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8710714"/>
              </p:ext>
            </p:extLst>
          </p:nvPr>
        </p:nvGraphicFramePr>
        <p:xfrm>
          <a:off x="2327989" y="5766097"/>
          <a:ext cx="4515781" cy="4868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63" name="Equation" r:id="rId7" imgW="2247840" imgH="241200" progId="Equation.DSMT4">
                  <p:embed/>
                </p:oleObj>
              </mc:Choice>
              <mc:Fallback>
                <p:oleObj name="Equation" r:id="rId7" imgW="224784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327989" y="5766097"/>
                        <a:ext cx="4515781" cy="4868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5059979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Přístupové sítě </a:t>
            </a:r>
            <a:r>
              <a:rPr lang="cs-CZ" sz="1800" dirty="0" err="1" smtClean="0"/>
              <a:t>xDSL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25</a:t>
            </a:fld>
            <a:endParaRPr lang="cs-CZ" dirty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13198"/>
            <a:ext cx="9036496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/>
              <a:t>ADSL</a:t>
            </a:r>
            <a:r>
              <a:rPr lang="cs-CZ" sz="2000" dirty="0" smtClean="0"/>
              <a:t> </a:t>
            </a:r>
            <a:r>
              <a:rPr lang="cs-CZ" sz="2000" dirty="0"/>
              <a:t>= </a:t>
            </a:r>
            <a:r>
              <a:rPr lang="cs-CZ" sz="2000" dirty="0" err="1"/>
              <a:t>Asymmetrical</a:t>
            </a:r>
            <a:r>
              <a:rPr lang="cs-CZ" sz="2000" dirty="0"/>
              <a:t> DSL</a:t>
            </a:r>
            <a:endParaRPr lang="cs-CZ" sz="2000" dirty="0" smtClean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výsledná přenosová rychlost závisí na aktuální bitové alokaci – závislost na úrovni rušení (přeslechy) a na délce vedení (útlumu)</a:t>
            </a:r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širší frekvenční pásmo je vyhrazeno pro směr sestupný (</a:t>
            </a:r>
            <a:r>
              <a:rPr lang="cs-CZ" dirty="0" err="1" smtClean="0"/>
              <a:t>downstream</a:t>
            </a:r>
            <a:r>
              <a:rPr lang="cs-CZ" dirty="0" smtClean="0"/>
              <a:t>), díky tomu i vyšší přenosová rychlost – poskytování multimediálních služeb</a:t>
            </a:r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přenosová rychlost ve směru vzestupném (</a:t>
            </a:r>
            <a:r>
              <a:rPr lang="cs-CZ" dirty="0" err="1" smtClean="0"/>
              <a:t>upstream</a:t>
            </a:r>
            <a:r>
              <a:rPr lang="cs-CZ" dirty="0" smtClean="0"/>
              <a:t>) řádově mnohem nižší</a:t>
            </a:r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odtud název asymetrická DSL přípojka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původní varianta ADSL vylepšena na ADSL2 – vyšší přenosová rychlost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nejnovější ADSL2+ přinesla rozšíření frekvenčního pásma, další navýšení přenosové rychlosti</a:t>
            </a:r>
          </a:p>
        </p:txBody>
      </p:sp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4725327"/>
              </p:ext>
            </p:extLst>
          </p:nvPr>
        </p:nvGraphicFramePr>
        <p:xfrm>
          <a:off x="824706" y="4848996"/>
          <a:ext cx="7531100" cy="1076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1399"/>
                <a:gridCol w="1316567"/>
                <a:gridCol w="1316567"/>
                <a:gridCol w="1316567"/>
              </a:tblGrid>
              <a:tr h="0">
                <a:tc>
                  <a:txBody>
                    <a:bodyPr/>
                    <a:lstStyle/>
                    <a:p>
                      <a:r>
                        <a:rPr lang="cs-CZ" sz="1600" dirty="0" smtClean="0"/>
                        <a:t>varianta</a:t>
                      </a:r>
                      <a:endParaRPr lang="cs-C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 smtClean="0"/>
                        <a:t>ADSL</a:t>
                      </a:r>
                      <a:endParaRPr lang="cs-C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 smtClean="0"/>
                        <a:t>ADSL2</a:t>
                      </a:r>
                      <a:endParaRPr lang="cs-C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 smtClean="0"/>
                        <a:t>ADSL2+</a:t>
                      </a:r>
                      <a:endParaRPr lang="cs-CZ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sz="1600" dirty="0" smtClean="0"/>
                        <a:t>max. přenos. rychlost </a:t>
                      </a:r>
                      <a:r>
                        <a:rPr lang="cs-CZ" sz="1600" dirty="0" err="1" smtClean="0"/>
                        <a:t>upstream</a:t>
                      </a:r>
                      <a:endParaRPr lang="cs-CZ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 smtClean="0"/>
                        <a:t>1 </a:t>
                      </a:r>
                      <a:r>
                        <a:rPr lang="cs-CZ" sz="1600" dirty="0" err="1" smtClean="0"/>
                        <a:t>Mbit</a:t>
                      </a:r>
                      <a:r>
                        <a:rPr lang="cs-CZ" sz="1600" dirty="0" smtClean="0"/>
                        <a:t>/s</a:t>
                      </a:r>
                      <a:endParaRPr lang="cs-C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dirty="0" smtClean="0"/>
                        <a:t>1 </a:t>
                      </a:r>
                      <a:r>
                        <a:rPr lang="cs-CZ" sz="1600" dirty="0" err="1" smtClean="0"/>
                        <a:t>Mbit</a:t>
                      </a:r>
                      <a:r>
                        <a:rPr lang="cs-CZ" sz="1600" dirty="0" smtClean="0"/>
                        <a:t>/s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dirty="0" smtClean="0"/>
                        <a:t>1 </a:t>
                      </a:r>
                      <a:r>
                        <a:rPr lang="cs-CZ" sz="1600" dirty="0" err="1" smtClean="0"/>
                        <a:t>Mbit</a:t>
                      </a:r>
                      <a:r>
                        <a:rPr lang="cs-CZ" sz="1600" dirty="0" smtClean="0"/>
                        <a:t>/s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dirty="0" smtClean="0"/>
                        <a:t>max. přenos. rychlost </a:t>
                      </a:r>
                      <a:r>
                        <a:rPr lang="cs-CZ" sz="1600" dirty="0" err="1" smtClean="0"/>
                        <a:t>downstream</a:t>
                      </a:r>
                      <a:endParaRPr lang="cs-CZ" sz="1600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dirty="0" smtClean="0"/>
                        <a:t>8 </a:t>
                      </a:r>
                      <a:r>
                        <a:rPr lang="cs-CZ" sz="1600" dirty="0" err="1" smtClean="0"/>
                        <a:t>Mbit</a:t>
                      </a:r>
                      <a:r>
                        <a:rPr lang="cs-CZ" sz="1600" dirty="0" smtClean="0"/>
                        <a:t>/s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dirty="0" smtClean="0"/>
                        <a:t>12 </a:t>
                      </a:r>
                      <a:r>
                        <a:rPr lang="cs-CZ" sz="1600" dirty="0" err="1" smtClean="0"/>
                        <a:t>Mbit</a:t>
                      </a:r>
                      <a:r>
                        <a:rPr lang="cs-CZ" sz="1600" dirty="0" smtClean="0"/>
                        <a:t>/s</a:t>
                      </a:r>
                      <a:endParaRPr lang="cs-C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dirty="0" smtClean="0"/>
                        <a:t>24 </a:t>
                      </a:r>
                      <a:r>
                        <a:rPr lang="cs-CZ" sz="1600" dirty="0" err="1" smtClean="0"/>
                        <a:t>Mbit</a:t>
                      </a:r>
                      <a:r>
                        <a:rPr lang="cs-CZ" sz="1600" dirty="0" smtClean="0"/>
                        <a:t>/s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290970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Přístupové sítě </a:t>
            </a:r>
            <a:r>
              <a:rPr lang="cs-CZ" sz="1800" dirty="0" err="1" smtClean="0"/>
              <a:t>xDSL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26</a:t>
            </a:fld>
            <a:endParaRPr lang="cs-CZ" dirty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13198"/>
            <a:ext cx="9036496" cy="4262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/>
              <a:t>VDSL</a:t>
            </a:r>
            <a:r>
              <a:rPr lang="cs-CZ" sz="2000" dirty="0" smtClean="0"/>
              <a:t> </a:t>
            </a:r>
            <a:r>
              <a:rPr lang="cs-CZ" sz="2000" dirty="0"/>
              <a:t>= Very-</a:t>
            </a:r>
            <a:r>
              <a:rPr lang="cs-CZ" sz="2000" dirty="0" err="1"/>
              <a:t>high</a:t>
            </a:r>
            <a:r>
              <a:rPr lang="cs-CZ" sz="2000" dirty="0"/>
              <a:t>-bit-</a:t>
            </a:r>
            <a:r>
              <a:rPr lang="cs-CZ" sz="2000" dirty="0" err="1"/>
              <a:t>rate</a:t>
            </a:r>
            <a:r>
              <a:rPr lang="cs-CZ" sz="2000" dirty="0"/>
              <a:t> DSL</a:t>
            </a:r>
            <a:endParaRPr lang="cs-CZ" sz="2000" dirty="0" smtClean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koncepčně stejná přípojka jako ADSL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koexistence s telefonní přípojkou pomocí rozbočovačů (</a:t>
            </a:r>
            <a:r>
              <a:rPr lang="cs-CZ" sz="2000" dirty="0" err="1" smtClean="0"/>
              <a:t>splitterů</a:t>
            </a:r>
            <a:r>
              <a:rPr lang="cs-CZ" sz="2000" dirty="0" smtClean="0"/>
              <a:t>)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připojení domácností i firem k Internetu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velmi krátký dosah, stovky metrů až cca 1,5 kilometru – vlivem rychle narůstajícího útlumu vedení na vyšších frekvencích 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rozšíření frekvenčního pásma do </a:t>
            </a:r>
            <a:r>
              <a:rPr lang="cs-CZ" sz="2000" b="1" dirty="0" smtClean="0"/>
              <a:t>12, 18 </a:t>
            </a:r>
            <a:r>
              <a:rPr lang="cs-CZ" sz="2000" dirty="0" smtClean="0"/>
              <a:t>nebo až </a:t>
            </a:r>
            <a:r>
              <a:rPr lang="cs-CZ" sz="2000" b="1" dirty="0" smtClean="0"/>
              <a:t>30 MHz </a:t>
            </a:r>
            <a:r>
              <a:rPr lang="cs-CZ" sz="2000" dirty="0" smtClean="0"/>
              <a:t>(VDSL2)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modulace DMT společně s </a:t>
            </a:r>
            <a:r>
              <a:rPr lang="cs-CZ" sz="2000" dirty="0" err="1" smtClean="0"/>
              <a:t>vícestavovou</a:t>
            </a:r>
            <a:r>
              <a:rPr lang="cs-CZ" sz="2000" dirty="0" smtClean="0"/>
              <a:t> QAM modulací</a:t>
            </a:r>
            <a:endParaRPr lang="cs-CZ" dirty="0" smtClean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několik odlišných profilů a rozložení frekvenčních pásem – symetrické i asymetrické varianty přenosových rychlostí VDSL</a:t>
            </a:r>
            <a:endParaRPr lang="cs-CZ" sz="2000" b="1" dirty="0">
              <a:solidFill>
                <a:srgbClr val="C00000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vylepšení původního VDSL na VDSL2 – rozšíření frekvenčního pásma</a:t>
            </a:r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vyšší přenosové rychlosti, až 150 </a:t>
            </a:r>
            <a:r>
              <a:rPr lang="cs-CZ" dirty="0" err="1" smtClean="0">
                <a:solidFill>
                  <a:srgbClr val="3C3C8C"/>
                </a:solidFill>
              </a:rPr>
              <a:t>Mbit</a:t>
            </a:r>
            <a:r>
              <a:rPr lang="cs-CZ" dirty="0" smtClean="0">
                <a:solidFill>
                  <a:srgbClr val="3C3C8C"/>
                </a:solidFill>
              </a:rPr>
              <a:t>/s ve směru sestupném a až 50 </a:t>
            </a:r>
            <a:r>
              <a:rPr lang="cs-CZ" dirty="0" err="1" smtClean="0">
                <a:solidFill>
                  <a:srgbClr val="3C3C8C"/>
                </a:solidFill>
              </a:rPr>
              <a:t>Mbit</a:t>
            </a:r>
            <a:r>
              <a:rPr lang="cs-CZ" dirty="0" smtClean="0">
                <a:solidFill>
                  <a:srgbClr val="3C3C8C"/>
                </a:solidFill>
              </a:rPr>
              <a:t>/s ve směru vzestupném</a:t>
            </a:r>
          </a:p>
        </p:txBody>
      </p:sp>
    </p:spTree>
    <p:extLst>
      <p:ext uri="{BB962C8B-B14F-4D97-AF65-F5344CB8AC3E}">
        <p14:creationId xmlns:p14="http://schemas.microsoft.com/office/powerpoint/2010/main" val="259478957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Přenos TV signálu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27</a:t>
            </a:fld>
            <a:endParaRPr lang="cs-CZ" dirty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72008" y="1313198"/>
            <a:ext cx="9036496" cy="39292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Distribuce TV vysílání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pro další výklad o využití kabelových rozvodů TV pro datové přenosy si nejprve řekneme něco obecně ke zpracování a distribuci TV vysílání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 současné době je TV vysílána již jen digitálně – tzv. </a:t>
            </a:r>
            <a:r>
              <a:rPr lang="cs-CZ" sz="2000" b="1" dirty="0">
                <a:solidFill>
                  <a:srgbClr val="C00000"/>
                </a:solidFill>
              </a:rPr>
              <a:t>DVB</a:t>
            </a:r>
            <a:r>
              <a:rPr lang="cs-CZ" sz="2000" dirty="0"/>
              <a:t>, Digital Video </a:t>
            </a:r>
            <a:r>
              <a:rPr lang="cs-CZ" sz="2000" dirty="0" err="1" smtClean="0"/>
              <a:t>Broadcasting</a:t>
            </a:r>
            <a:endParaRPr lang="cs-CZ" sz="2000" dirty="0" smtClean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>
                <a:solidFill>
                  <a:srgbClr val="C00000"/>
                </a:solidFill>
              </a:rPr>
              <a:t>rozlišujeme varianty</a:t>
            </a:r>
            <a:r>
              <a:rPr lang="cs-CZ" sz="2000" dirty="0" smtClean="0"/>
              <a:t>:</a:t>
            </a:r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DVB-T </a:t>
            </a:r>
            <a:r>
              <a:rPr lang="cs-CZ" sz="2000" dirty="0"/>
              <a:t>– pozemní (T = </a:t>
            </a:r>
            <a:r>
              <a:rPr lang="cs-CZ" sz="2000" dirty="0" err="1" smtClean="0"/>
              <a:t>Terrestrial</a:t>
            </a:r>
            <a:r>
              <a:rPr lang="cs-CZ" sz="2000" dirty="0" smtClean="0"/>
              <a:t>) TV vysílání volným prostorem</a:t>
            </a:r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DVB-C – </a:t>
            </a:r>
            <a:r>
              <a:rPr lang="cs-CZ" sz="2000" dirty="0"/>
              <a:t>kabelové (C = </a:t>
            </a:r>
            <a:r>
              <a:rPr lang="cs-CZ" sz="2000" dirty="0" err="1"/>
              <a:t>Cable</a:t>
            </a:r>
            <a:r>
              <a:rPr lang="cs-CZ" sz="2000" dirty="0" smtClean="0"/>
              <a:t>) kabelové (koaxiální) rozvody</a:t>
            </a:r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D</a:t>
            </a:r>
            <a:r>
              <a:rPr lang="cs-CZ" sz="2000" dirty="0" smtClean="0"/>
              <a:t>VB-S – satelitní (S = </a:t>
            </a:r>
            <a:r>
              <a:rPr lang="cs-CZ" sz="2000" dirty="0" err="1" smtClean="0"/>
              <a:t>Satellite</a:t>
            </a:r>
            <a:r>
              <a:rPr lang="cs-CZ" sz="2000" dirty="0" smtClean="0"/>
              <a:t>) družicové (satelitní) vysílání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základní principy snímání obrazových signálů vycházejí ze systémů analogové televize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NTSC, SECAM, PAL</a:t>
            </a:r>
          </a:p>
        </p:txBody>
      </p:sp>
    </p:spTree>
    <p:extLst>
      <p:ext uri="{BB962C8B-B14F-4D97-AF65-F5344CB8AC3E}">
        <p14:creationId xmlns:p14="http://schemas.microsoft.com/office/powerpoint/2010/main" val="397375327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Přenos TV signálu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28</a:t>
            </a:fld>
            <a:endParaRPr lang="cs-CZ" dirty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72008" y="1313198"/>
            <a:ext cx="9036496" cy="45807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Základy TV techniky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/>
              <a:t>nedokonalosti lidského oka</a:t>
            </a:r>
            <a:r>
              <a:rPr lang="cs-CZ" sz="2000" dirty="0" smtClean="0"/>
              <a:t>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celou plochu obrazovky lze rozdělit do velkého množství malých samostatných obrazových bodů – při pohledu z dostatečné vzdálenosti však oko vnímá celou jednolitou plochu (malé body nejsou patrné)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pokud plynule střídáme jednotlivé obrázky za sebou dostatečně rychle, vnímá je lidské oko jako plynulý pohyblivý obraz – video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základ přenosu videa – </a:t>
            </a:r>
            <a:r>
              <a:rPr lang="cs-CZ" sz="2000" b="1" dirty="0" smtClean="0">
                <a:solidFill>
                  <a:srgbClr val="C00000"/>
                </a:solidFill>
              </a:rPr>
              <a:t>rozdělení obrazu do řádků a sloupečků a rychlé promítání jednotlivých snímků za sebou, obvykle s frekvencí 25 Hz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ve 20. století postupně vznikly 3 standardy pro kódování a přenos analogového TV (obrazového) vysílání: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1941 NTSC, 1956 SECAM, 1963 PAL </a:t>
            </a:r>
            <a:endParaRPr lang="cs-CZ" sz="2000" dirty="0">
              <a:solidFill>
                <a:srgbClr val="3C3C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115868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Přenos TV signálu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29</a:t>
            </a:fld>
            <a:endParaRPr lang="cs-CZ" dirty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72008" y="1313198"/>
            <a:ext cx="9036496" cy="43499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NTSC, SECAM, PAL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t</a:t>
            </a:r>
            <a:r>
              <a:rPr lang="cs-CZ" sz="2000" dirty="0" smtClean="0"/>
              <a:t>y se od sebe navzájem liší zejména použitou modulací, počtem řádků a sloupečků obrazu, obrazovou frekvencí apod.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NTSC – zejména USA, Kanada, Japonsko, Mexiko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SECAM – Francie, Rusko, část afrických zemí (původně i ČSSR)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PAL – většina evropských, afrických a asijských zemí, v ČR od 90. let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0" lvl="1">
              <a:spcAft>
                <a:spcPts val="200"/>
              </a:spcAft>
            </a:pPr>
            <a:r>
              <a:rPr lang="cs-CZ" sz="2000" b="1" dirty="0">
                <a:solidFill>
                  <a:srgbClr val="D42E12"/>
                </a:solidFill>
              </a:rPr>
              <a:t>PAL</a:t>
            </a:r>
            <a:r>
              <a:rPr lang="cs-CZ" sz="2000" dirty="0"/>
              <a:t> </a:t>
            </a:r>
            <a:r>
              <a:rPr lang="cs-CZ" sz="2000" dirty="0" smtClean="0"/>
              <a:t>(</a:t>
            </a:r>
            <a:r>
              <a:rPr lang="cs-CZ" sz="2000" dirty="0" err="1" smtClean="0"/>
              <a:t>Phase</a:t>
            </a:r>
            <a:r>
              <a:rPr lang="cs-CZ" sz="2000" dirty="0" smtClean="0"/>
              <a:t> </a:t>
            </a:r>
            <a:r>
              <a:rPr lang="cs-CZ" sz="2000" dirty="0" err="1" smtClean="0"/>
              <a:t>Alternating</a:t>
            </a:r>
            <a:r>
              <a:rPr lang="cs-CZ" sz="2000" dirty="0" smtClean="0"/>
              <a:t> </a:t>
            </a:r>
            <a:r>
              <a:rPr lang="cs-CZ" sz="2000" dirty="0"/>
              <a:t>L</a:t>
            </a:r>
            <a:r>
              <a:rPr lang="cs-CZ" sz="2000" dirty="0" smtClean="0"/>
              <a:t>ine)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n</a:t>
            </a:r>
            <a:r>
              <a:rPr lang="cs-CZ" sz="2000" dirty="0" smtClean="0"/>
              <a:t>ázev vystihuje střídání fáze ve dvou po sobě následujících řádcích o 180°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počet řádků v obraze – 625 (z toho 576 viditelných), sloupečků obvykle 720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obnovovací frekvence 25 Hz – rozdělení na tzv. půlsnímky pro omezení blikání obrazovky, tzv. </a:t>
            </a:r>
            <a:r>
              <a:rPr lang="cs-CZ" sz="2000" b="1" dirty="0" smtClean="0"/>
              <a:t>prokládání</a:t>
            </a:r>
            <a:r>
              <a:rPr lang="cs-CZ" sz="2000" dirty="0" smtClean="0"/>
              <a:t> – zobrazovací frekvence proto 50 Hz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rozklad obrazu na jasový signál – Y a trojici základních barev – R+G+B</a:t>
            </a:r>
          </a:p>
        </p:txBody>
      </p:sp>
    </p:spTree>
    <p:extLst>
      <p:ext uri="{BB962C8B-B14F-4D97-AF65-F5344CB8AC3E}">
        <p14:creationId xmlns:p14="http://schemas.microsoft.com/office/powerpoint/2010/main" val="148116521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Přenosový řetězec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72008" y="1351298"/>
            <a:ext cx="903649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200"/>
              </a:spcAft>
            </a:pPr>
            <a:r>
              <a:rPr lang="cs-CZ" sz="2000" dirty="0" smtClean="0"/>
              <a:t>Datový přenosový řetězec je speciálním případem </a:t>
            </a:r>
            <a:r>
              <a:rPr lang="cs-CZ" sz="2000" b="1" dirty="0" smtClean="0"/>
              <a:t>obecného přenosového řetězce</a:t>
            </a:r>
            <a:r>
              <a:rPr lang="cs-CZ" sz="2000" dirty="0" smtClean="0"/>
              <a:t>, který jsme si probrali již dříve:</a:t>
            </a:r>
            <a:endParaRPr lang="cs-CZ" sz="2000" dirty="0"/>
          </a:p>
          <a:p>
            <a:pPr marL="0" lvl="1">
              <a:spcAft>
                <a:spcPts val="200"/>
              </a:spcAft>
            </a:pPr>
            <a:endParaRPr lang="cs-CZ" sz="2000" dirty="0" smtClean="0"/>
          </a:p>
          <a:p>
            <a:pPr marL="0" lvl="1">
              <a:spcAft>
                <a:spcPts val="200"/>
              </a:spcAft>
            </a:pPr>
            <a:endParaRPr lang="cs-CZ" sz="2000" dirty="0"/>
          </a:p>
          <a:p>
            <a:pPr marL="0" lvl="1">
              <a:spcAft>
                <a:spcPts val="200"/>
              </a:spcAft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digitální přenosy uskutečňujeme různými kanály s různými parametry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přenosový </a:t>
            </a:r>
            <a:r>
              <a:rPr lang="cs-CZ" sz="2000" dirty="0">
                <a:solidFill>
                  <a:srgbClr val="3C3C8C"/>
                </a:solidFill>
              </a:rPr>
              <a:t>kanál - prostředí, které slouží pro přenos daného typu signálu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je tvořen přenosovým médiem: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metalický </a:t>
            </a:r>
            <a:r>
              <a:rPr lang="cs-CZ" sz="2000" dirty="0">
                <a:solidFill>
                  <a:srgbClr val="3C3C8C"/>
                </a:solidFill>
              </a:rPr>
              <a:t>kabel (vedení) pro přenos elektrických signálů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optické </a:t>
            </a:r>
            <a:r>
              <a:rPr lang="cs-CZ" sz="2000" dirty="0">
                <a:solidFill>
                  <a:srgbClr val="3C3C8C"/>
                </a:solidFill>
              </a:rPr>
              <a:t>vlákno pro přenos optických signálů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volný </a:t>
            </a:r>
            <a:r>
              <a:rPr lang="cs-CZ" sz="2000" dirty="0">
                <a:solidFill>
                  <a:srgbClr val="3C3C8C"/>
                </a:solidFill>
              </a:rPr>
              <a:t>prostor pro přenos rádiových signálů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nebo řetězcem úseků přenosových médií a dalších </a:t>
            </a:r>
            <a:r>
              <a:rPr lang="cs-CZ" sz="2000" dirty="0" smtClean="0">
                <a:solidFill>
                  <a:srgbClr val="3C3C8C"/>
                </a:solidFill>
              </a:rPr>
              <a:t>zařízení</a:t>
            </a:r>
          </a:p>
          <a:p>
            <a:pPr marL="0" lvl="1">
              <a:spcAft>
                <a:spcPts val="200"/>
              </a:spcAft>
            </a:pPr>
            <a:endParaRPr lang="cs-CZ" sz="2000" b="1" dirty="0" smtClean="0">
              <a:solidFill>
                <a:srgbClr val="D42E12"/>
              </a:solidFill>
            </a:endParaRPr>
          </a:p>
          <a:p>
            <a:pPr marL="0" lvl="1">
              <a:spcAft>
                <a:spcPts val="200"/>
              </a:spcAft>
            </a:pPr>
            <a:r>
              <a:rPr lang="cs-CZ" sz="2000" b="1" dirty="0" smtClean="0">
                <a:solidFill>
                  <a:srgbClr val="D42E12"/>
                </a:solidFill>
              </a:rPr>
              <a:t>Smyslem je co nejefektivněji a bez chyb přenést digitální signál analogovým kanálem (zkreslení signálu, přidání šumu, rušení).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999" y="2157401"/>
            <a:ext cx="7863979" cy="718213"/>
          </a:xfrm>
          <a:prstGeom prst="rect">
            <a:avLst/>
          </a:prstGeom>
          <a:solidFill>
            <a:schemeClr val="accent1">
              <a:alpha val="61000"/>
            </a:schemeClr>
          </a:solidFill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240070799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Přenos TV signálu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30</a:t>
            </a:fld>
            <a:endParaRPr lang="cs-CZ" dirty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72008" y="1313198"/>
            <a:ext cx="9036496" cy="23493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200"/>
              </a:spcAft>
            </a:pPr>
            <a:r>
              <a:rPr lang="cs-CZ" sz="2000" b="1" dirty="0" smtClean="0">
                <a:solidFill>
                  <a:srgbClr val="D42E12"/>
                </a:solidFill>
              </a:rPr>
              <a:t>PAL</a:t>
            </a:r>
            <a:r>
              <a:rPr lang="cs-CZ" sz="2000" dirty="0" smtClean="0"/>
              <a:t> (</a:t>
            </a:r>
            <a:r>
              <a:rPr lang="cs-CZ" sz="2000" dirty="0" err="1" smtClean="0"/>
              <a:t>Phase</a:t>
            </a:r>
            <a:r>
              <a:rPr lang="cs-CZ" sz="2000" dirty="0" smtClean="0"/>
              <a:t> </a:t>
            </a:r>
            <a:r>
              <a:rPr lang="cs-CZ" sz="2000" dirty="0" err="1" smtClean="0"/>
              <a:t>Alternating</a:t>
            </a:r>
            <a:r>
              <a:rPr lang="cs-CZ" sz="2000" dirty="0" smtClean="0"/>
              <a:t> </a:t>
            </a:r>
            <a:r>
              <a:rPr lang="cs-CZ" sz="2000" dirty="0"/>
              <a:t>L</a:t>
            </a:r>
            <a:r>
              <a:rPr lang="cs-CZ" sz="2000" dirty="0" smtClean="0"/>
              <a:t>ine)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přenos dvojice rozdílových signálů, transformace na B-Y a R-Y, dopočítání třetí barvy (G)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/>
              <a:t>k</a:t>
            </a:r>
            <a:r>
              <a:rPr lang="cs-CZ" sz="2000" b="1" dirty="0" smtClean="0"/>
              <a:t>vadraturní amplitudová modulace</a:t>
            </a:r>
            <a:r>
              <a:rPr lang="cs-CZ" sz="2000" dirty="0" smtClean="0"/>
              <a:t> – </a:t>
            </a:r>
            <a:r>
              <a:rPr lang="cs-CZ" sz="2000" dirty="0" err="1" smtClean="0"/>
              <a:t>namodulování</a:t>
            </a:r>
            <a:r>
              <a:rPr lang="cs-CZ" sz="2000" dirty="0" smtClean="0"/>
              <a:t> barvonosných rozdílových signálů na jasovou složku Y – </a:t>
            </a:r>
            <a:r>
              <a:rPr lang="cs-CZ" sz="2000" b="1" dirty="0" smtClean="0">
                <a:solidFill>
                  <a:srgbClr val="D42E12"/>
                </a:solidFill>
              </a:rPr>
              <a:t>přenos barevného obrazu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p</a:t>
            </a:r>
            <a:r>
              <a:rPr lang="cs-CZ" sz="2000" dirty="0" smtClean="0"/>
              <a:t>otřebná šířka jednoho PAL kanálu = </a:t>
            </a:r>
            <a:r>
              <a:rPr lang="cs-CZ" sz="2000" b="1" dirty="0" smtClean="0">
                <a:solidFill>
                  <a:srgbClr val="D42E12"/>
                </a:solidFill>
              </a:rPr>
              <a:t>6 MHz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7300" y="3405218"/>
            <a:ext cx="4067471" cy="3109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6703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Přenos TV signálu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31</a:t>
            </a:fld>
            <a:endParaRPr lang="cs-CZ" dirty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72008" y="1313198"/>
            <a:ext cx="9036496" cy="3990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200"/>
              </a:spcAft>
            </a:pPr>
            <a:r>
              <a:rPr lang="cs-CZ" sz="2000" b="1" dirty="0" smtClean="0">
                <a:solidFill>
                  <a:srgbClr val="D42E12"/>
                </a:solidFill>
              </a:rPr>
              <a:t>Digitální systémy DVB</a:t>
            </a:r>
            <a:r>
              <a:rPr lang="cs-CZ" sz="2000" dirty="0"/>
              <a:t> (Digital Video </a:t>
            </a:r>
            <a:r>
              <a:rPr lang="cs-CZ" sz="2000" dirty="0" err="1"/>
              <a:t>Broadcasting</a:t>
            </a:r>
            <a:r>
              <a:rPr lang="cs-CZ" sz="2000" dirty="0"/>
              <a:t>)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snímání videa (obrazu) pomocí videokamery – rozdělení obrazu na řádky a sloupečky určuje velikost obrazových bodů (pixelů), rozlišení obrazu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počet snímků za vteřinu pro plynulé video – dnes obvykle 25 snímků za sekundu v tzv. neprokládaném (</a:t>
            </a:r>
            <a:r>
              <a:rPr lang="cs-CZ" sz="2000" dirty="0" err="1" smtClean="0">
                <a:solidFill>
                  <a:srgbClr val="3C3C8C"/>
                </a:solidFill>
              </a:rPr>
              <a:t>progressive</a:t>
            </a:r>
            <a:r>
              <a:rPr lang="cs-CZ" sz="2000" dirty="0" smtClean="0">
                <a:solidFill>
                  <a:srgbClr val="3C3C8C"/>
                </a:solidFill>
              </a:rPr>
              <a:t>) nebo 50 půlsnímků v tzv. prokládaném (</a:t>
            </a:r>
            <a:r>
              <a:rPr lang="cs-CZ" sz="2000" dirty="0" err="1" smtClean="0">
                <a:solidFill>
                  <a:srgbClr val="3C3C8C"/>
                </a:solidFill>
              </a:rPr>
              <a:t>interlaced</a:t>
            </a:r>
            <a:r>
              <a:rPr lang="cs-CZ" sz="2000" dirty="0" smtClean="0">
                <a:solidFill>
                  <a:srgbClr val="3C3C8C"/>
                </a:solidFill>
              </a:rPr>
              <a:t>) režimu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n</a:t>
            </a:r>
            <a:r>
              <a:rPr lang="cs-CZ" sz="2000" dirty="0" smtClean="0">
                <a:solidFill>
                  <a:srgbClr val="3C3C8C"/>
                </a:solidFill>
              </a:rPr>
              <a:t>apř.: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720p25 – rozlišení obrazu 1280x720, 25 snímků v neprokládaném režimu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1080i50 – rozlišení obrazu 1920x1080, 50 snímků v prokládaném režimu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digitalizace videosignálu – využití PCM modulace pro celý videosignál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pro kvalitnější výsledek kódování každé složky R, G, B </a:t>
            </a:r>
            <a:r>
              <a:rPr lang="cs-CZ" sz="2000" dirty="0">
                <a:solidFill>
                  <a:srgbClr val="3C3C8C"/>
                </a:solidFill>
              </a:rPr>
              <a:t>z</a:t>
            </a:r>
            <a:r>
              <a:rPr lang="cs-CZ" sz="2000" dirty="0" smtClean="0">
                <a:solidFill>
                  <a:srgbClr val="3C3C8C"/>
                </a:solidFill>
              </a:rPr>
              <a:t>vlášť</a:t>
            </a:r>
          </a:p>
        </p:txBody>
      </p:sp>
    </p:spTree>
    <p:extLst>
      <p:ext uri="{BB962C8B-B14F-4D97-AF65-F5344CB8AC3E}">
        <p14:creationId xmlns:p14="http://schemas.microsoft.com/office/powerpoint/2010/main" val="355482116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Přenos TV signálu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32</a:t>
            </a:fld>
            <a:endParaRPr lang="cs-CZ" dirty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72008" y="1313198"/>
            <a:ext cx="9036496" cy="40164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200"/>
              </a:spcAft>
            </a:pPr>
            <a:r>
              <a:rPr lang="cs-CZ" sz="2000" b="1" dirty="0" smtClean="0">
                <a:solidFill>
                  <a:srgbClr val="D42E12"/>
                </a:solidFill>
              </a:rPr>
              <a:t>Digitální systémy DVB</a:t>
            </a:r>
            <a:r>
              <a:rPr lang="cs-CZ" sz="2000" dirty="0"/>
              <a:t> (Digital Video </a:t>
            </a:r>
            <a:r>
              <a:rPr lang="cs-CZ" sz="2000" dirty="0" err="1"/>
              <a:t>Broadcasting</a:t>
            </a:r>
            <a:r>
              <a:rPr lang="cs-CZ" sz="2000" dirty="0"/>
              <a:t>)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výsledný datový tok však příliš velký – obvykle desítky až stovky </a:t>
            </a:r>
            <a:r>
              <a:rPr lang="cs-CZ" sz="2000" dirty="0" err="1" smtClean="0">
                <a:solidFill>
                  <a:srgbClr val="3C3C8C"/>
                </a:solidFill>
              </a:rPr>
              <a:t>Mbit</a:t>
            </a:r>
            <a:r>
              <a:rPr lang="cs-CZ" sz="2000" dirty="0" smtClean="0">
                <a:solidFill>
                  <a:srgbClr val="3C3C8C"/>
                </a:solidFill>
              </a:rPr>
              <a:t>/s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v</a:t>
            </a:r>
            <a:r>
              <a:rPr lang="cs-CZ" sz="2000" dirty="0" smtClean="0">
                <a:solidFill>
                  <a:srgbClr val="3C3C8C"/>
                </a:solidFill>
              </a:rPr>
              <a:t>yužití komprese obrazu – obrazové </a:t>
            </a:r>
            <a:r>
              <a:rPr lang="cs-CZ" sz="2000" dirty="0" err="1" smtClean="0">
                <a:solidFill>
                  <a:srgbClr val="3C3C8C"/>
                </a:solidFill>
              </a:rPr>
              <a:t>kodeky</a:t>
            </a:r>
            <a:r>
              <a:rPr lang="cs-CZ" sz="2000" dirty="0" smtClean="0">
                <a:solidFill>
                  <a:srgbClr val="3C3C8C"/>
                </a:solidFill>
              </a:rPr>
              <a:t> (</a:t>
            </a:r>
            <a:r>
              <a:rPr lang="cs-CZ" sz="2000" dirty="0" err="1" smtClean="0">
                <a:solidFill>
                  <a:srgbClr val="3C3C8C"/>
                </a:solidFill>
              </a:rPr>
              <a:t>kodéry+dekodéry</a:t>
            </a:r>
            <a:r>
              <a:rPr lang="cs-CZ" sz="2000" dirty="0" smtClean="0">
                <a:solidFill>
                  <a:srgbClr val="3C3C8C"/>
                </a:solidFill>
              </a:rPr>
              <a:t>)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d</a:t>
            </a:r>
            <a:r>
              <a:rPr lang="cs-CZ" sz="2000" dirty="0" smtClean="0">
                <a:solidFill>
                  <a:srgbClr val="3C3C8C"/>
                </a:solidFill>
              </a:rPr>
              <a:t>nes nejpoužívanější – MPEG-2, MPEG-4, H.264 apod.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0" lvl="1">
              <a:spcAft>
                <a:spcPts val="200"/>
              </a:spcAft>
            </a:pPr>
            <a:r>
              <a:rPr lang="cs-CZ" sz="2000" b="1" dirty="0">
                <a:solidFill>
                  <a:srgbClr val="D42E12"/>
                </a:solidFill>
              </a:rPr>
              <a:t>MPEG</a:t>
            </a:r>
            <a:r>
              <a:rPr lang="cs-CZ" sz="2000" dirty="0">
                <a:solidFill>
                  <a:srgbClr val="3C3C8C"/>
                </a:solidFill>
              </a:rPr>
              <a:t> (</a:t>
            </a:r>
            <a:r>
              <a:rPr lang="cs-CZ" sz="2000" dirty="0" err="1">
                <a:solidFill>
                  <a:srgbClr val="3C3C8C"/>
                </a:solidFill>
              </a:rPr>
              <a:t>Motion</a:t>
            </a:r>
            <a:r>
              <a:rPr lang="cs-CZ" sz="2000" dirty="0">
                <a:solidFill>
                  <a:srgbClr val="3C3C8C"/>
                </a:solidFill>
              </a:rPr>
              <a:t> </a:t>
            </a:r>
            <a:r>
              <a:rPr lang="cs-CZ" sz="2000" dirty="0" err="1">
                <a:solidFill>
                  <a:srgbClr val="3C3C8C"/>
                </a:solidFill>
              </a:rPr>
              <a:t>Pictures</a:t>
            </a:r>
            <a:r>
              <a:rPr lang="cs-CZ" sz="2000" dirty="0">
                <a:solidFill>
                  <a:srgbClr val="3C3C8C"/>
                </a:solidFill>
              </a:rPr>
              <a:t> Expert Group)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komprese jednotlivých snímků – ztráta části informací obtížně postřehnutelná lidským okem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v</a:t>
            </a:r>
            <a:r>
              <a:rPr lang="cs-CZ" sz="2000" dirty="0" smtClean="0">
                <a:solidFill>
                  <a:srgbClr val="3C3C8C"/>
                </a:solidFill>
              </a:rPr>
              <a:t>ypouštění redundantních (nadbytečných či opakujících se) informací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p</a:t>
            </a:r>
            <a:r>
              <a:rPr lang="cs-CZ" sz="2000" dirty="0" smtClean="0">
                <a:solidFill>
                  <a:srgbClr val="3C3C8C"/>
                </a:solidFill>
              </a:rPr>
              <a:t>redikce pohybu ve snímcích, transformace, apod.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vytvořeno několik profilů výsledné kvality obrazu na základě požadované přenosové rychlosti</a:t>
            </a:r>
          </a:p>
        </p:txBody>
      </p:sp>
    </p:spTree>
    <p:extLst>
      <p:ext uri="{BB962C8B-B14F-4D97-AF65-F5344CB8AC3E}">
        <p14:creationId xmlns:p14="http://schemas.microsoft.com/office/powerpoint/2010/main" val="247169784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Přenos TV signálu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33</a:t>
            </a:fld>
            <a:endParaRPr lang="cs-CZ" dirty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72008" y="1313198"/>
            <a:ext cx="9036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200"/>
              </a:spcAft>
            </a:pPr>
            <a:r>
              <a:rPr lang="cs-CZ" sz="2000" b="1" dirty="0" smtClean="0">
                <a:solidFill>
                  <a:srgbClr val="D42E12"/>
                </a:solidFill>
              </a:rPr>
              <a:t>MPEG</a:t>
            </a:r>
            <a:r>
              <a:rPr lang="cs-CZ" sz="2000" dirty="0" smtClean="0">
                <a:solidFill>
                  <a:srgbClr val="3C3C8C"/>
                </a:solidFill>
              </a:rPr>
              <a:t> </a:t>
            </a:r>
            <a:r>
              <a:rPr lang="cs-CZ" sz="2000" dirty="0">
                <a:solidFill>
                  <a:srgbClr val="3C3C8C"/>
                </a:solidFill>
              </a:rPr>
              <a:t>(</a:t>
            </a:r>
            <a:r>
              <a:rPr lang="cs-CZ" sz="2000" dirty="0" err="1">
                <a:solidFill>
                  <a:srgbClr val="3C3C8C"/>
                </a:solidFill>
              </a:rPr>
              <a:t>Motion</a:t>
            </a:r>
            <a:r>
              <a:rPr lang="cs-CZ" sz="2000" dirty="0">
                <a:solidFill>
                  <a:srgbClr val="3C3C8C"/>
                </a:solidFill>
              </a:rPr>
              <a:t> </a:t>
            </a:r>
            <a:r>
              <a:rPr lang="cs-CZ" sz="2000" dirty="0" err="1">
                <a:solidFill>
                  <a:srgbClr val="3C3C8C"/>
                </a:solidFill>
              </a:rPr>
              <a:t>Pictures</a:t>
            </a:r>
            <a:r>
              <a:rPr lang="cs-CZ" sz="2000" dirty="0">
                <a:solidFill>
                  <a:srgbClr val="3C3C8C"/>
                </a:solidFill>
              </a:rPr>
              <a:t> Expert Group</a:t>
            </a:r>
            <a:r>
              <a:rPr lang="cs-CZ" sz="2000" dirty="0" smtClean="0">
                <a:solidFill>
                  <a:srgbClr val="3C3C8C"/>
                </a:solidFill>
              </a:rPr>
              <a:t>)</a:t>
            </a:r>
            <a:endParaRPr lang="cs-CZ" sz="2000" dirty="0">
              <a:solidFill>
                <a:srgbClr val="3C3C8C"/>
              </a:solidFill>
            </a:endParaRPr>
          </a:p>
        </p:txBody>
      </p:sp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7532409"/>
              </p:ext>
            </p:extLst>
          </p:nvPr>
        </p:nvGraphicFramePr>
        <p:xfrm>
          <a:off x="68928" y="1714923"/>
          <a:ext cx="8987026" cy="4213628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6861032"/>
                <a:gridCol w="2125994"/>
              </a:tblGrid>
              <a:tr h="839091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cs-CZ" sz="2000" dirty="0">
                          <a:effectLst/>
                        </a:rPr>
                        <a:t>Aplikace</a:t>
                      </a:r>
                      <a:endParaRPr lang="cs-CZ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8000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cs-CZ" sz="2000" dirty="0" smtClean="0">
                          <a:effectLst/>
                        </a:rPr>
                        <a:t>Typický</a:t>
                      </a:r>
                      <a:r>
                        <a:rPr lang="cs-CZ" sz="2000" baseline="0" dirty="0" smtClean="0">
                          <a:effectLst/>
                        </a:rPr>
                        <a:t> datový tok </a:t>
                      </a:r>
                      <a:r>
                        <a:rPr lang="cs-CZ" sz="2000" dirty="0" smtClean="0">
                          <a:effectLst/>
                        </a:rPr>
                        <a:t>[</a:t>
                      </a:r>
                      <a:r>
                        <a:rPr lang="cs-CZ" sz="2000" dirty="0" err="1" smtClean="0">
                          <a:effectLst/>
                        </a:rPr>
                        <a:t>Mbit</a:t>
                      </a:r>
                      <a:r>
                        <a:rPr lang="cs-CZ" sz="2000" dirty="0" smtClean="0">
                          <a:effectLst/>
                        </a:rPr>
                        <a:t>/s</a:t>
                      </a:r>
                      <a:r>
                        <a:rPr lang="cs-CZ" sz="2000" dirty="0">
                          <a:effectLst/>
                        </a:rPr>
                        <a:t>]</a:t>
                      </a:r>
                      <a:endParaRPr lang="cs-CZ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8000" marR="36195" marT="0" marB="0" anchor="ctr"/>
                </a:tc>
              </a:tr>
              <a:tr h="562423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cs-CZ" sz="1800" dirty="0">
                          <a:effectLst/>
                        </a:rPr>
                        <a:t>TV vysílání ve standardním rozlišení - SDTV MPEG-2</a:t>
                      </a:r>
                      <a:endParaRPr lang="cs-CZ" sz="18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cs-CZ" sz="1800" dirty="0">
                          <a:effectLst/>
                        </a:rPr>
                        <a:t>od 4,5</a:t>
                      </a:r>
                      <a:endParaRPr lang="cs-CZ" sz="18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8000" marR="36195" marT="0" marB="0" anchor="ctr"/>
                </a:tc>
              </a:tr>
              <a:tr h="843634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cs-CZ" sz="1800">
                          <a:effectLst/>
                        </a:rPr>
                        <a:t>TV vysílání ve standardním rozlišení - SDTV MPEG-4/H.264</a:t>
                      </a:r>
                      <a:endParaRPr lang="cs-CZ" sz="18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cs-CZ" sz="1800" dirty="0">
                          <a:effectLst/>
                        </a:rPr>
                        <a:t>od 3,5</a:t>
                      </a:r>
                      <a:endParaRPr lang="cs-CZ" sz="18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8000" marR="36195" marT="0" marB="0" anchor="ctr"/>
                </a:tc>
              </a:tr>
              <a:tr h="562423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cs-CZ" sz="1800">
                          <a:effectLst/>
                        </a:rPr>
                        <a:t>TV vysílání ve vysokém rozlišení - HDTV MPEG-2</a:t>
                      </a:r>
                      <a:endParaRPr lang="cs-CZ" sz="18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cs-CZ" sz="1800" dirty="0">
                          <a:effectLst/>
                        </a:rPr>
                        <a:t>od 20</a:t>
                      </a:r>
                      <a:endParaRPr lang="cs-CZ" sz="18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8000" marR="36195" marT="0" marB="0" anchor="ctr"/>
                </a:tc>
              </a:tr>
              <a:tr h="843634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cs-CZ" sz="1800">
                          <a:effectLst/>
                        </a:rPr>
                        <a:t>TV vysílání ve vysokém rozlišení - HDTV MPEG-4/H.264</a:t>
                      </a:r>
                      <a:endParaRPr lang="cs-CZ" sz="18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cs-CZ" sz="1800" dirty="0">
                          <a:effectLst/>
                        </a:rPr>
                        <a:t>od 8</a:t>
                      </a:r>
                      <a:endParaRPr lang="cs-CZ" sz="18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8000" marR="36195" marT="0" marB="0" anchor="ctr"/>
                </a:tc>
              </a:tr>
              <a:tr h="562423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cs-CZ" sz="1800">
                          <a:effectLst/>
                        </a:rPr>
                        <a:t>TV vysílání ve formátu LSDI - MPEG-4</a:t>
                      </a:r>
                      <a:endParaRPr lang="cs-CZ" sz="18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cs-CZ" sz="1800" dirty="0">
                          <a:effectLst/>
                        </a:rPr>
                        <a:t>maximálně 240, </a:t>
                      </a:r>
                      <a:r>
                        <a:rPr lang="cs-CZ" sz="1800" dirty="0" smtClean="0">
                          <a:effectLst/>
                        </a:rPr>
                        <a:t>300</a:t>
                      </a:r>
                      <a:endParaRPr lang="cs-CZ" sz="18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8000" marR="36195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343346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Přenos TV signálu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34</a:t>
            </a:fld>
            <a:endParaRPr lang="cs-CZ" dirty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72008" y="1313198"/>
            <a:ext cx="9036496" cy="4734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200"/>
              </a:spcAft>
            </a:pPr>
            <a:r>
              <a:rPr lang="cs-CZ" sz="2000" b="1" dirty="0" smtClean="0">
                <a:solidFill>
                  <a:srgbClr val="D42E12"/>
                </a:solidFill>
              </a:rPr>
              <a:t>Pozemní digitální vysílání DVB-T, DVB-T2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sloučení několika TV kanálů do tzv. multiplexu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 současné době v ČR 4 základní multiplexy (+ několik lokálních)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1000" dirty="0" smtClean="0">
              <a:solidFill>
                <a:srgbClr val="3C3C8C"/>
              </a:solidFill>
            </a:endParaRPr>
          </a:p>
          <a:p>
            <a:pPr marL="0" lvl="1">
              <a:spcAft>
                <a:spcPts val="200"/>
              </a:spcAft>
            </a:pPr>
            <a:r>
              <a:rPr lang="cs-CZ" sz="2000" b="1" dirty="0" smtClean="0">
                <a:solidFill>
                  <a:srgbClr val="D42E12"/>
                </a:solidFill>
              </a:rPr>
              <a:t>Satelitní digitální vysílání DVB-S, DVB-S2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satelitní vysílání volně přístupných, ale i placených (kódovaných) kanálů</a:t>
            </a: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systém družic na geostacionární oběžné dráze – GEO</a:t>
            </a:r>
            <a:endParaRPr lang="cs-CZ" sz="2000" dirty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1000" dirty="0">
              <a:solidFill>
                <a:srgbClr val="3C3C8C"/>
              </a:solidFill>
            </a:endParaRPr>
          </a:p>
          <a:p>
            <a:pPr marL="0" lvl="1">
              <a:spcAft>
                <a:spcPts val="200"/>
              </a:spcAft>
            </a:pPr>
            <a:r>
              <a:rPr lang="cs-CZ" sz="2000" b="1" dirty="0" smtClean="0">
                <a:solidFill>
                  <a:srgbClr val="D42E12"/>
                </a:solidFill>
              </a:rPr>
              <a:t>Kabelové </a:t>
            </a:r>
            <a:r>
              <a:rPr lang="cs-CZ" sz="2000" b="1" dirty="0">
                <a:solidFill>
                  <a:srgbClr val="D42E12"/>
                </a:solidFill>
              </a:rPr>
              <a:t>digitální vysílání </a:t>
            </a:r>
            <a:r>
              <a:rPr lang="cs-CZ" sz="2000" b="1" dirty="0" smtClean="0">
                <a:solidFill>
                  <a:srgbClr val="D42E12"/>
                </a:solidFill>
              </a:rPr>
              <a:t>DVB-C</a:t>
            </a: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využití kabelových (koaxiálních) rozvodů v městských aglomeracích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dnes obvykle kombinace s optickými vlákny – koaxiální rozvody v rámci panelových domů do kterých je přivedeno optické vlákno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přenos TV vysílání ve vysoké kvalitě – </a:t>
            </a:r>
            <a:r>
              <a:rPr lang="cs-CZ" sz="2000" dirty="0" err="1" smtClean="0">
                <a:solidFill>
                  <a:srgbClr val="3C3C8C"/>
                </a:solidFill>
              </a:rPr>
              <a:t>kodeky</a:t>
            </a:r>
            <a:r>
              <a:rPr lang="cs-CZ" sz="2000" dirty="0" smtClean="0">
                <a:solidFill>
                  <a:srgbClr val="3C3C8C"/>
                </a:solidFill>
              </a:rPr>
              <a:t> MPEG-2 a 4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QAM modulace (16 až 256 stavů) pro vysoké přenosové rychlosti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využití pro datové přenosy – kabelové modemy</a:t>
            </a:r>
            <a:endParaRPr lang="cs-CZ" sz="2000" dirty="0">
              <a:solidFill>
                <a:srgbClr val="3C3C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00095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s://encrypted-tbn1.gstatic.com/images?q=tbn:ANd9GcRC1sdCmamwtm_DGP5IpBAFmJHjY1NzQFEpGZJBM4_Ms9a4oCB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9274" y="4864963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https://encrypted-tbn2.gstatic.com/images?q=tbn:ANd9GcTSQN0jnvEJxeYCb_k_WBnKQGnrZii8_oZbnpdtiTwQaQetZI_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1138" y="4929122"/>
            <a:ext cx="3171825" cy="143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Systémy kabelové televize CATV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35</a:t>
            </a:fld>
            <a:endParaRPr lang="cs-CZ" dirty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13198"/>
            <a:ext cx="9036496" cy="37087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Datové přenosy po sítích kabelové televize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zejména ve městech a na sídlištích je rozšířena kabelová televize CATV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tzv. standard DOCSIS, aktuálně již verze DOCSIS 3.0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>
                <a:solidFill>
                  <a:srgbClr val="C00000"/>
                </a:solidFill>
              </a:rPr>
              <a:t>DOCSIS</a:t>
            </a:r>
            <a:r>
              <a:rPr lang="cs-CZ" sz="2000" dirty="0"/>
              <a:t> = Data </a:t>
            </a:r>
            <a:r>
              <a:rPr lang="cs-CZ" sz="2000" dirty="0" err="1"/>
              <a:t>Over</a:t>
            </a:r>
            <a:r>
              <a:rPr lang="cs-CZ" sz="2000" dirty="0"/>
              <a:t> </a:t>
            </a:r>
            <a:r>
              <a:rPr lang="cs-CZ" sz="2000" dirty="0" err="1"/>
              <a:t>Cable</a:t>
            </a:r>
            <a:r>
              <a:rPr lang="cs-CZ" sz="2000" dirty="0"/>
              <a:t> </a:t>
            </a:r>
            <a:r>
              <a:rPr lang="cs-CZ" sz="2000" dirty="0" err="1"/>
              <a:t>Service</a:t>
            </a:r>
            <a:r>
              <a:rPr lang="cs-CZ" sz="2000" dirty="0"/>
              <a:t> Interface </a:t>
            </a:r>
            <a:r>
              <a:rPr lang="cs-CZ" sz="2000" dirty="0" err="1"/>
              <a:t>Specification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využití těchto koaxiálních rozvodů pro připojení k Internetu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po připojeném </a:t>
            </a:r>
            <a:r>
              <a:rPr lang="cs-CZ" sz="2000" b="1" dirty="0" smtClean="0"/>
              <a:t>koaxiálním vedení </a:t>
            </a:r>
            <a:r>
              <a:rPr lang="cs-CZ" sz="2000" dirty="0" smtClean="0"/>
              <a:t>se zároveň šíří TV vysílání i datové kanály v různých oddělených frekvenčních pásmech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u koncového uživatele tzv. kabelový modem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rozdělení frekvenčních pásem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modulace a demodulace datových signálů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komunikace s centrální jednotkou v hlavní stanici (tzv. </a:t>
            </a:r>
            <a:r>
              <a:rPr lang="cs-CZ" sz="2000" dirty="0" err="1" smtClean="0"/>
              <a:t>headend</a:t>
            </a:r>
            <a:r>
              <a:rPr lang="cs-CZ" sz="2000" dirty="0" smtClean="0"/>
              <a:t>)</a:t>
            </a:r>
          </a:p>
        </p:txBody>
      </p:sp>
      <p:sp>
        <p:nvSpPr>
          <p:cNvPr id="7" name="AutoShape 8" descr="data:image/jpeg;base64,/9j/4AAQSkZJRgABAQAAAQABAAD/2wCEAAkGBhQSEBQUEhQUFBUUFxQUFBcVFBUUFRcVFBUVFRQUFBQXHCYeFxwjHBQUHy8gJCcpLCwsFx4xNTAqNSYsLCkBCQoKDQwOFQ8PFCkcHBwpLCkpKSkpKSkpKSkpKSkpKSkpKSkpLCwpKSkpKSkpMSksLCkpKSkpLCkpKSwpKSwtKf/AABEIAJMBVwMBIgACEQEDEQH/xAAcAAACAwEBAQEAAAAAAAAAAAACAwABBAUGBwj/xAA6EAACAQIDBgMECQMFAQAAAAAAAQIDEQQSIQUGMUFRYRMycSKBkbEHJDRCUqHB0fAUYpIjM3KC4Rf/xAAaAQADAQEBAQAAAAAAAAAAAAAAAQIDBQQG/8QAIBEBAQACAgMAAwEAAAAAAAAAAAECETEyBCFBElFhM//aAAwDAQACEQMRAD8A6sIrv8Q9ev5C0wrdDkO5BXDUgIobGIjWmNpS1VgFEbh/Oh4doWfWtaLS9Qgkd+OPWzD176X1NcWcuBuoVtBM7GqBoRljNDo1kJnYamOpMzxrINYhCL8WqmrDVIwPEmKtvHQhpKtTj2c43+FyR+Nd5TQmszn4balOavTnGS6xkmvigp4vuEh6bqjRmkxUsWnzF+Ouoab4nlMT/UoXVxiSYaXUxNdI49fEOT7Er1nJirGkjLXtLllEKNg2zi/Cgp/hd/0/Ufh8WppNdDl74/ZJ2OVu1tVuCXTQ5Hmd3U8bo9W1ctRM9OpfUYrnhekeUJICxa7gEy9yWSXD82/mWT4DIMpAth3BbGQWBIOQDlYZI4oVIZJ/z/wBsZBsBJDHIXKQAFiyrkGRUYjYwFQmGpCWakvUNC4yDVQQ0YojaC9qPLUVFsdh/MisO0GfWtaYSBiGjvuNRINMBBsRIqjL8RgFoANVWTxWCxGNqONKbXFRk16pMA8vtjatbF1pYfDzVKnDStVd2lfkktZPTSK489Di4/6O6FSMvDx1eVRcb06eW/8AxUrr3sxYacng8sG06ldQm1dNZpWd2uGiS956DY2w6kMRVi8P4dGnTzU6+bzy09nvxl6W7oyu16n14bB1sVs6smq11e1nfJPs+j7fM+zbG2ssRRhUj95aro1xXxPkO+TTxFSHFPLmXdpXPWfQ/ipSwtWEnfw6uVejgmGNKzV0+gZi8wtFmhDzAVHoWmDU4ATK0WkWRFCqsRotEYG8/vo7YSZ4nd7GZZWPab8L6nL1XzPm2Dq5ZHJ8zu6vi9H0rB4zQ6dOdzx+Axmh3MHjjxNtOymSFuJljX4DYVABrZVwc3b5lZmBCuVcF3KsMllX7l2BuMBlxBuEuYLYyA0LnHjZXfK41gtjJUoW00fX+MhU2QCZ4IcogZy7slY1EZGIEKb5sckBriPw/mQmER1DzIeHaFl1rUg4oWMid/441MQVgYjUgItRLsN8F9H8GVlFsFtAVKd00+DTXxHNANDJ8r2mqmzq824OdCo7vS+V8n+ppxf0iTcEox0aus0uPeySv7z3u0adJxtVtZ6K/PnY+f7d3YhJOFKcMl7q8LuPWzViMptWO3gdp7Sbm5N5pyd+ur6n1z6M9nujgkpK06kpVZ9nKyS90VH8zyWyNy6cKik/alfTR2T7I+l7Io5Y2Jwi7PtdREsXFltGiAoqpwCBnwAmexaiXYhQVlJJEIAed33+yT9V8z5jTep9P34f1SfuPl6OR5nd1/D6O7gMQrHfwVZHkcFUSPRbPro8T1WPR0Zo0wq9jn0KxshUWjavbh+42da02/4w1F9vyF02w2wTpag3pxBnG3EqT00FUqeW+t79fkAMbKbLkwGxkpsFssFjAWwAmwJSGSmQpsgyJQ5MUkHFErMzjFIXFIbERjiOw/mQqI7D+ZFYdoWXWtIyIAcT6BxjoRuzsYalGmr8ZHLwnmTNk6mpll79FpueN7Ix42mpL2dGLcgatW0b+hGijzu0MTXpawXipcabShO39kl7LfZpeo/Ze2IYimpwenBpq0otcYyT4M07erRilJri7M4OGwqjWlXpqUVNJVfZeSTXlne2kuTd9VboXjl8p5Y64dbHK8qf/J87cYyBxGHUuXPp1djRSq8H8NDwe1vpRruvOnhlSVOm7OdW7cne1oRi17l73Y0t0WNr1tLA+1w5t/np+pvpU7GPYW3P6mEr2UoSyys7xaavGcXxyyWuuq1XIHeXGujhak1o7WXv4v4XFtXNcfeDfrw5+Dh4+JUXF/diurfBLv8ABM8xPf2upe1jMPF/hUXOK7Zk18jyO3toSpUIQTaniI+NWlzcZeSHolp7u7NlLdLC0I01ja1VV6kYz8OlGH+nGSTipub1lZ8NOmplbbTt0+mbv76ObjCuoe3pCrTd6UnyT/C2etkfDsLgHhMVGjn8SjXjGSeqU4VPJUSflkna/ofY9i13Uw1OUtXbK31cG4t+9ovGpaCiyMsgkLZTQw89vuvqk/VfM+Xo+ob7L6pP3fM+XpHI8zu7Hh9D6Elc7uzap5+COvs6R4Jfb22enqcNUN9OZy8KdGk0WwrZSkOyiKE1cdnBK2UXmBzAEbBZdwJfzQaUYMi2wbDFUxbQbQLiNIGyiygBcRkWKixkSWhsRsXbmJiMTAGxY/Dv2l6mZD8P5l6lYdoWXWtiYyItBxO+41NjK2o+nVuZ0V4fu7kWCe2zMZMVilwvotZPsgKyyxblOyXHgjHhJKrqvLe66vuyKevrNiadXEzT8tOPBc33Z3qdH2LPXSw2jBDnEnWiuTgOg6crcYvy9ux86rfR/Wp4h5abq0ZVFUUoWU0rtuDfGN9NVpz5H1rE0Lqxgj7LszbHL8vVRfTm7pbvf0lFp6Sm02r3ypXtG99Xq/iat5dn+NhpwXNXOhBjrFWCV+e97NnylSo1Mr/04LD1VbyzptpXXR3v8Op6CNfA7RdOvWq+DiFGEasZKbjKUEkpwyeZO17Xi+59A21uf4jlOi1GUlaUZK8JrpJdej+KZ5f/AOdvO3/RvM3rkrx8P4Oaf5GetHbtkxtGnVxFJ0/9vDQhCF/M4x1zT6Nu7PpmzMI6eHpwlxyuUl0c25te7NY5uwdzFRtKqoLLrGlDWKl+KcvvPt24s71R8ShGZlFyKuUaAyCBYyee31+yT9x8wPp++v2SfuPmCOR5nd2PD6DidPZ0tTmROjgOJ4Jy994emwj0OnRl6HJwjOnRLeeuhQfcdFmaix6YIG2VcooAjYDCsCxkjYLLuC2MggMJgsZBZCpPVlAQIofGWgiLLzEtNNKkMSRmhIdEAfGw2g/aXqIgaaPmRWHaJz61pQcQAonfnDj3k2IQCYQBi2rg/EoyjFK/LlqmYdjV8qSejWjXDgdk5G1koPPw69//AEzyx+rl9ad6lWua6cjz2AxtzsUa+hHKbGmcTDi6SsMxeOjTi3Jnk9r7cum5yyQ5LmybdHjjt3aGIXC9zZCR4vZ23YK2rs9eDfH0R6HDbbpv8X+E/wBj0y7jLKarroxYOhHT2U3mv5V+KTu5e4uO1IdZf4T/AGG4TF0vLHjx1Ul8/UDaJu6FyDbAkIyGUWwbjCwS7g3GHn99n9Un7j5ifTd9vskvVHzGxyPN7ux4fQyJvwL1OfE6GCepz5y93x6PCM6VFnKwkjqUWWwrfRY9MzUWaEymayEbKTALBbLuDYCRgORbYFhkjYLZbAkxkFshViDSVGI2MOgKGRkQ1HGAyKQtSGRYA1SHUH7S9RKYyivaXqVh2gy61tCiLTDTO/OHGvJqYVxcWE5ASrnOxOHz1m5aqEY5VyTle79dDfmFzpq7a4uyfuvb5sZuJUm4SuuHM3w2moxzXFYzDv8At+Jx8Vh5WtyMM8bOGk98ptbbn35a/gj1Zjwe6dfFLxKrSi/LHkuisYMXReZSabtw10PoO6W2YyjbhayafIxn9PL+PIVadTC1Mk1JaaWdk0uaO9snbr0u5Ltm1fHRfA9ftrYFPE0rP3NcYvqmfOcTsyrhq2WUbr7sr6NcLro+xrjkz9V7yhjpNLV/EHE1rrXXmcnAVJ5V7K/yOhGnKXG0Vz1u/RGzPR1uHMGfAudS4uTAymUU2VmKNdymyrkYB5/fd/VJeq+Z8yPpm+z+qS9V8z5ojkeb3dfw+goo34J6mGJvwPE5/wBe68O/hW9Dp0Tm4VHSoothW2ix6kJooeojQl/Uq4aKTGkNwfiMcirjIu5TkE2C32HCC5AMJsGTAg3IC2QZFxY2IuPAZEhqZEYmK8R6dOa69AoyQA+LHUPMvUzxY+lxRWHaFl1rYEmLUi0z6CcOPTUxNfEckLr4nkjPcVEh6qsLxWJTLuClVdTJUpmuSFSiTRK42MwhgoVZUpqUdPk+x6GrSOZisIZZYtJXtN2t5FOK1s+Dizt7S2VDEU2mr811T6o+T0JypyUouzR7zd7eJTVm7SXFGemeWOvcc2rhJ0JZZark+TX7j6dc9Vi8JCtB3/j6o8visDKlKz4cmbYZ79VPI/GL8cQpFtmw0bmBATCTAWCRCkUwJwN9/skvVfM+apH0jff7K/WPzPnKRxvN7ux4fRcTfguJhSN2DPD9e3472FZ0qLOdhEjo0olsK2UpmhMz0kOSKRRqXcmYp3Iv5oNK7gtlgyY0pYFslyswEpgtkbBbGFXICyARUJB+IBGYzKiWoosbBIVnSChIkNGcbRlqvVGZDqPFeq+ZePMLLitwutWtoga1axmbO/v05A7lpgJhIRmotAJhJgBAyRZLgC3ARVpGtoXKAtK3py6mHFKEovNHRo6c6YqVIzsU7+728d9JaS5rqemr04VoWtc+YyptO64o9LsHb9/Zm7SXDuZ2aZ5T9Lx+AdKX9r4P9zOpHspU4Voa2ueY2js10pdY/L1NcM9+qmVlLuBmLubGZmI2KzBZgS4W+v2Z+qPnZ9C30f1b/sv1PnrON5vd2PD6IkbsG9TEkbsEtTwfXuvDvYU6FI52GidCkjR562UfUcIpMbYcQMpe4oisMl3K0KZTGlZAGAxkNsFgJEYyUyFSkQZFwCIQzaigjQoIhAAojYv5kIGPIvDN4zbeocZshDsy+nP0PMNTKIXKkYaIQaRFEIMkIQg6RchbIQRlVYmaemqIQnI69lu9Xk4xu+SO7j4Jw1RCGFY/XjKytJpdQbkIeucLUy4kIMnD3z+zf9l+p8/ZCHF87/R1/D6LRtwnEhDxTl7bw7mGOjSIQt5smuH7DUQhSUQSRCDSjQDKIMqG5GyyFEW2CQgEqxCECp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8" name="AutoShape 10" descr="data:image/jpeg;base64,/9j/4AAQSkZJRgABAQAAAQABAAD/2wCEAAkGBhQSEBQUEhQUFBUUFxQUFBcVFBUUFRcVFBUVFRQUFBQXHCYeFxwjHBQUHy8gJCcpLCwsFx4xNTAqNSYsLCkBCQoKDQwOFQ8PFCkcHBwpLCkpKSkpKSkpKSkpKSkpKSkpKSkpLCwpKSkpKSkpMSksLCkpKSkpLCkpKSwpKSwtKf/AABEIAJMBVwMBIgACEQEDEQH/xAAcAAACAwEBAQEAAAAAAAAAAAACAwABBAUGBwj/xAA6EAACAQIDBgMECQMFAQAAAAAAAQIDEQQSIQUGMUFRYRMycSKBkbEHJDRCUqHB0fAUYpIjM3KC4Rf/xAAaAQADAQEBAQAAAAAAAAAAAAAAAQIDBQQG/8QAIBEBAQACAgMAAwEAAAAAAAAAAAECETEyBCFBElFhM//aAAwDAQACEQMRAD8A6sIrv8Q9ev5C0wrdDkO5BXDUgIobGIjWmNpS1VgFEbh/Oh4doWfWtaLS9Qgkd+OPWzD176X1NcWcuBuoVtBM7GqBoRljNDo1kJnYamOpMzxrINYhCL8WqmrDVIwPEmKtvHQhpKtTj2c43+FyR+Nd5TQmszn4balOavTnGS6xkmvigp4vuEh6bqjRmkxUsWnzF+Ouoab4nlMT/UoXVxiSYaXUxNdI49fEOT7Er1nJirGkjLXtLllEKNg2zi/Cgp/hd/0/Ufh8WppNdDl74/ZJ2OVu1tVuCXTQ5Hmd3U8bo9W1ctRM9OpfUYrnhekeUJICxa7gEy9yWSXD82/mWT4DIMpAth3BbGQWBIOQDlYZI4oVIZJ/z/wBsZBsBJDHIXKQAFiyrkGRUYjYwFQmGpCWakvUNC4yDVQQ0YojaC9qPLUVFsdh/MisO0GfWtaYSBiGjvuNRINMBBsRIqjL8RgFoANVWTxWCxGNqONKbXFRk16pMA8vtjatbF1pYfDzVKnDStVd2lfkktZPTSK489Di4/6O6FSMvDx1eVRcb06eW/8AxUrr3sxYacng8sG06ldQm1dNZpWd2uGiS956DY2w6kMRVi8P4dGnTzU6+bzy09nvxl6W7oyu16n14bB1sVs6smq11e1nfJPs+j7fM+zbG2ssRRhUj95aro1xXxPkO+TTxFSHFPLmXdpXPWfQ/ipSwtWEnfw6uVejgmGNKzV0+gZi8wtFmhDzAVHoWmDU4ATK0WkWRFCqsRotEYG8/vo7YSZ4nd7GZZWPab8L6nL1XzPm2Dq5ZHJ8zu6vi9H0rB4zQ6dOdzx+Axmh3MHjjxNtOymSFuJljX4DYVABrZVwc3b5lZmBCuVcF3KsMllX7l2BuMBlxBuEuYLYyA0LnHjZXfK41gtjJUoW00fX+MhU2QCZ4IcogZy7slY1EZGIEKb5sckBriPw/mQmER1DzIeHaFl1rUg4oWMid/441MQVgYjUgItRLsN8F9H8GVlFsFtAVKd00+DTXxHNANDJ8r2mqmzq824OdCo7vS+V8n+ppxf0iTcEox0aus0uPeySv7z3u0adJxtVtZ6K/PnY+f7d3YhJOFKcMl7q8LuPWzViMptWO3gdp7Sbm5N5pyd+ur6n1z6M9nujgkpK06kpVZ9nKyS90VH8zyWyNy6cKik/alfTR2T7I+l7Io5Y2Jwi7PtdREsXFltGiAoqpwCBnwAmexaiXYhQVlJJEIAed33+yT9V8z5jTep9P34f1SfuPl6OR5nd1/D6O7gMQrHfwVZHkcFUSPRbPro8T1WPR0Zo0wq9jn0KxshUWjavbh+42da02/4w1F9vyF02w2wTpag3pxBnG3EqT00FUqeW+t79fkAMbKbLkwGxkpsFssFjAWwAmwJSGSmQpsgyJQ5MUkHFErMzjFIXFIbERjiOw/mQqI7D+ZFYdoWXWtIyIAcT6BxjoRuzsYalGmr8ZHLwnmTNk6mpll79FpueN7Ix42mpL2dGLcgatW0b+hGijzu0MTXpawXipcabShO39kl7LfZpeo/Ze2IYimpwenBpq0otcYyT4M07erRilJri7M4OGwqjWlXpqUVNJVfZeSTXlne2kuTd9VboXjl8p5Y64dbHK8qf/J87cYyBxGHUuXPp1djRSq8H8NDwe1vpRruvOnhlSVOm7OdW7cne1oRi17l73Y0t0WNr1tLA+1w5t/np+pvpU7GPYW3P6mEr2UoSyys7xaavGcXxyyWuuq1XIHeXGujhak1o7WXv4v4XFtXNcfeDfrw5+Dh4+JUXF/diurfBLv8ABM8xPf2upe1jMPF/hUXOK7Zk18jyO3toSpUIQTaniI+NWlzcZeSHolp7u7NlLdLC0I01ja1VV6kYz8OlGH+nGSTipub1lZ8NOmplbbTt0+mbv76ObjCuoe3pCrTd6UnyT/C2etkfDsLgHhMVGjn8SjXjGSeqU4VPJUSflkna/ofY9i13Uw1OUtXbK31cG4t+9ovGpaCiyMsgkLZTQw89vuvqk/VfM+Xo+ob7L6pP3fM+XpHI8zu7Hh9D6Elc7uzap5+COvs6R4Jfb22enqcNUN9OZy8KdGk0WwrZSkOyiKE1cdnBK2UXmBzAEbBZdwJfzQaUYMi2wbDFUxbQbQLiNIGyiygBcRkWKixkSWhsRsXbmJiMTAGxY/Dv2l6mZD8P5l6lYdoWXWtiYyItBxO+41NjK2o+nVuZ0V4fu7kWCe2zMZMVilwvotZPsgKyyxblOyXHgjHhJKrqvLe66vuyKevrNiadXEzT8tOPBc33Z3qdH2LPXSw2jBDnEnWiuTgOg6crcYvy9ux86rfR/Wp4h5abq0ZVFUUoWU0rtuDfGN9NVpz5H1rE0Lqxgj7LszbHL8vVRfTm7pbvf0lFp6Sm02r3ypXtG99Xq/iat5dn+NhpwXNXOhBjrFWCV+e97NnylSo1Mr/04LD1VbyzptpXXR3v8Op6CNfA7RdOvWq+DiFGEasZKbjKUEkpwyeZO17Xi+59A21uf4jlOi1GUlaUZK8JrpJdej+KZ5f/AOdvO3/RvM3rkrx8P4Oaf5GetHbtkxtGnVxFJ0/9vDQhCF/M4x1zT6Nu7PpmzMI6eHpwlxyuUl0c25te7NY5uwdzFRtKqoLLrGlDWKl+KcvvPt24s71R8ShGZlFyKuUaAyCBYyee31+yT9x8wPp++v2SfuPmCOR5nd2PD6DidPZ0tTmROjgOJ4Jy994emwj0OnRl6HJwjOnRLeeuhQfcdFmaix6YIG2VcooAjYDCsCxkjYLLuC2MggMJgsZBZCpPVlAQIofGWgiLLzEtNNKkMSRmhIdEAfGw2g/aXqIgaaPmRWHaJz61pQcQAonfnDj3k2IQCYQBi2rg/EoyjFK/LlqmYdjV8qSejWjXDgdk5G1koPPw69//AEzyx+rl9ad6lWua6cjz2AxtzsUa+hHKbGmcTDi6SsMxeOjTi3Jnk9r7cum5yyQ5LmybdHjjt3aGIXC9zZCR4vZ23YK2rs9eDfH0R6HDbbpv8X+E/wBj0y7jLKarroxYOhHT2U3mv5V+KTu5e4uO1IdZf4T/AGG4TF0vLHjx1Ul8/UDaJu6FyDbAkIyGUWwbjCwS7g3GHn99n9Un7j5ifTd9vskvVHzGxyPN7ux4fQyJvwL1OfE6GCepz5y93x6PCM6VFnKwkjqUWWwrfRY9MzUWaEymayEbKTALBbLuDYCRgORbYFhkjYLZbAkxkFshViDSVGI2MOgKGRkQ1HGAyKQtSGRYA1SHUH7S9RKYyivaXqVh2gy61tCiLTDTO/OHGvJqYVxcWE5ASrnOxOHz1m5aqEY5VyTle79dDfmFzpq7a4uyfuvb5sZuJUm4SuuHM3w2moxzXFYzDv8At+Jx8Vh5WtyMM8bOGk98ptbbn35a/gj1Zjwe6dfFLxKrSi/LHkuisYMXReZSabtw10PoO6W2YyjbhayafIxn9PL+PIVadTC1Mk1JaaWdk0uaO9snbr0u5Ltm1fHRfA9ftrYFPE0rP3NcYvqmfOcTsyrhq2WUbr7sr6NcLro+xrjkz9V7yhjpNLV/EHE1rrXXmcnAVJ5V7K/yOhGnKXG0Vz1u/RGzPR1uHMGfAudS4uTAymUU2VmKNdymyrkYB5/fd/VJeq+Z8yPpm+z+qS9V8z5ojkeb3dfw+goo34J6mGJvwPE5/wBe68O/hW9Dp0Tm4VHSoothW2ix6kJooeojQl/Uq4aKTGkNwfiMcirjIu5TkE2C32HCC5AMJsGTAg3IC2QZFxY2IuPAZEhqZEYmK8R6dOa69AoyQA+LHUPMvUzxY+lxRWHaFl1rYEmLUi0z6CcOPTUxNfEckLr4nkjPcVEh6qsLxWJTLuClVdTJUpmuSFSiTRK42MwhgoVZUpqUdPk+x6GrSOZisIZZYtJXtN2t5FOK1s+Dizt7S2VDEU2mr811T6o+T0JypyUouzR7zd7eJTVm7SXFGemeWOvcc2rhJ0JZZark+TX7j6dc9Vi8JCtB3/j6o8visDKlKz4cmbYZ79VPI/GL8cQpFtmw0bmBATCTAWCRCkUwJwN9/skvVfM+apH0jff7K/WPzPnKRxvN7ux4fRcTfguJhSN2DPD9e3472FZ0qLOdhEjo0olsK2UpmhMz0kOSKRRqXcmYp3Iv5oNK7gtlgyY0pYFslyswEpgtkbBbGFXICyARUJB+IBGYzKiWoosbBIVnSChIkNGcbRlqvVGZDqPFeq+ZePMLLitwutWtoga1axmbO/v05A7lpgJhIRmotAJhJgBAyRZLgC3ARVpGtoXKAtK3py6mHFKEovNHRo6c6YqVIzsU7+728d9JaS5rqemr04VoWtc+YyptO64o9LsHb9/Zm7SXDuZ2aZ5T9Lx+AdKX9r4P9zOpHspU4Voa2ueY2js10pdY/L1NcM9+qmVlLuBmLubGZmI2KzBZgS4W+v2Z+qPnZ9C30f1b/sv1PnrON5vd2PD6IkbsG9TEkbsEtTwfXuvDvYU6FI52GidCkjR562UfUcIpMbYcQMpe4oisMl3K0KZTGlZAGAxkNsFgJEYyUyFSkQZFwCIQzaigjQoIhAAojYv5kIGPIvDN4zbeocZshDsy+nP0PMNTKIXKkYaIQaRFEIMkIQg6RchbIQRlVYmaemqIQnI69lu9Xk4xu+SO7j4Jw1RCGFY/XjKytJpdQbkIeucLUy4kIMnD3z+zf9l+p8/ZCHF87/R1/D6LRtwnEhDxTl7bw7mGOjSIQt5smuH7DUQhSUQSRCDSjQDKIMqG5GyyFEW2CQgEqxCECpf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11276" name="Picture 12" descr="http://www.tik.tvmarko.cz/images/foto_zasuvka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44" r="38361"/>
          <a:stretch/>
        </p:blipFill>
        <p:spPr bwMode="auto">
          <a:xfrm>
            <a:off x="1199417" y="5212391"/>
            <a:ext cx="1736134" cy="1557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383008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Systémy kabelové televize CATV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36</a:t>
            </a:fld>
            <a:endParaRPr lang="cs-CZ" dirty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13198"/>
            <a:ext cx="9036496" cy="45140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Datové přenosy po sítích kabelové televize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kanály z frekvenčního pásma 5-65 MHz se využívají pro směr vzestupný (</a:t>
            </a:r>
            <a:r>
              <a:rPr lang="cs-CZ" sz="2000" dirty="0" err="1" smtClean="0"/>
              <a:t>upstream</a:t>
            </a:r>
            <a:r>
              <a:rPr lang="cs-CZ" sz="2000" dirty="0" smtClean="0"/>
              <a:t>), kanály z pásma 65-850 MHz pro sestupný (</a:t>
            </a:r>
            <a:r>
              <a:rPr lang="cs-CZ" sz="2000" dirty="0" err="1" smtClean="0"/>
              <a:t>downstream</a:t>
            </a:r>
            <a:r>
              <a:rPr lang="cs-CZ" sz="2000" dirty="0" smtClean="0"/>
              <a:t>)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šířka datového kanálu různá pro oba směry přenosu – pro směr sestupný 8 MHz (odpovídá šířce TV kanálu), pro směr vzestupný 0,2 nebo 3,2 a 6,4 MHz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možnost sdružit současně několik kanálů pro datový přenos – vyšší výsledná přenosová rychlost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pro datové kanály se používají </a:t>
            </a:r>
            <a:r>
              <a:rPr lang="cs-CZ" sz="2000" dirty="0" err="1" smtClean="0"/>
              <a:t>vícestavové</a:t>
            </a:r>
            <a:r>
              <a:rPr lang="cs-CZ" sz="2000" dirty="0" smtClean="0"/>
              <a:t> QAM modulace (16, 64, 256)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pro směr vzestupný i modulace QPSK (4-PSK)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přenosová rychlost závisí na použité modulaci a šířce datového kanálu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ve směru sestupném až 55 </a:t>
            </a:r>
            <a:r>
              <a:rPr lang="cs-CZ" dirty="0" err="1" smtClean="0"/>
              <a:t>Mbit</a:t>
            </a:r>
            <a:r>
              <a:rPr lang="cs-CZ" dirty="0" smtClean="0"/>
              <a:t>/s (při sdružování kanálů až 200-400 </a:t>
            </a:r>
            <a:r>
              <a:rPr lang="cs-CZ" dirty="0" err="1" smtClean="0"/>
              <a:t>Mbit</a:t>
            </a:r>
            <a:r>
              <a:rPr lang="cs-CZ" dirty="0" smtClean="0"/>
              <a:t>/s)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ve směru vzestupném až 10 </a:t>
            </a:r>
            <a:r>
              <a:rPr lang="cs-CZ" dirty="0" err="1" smtClean="0"/>
              <a:t>Mbit</a:t>
            </a:r>
            <a:r>
              <a:rPr lang="cs-CZ" dirty="0" smtClean="0"/>
              <a:t>/s (sdružením několika kanálů lze dosáhnout až 100 </a:t>
            </a:r>
            <a:r>
              <a:rPr lang="cs-CZ" dirty="0" err="1" smtClean="0"/>
              <a:t>Mbit</a:t>
            </a:r>
            <a:r>
              <a:rPr lang="cs-CZ" dirty="0" smtClean="0"/>
              <a:t>/s)</a:t>
            </a:r>
          </a:p>
        </p:txBody>
      </p:sp>
      <p:pic>
        <p:nvPicPr>
          <p:cNvPr id="12290" name="Picture 2" descr="https://encrypted-tbn2.gstatic.com/images?q=tbn:ANd9GcRDxYuwc3F4s5M97nFTjrNxt6m87T2z99FdYL3aw0AUJowIZOKbq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4058" y="5486400"/>
            <a:ext cx="3238500" cy="140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763262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Systémy kabelové televize CATV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37</a:t>
            </a:fld>
            <a:endParaRPr lang="cs-CZ" dirty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13198"/>
            <a:ext cx="9036496" cy="1349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Datové přenosy po sítích kabelové televize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zjednodušené blokové schéma kabelového modemu – hlavními částmi jsou modulátor a demodulátor signálu, TV tuner, řízení a část realizující síťové připojení</a:t>
            </a:r>
            <a:endParaRPr lang="cs-CZ" dirty="0" smtClean="0"/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5048359"/>
              </p:ext>
            </p:extLst>
          </p:nvPr>
        </p:nvGraphicFramePr>
        <p:xfrm>
          <a:off x="1816100" y="2859087"/>
          <a:ext cx="5749511" cy="28073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9" name="Visio" r:id="rId5" imgW="8189507" imgH="3998450" progId="Visio.Drawing.11">
                  <p:embed/>
                </p:oleObj>
              </mc:Choice>
              <mc:Fallback>
                <p:oleObj name="Visio" r:id="rId5" imgW="8189507" imgH="399845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816100" y="2859087"/>
                        <a:ext cx="5749511" cy="280733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2627264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Systémy kabelové televize CATV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38</a:t>
            </a:fld>
            <a:endParaRPr lang="cs-CZ" dirty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13198"/>
            <a:ext cx="9036496" cy="46525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Příklad výpočtu přenosové rychlosti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Vypočítejte přenosovou rychlost </a:t>
            </a:r>
            <a:r>
              <a:rPr lang="cs-CZ" sz="2000" i="1" dirty="0" err="1" smtClean="0"/>
              <a:t>v</a:t>
            </a:r>
            <a:r>
              <a:rPr lang="cs-CZ" sz="2000" i="1" baseline="-25000" dirty="0" err="1" smtClean="0"/>
              <a:t>p</a:t>
            </a:r>
            <a:r>
              <a:rPr lang="cs-CZ" sz="2000" dirty="0" smtClean="0"/>
              <a:t> CATV přípojky v sestupném směru, když je použita 64-QAM modulace s modulační rychlostí </a:t>
            </a:r>
            <a:r>
              <a:rPr lang="cs-CZ" sz="2000" i="1" dirty="0" err="1" smtClean="0"/>
              <a:t>v</a:t>
            </a:r>
            <a:r>
              <a:rPr lang="cs-CZ" sz="2000" i="1" baseline="-25000" dirty="0" err="1" smtClean="0"/>
              <a:t>m</a:t>
            </a:r>
            <a:r>
              <a:rPr lang="cs-CZ" sz="2000" dirty="0" smtClean="0"/>
              <a:t> = 8 </a:t>
            </a:r>
            <a:r>
              <a:rPr lang="cs-CZ" sz="2000" dirty="0" err="1" smtClean="0"/>
              <a:t>MBd</a:t>
            </a:r>
            <a:r>
              <a:rPr lang="cs-CZ" sz="2000" dirty="0" smtClean="0"/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Řešení: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0" lvl="1"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Širokopásmové modemy </a:t>
            </a:r>
            <a:r>
              <a:rPr lang="cs-CZ" sz="2000" b="1" dirty="0" err="1" smtClean="0">
                <a:solidFill>
                  <a:srgbClr val="C00000"/>
                </a:solidFill>
              </a:rPr>
              <a:t>xDSL</a:t>
            </a:r>
            <a:r>
              <a:rPr lang="cs-CZ" sz="2000" b="1" dirty="0" smtClean="0">
                <a:solidFill>
                  <a:srgbClr val="C00000"/>
                </a:solidFill>
              </a:rPr>
              <a:t> a kabelové modemy disponují o několik řádů vyšší přenosovou rychlostí než úzkopásmové telefonní modemy.</a:t>
            </a:r>
          </a:p>
          <a:p>
            <a:pPr marL="0" lvl="1">
              <a:spcAft>
                <a:spcPts val="200"/>
              </a:spcAft>
            </a:pPr>
            <a:endParaRPr lang="cs-CZ" sz="2000" b="1" dirty="0">
              <a:solidFill>
                <a:srgbClr val="C00000"/>
              </a:solidFill>
            </a:endParaRPr>
          </a:p>
          <a:p>
            <a:pPr marL="0" lvl="1"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Zvyšování přenosové rychlosti je obecně možné zejména pomocí:</a:t>
            </a:r>
          </a:p>
          <a:p>
            <a:pPr marL="3429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rgbClr val="002060"/>
                </a:solidFill>
              </a:rPr>
              <a:t>Zvyšování šířky frekvenčního pásma (a tím modulační rychlosti)</a:t>
            </a:r>
          </a:p>
          <a:p>
            <a:pPr marL="3429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rgbClr val="002060"/>
                </a:solidFill>
              </a:rPr>
              <a:t>Zvyšováním počtu stavů modulace</a:t>
            </a:r>
            <a:endParaRPr lang="cs-CZ" dirty="0" smtClean="0">
              <a:solidFill>
                <a:srgbClr val="002060"/>
              </a:solidFill>
            </a:endParaRPr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7768245"/>
              </p:ext>
            </p:extLst>
          </p:nvPr>
        </p:nvGraphicFramePr>
        <p:xfrm>
          <a:off x="626303" y="3049312"/>
          <a:ext cx="7085013" cy="493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5" name="Equation" r:id="rId5" imgW="3466800" imgH="241200" progId="Equation.DSMT4">
                  <p:embed/>
                </p:oleObj>
              </mc:Choice>
              <mc:Fallback>
                <p:oleObj name="Equation" r:id="rId5" imgW="346680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26303" y="3049312"/>
                        <a:ext cx="7085013" cy="4937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1292606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Budoucí směry vývoje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39</a:t>
            </a:fld>
            <a:endParaRPr lang="cs-CZ" dirty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13198"/>
            <a:ext cx="9036496" cy="43550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vývoj širokopásmových přípojek </a:t>
            </a:r>
            <a:r>
              <a:rPr lang="cs-CZ" sz="2000" dirty="0" err="1" smtClean="0"/>
              <a:t>xDSL</a:t>
            </a:r>
            <a:r>
              <a:rPr lang="cs-CZ" sz="2000" dirty="0" smtClean="0"/>
              <a:t> pokračuje v další generaci nazvané </a:t>
            </a:r>
            <a:r>
              <a:rPr lang="cs-CZ" sz="2000" b="1" dirty="0" err="1" smtClean="0">
                <a:solidFill>
                  <a:srgbClr val="C00000"/>
                </a:solidFill>
              </a:rPr>
              <a:t>G.fast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ta nabídne vysoké přenosové rychlosti stovky </a:t>
            </a:r>
            <a:r>
              <a:rPr lang="cs-CZ" dirty="0" err="1" smtClean="0"/>
              <a:t>Mbit</a:t>
            </a:r>
            <a:r>
              <a:rPr lang="cs-CZ" dirty="0" smtClean="0"/>
              <a:t>/s na krátké vzdálenosti do 300 metrů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díky rozšíření frekvenčního pásma do 106 MHz a 212 MHz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rozvoj a budování optických přístupových sítí – </a:t>
            </a:r>
            <a:r>
              <a:rPr lang="cs-CZ" sz="2000" b="1" dirty="0" err="1" smtClean="0">
                <a:solidFill>
                  <a:srgbClr val="C00000"/>
                </a:solidFill>
              </a:rPr>
              <a:t>FTTx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err="1" smtClean="0"/>
              <a:t>Fibre</a:t>
            </a:r>
            <a:r>
              <a:rPr lang="cs-CZ" dirty="0" smtClean="0"/>
              <a:t>-to-</a:t>
            </a:r>
            <a:r>
              <a:rPr lang="cs-CZ" dirty="0" err="1" smtClean="0"/>
              <a:t>the</a:t>
            </a:r>
            <a:r>
              <a:rPr lang="cs-CZ" dirty="0" smtClean="0"/>
              <a:t>-X – přivedení optického vlákna do bodu „X“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kombinace optických sítí a stávajících metalických přípojek (VDSL2, </a:t>
            </a:r>
            <a:r>
              <a:rPr lang="cs-CZ" dirty="0" err="1" smtClean="0"/>
              <a:t>G.fast</a:t>
            </a:r>
            <a:r>
              <a:rPr lang="cs-CZ" dirty="0" smtClean="0"/>
              <a:t>, CATV)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pasivní optické přístupové sítě PON – sdílení optických vláken pomocí pasivních rozbočovačů, sdílené přenosové rychlosti až 10 </a:t>
            </a:r>
            <a:r>
              <a:rPr lang="cs-CZ" dirty="0" err="1" smtClean="0"/>
              <a:t>Gbit</a:t>
            </a:r>
            <a:r>
              <a:rPr lang="cs-CZ" dirty="0" smtClean="0"/>
              <a:t>/s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optické přípojky bod-bod založené na technologii </a:t>
            </a:r>
            <a:r>
              <a:rPr lang="cs-CZ" dirty="0" err="1" smtClean="0"/>
              <a:t>Ethernet</a:t>
            </a:r>
            <a:endParaRPr lang="cs-CZ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vysokorychlostní mobilní sítě – LTE a </a:t>
            </a:r>
            <a:r>
              <a:rPr lang="cs-CZ" sz="2000" b="1" dirty="0" smtClean="0">
                <a:solidFill>
                  <a:srgbClr val="C00000"/>
                </a:solidFill>
              </a:rPr>
              <a:t>LTE-A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rozvoj bezdrátových sítí </a:t>
            </a:r>
            <a:r>
              <a:rPr lang="cs-CZ" sz="2000" b="1" dirty="0" err="1" smtClean="0">
                <a:solidFill>
                  <a:srgbClr val="C00000"/>
                </a:solidFill>
              </a:rPr>
              <a:t>WiMAX</a:t>
            </a:r>
            <a:r>
              <a:rPr lang="cs-CZ" sz="2000" dirty="0" smtClean="0"/>
              <a:t> (nahrazení stávajících sítí Wi-Fi)</a:t>
            </a:r>
            <a:endParaRPr lang="cs-CZ" sz="2000" dirty="0" smtClean="0"/>
          </a:p>
        </p:txBody>
      </p:sp>
    </p:spTree>
    <p:extLst>
      <p:ext uri="{BB962C8B-B14F-4D97-AF65-F5344CB8AC3E}">
        <p14:creationId xmlns:p14="http://schemas.microsoft.com/office/powerpoint/2010/main" val="184985898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Rozdělení modemů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72008" y="1351298"/>
            <a:ext cx="9036496" cy="43499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Datové signály jsou obvykle signály v tzv. </a:t>
            </a:r>
            <a:r>
              <a:rPr lang="cs-CZ" sz="2000" dirty="0" smtClean="0">
                <a:solidFill>
                  <a:srgbClr val="C00000"/>
                </a:solidFill>
              </a:rPr>
              <a:t>základním pásmu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obsahují stejnosměrnou </a:t>
            </a:r>
            <a:r>
              <a:rPr lang="cs-CZ" sz="2000" dirty="0"/>
              <a:t>složku (</a:t>
            </a:r>
            <a:r>
              <a:rPr lang="cs-CZ" sz="2000" dirty="0" err="1"/>
              <a:t>ss</a:t>
            </a:r>
            <a:r>
              <a:rPr lang="cs-CZ" sz="2000" dirty="0" smtClean="0"/>
              <a:t>)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obsahují složky v širokém frekvenčním pásmu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pro jejich přenos kanálem je vhodné je změnit na datové signály v tzv. </a:t>
            </a:r>
            <a:r>
              <a:rPr lang="cs-CZ" sz="2000" dirty="0" smtClean="0">
                <a:solidFill>
                  <a:srgbClr val="C00000"/>
                </a:solidFill>
              </a:rPr>
              <a:t>přeloženém pásmu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k tomu se obvykle využívají vhodné typy modulací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>
                <a:solidFill>
                  <a:srgbClr val="C00000"/>
                </a:solidFill>
              </a:rPr>
              <a:t>Modem</a:t>
            </a:r>
            <a:r>
              <a:rPr lang="cs-CZ" sz="2000" dirty="0" smtClean="0">
                <a:solidFill>
                  <a:srgbClr val="3C3C8C"/>
                </a:solidFill>
              </a:rPr>
              <a:t> = </a:t>
            </a:r>
            <a:r>
              <a:rPr lang="cs-CZ" sz="2000" b="1" dirty="0" smtClean="0">
                <a:solidFill>
                  <a:srgbClr val="D42E12"/>
                </a:solidFill>
              </a:rPr>
              <a:t>mo</a:t>
            </a:r>
            <a:r>
              <a:rPr lang="cs-CZ" sz="2000" dirty="0" smtClean="0">
                <a:solidFill>
                  <a:srgbClr val="3C3C8C"/>
                </a:solidFill>
              </a:rPr>
              <a:t>dulátor + </a:t>
            </a:r>
            <a:r>
              <a:rPr lang="cs-CZ" sz="2000" b="1" dirty="0" smtClean="0">
                <a:solidFill>
                  <a:srgbClr val="D42E12"/>
                </a:solidFill>
              </a:rPr>
              <a:t>dem</a:t>
            </a:r>
            <a:r>
              <a:rPr lang="cs-CZ" sz="2000" dirty="0" smtClean="0">
                <a:solidFill>
                  <a:srgbClr val="3C3C8C"/>
                </a:solidFill>
              </a:rPr>
              <a:t>odulátor, provádí modulaci a demodulaci datových signálů a jejich přizpůsobení pro přenos daným kanálem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Probereme si tři základný typy modemů: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>
                <a:solidFill>
                  <a:srgbClr val="3C3C8C"/>
                </a:solidFill>
              </a:rPr>
              <a:t>Telefonní modemy </a:t>
            </a:r>
            <a:r>
              <a:rPr lang="cs-CZ" sz="2000" dirty="0" smtClean="0">
                <a:solidFill>
                  <a:srgbClr val="3C3C8C"/>
                </a:solidFill>
              </a:rPr>
              <a:t>využívající klasickou telefonní síť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Širokopásmové modemy </a:t>
            </a:r>
            <a:r>
              <a:rPr lang="cs-CZ" sz="2000" b="1" dirty="0" smtClean="0">
                <a:solidFill>
                  <a:srgbClr val="3C3C8C"/>
                </a:solidFill>
              </a:rPr>
              <a:t>digitálních účastnických přípojek </a:t>
            </a:r>
            <a:r>
              <a:rPr lang="cs-CZ" sz="2000" dirty="0" smtClean="0">
                <a:solidFill>
                  <a:srgbClr val="3C3C8C"/>
                </a:solidFill>
              </a:rPr>
              <a:t>(</a:t>
            </a:r>
            <a:r>
              <a:rPr lang="cs-CZ" sz="2000" dirty="0" err="1" smtClean="0">
                <a:solidFill>
                  <a:srgbClr val="3C3C8C"/>
                </a:solidFill>
              </a:rPr>
              <a:t>xDSL</a:t>
            </a:r>
            <a:r>
              <a:rPr lang="cs-CZ" sz="2000" dirty="0" smtClean="0">
                <a:solidFill>
                  <a:srgbClr val="3C3C8C"/>
                </a:solidFill>
              </a:rPr>
              <a:t>)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>
                <a:solidFill>
                  <a:srgbClr val="3C3C8C"/>
                </a:solidFill>
              </a:rPr>
              <a:t>Kabelové modemy</a:t>
            </a:r>
            <a:r>
              <a:rPr lang="cs-CZ" sz="2000" dirty="0" smtClean="0">
                <a:solidFill>
                  <a:srgbClr val="3C3C8C"/>
                </a:solidFill>
              </a:rPr>
              <a:t> pro přenos dat v sítích kabelové televize (CATV)</a:t>
            </a:r>
            <a:endParaRPr lang="cs-CZ" sz="2000" dirty="0">
              <a:solidFill>
                <a:srgbClr val="3C3C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4600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5950" y="1600200"/>
            <a:ext cx="8140700" cy="28971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cs-CZ" sz="2800" b="1" dirty="0" smtClean="0">
              <a:solidFill>
                <a:schemeClr val="bg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cs-CZ" sz="2800" b="1" dirty="0" smtClean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927225" y="5591175"/>
            <a:ext cx="56134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dirty="0" smtClean="0">
                <a:solidFill>
                  <a:schemeClr val="bg1"/>
                </a:solidFill>
              </a:rPr>
              <a:t>Střední průmyslová škola na Proseku, 2013</a:t>
            </a:r>
            <a:endParaRPr lang="cs-CZ" sz="1400" dirty="0">
              <a:solidFill>
                <a:schemeClr val="bg1"/>
              </a:solidFill>
            </a:endParaRPr>
          </a:p>
        </p:txBody>
      </p:sp>
      <p:pic>
        <p:nvPicPr>
          <p:cNvPr id="4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7" y="262352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 pole 2"/>
          <p:cNvSpPr txBox="1">
            <a:spLocks noChangeArrowheads="1"/>
          </p:cNvSpPr>
          <p:nvPr/>
        </p:nvSpPr>
        <p:spPr bwMode="auto">
          <a:xfrm>
            <a:off x="4516768" y="284577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build="p" autoUpdateAnimBg="0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Telefonní modemy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5</a:t>
            </a:fld>
            <a:endParaRPr lang="cs-CZ" dirty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6063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Telefonní modemy (</a:t>
            </a:r>
            <a:r>
              <a:rPr lang="cs-CZ" sz="2000" b="1" dirty="0" err="1" smtClean="0">
                <a:solidFill>
                  <a:srgbClr val="C00000"/>
                </a:solidFill>
              </a:rPr>
              <a:t>dial</a:t>
            </a:r>
            <a:r>
              <a:rPr lang="cs-CZ" sz="2000" b="1" dirty="0" smtClean="0">
                <a:solidFill>
                  <a:srgbClr val="C00000"/>
                </a:solidFill>
              </a:rPr>
              <a:t>-up)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 90. letech častý způsob připojení domácností k Internetu</a:t>
            </a: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využití telefonních vedení a hostitelské telefonní sítě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přenos dat v telefonním kanálu 300-3400 Hz, použití různých modulačních metod s různými přenosovými rychlostmi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před vytvořením datového spojení je nutné sestavit spojení přes telefonní síť – účastnická volba čísla cílové stanice (odtud název </a:t>
            </a:r>
            <a:r>
              <a:rPr lang="cs-CZ" sz="2000" dirty="0" err="1" smtClean="0"/>
              <a:t>dial</a:t>
            </a:r>
            <a:r>
              <a:rPr lang="cs-CZ" sz="2000" dirty="0" smtClean="0"/>
              <a:t>-up)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modemy řešeny buď jako samostatné přístroje, nebo přídavné karty do PC či integrované do notebooku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vývoj telefonních modemů: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starší typy frekvenční a fázové klíčování, nízké přenos. rychlosti v řádu jednotek </a:t>
            </a:r>
            <a:r>
              <a:rPr lang="cs-CZ" sz="2000" dirty="0" err="1" smtClean="0"/>
              <a:t>kbit</a:t>
            </a:r>
            <a:r>
              <a:rPr lang="cs-CZ" sz="2000" dirty="0" smtClean="0"/>
              <a:t>/s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moderní modemy </a:t>
            </a:r>
            <a:r>
              <a:rPr lang="cs-CZ" sz="2000" dirty="0" err="1" smtClean="0"/>
              <a:t>vícestavová</a:t>
            </a:r>
            <a:r>
              <a:rPr lang="cs-CZ" sz="2000" dirty="0" smtClean="0"/>
              <a:t> modulace QAM, výkonné signálové procesory, rychlosti až 56 </a:t>
            </a:r>
            <a:r>
              <a:rPr lang="cs-CZ" sz="2000" dirty="0" err="1" smtClean="0"/>
              <a:t>kbit</a:t>
            </a:r>
            <a:r>
              <a:rPr lang="cs-CZ" sz="2000" dirty="0" smtClean="0"/>
              <a:t>/s</a:t>
            </a:r>
          </a:p>
        </p:txBody>
      </p:sp>
    </p:spTree>
    <p:extLst>
      <p:ext uri="{BB962C8B-B14F-4D97-AF65-F5344CB8AC3E}">
        <p14:creationId xmlns:p14="http://schemas.microsoft.com/office/powerpoint/2010/main" val="383551105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Pevné a komutované telefonní okruhy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428743"/>
              </p:ext>
            </p:extLst>
          </p:nvPr>
        </p:nvGraphicFramePr>
        <p:xfrm>
          <a:off x="3809999" y="1687908"/>
          <a:ext cx="4639469" cy="16325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8" name="Visio" r:id="rId3" imgW="4763763" imgH="1676781" progId="Visio.Drawing.11">
                  <p:embed/>
                </p:oleObj>
              </mc:Choice>
              <mc:Fallback>
                <p:oleObj name="Visio" r:id="rId3" imgW="4763763" imgH="1676781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809999" y="1687908"/>
                        <a:ext cx="4639469" cy="16325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Obdélník 7"/>
          <p:cNvSpPr/>
          <p:nvPr/>
        </p:nvSpPr>
        <p:spPr>
          <a:xfrm>
            <a:off x="72008" y="1313198"/>
            <a:ext cx="903649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datový spoj přes pevný telefonní okruh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3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datový spoj prostřednictvím komutovaného telefonního okruhu</a:t>
            </a:r>
          </a:p>
        </p:txBody>
      </p:sp>
      <p:graphicFrame>
        <p:nvGraphicFramePr>
          <p:cNvPr id="10" name="Objek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0725229"/>
              </p:ext>
            </p:extLst>
          </p:nvPr>
        </p:nvGraphicFramePr>
        <p:xfrm>
          <a:off x="774699" y="3927812"/>
          <a:ext cx="7058025" cy="28277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9" name="Visio" r:id="rId5" imgW="7392572" imgH="3009125" progId="Visio.Drawing.11">
                  <p:embed/>
                </p:oleObj>
              </mc:Choice>
              <mc:Fallback>
                <p:oleObj name="Visio" r:id="rId5" imgW="7392572" imgH="3009125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74699" y="3927812"/>
                        <a:ext cx="7058025" cy="28277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7508962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Pevné a komutované telefonní okruhy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  <p:sp>
        <p:nvSpPr>
          <p:cNvPr id="8" name="Obdélník 7"/>
          <p:cNvSpPr/>
          <p:nvPr/>
        </p:nvSpPr>
        <p:spPr>
          <a:xfrm>
            <a:off x="72008" y="1313198"/>
            <a:ext cx="90364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datový spoj prostřednictvím komutovaného telefonního okruhu, kdy v telefonní ústředně je umístěn koncentrátor s modemy poskytovatele připojení k Internetu (ISP), odkud je pak datový signál veden do datové sítě</a:t>
            </a:r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8126101"/>
              </p:ext>
            </p:extLst>
          </p:nvPr>
        </p:nvGraphicFramePr>
        <p:xfrm>
          <a:off x="933003" y="2656221"/>
          <a:ext cx="7065314" cy="32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1" name="Visio" r:id="rId3" imgW="6850966" imgH="3153143" progId="Visio.Drawing.11">
                  <p:embed/>
                </p:oleObj>
              </mc:Choice>
              <mc:Fallback>
                <p:oleObj name="Visio" r:id="rId3" imgW="6850966" imgH="3153143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33003" y="2656221"/>
                        <a:ext cx="7065314" cy="3238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3561587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Dial</a:t>
            </a:r>
            <a:r>
              <a:rPr lang="cs-CZ" dirty="0" smtClean="0"/>
              <a:t>-up připojení k Internetu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72008" y="1313198"/>
            <a:ext cx="9036496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err="1" smtClean="0">
                <a:solidFill>
                  <a:srgbClr val="C00000"/>
                </a:solidFill>
              </a:rPr>
              <a:t>dial</a:t>
            </a:r>
            <a:r>
              <a:rPr lang="cs-CZ" sz="2000" b="1" dirty="0" smtClean="0">
                <a:solidFill>
                  <a:srgbClr val="C00000"/>
                </a:solidFill>
              </a:rPr>
              <a:t>-up</a:t>
            </a:r>
            <a:r>
              <a:rPr lang="cs-CZ" sz="2000" dirty="0" smtClean="0">
                <a:solidFill>
                  <a:srgbClr val="3C3C8C"/>
                </a:solidFill>
              </a:rPr>
              <a:t> = </a:t>
            </a:r>
            <a:r>
              <a:rPr lang="cs-CZ" sz="2000" b="1" dirty="0" smtClean="0">
                <a:solidFill>
                  <a:srgbClr val="C00000"/>
                </a:solidFill>
              </a:rPr>
              <a:t>vytáčené připojení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 PC nainstalovaný terminálový klient – ovládání modemu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obsazení telefonní linky modemem, volba telefonního čísla modemu na protější straně – modemy poskytovatele ISP v ústředně, vzdálený modem jiného uživatele, apod.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sestavení komutovaného datového okruhu – spojení modemů a připojených PC pomocí IP protokolu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při rušení spojení opačný postup – rozpad komutovaného okruhu, uvolnění telefonní linky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sestavení a obsazení komutovaného okruhu – </a:t>
            </a:r>
            <a:r>
              <a:rPr lang="cs-CZ" sz="2000" dirty="0">
                <a:solidFill>
                  <a:srgbClr val="3C3C8C"/>
                </a:solidFill>
              </a:rPr>
              <a:t>nevýhoda – </a:t>
            </a:r>
            <a:r>
              <a:rPr lang="cs-CZ" sz="2000" dirty="0" smtClean="0">
                <a:solidFill>
                  <a:srgbClr val="3C3C8C"/>
                </a:solidFill>
              </a:rPr>
              <a:t>zpoplatněno podle doby trvání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později pak paušální poplatky za připojení, přenesený objem dat, apod.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0147" y="5429342"/>
            <a:ext cx="1874890" cy="938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64035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Modemy a modulace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72008" y="1298748"/>
            <a:ext cx="9036496" cy="2667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200"/>
              </a:spcAft>
            </a:pPr>
            <a:r>
              <a:rPr lang="cs-CZ" sz="2000" b="1" dirty="0" smtClean="0"/>
              <a:t>Krátké opakování: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Jaké znáte základní digitální modulace a digitální modulaci složenou?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Jak spolu souvisí počet stavů modulace, modulační a přenosová rychlost?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1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řešení obousměrného - duplexního přenosu:</a:t>
            </a:r>
          </a:p>
          <a:p>
            <a:pPr lvl="2" indent="-457200">
              <a:spcAft>
                <a:spcPts val="200"/>
              </a:spcAft>
              <a:buFont typeface="+mj-lt"/>
              <a:buAutoNum type="arabicPeriod"/>
            </a:pPr>
            <a:r>
              <a:rPr lang="cs-CZ" dirty="0" smtClean="0"/>
              <a:t>FDD (</a:t>
            </a:r>
            <a:r>
              <a:rPr lang="cs-CZ" dirty="0" err="1" smtClean="0"/>
              <a:t>Frequency</a:t>
            </a:r>
            <a:r>
              <a:rPr lang="cs-CZ" dirty="0" smtClean="0"/>
              <a:t> </a:t>
            </a:r>
            <a:r>
              <a:rPr lang="cs-CZ" dirty="0" err="1" smtClean="0"/>
              <a:t>Division</a:t>
            </a:r>
            <a:r>
              <a:rPr lang="cs-CZ" dirty="0" smtClean="0"/>
              <a:t> Duplex)  – frekvenční oddělení směrů přenosu</a:t>
            </a:r>
          </a:p>
          <a:p>
            <a:pPr lvl="2" indent="-457200">
              <a:spcAft>
                <a:spcPts val="200"/>
              </a:spcAft>
              <a:buFont typeface="+mj-lt"/>
              <a:buAutoNum type="arabicPeriod"/>
            </a:pPr>
            <a:r>
              <a:rPr lang="cs-CZ" dirty="0" smtClean="0"/>
              <a:t>EC (Echo </a:t>
            </a:r>
            <a:r>
              <a:rPr lang="cs-CZ" dirty="0" err="1" smtClean="0"/>
              <a:t>Cancelation</a:t>
            </a:r>
            <a:r>
              <a:rPr lang="cs-CZ" dirty="0" smtClean="0"/>
              <a:t>) – telekomunikační vidlice s potlačením ozvěn jako u analogové hovorové komunikace</a:t>
            </a:r>
          </a:p>
          <a:p>
            <a:pPr marL="0" lvl="1">
              <a:spcAft>
                <a:spcPts val="200"/>
              </a:spcAft>
            </a:pPr>
            <a:endParaRPr lang="cs-CZ" sz="1000" dirty="0" smtClean="0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6640" y="3580398"/>
            <a:ext cx="3333750" cy="316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603640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ustr_prezentace_OPPA">
  <a:themeElements>
    <a:clrScheme name="PPT_OPPa - Arial 1">
      <a:dk1>
        <a:srgbClr val="3C3C8C"/>
      </a:dk1>
      <a:lt1>
        <a:srgbClr val="FFFFFF"/>
      </a:lt1>
      <a:dk2>
        <a:srgbClr val="F7D417"/>
      </a:dk2>
      <a:lt2>
        <a:srgbClr val="B8B3AD"/>
      </a:lt2>
      <a:accent1>
        <a:srgbClr val="D42E12"/>
      </a:accent1>
      <a:accent2>
        <a:srgbClr val="7DBA00"/>
      </a:accent2>
      <a:accent3>
        <a:srgbClr val="FFFFFF"/>
      </a:accent3>
      <a:accent4>
        <a:srgbClr val="323277"/>
      </a:accent4>
      <a:accent5>
        <a:srgbClr val="E6ADAA"/>
      </a:accent5>
      <a:accent6>
        <a:srgbClr val="71A800"/>
      </a:accent6>
      <a:hlink>
        <a:srgbClr val="0085A1"/>
      </a:hlink>
      <a:folHlink>
        <a:srgbClr val="BA5700"/>
      </a:folHlink>
    </a:clrScheme>
    <a:fontScheme name="PPT_OPPa -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_OPPa - Arial 1">
        <a:dk1>
          <a:srgbClr val="3C3C8C"/>
        </a:dk1>
        <a:lt1>
          <a:srgbClr val="FFFFFF"/>
        </a:lt1>
        <a:dk2>
          <a:srgbClr val="F7D417"/>
        </a:dk2>
        <a:lt2>
          <a:srgbClr val="B8B3AD"/>
        </a:lt2>
        <a:accent1>
          <a:srgbClr val="D42E12"/>
        </a:accent1>
        <a:accent2>
          <a:srgbClr val="7DBA00"/>
        </a:accent2>
        <a:accent3>
          <a:srgbClr val="FFFFFF"/>
        </a:accent3>
        <a:accent4>
          <a:srgbClr val="323277"/>
        </a:accent4>
        <a:accent5>
          <a:srgbClr val="E6ADAA"/>
        </a:accent5>
        <a:accent6>
          <a:srgbClr val="71A800"/>
        </a:accent6>
        <a:hlink>
          <a:srgbClr val="0085A1"/>
        </a:hlink>
        <a:folHlink>
          <a:srgbClr val="BA57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Mustr_prezentace_OPPA</Template>
  <TotalTime>9564</TotalTime>
  <Words>3540</Words>
  <Application>Microsoft Office PowerPoint</Application>
  <PresentationFormat>Předvádění na obrazovce (4:3)</PresentationFormat>
  <Paragraphs>569</Paragraphs>
  <Slides>40</Slides>
  <Notes>29</Notes>
  <HiddenSlides>0</HiddenSlides>
  <MMClips>0</MMClips>
  <ScaleCrop>false</ScaleCrop>
  <HeadingPairs>
    <vt:vector size="8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3</vt:i4>
      </vt:variant>
      <vt:variant>
        <vt:lpstr>Nadpisy snímků</vt:lpstr>
      </vt:variant>
      <vt:variant>
        <vt:i4>40</vt:i4>
      </vt:variant>
    </vt:vector>
  </HeadingPairs>
  <TitlesOfParts>
    <vt:vector size="49" baseType="lpstr">
      <vt:lpstr>Arial</vt:lpstr>
      <vt:lpstr>Calibri</vt:lpstr>
      <vt:lpstr>Cambria</vt:lpstr>
      <vt:lpstr>Times New Roman</vt:lpstr>
      <vt:lpstr>Wingdings</vt:lpstr>
      <vt:lpstr>Mustr_prezentace_OPPA</vt:lpstr>
      <vt:lpstr>Visio</vt:lpstr>
      <vt:lpstr>Equation</vt:lpstr>
      <vt:lpstr>Microsoft Visio Drawing</vt:lpstr>
      <vt:lpstr>Prezentace aplikace PowerPoint</vt:lpstr>
      <vt:lpstr>Přenos dat</vt:lpstr>
      <vt:lpstr>Přenosový řetězec</vt:lpstr>
      <vt:lpstr>Rozdělení modemů</vt:lpstr>
      <vt:lpstr>Telefonní modemy</vt:lpstr>
      <vt:lpstr>Pevné a komutované telefonní okruhy</vt:lpstr>
      <vt:lpstr>Pevné a komutované telefonní okruhy</vt:lpstr>
      <vt:lpstr>Dial-up připojení k Internetu</vt:lpstr>
      <vt:lpstr>Modemy a modulace</vt:lpstr>
      <vt:lpstr>Modemy a modulace</vt:lpstr>
      <vt:lpstr>Modemy a modulace</vt:lpstr>
      <vt:lpstr>Modemy a modulace</vt:lpstr>
      <vt:lpstr>Modemy a modulace</vt:lpstr>
      <vt:lpstr>Širokopásmové modemy xDSL</vt:lpstr>
      <vt:lpstr>Přístupové sítě xDSL</vt:lpstr>
      <vt:lpstr>Přístupové sítě xDSL</vt:lpstr>
      <vt:lpstr>Přístupové sítě xDSL</vt:lpstr>
      <vt:lpstr>Přístupové sítě xDSL</vt:lpstr>
      <vt:lpstr>Přístupové sítě xDSL</vt:lpstr>
      <vt:lpstr>ADSL modem</vt:lpstr>
      <vt:lpstr>Přístupové sítě xDSL</vt:lpstr>
      <vt:lpstr>Přístupové sítě xDSL</vt:lpstr>
      <vt:lpstr>Přístupové sítě xDSL</vt:lpstr>
      <vt:lpstr>Přístupové sítě xDSL</vt:lpstr>
      <vt:lpstr>Přístupové sítě xDSL</vt:lpstr>
      <vt:lpstr>Přístupové sítě xDSL</vt:lpstr>
      <vt:lpstr>Přenos TV signálu</vt:lpstr>
      <vt:lpstr>Přenos TV signálu</vt:lpstr>
      <vt:lpstr>Přenos TV signálu</vt:lpstr>
      <vt:lpstr>Přenos TV signálu</vt:lpstr>
      <vt:lpstr>Přenos TV signálu</vt:lpstr>
      <vt:lpstr>Přenos TV signálu</vt:lpstr>
      <vt:lpstr>Přenos TV signálu</vt:lpstr>
      <vt:lpstr>Přenos TV signálu</vt:lpstr>
      <vt:lpstr>Systémy kabelové televize CATV</vt:lpstr>
      <vt:lpstr>Systémy kabelové televize CATV</vt:lpstr>
      <vt:lpstr>Systémy kabelové televize CATV</vt:lpstr>
      <vt:lpstr>Systémy kabelové televize CATV</vt:lpstr>
      <vt:lpstr>Budoucí směry vývoje</vt:lpstr>
      <vt:lpstr>Prezentace aplikace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Prochazka</dc:creator>
  <cp:lastModifiedBy>Pavel Lafata</cp:lastModifiedBy>
  <cp:revision>737</cp:revision>
  <dcterms:created xsi:type="dcterms:W3CDTF">2013-09-10T05:03:47Z</dcterms:created>
  <dcterms:modified xsi:type="dcterms:W3CDTF">2014-10-02T12:04:39Z</dcterms:modified>
</cp:coreProperties>
</file>