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0" r:id="rId2"/>
    <p:sldId id="289" r:id="rId3"/>
    <p:sldId id="290" r:id="rId4"/>
    <p:sldId id="291" r:id="rId5"/>
    <p:sldId id="292" r:id="rId6"/>
    <p:sldId id="294" r:id="rId7"/>
    <p:sldId id="295" r:id="rId8"/>
    <p:sldId id="293" r:id="rId9"/>
    <p:sldId id="296" r:id="rId10"/>
    <p:sldId id="297" r:id="rId11"/>
    <p:sldId id="304" r:id="rId12"/>
    <p:sldId id="298" r:id="rId13"/>
    <p:sldId id="299" r:id="rId14"/>
    <p:sldId id="300" r:id="rId15"/>
    <p:sldId id="301" r:id="rId16"/>
    <p:sldId id="302" r:id="rId17"/>
    <p:sldId id="303" r:id="rId18"/>
    <p:sldId id="280" r:id="rId19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08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Dnes navážeme na předchozí</a:t>
            </a:r>
            <a:r>
              <a:rPr lang="cs-CZ" baseline="0" dirty="0" smtClean="0"/>
              <a:t> témata ohledně digitálních signálů, modulací a jejich přenosu pomocí linkových kódů. Nejjednodušší kód: 1 – napětí, 0 – nic, není z mnoha důvodů vhodný pro přenos a proto byly odvozeny různé jiné kódy.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0624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Řešení:</a:t>
            </a:r>
          </a:p>
          <a:p>
            <a:pPr marL="228600" indent="-228600">
              <a:buAutoNum type="arabicPeriod"/>
            </a:pPr>
            <a:r>
              <a:rPr lang="cs-CZ" baseline="0" dirty="0" err="1" smtClean="0"/>
              <a:t>vp</a:t>
            </a:r>
            <a:r>
              <a:rPr lang="cs-CZ" baseline="0" dirty="0" smtClean="0"/>
              <a:t> = 160 </a:t>
            </a:r>
            <a:r>
              <a:rPr lang="cs-CZ" baseline="0" dirty="0" err="1" smtClean="0"/>
              <a:t>kbit</a:t>
            </a:r>
            <a:r>
              <a:rPr lang="cs-CZ" baseline="0" dirty="0" smtClean="0"/>
              <a:t>/s</a:t>
            </a:r>
          </a:p>
          <a:p>
            <a:pPr marL="228600" indent="-228600">
              <a:buAutoNum type="arabicPeriod"/>
            </a:pPr>
            <a:r>
              <a:rPr lang="cs-CZ" dirty="0" err="1" smtClean="0"/>
              <a:t>vm</a:t>
            </a:r>
            <a:r>
              <a:rPr lang="cs-CZ" dirty="0" smtClean="0"/>
              <a:t> = 100 </a:t>
            </a:r>
            <a:r>
              <a:rPr lang="cs-CZ" dirty="0" err="1" smtClean="0"/>
              <a:t>kBd</a:t>
            </a:r>
            <a:r>
              <a:rPr lang="cs-CZ" dirty="0" smtClean="0"/>
              <a:t>, a</a:t>
            </a:r>
            <a:r>
              <a:rPr lang="cs-CZ" baseline="0" dirty="0" smtClean="0"/>
              <a:t> = 0,01 </a:t>
            </a:r>
            <a:r>
              <a:rPr lang="cs-CZ" baseline="0" dirty="0" err="1" smtClean="0"/>
              <a:t>ms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7109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152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9791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8900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457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Mezi základní požadované vlastnosti kódů patří 4 uvedené body – nebudeme</a:t>
            </a:r>
            <a:r>
              <a:rPr lang="cs-CZ" baseline="0" dirty="0" smtClean="0"/>
              <a:t> zabíhat do přílišných podrobností, bylo by nutné, aby studenti věděli něco o spektru digitálních signálů apod. a proto se snažte body 1-4 vysvětlit pouze takto zjednodušeně, jak uvádí dvojice následujících </a:t>
            </a:r>
            <a:r>
              <a:rPr lang="cs-CZ" baseline="0" dirty="0" err="1" smtClean="0"/>
              <a:t>slidů</a:t>
            </a:r>
            <a:r>
              <a:rPr lang="cs-CZ" baseline="0" dirty="0" smtClean="0"/>
              <a:t>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Linkové kódy</a:t>
            </a:r>
            <a:r>
              <a:rPr lang="cs-CZ" baseline="0" dirty="0" smtClean="0"/>
              <a:t> lze dělit podle různých hledisek.</a:t>
            </a:r>
          </a:p>
          <a:p>
            <a:r>
              <a:rPr lang="cs-CZ" baseline="0" dirty="0" smtClean="0"/>
              <a:t>Podle počtu úrovní je asi celkem zřejmé.</a:t>
            </a:r>
          </a:p>
          <a:p>
            <a:r>
              <a:rPr lang="cs-CZ" baseline="0" dirty="0" smtClean="0"/>
              <a:t>Podle návratu k nule – viz ukázky několika kódů na dalších </a:t>
            </a:r>
            <a:r>
              <a:rPr lang="cs-CZ" baseline="0" dirty="0" err="1" smtClean="0"/>
              <a:t>slidech</a:t>
            </a:r>
            <a:r>
              <a:rPr lang="cs-CZ" baseline="0" dirty="0" smtClean="0"/>
              <a:t>. Kódy bez návratu k nule jsou charakterizovány tím, že logická nula i jednička mají konstantní úroveň po celou dobu intervalu. Zatímco kódy s návratem k nule mají v polovině intervalu přechod – vzestupnou nebo sestupnou hranu. To umožňuje lépe udržet synchronizaci síťových prvků, neboť detekováním těchto hran v kódu se odvozuje základní hodinový takt ve většině zařízení.</a:t>
            </a:r>
          </a:p>
          <a:p>
            <a:r>
              <a:rPr lang="cs-CZ" baseline="0" dirty="0" smtClean="0"/>
              <a:t>Podle způsobu kódování – pro přímý způsob kódování v případě logické nuly nabývá kód určité úrovně a v případě jedničky jiné úrovně. Naopak diferenciální kódování kóduje změny kódu – např. nula je kódována stejně, jako předcházející symbol, zatímco jednička mění vzestupnou hranu na sestupnou a naopak.</a:t>
            </a:r>
          </a:p>
          <a:p>
            <a:r>
              <a:rPr lang="cs-CZ" baseline="0" dirty="0" smtClean="0"/>
              <a:t>Podle polarity – viz příklady na dalších </a:t>
            </a:r>
            <a:r>
              <a:rPr lang="cs-CZ" baseline="0" dirty="0" err="1" smtClean="0"/>
              <a:t>slidech</a:t>
            </a:r>
            <a:r>
              <a:rPr lang="cs-CZ" baseline="0" dirty="0" smtClean="0"/>
              <a:t>. Kódy unipolární mohou nabývat jen jedné polarity napětí (např. 0 a + napětí), zatímco bipolární mohou nabývat 0, + i – napětí.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Pro ukázku různých kódů</a:t>
            </a:r>
            <a:r>
              <a:rPr lang="cs-CZ" baseline="0" dirty="0" smtClean="0"/>
              <a:t> jsou na tomto a dalších 3 </a:t>
            </a:r>
            <a:r>
              <a:rPr lang="cs-CZ" baseline="0" dirty="0" err="1" smtClean="0"/>
              <a:t>slidech</a:t>
            </a:r>
            <a:r>
              <a:rPr lang="cs-CZ" baseline="0" dirty="0" smtClean="0"/>
              <a:t> uvedeny některé typy kódů používaných v praxi.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76262" y="2374883"/>
            <a:ext cx="799147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Linkové kódy, </a:t>
            </a:r>
            <a:r>
              <a:rPr lang="cs-CZ" sz="4000" b="1" dirty="0" err="1" smtClean="0">
                <a:solidFill>
                  <a:schemeClr val="bg1"/>
                </a:solidFill>
              </a:rPr>
              <a:t>Skramblování</a:t>
            </a:r>
            <a:r>
              <a:rPr lang="cs-CZ" sz="4000" b="1" dirty="0" smtClean="0">
                <a:solidFill>
                  <a:schemeClr val="bg1"/>
                </a:solidFill>
              </a:rPr>
              <a:t>, Ochranné kódování, Prokládání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Linkové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Kód 2B1Q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kód </a:t>
            </a:r>
            <a:r>
              <a:rPr lang="cs-CZ" sz="2000" dirty="0" smtClean="0">
                <a:solidFill>
                  <a:srgbClr val="3C3C8C"/>
                </a:solidFill>
              </a:rPr>
              <a:t>čtyřstavový, bez návratu </a:t>
            </a:r>
            <a:r>
              <a:rPr lang="cs-CZ" sz="2000" dirty="0">
                <a:solidFill>
                  <a:srgbClr val="3C3C8C"/>
                </a:solidFill>
              </a:rPr>
              <a:t>k nule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jeden stav kódu vyjadřuje kombinaci dvou bitů – tzv. </a:t>
            </a:r>
            <a:r>
              <a:rPr lang="cs-CZ" sz="2000" dirty="0" err="1" smtClean="0">
                <a:solidFill>
                  <a:srgbClr val="3C3C8C"/>
                </a:solidFill>
              </a:rPr>
              <a:t>dibity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přenosová rychlost je dvojnásobkem modulační rychlosti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používá se u základní přípojky ISDN a HDSL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312137"/>
              </p:ext>
            </p:extLst>
          </p:nvPr>
        </p:nvGraphicFramePr>
        <p:xfrm>
          <a:off x="2251298" y="3291103"/>
          <a:ext cx="4677915" cy="345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1" name="Visio" r:id="rId5" imgW="4072794" imgH="3004830" progId="Visio.Drawing.11">
                  <p:embed/>
                </p:oleObj>
              </mc:Choice>
              <mc:Fallback>
                <p:oleObj name="Visio" r:id="rId5" imgW="4072794" imgH="300483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51298" y="3291103"/>
                        <a:ext cx="4677915" cy="3451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977473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Linkové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94" y="1382051"/>
            <a:ext cx="8688012" cy="474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08084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Linkové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8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Příklady k procvičení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3C3C8C"/>
                </a:solidFill>
              </a:rPr>
              <a:t>Vypočítejte přenosovou rychlost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 u čtyřstavového kódu 2B1Q, pokud je modulační rychlost rovna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= 80 </a:t>
            </a:r>
            <a:r>
              <a:rPr lang="cs-CZ" sz="2000" dirty="0" err="1" smtClean="0">
                <a:solidFill>
                  <a:srgbClr val="3C3C8C"/>
                </a:solidFill>
              </a:rPr>
              <a:t>kBd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>
              <a:solidFill>
                <a:srgbClr val="3C3C8C"/>
              </a:solidFill>
            </a:endParaRP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3C3C8C"/>
                </a:solidFill>
              </a:rPr>
              <a:t>Vypočítejte modulační rychlost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osmistavového kódu, je-li přenosová rychlost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 = 300 </a:t>
            </a:r>
            <a:r>
              <a:rPr lang="cs-CZ" sz="2000" dirty="0" err="1" smtClean="0">
                <a:solidFill>
                  <a:srgbClr val="3C3C8C"/>
                </a:solidFill>
              </a:rPr>
              <a:t>kbit</a:t>
            </a:r>
            <a:r>
              <a:rPr lang="cs-CZ" sz="2000" dirty="0" smtClean="0">
                <a:solidFill>
                  <a:srgbClr val="3C3C8C"/>
                </a:solidFill>
              </a:rPr>
              <a:t>/s. Jaká je délka trvání jednoho jeho symbolu?</a:t>
            </a: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pic>
        <p:nvPicPr>
          <p:cNvPr id="13314" name="Picture 2" descr="C:\Users\Pavel\AppData\Local\Microsoft\Windows\Temporary Internet Files\Content.IE5\I7TNYYZC\MC90039812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4002088"/>
            <a:ext cx="1677988" cy="18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30380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Skramblování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err="1" smtClean="0">
                <a:solidFill>
                  <a:srgbClr val="C00000"/>
                </a:solidFill>
              </a:rPr>
              <a:t>Skrambler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předchozí kapitole jsme si vysvětlili, že ideální linkový kód by měl obsahovat spoustu přechodů mezi logickou nulou a jedničkou 0-</a:t>
            </a:r>
            <a:r>
              <a:rPr lang="en-US" sz="2000" dirty="0" smtClean="0">
                <a:solidFill>
                  <a:srgbClr val="3C3C8C"/>
                </a:solidFill>
              </a:rPr>
              <a:t>&gt;</a:t>
            </a:r>
            <a:r>
              <a:rPr lang="cs-CZ" sz="2000" dirty="0" smtClean="0">
                <a:solidFill>
                  <a:srgbClr val="3C3C8C"/>
                </a:solidFill>
              </a:rPr>
              <a:t>1-</a:t>
            </a:r>
            <a:r>
              <a:rPr lang="en-US" sz="2000" dirty="0" smtClean="0">
                <a:solidFill>
                  <a:srgbClr val="3C3C8C"/>
                </a:solidFill>
              </a:rPr>
              <a:t>&gt;0</a:t>
            </a:r>
            <a:r>
              <a:rPr lang="cs-CZ" sz="2000" dirty="0" smtClean="0">
                <a:solidFill>
                  <a:srgbClr val="3C3C8C"/>
                </a:solidFill>
              </a:rPr>
              <a:t>-</a:t>
            </a:r>
            <a:r>
              <a:rPr lang="en-US" sz="2000" dirty="0" smtClean="0">
                <a:solidFill>
                  <a:srgbClr val="3C3C8C"/>
                </a:solidFill>
              </a:rPr>
              <a:t>&gt;1…</a:t>
            </a: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 to vhodné pro synchronizaci – příliš dlouhá posloupnost samých nul nebo jedniček bezprostředně za sebou může narušit jejich správné rozlišení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kromě vhodného návrhu vlastního kódu tomu lze předejít použitím tzv. </a:t>
            </a:r>
            <a:r>
              <a:rPr lang="cs-CZ" sz="2000" b="1" dirty="0" err="1" smtClean="0">
                <a:solidFill>
                  <a:srgbClr val="C00000"/>
                </a:solidFill>
              </a:rPr>
              <a:t>skrambleru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scrambleru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  <a:endParaRPr lang="cs-CZ" sz="2000" dirty="0">
              <a:solidFill>
                <a:srgbClr val="3C3C8C"/>
              </a:solidFill>
            </a:endParaRP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jedná se o zařízení, které definovaným způsobem </a:t>
            </a:r>
            <a:r>
              <a:rPr lang="cs-CZ" sz="2000" dirty="0" err="1" smtClean="0">
                <a:solidFill>
                  <a:srgbClr val="3C3C8C"/>
                </a:solidFill>
              </a:rPr>
              <a:t>pseudo</a:t>
            </a:r>
            <a:r>
              <a:rPr lang="cs-CZ" sz="2000" dirty="0" smtClean="0">
                <a:solidFill>
                  <a:srgbClr val="3C3C8C"/>
                </a:solidFill>
              </a:rPr>
              <a:t>-náhodně mění vstupní posloupnost nul a jedniček a na jeho výstupu jsou pak odlišné sekvence jedniček a nul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3C3C8C"/>
                </a:solidFill>
              </a:rPr>
              <a:t>skrambler</a:t>
            </a:r>
            <a:r>
              <a:rPr lang="cs-CZ" sz="2000" dirty="0" smtClean="0">
                <a:solidFill>
                  <a:srgbClr val="3C3C8C"/>
                </a:solidFill>
              </a:rPr>
              <a:t> obsahuje předem vygenerovanou skupinu jedniček a nul (pomocí definovaného algoritmu), kterou aplikuje na přicházející posloupnost digitálních dat</a:t>
            </a:r>
          </a:p>
        </p:txBody>
      </p:sp>
    </p:spTree>
    <p:extLst>
      <p:ext uri="{BB962C8B-B14F-4D97-AF65-F5344CB8AC3E}">
        <p14:creationId xmlns:p14="http://schemas.microsoft.com/office/powerpoint/2010/main" val="77810591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Skramblování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err="1" smtClean="0">
                <a:solidFill>
                  <a:srgbClr val="C00000"/>
                </a:solidFill>
              </a:rPr>
              <a:t>Skrambler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jedná se vlastně o posuvný registr (zásobník), kterým postupně prochází přenášená data a pomocí funkce XOR (exklusive OR) je na ně aplikována vygenerovaná posloupnost (odbočky v registru)</a:t>
            </a:r>
            <a:endParaRPr lang="cs-CZ" sz="2000" dirty="0">
              <a:solidFill>
                <a:srgbClr val="3C3C8C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0690511"/>
              </p:ext>
            </p:extLst>
          </p:nvPr>
        </p:nvGraphicFramePr>
        <p:xfrm>
          <a:off x="512002" y="2959100"/>
          <a:ext cx="8071083" cy="25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Visio" r:id="rId5" imgW="6618849" imgH="2083295" progId="Visio.Drawing.11">
                  <p:embed/>
                </p:oleObj>
              </mc:Choice>
              <mc:Fallback>
                <p:oleObj name="Visio" r:id="rId5" imgW="6618849" imgH="208329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2002" y="2959100"/>
                        <a:ext cx="8071083" cy="25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688688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Ochranné (bezpečnostní)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99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Bezpečnostní kódy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 přenosu digitálního signálu může dojít k chybě: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ať již na straně vysílače, přijímače, nebo kdekoliv v přenosovém kanálu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např. vyšleme posloupnost </a:t>
            </a:r>
            <a:r>
              <a:rPr lang="cs-CZ" sz="2000" dirty="0" smtClean="0">
                <a:solidFill>
                  <a:srgbClr val="C00000"/>
                </a:solidFill>
              </a:rPr>
              <a:t>01010</a:t>
            </a:r>
            <a:r>
              <a:rPr lang="cs-CZ" sz="2000" dirty="0" smtClean="0">
                <a:solidFill>
                  <a:srgbClr val="3C3C8C"/>
                </a:solidFill>
              </a:rPr>
              <a:t>, ale přijmeme </a:t>
            </a:r>
            <a:r>
              <a:rPr lang="cs-CZ" sz="2000" dirty="0" smtClean="0">
                <a:solidFill>
                  <a:srgbClr val="C00000"/>
                </a:solidFill>
              </a:rPr>
              <a:t>01110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odhalit a opravit chybu?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redundance</a:t>
            </a:r>
            <a:r>
              <a:rPr lang="cs-CZ" sz="2000" dirty="0" smtClean="0">
                <a:solidFill>
                  <a:srgbClr val="3C3C8C"/>
                </a:solidFill>
              </a:rPr>
              <a:t> (informační redundance)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redundance = nadbytečnost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 vysílaným datům přidáme určitý počet vhodných bitů (0 a1), které neponesou žádnou vlastní informaci, ale na přijímací straně pomůžou odhalit (případně i opravit) chybu vzniklou během přenosu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úkolem je navrhnout kódy s co nejmenší redundancí (co nejméně bitů navíc), které odhalí co nejvíce chyb při přenosu</a:t>
            </a:r>
            <a:endParaRPr lang="cs-CZ" sz="2000" dirty="0">
              <a:solidFill>
                <a:srgbClr val="3C3C8C"/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921" y="5423306"/>
            <a:ext cx="2160296" cy="130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6040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Ochranné (bezpečnostní)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Bezpečnostní kódy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různé skupiny kódů podle jejich principu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např. </a:t>
            </a:r>
            <a:r>
              <a:rPr lang="cs-CZ" sz="2000" dirty="0" smtClean="0">
                <a:solidFill>
                  <a:srgbClr val="C00000"/>
                </a:solidFill>
              </a:rPr>
              <a:t>parita</a:t>
            </a:r>
            <a:r>
              <a:rPr lang="cs-CZ" sz="2000" dirty="0" smtClean="0">
                <a:solidFill>
                  <a:srgbClr val="3C3C8C"/>
                </a:solidFill>
              </a:rPr>
              <a:t> (paritní kódy) – lichá či sudá parita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 konec slova (předem dané skupiny bitů) přidáme navíc 0 nebo 1 tak, aby celkový počet jedniček ve slově byl lichý či sudý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např. sudá parita – chceme vyslat slovo </a:t>
            </a:r>
            <a:r>
              <a:rPr lang="cs-CZ" sz="2000" dirty="0" smtClean="0">
                <a:solidFill>
                  <a:srgbClr val="C00000"/>
                </a:solidFill>
              </a:rPr>
              <a:t>0111</a:t>
            </a:r>
            <a:r>
              <a:rPr lang="cs-CZ" sz="2000" dirty="0" smtClean="0">
                <a:solidFill>
                  <a:srgbClr val="3C3C8C"/>
                </a:solidFill>
              </a:rPr>
              <a:t>, proto doplníme na konec </a:t>
            </a:r>
            <a:r>
              <a:rPr lang="cs-CZ" sz="2000" dirty="0" smtClean="0">
                <a:solidFill>
                  <a:srgbClr val="C00000"/>
                </a:solidFill>
              </a:rPr>
              <a:t>1</a:t>
            </a:r>
            <a:r>
              <a:rPr lang="cs-CZ" sz="2000" dirty="0" smtClean="0">
                <a:solidFill>
                  <a:srgbClr val="3C3C8C"/>
                </a:solidFill>
              </a:rPr>
              <a:t>, aby byl celkový počet jedniček ve slově sudý (4 jedničky): </a:t>
            </a:r>
            <a:r>
              <a:rPr lang="cs-CZ" sz="2000" b="1" dirty="0" smtClean="0">
                <a:solidFill>
                  <a:srgbClr val="3C3C8C"/>
                </a:solidFill>
              </a:rPr>
              <a:t>0111</a:t>
            </a:r>
            <a:r>
              <a:rPr lang="cs-CZ" sz="2000" b="1" dirty="0" smtClean="0">
                <a:solidFill>
                  <a:srgbClr val="C00000"/>
                </a:solidFill>
              </a:rPr>
              <a:t>1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pokud na přijímací straně přijmeme </a:t>
            </a:r>
            <a:r>
              <a:rPr lang="cs-CZ" sz="2000" b="1" dirty="0" smtClean="0">
                <a:solidFill>
                  <a:srgbClr val="3C3C8C"/>
                </a:solidFill>
              </a:rPr>
              <a:t>01011</a:t>
            </a:r>
            <a:r>
              <a:rPr lang="cs-CZ" sz="2000" dirty="0" smtClean="0">
                <a:solidFill>
                  <a:srgbClr val="3C3C8C"/>
                </a:solidFill>
              </a:rPr>
              <a:t>, jde o lichý počet jedniček (3 jedničky) – víme, že při přenosu </a:t>
            </a:r>
            <a:r>
              <a:rPr lang="cs-CZ" sz="2000" dirty="0" smtClean="0">
                <a:solidFill>
                  <a:srgbClr val="C00000"/>
                </a:solidFill>
              </a:rPr>
              <a:t>vznikla chyba</a:t>
            </a:r>
            <a:r>
              <a:rPr lang="cs-CZ" sz="2000" dirty="0" smtClean="0">
                <a:solidFill>
                  <a:srgbClr val="3C3C8C"/>
                </a:solidFill>
              </a:rPr>
              <a:t> (nevíme ale kde…)</a:t>
            </a:r>
          </a:p>
          <a:p>
            <a:pPr marL="8001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vyšleme </a:t>
            </a:r>
            <a:r>
              <a:rPr lang="cs-CZ" sz="2000" b="1" dirty="0" smtClean="0">
                <a:solidFill>
                  <a:srgbClr val="3C3C8C"/>
                </a:solidFill>
              </a:rPr>
              <a:t>01111</a:t>
            </a:r>
            <a:r>
              <a:rPr lang="cs-CZ" sz="2000" dirty="0" smtClean="0">
                <a:solidFill>
                  <a:srgbClr val="3C3C8C"/>
                </a:solidFill>
              </a:rPr>
              <a:t>, na přijímací straně ale přijmeme </a:t>
            </a:r>
            <a:r>
              <a:rPr lang="cs-CZ" sz="2000" b="1" dirty="0" smtClean="0">
                <a:solidFill>
                  <a:srgbClr val="3C3C8C"/>
                </a:solidFill>
              </a:rPr>
              <a:t>01001</a:t>
            </a:r>
            <a:r>
              <a:rPr lang="cs-CZ" sz="2000" dirty="0" smtClean="0">
                <a:solidFill>
                  <a:srgbClr val="3C3C8C"/>
                </a:solidFill>
              </a:rPr>
              <a:t> – při přenosu vznikly </a:t>
            </a:r>
            <a:r>
              <a:rPr lang="cs-CZ" sz="2000" dirty="0" smtClean="0">
                <a:solidFill>
                  <a:srgbClr val="C00000"/>
                </a:solidFill>
              </a:rPr>
              <a:t>2 chyby</a:t>
            </a:r>
            <a:r>
              <a:rPr lang="cs-CZ" sz="2000" dirty="0" smtClean="0">
                <a:solidFill>
                  <a:srgbClr val="3C3C8C"/>
                </a:solidFill>
              </a:rPr>
              <a:t>, ale my to nepoznáme, sudý počet jedniček je splněn…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další jednoduché kódy jsou například </a:t>
            </a:r>
            <a:r>
              <a:rPr lang="cs-CZ" sz="2000" dirty="0" smtClean="0">
                <a:solidFill>
                  <a:srgbClr val="C00000"/>
                </a:solidFill>
              </a:rPr>
              <a:t>opakování</a:t>
            </a:r>
            <a:r>
              <a:rPr lang="cs-CZ" sz="2000" dirty="0" smtClean="0">
                <a:solidFill>
                  <a:srgbClr val="3C3C8C"/>
                </a:solidFill>
              </a:rPr>
              <a:t> (vysíláme každý bit několikrát), </a:t>
            </a:r>
            <a:r>
              <a:rPr lang="cs-CZ" sz="2000" dirty="0" smtClean="0">
                <a:solidFill>
                  <a:srgbClr val="C00000"/>
                </a:solidFill>
              </a:rPr>
              <a:t>výběrový kód</a:t>
            </a:r>
            <a:r>
              <a:rPr lang="cs-CZ" sz="2000" dirty="0" smtClean="0">
                <a:solidFill>
                  <a:srgbClr val="3C3C8C"/>
                </a:solidFill>
              </a:rPr>
              <a:t> (vybíráme jen určité povolené kombinace bitů)…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vyspělejší kódy – umožní odhalit víc chyb a případně i opravit (dopočítat)</a:t>
            </a:r>
            <a:endParaRPr lang="cs-CZ" sz="20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0690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Ochranné (bezpečnostní)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65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Bezpečnostní kódy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CRC</a:t>
            </a:r>
            <a:r>
              <a:rPr lang="cs-CZ" sz="2000" dirty="0" smtClean="0">
                <a:solidFill>
                  <a:srgbClr val="3C3C8C"/>
                </a:solidFill>
              </a:rPr>
              <a:t> – cyklický redundantní součet</a:t>
            </a:r>
          </a:p>
          <a:p>
            <a:pPr marL="444500" lvl="1" indent="-2667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vytvoří se tzv. generující polynom, který se pomocí funkce XOR aplikuje na přenášená data</a:t>
            </a:r>
          </a:p>
          <a:p>
            <a:pPr marL="444500" lvl="1" indent="-2667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generující polynom je předem dán – např. CRC16 (např. x</a:t>
            </a:r>
            <a:r>
              <a:rPr lang="cs-CZ" sz="2000" baseline="30000" dirty="0" smtClean="0">
                <a:solidFill>
                  <a:srgbClr val="3C3C8C"/>
                </a:solidFill>
              </a:rPr>
              <a:t>16</a:t>
            </a:r>
            <a:r>
              <a:rPr lang="cs-CZ" sz="2000" dirty="0" smtClean="0">
                <a:solidFill>
                  <a:srgbClr val="3C3C8C"/>
                </a:solidFill>
              </a:rPr>
              <a:t> + x</a:t>
            </a:r>
            <a:r>
              <a:rPr lang="cs-CZ" sz="2000" baseline="30000" dirty="0" smtClean="0">
                <a:solidFill>
                  <a:srgbClr val="3C3C8C"/>
                </a:solidFill>
              </a:rPr>
              <a:t>12</a:t>
            </a:r>
            <a:r>
              <a:rPr lang="cs-CZ" sz="2000" dirty="0" smtClean="0">
                <a:solidFill>
                  <a:srgbClr val="3C3C8C"/>
                </a:solidFill>
              </a:rPr>
              <a:t> + x</a:t>
            </a:r>
            <a:r>
              <a:rPr lang="cs-CZ" sz="2000" baseline="30000" dirty="0" smtClean="0">
                <a:solidFill>
                  <a:srgbClr val="3C3C8C"/>
                </a:solidFill>
              </a:rPr>
              <a:t>7</a:t>
            </a:r>
            <a:r>
              <a:rPr lang="cs-CZ" sz="2000" dirty="0" smtClean="0">
                <a:solidFill>
                  <a:srgbClr val="3C3C8C"/>
                </a:solidFill>
              </a:rPr>
              <a:t> + 1)</a:t>
            </a:r>
          </a:p>
          <a:p>
            <a:pPr indent="-2794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opravné kódy</a:t>
            </a:r>
          </a:p>
          <a:p>
            <a:pPr lvl="1" indent="-2794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umožňují nejen detekovat chybu, ale i opravit určitý počet chybných bitů – obvykle lze dopočítat vhodným algoritmem</a:t>
            </a:r>
          </a:p>
          <a:p>
            <a:pPr lvl="1" indent="-2794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BCH kódy</a:t>
            </a:r>
            <a:r>
              <a:rPr lang="cs-CZ" sz="2000" dirty="0" smtClean="0">
                <a:solidFill>
                  <a:srgbClr val="3C3C8C"/>
                </a:solidFill>
              </a:rPr>
              <a:t>, </a:t>
            </a:r>
            <a:r>
              <a:rPr lang="cs-CZ" sz="2000" b="1" dirty="0" err="1" smtClean="0">
                <a:solidFill>
                  <a:srgbClr val="C00000"/>
                </a:solidFill>
              </a:rPr>
              <a:t>Reed-Solomonovy</a:t>
            </a:r>
            <a:r>
              <a:rPr lang="cs-CZ" sz="2000" b="1" dirty="0" smtClean="0">
                <a:solidFill>
                  <a:srgbClr val="C00000"/>
                </a:solidFill>
              </a:rPr>
              <a:t> kódy</a:t>
            </a:r>
          </a:p>
          <a:p>
            <a:pPr indent="-2794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bezpečnostní a ochranné kódy se nepoužívají jen v telekomunikacích – ale i při ukládání digitálních dat – CD a DVD disky, </a:t>
            </a:r>
            <a:r>
              <a:rPr lang="cs-CZ" sz="2000" dirty="0" err="1" smtClean="0">
                <a:solidFill>
                  <a:srgbClr val="3C3C8C"/>
                </a:solidFill>
              </a:rPr>
              <a:t>flash</a:t>
            </a:r>
            <a:r>
              <a:rPr lang="cs-CZ" sz="2000" dirty="0" smtClean="0">
                <a:solidFill>
                  <a:srgbClr val="3C3C8C"/>
                </a:solidFill>
              </a:rPr>
              <a:t> paměti apod.</a:t>
            </a:r>
            <a:endParaRPr lang="cs-CZ" sz="2000" dirty="0">
              <a:solidFill>
                <a:srgbClr val="3C3C8C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107" y="5146676"/>
            <a:ext cx="1370297" cy="1595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08996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Linkové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Kódy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minulé hodině jsme se věnovali digitálním signálům a jejich vyjádření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obvykle potřebujeme přenášet binární informace – logická 1 a 0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linkový kód</a:t>
            </a:r>
            <a:r>
              <a:rPr lang="cs-CZ" sz="2000" dirty="0" smtClean="0">
                <a:solidFill>
                  <a:srgbClr val="3C3C8C"/>
                </a:solidFill>
              </a:rPr>
              <a:t> reprezentuje způsob přenosu digitálních signálů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 potřeba vhodným způsobem definovat stavy 0 a 1 pomocí elektrických, optických, akustických veličin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proudové pulzy v metalických vedeních, optické pulzy v optických vláknech apod.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linkové kódy – určeny pro přenos digitálních signálů po „linkách“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označení „linkové“ souvisí s vrstvovým modelem komunikace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jednoduchý binární kód: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logická nula odpovídá nulovému napětí,</a:t>
            </a:r>
            <a:br>
              <a:rPr lang="cs-CZ" sz="2000" dirty="0" smtClean="0">
                <a:solidFill>
                  <a:srgbClr val="3C3C8C"/>
                </a:solidFill>
              </a:rPr>
            </a:br>
            <a:r>
              <a:rPr lang="cs-CZ" sz="2000" dirty="0" smtClean="0">
                <a:solidFill>
                  <a:srgbClr val="3C3C8C"/>
                </a:solidFill>
              </a:rPr>
              <a:t>logická jednička kladnému napětí (třeba +5 V)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není pro přenos příliš vhodný – vzniklo množství různých kódů</a:t>
            </a:r>
          </a:p>
        </p:txBody>
      </p:sp>
      <p:pic>
        <p:nvPicPr>
          <p:cNvPr id="5122" name="Picture 2" descr="C:\Users\Pavel\AppData\Local\Microsoft\Windows\Temporary Internet Files\Content.IE5\HOVRMKAD\MP90039009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934" y="4650760"/>
            <a:ext cx="1299782" cy="927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Linkové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Vlastnosti kódů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linkové kódy se používají pro přenos v různých prostředí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metalické kabely, optická vlákna, volný prostor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ale také pro ukládání digitálních informací – na pevné disky HDD, optická média CD/DVD apod.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různá prostředí a jiné využití navrženy různé kódy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základní požadované vlastnosti linkových kódů:</a:t>
            </a:r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3C3C8C"/>
                </a:solidFill>
              </a:rPr>
              <a:t>nízké nároky na šířku frekvenčního pásma</a:t>
            </a:r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>
                <a:solidFill>
                  <a:srgbClr val="3C3C8C"/>
                </a:solidFill>
              </a:rPr>
              <a:t>k</a:t>
            </a:r>
            <a:r>
              <a:rPr lang="cs-CZ" sz="2000" dirty="0" smtClean="0">
                <a:solidFill>
                  <a:srgbClr val="3C3C8C"/>
                </a:solidFill>
              </a:rPr>
              <a:t>ód by neměl obsahovat stejnosměrnou složku, pokud se přenáší metalickými vedeními (oddělují se galvanicky transformátory)</a:t>
            </a:r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>
                <a:solidFill>
                  <a:srgbClr val="3C3C8C"/>
                </a:solidFill>
              </a:rPr>
              <a:t>u</a:t>
            </a:r>
            <a:r>
              <a:rPr lang="cs-CZ" sz="2000" dirty="0" smtClean="0">
                <a:solidFill>
                  <a:srgbClr val="3C3C8C"/>
                </a:solidFill>
              </a:rPr>
              <a:t>možňuje dobře udržovat synchronizaci mezi vysílačem a přijímačem (vydělení taktu, na větší vzdálenosti není efektivní vést takt odděleně)</a:t>
            </a:r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3C3C8C"/>
                </a:solidFill>
              </a:rPr>
              <a:t>umožňuje dobře odlišit jednotlivé stavy, případně detekovat chyby při přenosu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0100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Linkové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99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C00000"/>
                </a:solidFill>
              </a:rPr>
              <a:t>nízké nároky na šířku frekvenčního pásma</a:t>
            </a:r>
          </a:p>
          <a:p>
            <a:pPr marL="811213" lvl="2" indent="-35401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již jsme si říkali, že pro přenos signálů potřebujeme určité frekvenční pásmo – čím menší pásmo zabereme, tím lépe – je potřeba šetřit</a:t>
            </a:r>
          </a:p>
          <a:p>
            <a:pPr marL="811213" lvl="2" indent="-35401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různé kódy vyžadují pro přenesení stejné informace různé šířky pásma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C00000"/>
                </a:solidFill>
              </a:rPr>
              <a:t>kód neobsahuje stejnosměrnou složku</a:t>
            </a:r>
          </a:p>
          <a:p>
            <a:pPr marL="81121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přenášet stejnosměrné signály (napětí, proudy) na velké vzdálenosti není výhodné – vhodnější jsou střídavé veličiny</a:t>
            </a:r>
          </a:p>
          <a:p>
            <a:pPr marL="81121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okud kód neobsahuje stejnosměrnou složku, je to výhodnější</a:t>
            </a:r>
          </a:p>
          <a:p>
            <a:pPr marL="81121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 to nezbytné, pokud se oddělují jednotlivé části přenosového řetězce galvanicky pomocí transformátorů</a:t>
            </a:r>
            <a:endParaRPr lang="cs-CZ" sz="2000" dirty="0">
              <a:solidFill>
                <a:srgbClr val="3C3C8C"/>
              </a:solidFill>
            </a:endParaRPr>
          </a:p>
          <a:p>
            <a:pPr marL="811213" lvl="2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78875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Linkové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65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200"/>
              </a:spcAft>
              <a:buFont typeface="+mj-lt"/>
              <a:buAutoNum type="arabicPeriod" startAt="3"/>
            </a:pPr>
            <a:r>
              <a:rPr lang="cs-CZ" sz="2000" dirty="0" smtClean="0">
                <a:solidFill>
                  <a:srgbClr val="C00000"/>
                </a:solidFill>
              </a:rPr>
              <a:t>zajištění synchronizace vysílače a přijímače</a:t>
            </a:r>
          </a:p>
          <a:p>
            <a:pPr marL="811213" lvl="2" indent="-35401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přijímač musí vědět, kdy mu přicházejí, kdy začínají a končí jednotlivé symboly - znaky</a:t>
            </a:r>
          </a:p>
          <a:p>
            <a:pPr marL="811213" lvl="2" indent="-35401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synchronizace se zajišťuje dostatečně velkým množstvím přeskoků mezi jedničkou a nulou v kódu – tzv. vzestupné a sestupné hrany pulzů</a:t>
            </a:r>
          </a:p>
          <a:p>
            <a:pPr marL="2182813" lvl="5" indent="-35401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čím víc jich kód obsahuje, tím lépe pro synchronizaci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 startAt="3"/>
            </a:pPr>
            <a:r>
              <a:rPr lang="cs-CZ" sz="2000" dirty="0" smtClean="0">
                <a:solidFill>
                  <a:srgbClr val="C00000"/>
                </a:solidFill>
              </a:rPr>
              <a:t>detekce chyb při přenosu</a:t>
            </a:r>
          </a:p>
          <a:p>
            <a:pPr marL="811213" lvl="2" indent="-35401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kód obsahuje jednoznačná pravidla pro vysílání 0 a 1</a:t>
            </a:r>
          </a:p>
          <a:p>
            <a:pPr marL="811213" lvl="2" indent="-35401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pokud na přijímací straně nesouhlasí přijatý kód s těmito pravidly – vznikla během přenosu chyba</a:t>
            </a:r>
          </a:p>
          <a:p>
            <a:pPr marL="811213" lvl="2" indent="-35401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některé kódy tak umožňují zjistit, zda k chybě došlo či nikoliv</a:t>
            </a:r>
          </a:p>
        </p:txBody>
      </p:sp>
      <p:pic>
        <p:nvPicPr>
          <p:cNvPr id="8194" name="Picture 2" descr="C:\Users\Pavel\AppData\Local\Microsoft\Windows\Temporary Internet Files\Content.IE5\AVNYBSNU\MM900283646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420" y="5417067"/>
            <a:ext cx="1667434" cy="122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52597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Linkové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Dělení linkových kódů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– linkové kódy můžeme dělit různými způsoby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3C3C8C"/>
                </a:solidFill>
              </a:rPr>
              <a:t>podle počtu úrovní kódu (stavů)</a:t>
            </a:r>
          </a:p>
          <a:p>
            <a:pPr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dvojúrovňové</a:t>
            </a:r>
          </a:p>
          <a:p>
            <a:pPr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t</a:t>
            </a:r>
            <a:r>
              <a:rPr lang="cs-CZ" sz="2000" dirty="0" smtClean="0">
                <a:solidFill>
                  <a:srgbClr val="3C3C8C"/>
                </a:solidFill>
              </a:rPr>
              <a:t>rojúrovňové</a:t>
            </a:r>
          </a:p>
          <a:p>
            <a:pPr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víceúrovňové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odle návratu k nule</a:t>
            </a:r>
          </a:p>
          <a:p>
            <a:pPr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kódy s návratem k nule – RZ (Return to </a:t>
            </a:r>
            <a:r>
              <a:rPr lang="cs-CZ" sz="2000" dirty="0" err="1" smtClean="0">
                <a:solidFill>
                  <a:srgbClr val="3C3C8C"/>
                </a:solidFill>
              </a:rPr>
              <a:t>Zero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k</a:t>
            </a:r>
            <a:r>
              <a:rPr lang="cs-CZ" sz="2000" dirty="0" smtClean="0">
                <a:solidFill>
                  <a:srgbClr val="3C3C8C"/>
                </a:solidFill>
              </a:rPr>
              <a:t>ódy bez návratu k nule – NRZ (Non Return to </a:t>
            </a:r>
            <a:r>
              <a:rPr lang="cs-CZ" sz="2000" dirty="0" err="1" smtClean="0">
                <a:solidFill>
                  <a:srgbClr val="3C3C8C"/>
                </a:solidFill>
              </a:rPr>
              <a:t>Zero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odle způsobu kódování</a:t>
            </a:r>
          </a:p>
          <a:p>
            <a:pPr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kódy přímé</a:t>
            </a:r>
          </a:p>
          <a:p>
            <a:pPr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k</a:t>
            </a:r>
            <a:r>
              <a:rPr lang="cs-CZ" sz="2000" dirty="0" smtClean="0">
                <a:solidFill>
                  <a:srgbClr val="3C3C8C"/>
                </a:solidFill>
              </a:rPr>
              <a:t>ódy diferenciální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3C3C8C"/>
                </a:solidFill>
              </a:rPr>
              <a:t>podle polarity</a:t>
            </a:r>
          </a:p>
          <a:p>
            <a:pPr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kódy unipolární</a:t>
            </a:r>
          </a:p>
          <a:p>
            <a:pPr lvl="2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k</a:t>
            </a:r>
            <a:r>
              <a:rPr lang="cs-CZ" sz="2000" dirty="0" smtClean="0">
                <a:solidFill>
                  <a:srgbClr val="3C3C8C"/>
                </a:solidFill>
              </a:rPr>
              <a:t>ódy bipolární</a:t>
            </a:r>
          </a:p>
        </p:txBody>
      </p:sp>
    </p:spTree>
    <p:extLst>
      <p:ext uri="{BB962C8B-B14F-4D97-AF65-F5344CB8AC3E}">
        <p14:creationId xmlns:p14="http://schemas.microsoft.com/office/powerpoint/2010/main" val="26749986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Linkové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42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Kód AMI (Alternativ Mark </a:t>
            </a:r>
            <a:r>
              <a:rPr lang="cs-CZ" sz="2000" b="1" dirty="0" err="1" smtClean="0">
                <a:solidFill>
                  <a:srgbClr val="C00000"/>
                </a:solidFill>
              </a:rPr>
              <a:t>Inversion</a:t>
            </a:r>
            <a:r>
              <a:rPr lang="cs-CZ" sz="2000" b="1" dirty="0" smtClean="0">
                <a:solidFill>
                  <a:srgbClr val="C00000"/>
                </a:solidFill>
              </a:rPr>
              <a:t>)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kód bipolární, bez návratu k nule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logická nula je kódována jako nulové napětí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logická jednička střídavě jako kladná/záporná hodnota napětí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střídání kladné a záporné hodnoty potlačuje stejnosměrnou složku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složitější varianta </a:t>
            </a:r>
            <a:r>
              <a:rPr lang="cs-CZ" sz="2000" dirty="0">
                <a:solidFill>
                  <a:srgbClr val="3C3C8C"/>
                </a:solidFill>
              </a:rPr>
              <a:t>označovaná HDB3 </a:t>
            </a:r>
            <a:r>
              <a:rPr lang="cs-CZ" sz="2000" dirty="0" smtClean="0">
                <a:solidFill>
                  <a:srgbClr val="3C3C8C"/>
                </a:solidFill>
              </a:rPr>
              <a:t>(</a:t>
            </a:r>
            <a:r>
              <a:rPr lang="cs-CZ" sz="2000" dirty="0" err="1" smtClean="0">
                <a:solidFill>
                  <a:srgbClr val="3C3C8C"/>
                </a:solidFill>
              </a:rPr>
              <a:t>High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Density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Bipolar</a:t>
            </a:r>
            <a:r>
              <a:rPr lang="cs-CZ" sz="2000" dirty="0" smtClean="0">
                <a:solidFill>
                  <a:srgbClr val="3C3C8C"/>
                </a:solidFill>
              </a:rPr>
              <a:t>) se používá na linkových rozhraních systémů PCM30/32 (E1)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773334"/>
              </p:ext>
            </p:extLst>
          </p:nvPr>
        </p:nvGraphicFramePr>
        <p:xfrm>
          <a:off x="1131128" y="2749840"/>
          <a:ext cx="5508946" cy="2245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1" name="Visio" r:id="rId5" imgW="4148702" imgH="1689930" progId="Visio.Drawing.11">
                  <p:embed/>
                </p:oleObj>
              </mc:Choice>
              <mc:Fallback>
                <p:oleObj name="Visio" r:id="rId5" imgW="4148702" imgH="168993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31128" y="2749840"/>
                        <a:ext cx="5508946" cy="22453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547770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Linkové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Kód CMI (</a:t>
            </a:r>
            <a:r>
              <a:rPr lang="cs-CZ" sz="2000" b="1" dirty="0" err="1" smtClean="0">
                <a:solidFill>
                  <a:srgbClr val="C00000"/>
                </a:solidFill>
              </a:rPr>
              <a:t>Coded</a:t>
            </a:r>
            <a:r>
              <a:rPr lang="cs-CZ" sz="2000" b="1" dirty="0" smtClean="0">
                <a:solidFill>
                  <a:srgbClr val="C00000"/>
                </a:solidFill>
              </a:rPr>
              <a:t> Mark </a:t>
            </a:r>
            <a:r>
              <a:rPr lang="cs-CZ" sz="2000" b="1" dirty="0" err="1" smtClean="0">
                <a:solidFill>
                  <a:srgbClr val="C00000"/>
                </a:solidFill>
              </a:rPr>
              <a:t>Inversion</a:t>
            </a:r>
            <a:r>
              <a:rPr lang="cs-CZ" sz="2000" b="1" dirty="0" smtClean="0">
                <a:solidFill>
                  <a:srgbClr val="C00000"/>
                </a:solidFill>
              </a:rPr>
              <a:t>)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kód </a:t>
            </a:r>
            <a:r>
              <a:rPr lang="cs-CZ" sz="2000" dirty="0" smtClean="0">
                <a:solidFill>
                  <a:srgbClr val="3C3C8C"/>
                </a:solidFill>
              </a:rPr>
              <a:t>unipolární (při přenosu metalickými vedeními se používá bipolární varianta), s návratem </a:t>
            </a:r>
            <a:r>
              <a:rPr lang="cs-CZ" sz="2000" dirty="0">
                <a:solidFill>
                  <a:srgbClr val="3C3C8C"/>
                </a:solidFill>
              </a:rPr>
              <a:t>k nule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logická nula je kódována polovinou intervalu jako nulové napětí a polovinu intervalu jako kladné napětí – vzestupná hrana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logická jednička střídavě jako nulové nebo kladné napětí po celý interval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vytvoření přechodu (vzestupné hrany) v polovině intervalu logické nuly napomáhá udržet synchronizaci mezi vysílačem a přijímačem  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3062146"/>
              </p:ext>
            </p:extLst>
          </p:nvPr>
        </p:nvGraphicFramePr>
        <p:xfrm>
          <a:off x="514125" y="3248038"/>
          <a:ext cx="5551825" cy="1558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8" name="Visio" r:id="rId5" imgW="3968793" imgH="1114020" progId="Visio.Drawing.11">
                  <p:embed/>
                </p:oleObj>
              </mc:Choice>
              <mc:Fallback>
                <p:oleObj name="Visio" r:id="rId5" imgW="3968793" imgH="11140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4125" y="3248038"/>
                        <a:ext cx="5551825" cy="15589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677111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Linkové kódy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Kód Manchester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kód unipolární (při přenosu metalickými vedeními se používá bipolární varianta), </a:t>
            </a:r>
            <a:r>
              <a:rPr lang="cs-CZ" sz="2000" dirty="0" smtClean="0">
                <a:solidFill>
                  <a:srgbClr val="3C3C8C"/>
                </a:solidFill>
              </a:rPr>
              <a:t>s návratem </a:t>
            </a:r>
            <a:r>
              <a:rPr lang="cs-CZ" sz="2000" dirty="0">
                <a:solidFill>
                  <a:srgbClr val="3C3C8C"/>
                </a:solidFill>
              </a:rPr>
              <a:t>k nule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logická nula je kódována první polovinou intervalu jako nulové napětí a druhou polovinu intervalu jako kladné napětí – vzestupná hrana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logická jednička představuje naopak první polovinu intervalu kladné napětí a druhou polovinu záporné napětí – sestupná hrana</a:t>
            </a: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kód Manchester se v různých obměnách používá zejména v počítačových sítích Ethernet (pro rychlost 10 </a:t>
            </a:r>
            <a:r>
              <a:rPr lang="cs-CZ" sz="2000" dirty="0" err="1" smtClean="0">
                <a:solidFill>
                  <a:srgbClr val="3C3C8C"/>
                </a:solidFill>
              </a:rPr>
              <a:t>Mbit</a:t>
            </a:r>
            <a:r>
              <a:rPr lang="cs-CZ" sz="2000" dirty="0" smtClean="0">
                <a:solidFill>
                  <a:srgbClr val="3C3C8C"/>
                </a:solidFill>
              </a:rPr>
              <a:t>/s)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7238383"/>
              </p:ext>
            </p:extLst>
          </p:nvPr>
        </p:nvGraphicFramePr>
        <p:xfrm>
          <a:off x="553594" y="3572483"/>
          <a:ext cx="5555556" cy="15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9" name="Visio" r:id="rId5" imgW="3968793" imgH="1114020" progId="Visio.Drawing.11">
                  <p:embed/>
                </p:oleObj>
              </mc:Choice>
              <mc:Fallback>
                <p:oleObj name="Visio" r:id="rId5" imgW="3968793" imgH="11140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3594" y="3572483"/>
                        <a:ext cx="5555556" cy="15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112006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6461</TotalTime>
  <Words>1717</Words>
  <Application>Microsoft Office PowerPoint</Application>
  <PresentationFormat>Předvádění na obrazovce (4:3)</PresentationFormat>
  <Paragraphs>276</Paragraphs>
  <Slides>18</Slides>
  <Notes>16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Calibri</vt:lpstr>
      <vt:lpstr>Wingdings</vt:lpstr>
      <vt:lpstr>Mustr_prezentace_OPPA</vt:lpstr>
      <vt:lpstr>Visio</vt:lpstr>
      <vt:lpstr>Prezentace aplikace PowerPoint</vt:lpstr>
      <vt:lpstr>Linkové kódy</vt:lpstr>
      <vt:lpstr>Linkové kódy</vt:lpstr>
      <vt:lpstr>Linkové kódy</vt:lpstr>
      <vt:lpstr>Linkové kódy</vt:lpstr>
      <vt:lpstr>Linkové kódy</vt:lpstr>
      <vt:lpstr>Linkové kódy</vt:lpstr>
      <vt:lpstr>Linkové kódy</vt:lpstr>
      <vt:lpstr>Linkové kódy</vt:lpstr>
      <vt:lpstr>Linkové kódy</vt:lpstr>
      <vt:lpstr>Linkové kódy</vt:lpstr>
      <vt:lpstr>Linkové kódy</vt:lpstr>
      <vt:lpstr>Skramblování</vt:lpstr>
      <vt:lpstr>Skramblování</vt:lpstr>
      <vt:lpstr>Ochranné (bezpečnostní) kódy</vt:lpstr>
      <vt:lpstr>Ochranné (bezpečnostní) kódy</vt:lpstr>
      <vt:lpstr>Ochranné (bezpečnostní) kódy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442</cp:revision>
  <dcterms:created xsi:type="dcterms:W3CDTF">2013-09-10T05:03:47Z</dcterms:created>
  <dcterms:modified xsi:type="dcterms:W3CDTF">2014-09-25T13:17:23Z</dcterms:modified>
</cp:coreProperties>
</file>