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handoutMasterIdLst>
    <p:handoutMasterId r:id="rId21"/>
  </p:handoutMasterIdLst>
  <p:sldIdLst>
    <p:sldId id="270" r:id="rId2"/>
    <p:sldId id="289" r:id="rId3"/>
    <p:sldId id="302" r:id="rId4"/>
    <p:sldId id="290" r:id="rId5"/>
    <p:sldId id="291" r:id="rId6"/>
    <p:sldId id="294" r:id="rId7"/>
    <p:sldId id="298" r:id="rId8"/>
    <p:sldId id="300" r:id="rId9"/>
    <p:sldId id="299" r:id="rId10"/>
    <p:sldId id="292" r:id="rId11"/>
    <p:sldId id="295" r:id="rId12"/>
    <p:sldId id="293" r:id="rId13"/>
    <p:sldId id="301" r:id="rId14"/>
    <p:sldId id="303" r:id="rId15"/>
    <p:sldId id="304" r:id="rId16"/>
    <p:sldId id="296" r:id="rId17"/>
    <p:sldId id="297" r:id="rId18"/>
    <p:sldId id="280" r:id="rId19"/>
  </p:sldIdLst>
  <p:sldSz cx="9144000" cy="6858000" type="screen4x3"/>
  <p:notesSz cx="6858000" cy="994568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3C8C"/>
    <a:srgbClr val="D42E12"/>
    <a:srgbClr val="F7D4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Styl Světlá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75DCB02-9BB8-47FD-8907-85C794F793BA}" styleName="Styl s motivem 1 – zvýraznění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55" autoAdjust="0"/>
    <p:restoredTop sz="80756" autoAdjust="0"/>
  </p:normalViewPr>
  <p:slideViewPr>
    <p:cSldViewPr snapToGrid="0" snapToObjects="1">
      <p:cViewPr varScale="1">
        <p:scale>
          <a:sx n="91" d="100"/>
          <a:sy n="91" d="100"/>
        </p:scale>
        <p:origin x="20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cs-CZ"/>
          </a:p>
        </p:txBody>
      </p:sp>
      <p:sp>
        <p:nvSpPr>
          <p:cNvPr id="49155" name="Rectangle 3"/>
          <p:cNvSpPr>
            <a:spLocks noGrp="1" noChangeArrowheads="1"/>
          </p:cNvSpPr>
          <p:nvPr>
            <p:ph type="dt" sz="quarter" idx="1"/>
          </p:nvPr>
        </p:nvSpPr>
        <p:spPr bwMode="auto">
          <a:xfrm>
            <a:off x="3884613"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cs-CZ"/>
          </a:p>
        </p:txBody>
      </p:sp>
      <p:sp>
        <p:nvSpPr>
          <p:cNvPr id="49156" name="Rectangle 4"/>
          <p:cNvSpPr>
            <a:spLocks noGrp="1" noChangeArrowheads="1"/>
          </p:cNvSpPr>
          <p:nvPr>
            <p:ph type="ftr" sz="quarter" idx="2"/>
          </p:nvPr>
        </p:nvSpPr>
        <p:spPr bwMode="auto">
          <a:xfrm>
            <a:off x="0"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cs-CZ"/>
          </a:p>
        </p:txBody>
      </p:sp>
      <p:sp>
        <p:nvSpPr>
          <p:cNvPr id="49157" name="Rectangle 5"/>
          <p:cNvSpPr>
            <a:spLocks noGrp="1" noChangeArrowheads="1"/>
          </p:cNvSpPr>
          <p:nvPr>
            <p:ph type="sldNum" sz="quarter" idx="3"/>
          </p:nvPr>
        </p:nvSpPr>
        <p:spPr bwMode="auto">
          <a:xfrm>
            <a:off x="3884613"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EF4B5975-4091-4F51-BEC7-5BCEFEB1EFDF}" type="slidenum">
              <a:rPr lang="cs-CZ"/>
              <a:pPr>
                <a:defRPr/>
              </a:pPr>
              <a:t>‹#›</a:t>
            </a:fld>
            <a:endParaRPr lang="cs-CZ"/>
          </a:p>
        </p:txBody>
      </p:sp>
    </p:spTree>
    <p:extLst>
      <p:ext uri="{BB962C8B-B14F-4D97-AF65-F5344CB8AC3E}">
        <p14:creationId xmlns:p14="http://schemas.microsoft.com/office/powerpoint/2010/main" val="2150712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defTabSz="933450">
              <a:defRPr sz="1200"/>
            </a:lvl1pPr>
          </a:lstStyle>
          <a:p>
            <a:pPr>
              <a:defRPr/>
            </a:pPr>
            <a:endParaRPr lang="cs-CZ"/>
          </a:p>
        </p:txBody>
      </p:sp>
      <p:sp>
        <p:nvSpPr>
          <p:cNvPr id="6147" name="Rectangle 3"/>
          <p:cNvSpPr>
            <a:spLocks noGrp="1" noChangeArrowheads="1"/>
          </p:cNvSpPr>
          <p:nvPr>
            <p:ph type="dt" idx="1"/>
          </p:nvPr>
        </p:nvSpPr>
        <p:spPr bwMode="auto">
          <a:xfrm>
            <a:off x="3884613"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algn="r" defTabSz="933450">
              <a:defRPr sz="1200"/>
            </a:lvl1pPr>
          </a:lstStyle>
          <a:p>
            <a:pPr>
              <a:defRPr/>
            </a:pPr>
            <a:endParaRPr lang="cs-CZ"/>
          </a:p>
        </p:txBody>
      </p:sp>
      <p:sp>
        <p:nvSpPr>
          <p:cNvPr id="12292" name="Rectangle 4"/>
          <p:cNvSpPr>
            <a:spLocks noGrp="1" noRot="1" noChangeAspect="1" noChangeArrowheads="1" noTextEdit="1"/>
          </p:cNvSpPr>
          <p:nvPr>
            <p:ph type="sldImg" idx="2"/>
          </p:nvPr>
        </p:nvSpPr>
        <p:spPr bwMode="auto">
          <a:xfrm>
            <a:off x="941388" y="746125"/>
            <a:ext cx="4975225"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724400"/>
            <a:ext cx="5486400" cy="447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150" name="Rectangle 6"/>
          <p:cNvSpPr>
            <a:spLocks noGrp="1" noChangeArrowheads="1"/>
          </p:cNvSpPr>
          <p:nvPr>
            <p:ph type="ftr" sz="quarter" idx="4"/>
          </p:nvPr>
        </p:nvSpPr>
        <p:spPr bwMode="auto">
          <a:xfrm>
            <a:off x="0"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defTabSz="933450">
              <a:defRPr sz="1200"/>
            </a:lvl1pPr>
          </a:lstStyle>
          <a:p>
            <a:pPr>
              <a:defRPr/>
            </a:pPr>
            <a:endParaRPr lang="cs-CZ"/>
          </a:p>
        </p:txBody>
      </p:sp>
      <p:sp>
        <p:nvSpPr>
          <p:cNvPr id="6151" name="Rectangle 7"/>
          <p:cNvSpPr>
            <a:spLocks noGrp="1" noChangeArrowheads="1"/>
          </p:cNvSpPr>
          <p:nvPr>
            <p:ph type="sldNum" sz="quarter" idx="5"/>
          </p:nvPr>
        </p:nvSpPr>
        <p:spPr bwMode="auto">
          <a:xfrm>
            <a:off x="3884613"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algn="r" defTabSz="933450">
              <a:defRPr sz="1200"/>
            </a:lvl1pPr>
          </a:lstStyle>
          <a:p>
            <a:pPr>
              <a:defRPr/>
            </a:pPr>
            <a:fld id="{19F9E967-BB3B-47E5-8EEC-C28942447864}" type="slidenum">
              <a:rPr lang="cs-CZ"/>
              <a:pPr>
                <a:defRPr/>
              </a:pPr>
              <a:t>‹#›</a:t>
            </a:fld>
            <a:endParaRPr lang="cs-CZ"/>
          </a:p>
        </p:txBody>
      </p:sp>
    </p:spTree>
    <p:extLst>
      <p:ext uri="{BB962C8B-B14F-4D97-AF65-F5344CB8AC3E}">
        <p14:creationId xmlns:p14="http://schemas.microsoft.com/office/powerpoint/2010/main" val="15675067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Na dnešním cvičení probereme důležitou</a:t>
            </a:r>
            <a:r>
              <a:rPr lang="cs-CZ" baseline="0" dirty="0" smtClean="0"/>
              <a:t> část – </a:t>
            </a:r>
            <a:r>
              <a:rPr lang="cs-CZ" baseline="0" dirty="0" err="1" smtClean="0"/>
              <a:t>multiplexování</a:t>
            </a:r>
            <a:r>
              <a:rPr lang="cs-CZ" baseline="0" dirty="0" smtClean="0"/>
              <a:t>. O tom jsme se již v krátkosti zmínili při výkladu PCM, kde se využívá pro sestavení rámce časové </a:t>
            </a:r>
            <a:r>
              <a:rPr lang="cs-CZ" baseline="0" dirty="0" err="1" smtClean="0"/>
              <a:t>multiplexování</a:t>
            </a:r>
            <a:r>
              <a:rPr lang="cs-CZ" baseline="0" dirty="0" smtClean="0"/>
              <a:t> TDM.</a:t>
            </a:r>
          </a:p>
          <a:p>
            <a:r>
              <a:rPr lang="cs-CZ" baseline="0" dirty="0" smtClean="0"/>
              <a:t>Základem </a:t>
            </a:r>
            <a:r>
              <a:rPr lang="cs-CZ" baseline="0" dirty="0" err="1" smtClean="0"/>
              <a:t>multiplexování</a:t>
            </a:r>
            <a:r>
              <a:rPr lang="cs-CZ" baseline="0" dirty="0" smtClean="0"/>
              <a:t> je sdružení více signálů (analogových i digitálních) do jednoho společného kanálu. Motivací je zejména dosažení efektivního využití přenosových cest. Vysvětlete například studentům, že v případě propojení dvou telefonních ústředen není možné, aby pro každý spoj existovalo samostatné vedení. Místo toho se použije například pouze jedno a do něho se prostřednictvím frekvenčního sdílení umístí více telefonních hovorů najednou.</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11</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Vlnový multiplex je v podstatě obdoba frekvenčního </a:t>
            </a:r>
            <a:r>
              <a:rPr lang="cs-CZ" dirty="0" err="1" smtClean="0"/>
              <a:t>multiplexování</a:t>
            </a:r>
            <a:r>
              <a:rPr lang="cs-CZ" baseline="0" dirty="0" smtClean="0"/>
              <a:t> pro optické přenosy. Protože se optické signály častěji charakterizují pomocí své vlnové délky místo frekvence, označuje se multiplex jako vlnový. Princip je však v zásadě shodný.</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12</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13</a:t>
            </a:fld>
            <a:endParaRPr lang="cs-CZ"/>
          </a:p>
        </p:txBody>
      </p:sp>
    </p:spTree>
    <p:extLst>
      <p:ext uri="{BB962C8B-B14F-4D97-AF65-F5344CB8AC3E}">
        <p14:creationId xmlns:p14="http://schemas.microsoft.com/office/powerpoint/2010/main" val="2876844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14</a:t>
            </a:fld>
            <a:endParaRPr lang="cs-CZ"/>
          </a:p>
        </p:txBody>
      </p:sp>
    </p:spTree>
    <p:extLst>
      <p:ext uri="{BB962C8B-B14F-4D97-AF65-F5344CB8AC3E}">
        <p14:creationId xmlns:p14="http://schemas.microsoft.com/office/powerpoint/2010/main" val="20217246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15</a:t>
            </a:fld>
            <a:endParaRPr lang="cs-CZ"/>
          </a:p>
        </p:txBody>
      </p:sp>
    </p:spTree>
    <p:extLst>
      <p:ext uri="{BB962C8B-B14F-4D97-AF65-F5344CB8AC3E}">
        <p14:creationId xmlns:p14="http://schemas.microsoft.com/office/powerpoint/2010/main" val="1695466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Kódový multiplex je trochu speciálnější a možná bude pro studenty složitější pro pochopení.</a:t>
            </a:r>
            <a:r>
              <a:rPr lang="cs-CZ" baseline="0" dirty="0" smtClean="0"/>
              <a:t> Jako jediný lze použít pouze pro digitální signály, nikoliv analogové. V podstatě je na každý vysílaný signál aplikována speciální kódová posloupnost, která způsobí frekvenční rozprostření daného signálu do mnohem většího pásma (tzv. rozprostírací posloupnost). Tyto kódy musí být navíc navzájem ortogonální (co nejvíce odlišné navzájem). Studentům asi bude pro začátek stačit vysvětlit, že díky tomuto „zakódování“ se jednotlivé signály na přijímací straně dají rozlišit, pokud přijímač zná tu správnou kódovací posloupnost, aby si pomocí ní vybral jen ten signál, který potřebuje.</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16</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17</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3</a:t>
            </a:fld>
            <a:endParaRPr lang="cs-CZ"/>
          </a:p>
        </p:txBody>
      </p:sp>
    </p:spTree>
    <p:extLst>
      <p:ext uri="{BB962C8B-B14F-4D97-AF65-F5344CB8AC3E}">
        <p14:creationId xmlns:p14="http://schemas.microsoft.com/office/powerpoint/2010/main" val="1997884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Důležité</a:t>
            </a:r>
            <a:r>
              <a:rPr lang="cs-CZ" baseline="0" dirty="0" smtClean="0"/>
              <a:t> při </a:t>
            </a:r>
            <a:r>
              <a:rPr lang="cs-CZ" baseline="0" dirty="0" err="1" smtClean="0"/>
              <a:t>multiplexování</a:t>
            </a:r>
            <a:r>
              <a:rPr lang="cs-CZ" baseline="0" dirty="0" smtClean="0"/>
              <a:t> je, když sdružíme několik samostatných signálů do jednoho výsledného, abychom mohli na opačné straně tyto signály zpátky oddělit – pokud by se nám původní signály zcela pomíchaly, nemůžeme již z nich dostat původní informace, které přenášely.</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4</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 časovém </a:t>
            </a:r>
            <a:r>
              <a:rPr lang="cs-CZ" dirty="0" err="1" smtClean="0"/>
              <a:t>multiplexování</a:t>
            </a:r>
            <a:r>
              <a:rPr lang="cs-CZ" baseline="0" dirty="0" smtClean="0"/>
              <a:t> jsme se poměrně podrobně zmínili již u PCM rámce, proto se studentů ptejte, co si pamatují.</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5</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6</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STDM</a:t>
            </a:r>
            <a:r>
              <a:rPr lang="cs-CZ" baseline="0" dirty="0" smtClean="0"/>
              <a:t> je v podstatě nadstavba nad TDM – místo pevného přidělování jednotlivým vysílačům (zdrojům signálů) ve stále stejném pořadí se u STDM využívá efektivnějšího přidělování ve smyslu – který zdroj potřebuje aktuálně vysílat nejvíce, tomu dáme největší část, naopak ten co nepotřebuje tolik vysílat dostane přiděleno nejmenší kapacitu ze společného kanálu. Nevýhodou je, že musíme přijímací straně (demultiplexoru) říct, v jakém pořadí jsme na vstupu společného kanálu přepínali vysílače, aby poznal, který </a:t>
            </a:r>
            <a:r>
              <a:rPr lang="cs-CZ" baseline="0" dirty="0" err="1" smtClean="0"/>
              <a:t>timeslot</a:t>
            </a:r>
            <a:r>
              <a:rPr lang="cs-CZ" baseline="0" dirty="0" smtClean="0"/>
              <a:t> patří kterému zdroji. Proto se na začátek každého </a:t>
            </a:r>
            <a:r>
              <a:rPr lang="cs-CZ" baseline="0" dirty="0" err="1" smtClean="0"/>
              <a:t>timeslotu</a:t>
            </a:r>
            <a:r>
              <a:rPr lang="cs-CZ" baseline="0" dirty="0" smtClean="0"/>
              <a:t> umisťuje tzv. záhlaví (hlavička) obsahující služební zprávu (informaci) o tom, kterému zdroji tento </a:t>
            </a:r>
            <a:r>
              <a:rPr lang="cs-CZ" baseline="0" dirty="0" err="1" smtClean="0"/>
              <a:t>timeslot</a:t>
            </a:r>
            <a:r>
              <a:rPr lang="cs-CZ" baseline="0" dirty="0" smtClean="0"/>
              <a:t> patří. Díky tomu ale musíme kromě vlastních uživatelských dat přenášet i tyto služební zprávy, čímž si bohužel snižujeme efektivitu přenosu (narůstá režie přenosu). </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7</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8</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9</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Frekvenční </a:t>
            </a:r>
            <a:r>
              <a:rPr lang="cs-CZ" dirty="0" err="1" smtClean="0"/>
              <a:t>multiplexování</a:t>
            </a:r>
            <a:r>
              <a:rPr lang="cs-CZ" baseline="0" dirty="0" smtClean="0"/>
              <a:t> je nejstarší způsob multiplexu – používal se již od počátku 20. století s rozvojem radiového vysílání. Později také pro přenos analogových telefonních signálů u ústředen 1. a 2. generace. Princip spočívá ve vyhrazení samostatných frekvenčních pásem (kanálů) pro jednotlivé přenosy (signály). O různých radiových pásmech jsme si říkali již na začátku, kdy jsme probírali pásma velmi dlouhých vln, dlouhých vln, středních vln… atd. Díky tomu se v prostředí kde se pohybujeme všude kolem nás se šíří různé radiové vlny na různých frekvencích – TV vysílání, mobilní sítě, Wi-Fi sítě </a:t>
            </a:r>
            <a:r>
              <a:rPr lang="cs-CZ" baseline="0" dirty="0" err="1" smtClean="0"/>
              <a:t>atd</a:t>
            </a:r>
            <a:r>
              <a:rPr lang="cs-CZ" baseline="0" dirty="0" smtClean="0"/>
              <a:t>….</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10</a:t>
            </a:fld>
            <a:endParaRPr lang="cs-CZ"/>
          </a:p>
        </p:txBody>
      </p:sp>
    </p:spTree>
    <p:extLst>
      <p:ext uri="{BB962C8B-B14F-4D97-AF65-F5344CB8AC3E}">
        <p14:creationId xmlns:p14="http://schemas.microsoft.com/office/powerpoint/2010/main" val="1742199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pic>
        <p:nvPicPr>
          <p:cNvPr id="4" name="Picture 39" descr="prezentaceOPPa_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1039813" y="2482850"/>
            <a:ext cx="7772400" cy="1470025"/>
          </a:xfrm>
        </p:spPr>
        <p:txBody>
          <a:bodyPr anchor="t"/>
          <a:lstStyle>
            <a:lvl1pPr>
              <a:defRPr sz="2800">
                <a:solidFill>
                  <a:schemeClr val="bg1"/>
                </a:solidFill>
              </a:defRPr>
            </a:lvl1pPr>
          </a:lstStyle>
          <a:p>
            <a:pPr lvl="0"/>
            <a:r>
              <a:rPr lang="cs-CZ" noProof="0" smtClean="0"/>
              <a:t>Kliknutím lze upravit styl.</a:t>
            </a:r>
          </a:p>
        </p:txBody>
      </p:sp>
      <p:sp>
        <p:nvSpPr>
          <p:cNvPr id="3075" name="Rectangle 3"/>
          <p:cNvSpPr>
            <a:spLocks noGrp="1" noChangeArrowheads="1"/>
          </p:cNvSpPr>
          <p:nvPr>
            <p:ph type="subTitle" idx="1"/>
          </p:nvPr>
        </p:nvSpPr>
        <p:spPr>
          <a:xfrm>
            <a:off x="1039813" y="5591175"/>
            <a:ext cx="6400800" cy="603250"/>
          </a:xfrm>
        </p:spPr>
        <p:txBody>
          <a:bodyPr/>
          <a:lstStyle>
            <a:lvl1pPr marL="0" indent="0">
              <a:buFont typeface="Wingdings" pitchFamily="2" charset="2"/>
              <a:buNone/>
              <a:defRPr sz="1400" b="1">
                <a:solidFill>
                  <a:schemeClr val="bg1"/>
                </a:solidFill>
              </a:defRPr>
            </a:lvl1pPr>
          </a:lstStyle>
          <a:p>
            <a:pPr lvl="0"/>
            <a:r>
              <a:rPr lang="cs-CZ" noProof="0" smtClean="0"/>
              <a:t>Kliknutím lze upravit styl předlohy.</a:t>
            </a:r>
          </a:p>
        </p:txBody>
      </p:sp>
    </p:spTree>
    <p:extLst>
      <p:ext uri="{BB962C8B-B14F-4D97-AF65-F5344CB8AC3E}">
        <p14:creationId xmlns:p14="http://schemas.microsoft.com/office/powerpoint/2010/main" val="1313393059"/>
      </p:ext>
    </p:extLst>
  </p:cSld>
  <p:clrMapOvr>
    <a:masterClrMapping/>
  </p:clrMapOvr>
  <p:transition>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5D1B7B6F-10CC-4456-88DD-EDCA26603826}" type="slidenum">
              <a:rPr lang="cs-CZ"/>
              <a:pPr>
                <a:defRPr/>
              </a:pPr>
              <a:t>‹#›</a:t>
            </a:fld>
            <a:endParaRPr lang="cs-CZ"/>
          </a:p>
        </p:txBody>
      </p:sp>
    </p:spTree>
    <p:extLst>
      <p:ext uri="{BB962C8B-B14F-4D97-AF65-F5344CB8AC3E}">
        <p14:creationId xmlns:p14="http://schemas.microsoft.com/office/powerpoint/2010/main" val="2836500555"/>
      </p:ext>
    </p:extLst>
  </p:cSld>
  <p:clrMapOvr>
    <a:masterClrMapping/>
  </p:clrMapOvr>
  <p:transition>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721475" y="236538"/>
            <a:ext cx="2035175" cy="58896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15950" y="236538"/>
            <a:ext cx="5953125" cy="58896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F9403F1C-2470-4664-9B5B-1F2642AE8999}" type="slidenum">
              <a:rPr lang="cs-CZ"/>
              <a:pPr>
                <a:defRPr/>
              </a:pPr>
              <a:t>‹#›</a:t>
            </a:fld>
            <a:endParaRPr lang="cs-CZ"/>
          </a:p>
        </p:txBody>
      </p:sp>
    </p:spTree>
    <p:extLst>
      <p:ext uri="{BB962C8B-B14F-4D97-AF65-F5344CB8AC3E}">
        <p14:creationId xmlns:p14="http://schemas.microsoft.com/office/powerpoint/2010/main" val="3116801762"/>
      </p:ext>
    </p:extLst>
  </p:cSld>
  <p:clrMapOvr>
    <a:masterClrMapping/>
  </p:clrMapOvr>
  <p:transition>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76C4985B-73AF-46EE-94C6-3612EC56C1C2}" type="slidenum">
              <a:rPr lang="cs-CZ"/>
              <a:pPr>
                <a:defRPr/>
              </a:pPr>
              <a:t>‹#›</a:t>
            </a:fld>
            <a:endParaRPr lang="cs-CZ"/>
          </a:p>
        </p:txBody>
      </p:sp>
    </p:spTree>
    <p:extLst>
      <p:ext uri="{BB962C8B-B14F-4D97-AF65-F5344CB8AC3E}">
        <p14:creationId xmlns:p14="http://schemas.microsoft.com/office/powerpoint/2010/main" val="3556112997"/>
      </p:ext>
    </p:extLst>
  </p:cSld>
  <p:clrMapOvr>
    <a:masterClrMapping/>
  </p:clrMapOvr>
  <p:transition>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6"/>
          <p:cNvSpPr>
            <a:spLocks noGrp="1" noChangeArrowheads="1"/>
          </p:cNvSpPr>
          <p:nvPr>
            <p:ph type="sldNum" sz="quarter" idx="10"/>
          </p:nvPr>
        </p:nvSpPr>
        <p:spPr>
          <a:ln/>
        </p:spPr>
        <p:txBody>
          <a:bodyPr/>
          <a:lstStyle>
            <a:lvl1pPr>
              <a:defRPr/>
            </a:lvl1pPr>
          </a:lstStyle>
          <a:p>
            <a:pPr>
              <a:defRPr/>
            </a:pPr>
            <a:fld id="{C526A7F6-4B1B-4BFD-9095-8A6BDFF338F8}" type="slidenum">
              <a:rPr lang="cs-CZ"/>
              <a:pPr>
                <a:defRPr/>
              </a:pPr>
              <a:t>‹#›</a:t>
            </a:fld>
            <a:endParaRPr lang="cs-CZ"/>
          </a:p>
        </p:txBody>
      </p:sp>
    </p:spTree>
    <p:extLst>
      <p:ext uri="{BB962C8B-B14F-4D97-AF65-F5344CB8AC3E}">
        <p14:creationId xmlns:p14="http://schemas.microsoft.com/office/powerpoint/2010/main" val="339016777"/>
      </p:ext>
    </p:extLst>
  </p:cSld>
  <p:clrMapOvr>
    <a:masterClrMapping/>
  </p:clrMapOvr>
  <p:transition>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1595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76250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6"/>
          <p:cNvSpPr>
            <a:spLocks noGrp="1" noChangeArrowheads="1"/>
          </p:cNvSpPr>
          <p:nvPr>
            <p:ph type="sldNum" sz="quarter" idx="10"/>
          </p:nvPr>
        </p:nvSpPr>
        <p:spPr>
          <a:ln/>
        </p:spPr>
        <p:txBody>
          <a:bodyPr/>
          <a:lstStyle>
            <a:lvl1pPr>
              <a:defRPr/>
            </a:lvl1pPr>
          </a:lstStyle>
          <a:p>
            <a:pPr>
              <a:defRPr/>
            </a:pPr>
            <a:fld id="{E8A4D19B-8121-4653-A161-7B7025327513}" type="slidenum">
              <a:rPr lang="cs-CZ"/>
              <a:pPr>
                <a:defRPr/>
              </a:pPr>
              <a:t>‹#›</a:t>
            </a:fld>
            <a:endParaRPr lang="cs-CZ"/>
          </a:p>
        </p:txBody>
      </p:sp>
    </p:spTree>
    <p:extLst>
      <p:ext uri="{BB962C8B-B14F-4D97-AF65-F5344CB8AC3E}">
        <p14:creationId xmlns:p14="http://schemas.microsoft.com/office/powerpoint/2010/main" val="3347098831"/>
      </p:ext>
    </p:extLst>
  </p:cSld>
  <p:clrMapOvr>
    <a:masterClrMapping/>
  </p:clrMapOvr>
  <p:transition>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6"/>
          <p:cNvSpPr>
            <a:spLocks noGrp="1" noChangeArrowheads="1"/>
          </p:cNvSpPr>
          <p:nvPr>
            <p:ph type="sldNum" sz="quarter" idx="10"/>
          </p:nvPr>
        </p:nvSpPr>
        <p:spPr>
          <a:ln/>
        </p:spPr>
        <p:txBody>
          <a:bodyPr/>
          <a:lstStyle>
            <a:lvl1pPr>
              <a:defRPr/>
            </a:lvl1pPr>
          </a:lstStyle>
          <a:p>
            <a:pPr>
              <a:defRPr/>
            </a:pPr>
            <a:fld id="{7C2041B1-0CE4-4F7B-93DD-E05971A8603B}" type="slidenum">
              <a:rPr lang="cs-CZ"/>
              <a:pPr>
                <a:defRPr/>
              </a:pPr>
              <a:t>‹#›</a:t>
            </a:fld>
            <a:endParaRPr lang="cs-CZ"/>
          </a:p>
        </p:txBody>
      </p:sp>
    </p:spTree>
    <p:extLst>
      <p:ext uri="{BB962C8B-B14F-4D97-AF65-F5344CB8AC3E}">
        <p14:creationId xmlns:p14="http://schemas.microsoft.com/office/powerpoint/2010/main" val="3132419913"/>
      </p:ext>
    </p:extLst>
  </p:cSld>
  <p:clrMapOvr>
    <a:masterClrMapping/>
  </p:clrMapOvr>
  <p:transition>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6"/>
          <p:cNvSpPr>
            <a:spLocks noGrp="1" noChangeArrowheads="1"/>
          </p:cNvSpPr>
          <p:nvPr>
            <p:ph type="sldNum" sz="quarter" idx="10"/>
          </p:nvPr>
        </p:nvSpPr>
        <p:spPr>
          <a:ln/>
        </p:spPr>
        <p:txBody>
          <a:bodyPr/>
          <a:lstStyle>
            <a:lvl1pPr>
              <a:defRPr/>
            </a:lvl1pPr>
          </a:lstStyle>
          <a:p>
            <a:pPr>
              <a:defRPr/>
            </a:pPr>
            <a:fld id="{DD2D93EC-4EF0-44FE-BBCB-4025FFB88EEC}" type="slidenum">
              <a:rPr lang="cs-CZ"/>
              <a:pPr>
                <a:defRPr/>
              </a:pPr>
              <a:t>‹#›</a:t>
            </a:fld>
            <a:endParaRPr lang="cs-CZ"/>
          </a:p>
        </p:txBody>
      </p:sp>
    </p:spTree>
    <p:extLst>
      <p:ext uri="{BB962C8B-B14F-4D97-AF65-F5344CB8AC3E}">
        <p14:creationId xmlns:p14="http://schemas.microsoft.com/office/powerpoint/2010/main" val="420976397"/>
      </p:ext>
    </p:extLst>
  </p:cSld>
  <p:clrMapOvr>
    <a:masterClrMapping/>
  </p:clrMapOvr>
  <p:transition>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8B0D5EF-4B36-4456-AB22-7E8B0B57494D}" type="slidenum">
              <a:rPr lang="cs-CZ"/>
              <a:pPr>
                <a:defRPr/>
              </a:pPr>
              <a:t>‹#›</a:t>
            </a:fld>
            <a:endParaRPr lang="cs-CZ"/>
          </a:p>
        </p:txBody>
      </p:sp>
    </p:spTree>
    <p:extLst>
      <p:ext uri="{BB962C8B-B14F-4D97-AF65-F5344CB8AC3E}">
        <p14:creationId xmlns:p14="http://schemas.microsoft.com/office/powerpoint/2010/main" val="3459466758"/>
      </p:ext>
    </p:extLst>
  </p:cSld>
  <p:clrMapOvr>
    <a:masterClrMapping/>
  </p:clrMapOvr>
  <p:transition>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B191DC8A-9667-4301-AE0D-B23D4973A368}" type="slidenum">
              <a:rPr lang="cs-CZ"/>
              <a:pPr>
                <a:defRPr/>
              </a:pPr>
              <a:t>‹#›</a:t>
            </a:fld>
            <a:endParaRPr lang="cs-CZ"/>
          </a:p>
        </p:txBody>
      </p:sp>
    </p:spTree>
    <p:extLst>
      <p:ext uri="{BB962C8B-B14F-4D97-AF65-F5344CB8AC3E}">
        <p14:creationId xmlns:p14="http://schemas.microsoft.com/office/powerpoint/2010/main" val="1411871645"/>
      </p:ext>
    </p:extLst>
  </p:cSld>
  <p:clrMapOvr>
    <a:masterClrMapping/>
  </p:clrMapOvr>
  <p:transition>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Kliknutím na ikonu přidáte obrázek.</a:t>
            </a:r>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9177DC33-E398-4EC9-A6D0-D48DC1E370DF}" type="slidenum">
              <a:rPr lang="cs-CZ"/>
              <a:pPr>
                <a:defRPr/>
              </a:pPr>
              <a:t>‹#›</a:t>
            </a:fld>
            <a:endParaRPr lang="cs-CZ"/>
          </a:p>
        </p:txBody>
      </p:sp>
    </p:spTree>
    <p:extLst>
      <p:ext uri="{BB962C8B-B14F-4D97-AF65-F5344CB8AC3E}">
        <p14:creationId xmlns:p14="http://schemas.microsoft.com/office/powerpoint/2010/main" val="4157203035"/>
      </p:ext>
    </p:extLst>
  </p:cSld>
  <p:clrMapOvr>
    <a:masterClrMapping/>
  </p:clrMapOvr>
  <p:transition>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4" descr="prezentaceOPPa_S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body" idx="1"/>
          </p:nvPr>
        </p:nvSpPr>
        <p:spPr bwMode="auto">
          <a:xfrm>
            <a:off x="615950" y="1600200"/>
            <a:ext cx="81407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30" name="Rectangle 6"/>
          <p:cNvSpPr>
            <a:spLocks noGrp="1" noChangeArrowheads="1"/>
          </p:cNvSpPr>
          <p:nvPr>
            <p:ph type="sldNum" sz="quarter" idx="4"/>
          </p:nvPr>
        </p:nvSpPr>
        <p:spPr bwMode="auto">
          <a:xfrm>
            <a:off x="8167688" y="6191250"/>
            <a:ext cx="588962"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defRPr sz="1400">
                <a:solidFill>
                  <a:srgbClr val="3C3C8C"/>
                </a:solidFill>
              </a:defRPr>
            </a:lvl1pPr>
          </a:lstStyle>
          <a:p>
            <a:pPr>
              <a:defRPr/>
            </a:pPr>
            <a:fld id="{1C9E5F94-2D86-4E9B-B60D-9A8D3E441469}" type="slidenum">
              <a:rPr lang="cs-CZ"/>
              <a:pPr>
                <a:defRPr/>
              </a:pPr>
              <a:t>‹#›</a:t>
            </a:fld>
            <a:endParaRPr lang="cs-CZ"/>
          </a:p>
        </p:txBody>
      </p:sp>
      <p:sp>
        <p:nvSpPr>
          <p:cNvPr id="1029" name="Rectangle 2"/>
          <p:cNvSpPr>
            <a:spLocks noGrp="1" noChangeArrowheads="1"/>
          </p:cNvSpPr>
          <p:nvPr>
            <p:ph type="title"/>
          </p:nvPr>
        </p:nvSpPr>
        <p:spPr bwMode="auto">
          <a:xfrm>
            <a:off x="1079500" y="236538"/>
            <a:ext cx="58483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p>
            <a:pPr lvl="0"/>
            <a:r>
              <a:rPr lang="cs-CZ" smtClean="0"/>
              <a:t>Klepnutím lze upravit styl předlohy nadpisů.</a:t>
            </a:r>
          </a:p>
        </p:txBody>
      </p:sp>
      <p:sp>
        <p:nvSpPr>
          <p:cNvPr id="2" name="Text Box 14"/>
          <p:cNvSpPr txBox="1">
            <a:spLocks noChangeArrowheads="1"/>
          </p:cNvSpPr>
          <p:nvPr/>
        </p:nvSpPr>
        <p:spPr bwMode="auto">
          <a:xfrm>
            <a:off x="6838950" y="6362700"/>
            <a:ext cx="1295400"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defRPr/>
            </a:pPr>
            <a:r>
              <a:rPr lang="cs-CZ" sz="900" b="1" smtClean="0">
                <a:solidFill>
                  <a:srgbClr val="D42E12"/>
                </a:solidFill>
              </a:rPr>
              <a:t>WWW.OPPA.CZ</a:t>
            </a:r>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ransition>
    <p:randomBar/>
  </p:transition>
  <p:hf hdr="0" ftr="0" dt="0"/>
  <p:txStyles>
    <p:titleStyle>
      <a:lvl1pPr algn="l" rtl="0" eaLnBrk="1" fontAlgn="base" hangingPunct="1">
        <a:spcBef>
          <a:spcPct val="0"/>
        </a:spcBef>
        <a:spcAft>
          <a:spcPct val="0"/>
        </a:spcAft>
        <a:defRPr sz="2200" b="1">
          <a:solidFill>
            <a:srgbClr val="F7D417"/>
          </a:solidFill>
          <a:latin typeface="+mj-lt"/>
          <a:ea typeface="+mj-ea"/>
          <a:cs typeface="+mj-cs"/>
        </a:defRPr>
      </a:lvl1pPr>
      <a:lvl2pPr algn="l" rtl="0" eaLnBrk="1" fontAlgn="base" hangingPunct="1">
        <a:spcBef>
          <a:spcPct val="0"/>
        </a:spcBef>
        <a:spcAft>
          <a:spcPct val="0"/>
        </a:spcAft>
        <a:defRPr sz="2200" b="1">
          <a:solidFill>
            <a:srgbClr val="F7D417"/>
          </a:solidFill>
          <a:latin typeface="Arial" charset="0"/>
        </a:defRPr>
      </a:lvl2pPr>
      <a:lvl3pPr algn="l" rtl="0" eaLnBrk="1" fontAlgn="base" hangingPunct="1">
        <a:spcBef>
          <a:spcPct val="0"/>
        </a:spcBef>
        <a:spcAft>
          <a:spcPct val="0"/>
        </a:spcAft>
        <a:defRPr sz="2200" b="1">
          <a:solidFill>
            <a:srgbClr val="F7D417"/>
          </a:solidFill>
          <a:latin typeface="Arial" charset="0"/>
        </a:defRPr>
      </a:lvl3pPr>
      <a:lvl4pPr algn="l" rtl="0" eaLnBrk="1" fontAlgn="base" hangingPunct="1">
        <a:spcBef>
          <a:spcPct val="0"/>
        </a:spcBef>
        <a:spcAft>
          <a:spcPct val="0"/>
        </a:spcAft>
        <a:defRPr sz="2200" b="1">
          <a:solidFill>
            <a:srgbClr val="F7D417"/>
          </a:solidFill>
          <a:latin typeface="Arial" charset="0"/>
        </a:defRPr>
      </a:lvl4pPr>
      <a:lvl5pPr algn="l" rtl="0" eaLnBrk="1" fontAlgn="base" hangingPunct="1">
        <a:spcBef>
          <a:spcPct val="0"/>
        </a:spcBef>
        <a:spcAft>
          <a:spcPct val="0"/>
        </a:spcAft>
        <a:defRPr sz="2200" b="1">
          <a:solidFill>
            <a:srgbClr val="F7D417"/>
          </a:solidFill>
          <a:latin typeface="Arial" charset="0"/>
        </a:defRPr>
      </a:lvl5pPr>
      <a:lvl6pPr marL="457200" algn="l" rtl="0" eaLnBrk="1" fontAlgn="base" hangingPunct="1">
        <a:spcBef>
          <a:spcPct val="0"/>
        </a:spcBef>
        <a:spcAft>
          <a:spcPct val="0"/>
        </a:spcAft>
        <a:defRPr sz="2200" b="1">
          <a:solidFill>
            <a:srgbClr val="F7D417"/>
          </a:solidFill>
          <a:latin typeface="Arial" charset="0"/>
        </a:defRPr>
      </a:lvl6pPr>
      <a:lvl7pPr marL="914400" algn="l" rtl="0" eaLnBrk="1" fontAlgn="base" hangingPunct="1">
        <a:spcBef>
          <a:spcPct val="0"/>
        </a:spcBef>
        <a:spcAft>
          <a:spcPct val="0"/>
        </a:spcAft>
        <a:defRPr sz="2200" b="1">
          <a:solidFill>
            <a:srgbClr val="F7D417"/>
          </a:solidFill>
          <a:latin typeface="Arial" charset="0"/>
        </a:defRPr>
      </a:lvl7pPr>
      <a:lvl8pPr marL="1371600" algn="l" rtl="0" eaLnBrk="1" fontAlgn="base" hangingPunct="1">
        <a:spcBef>
          <a:spcPct val="0"/>
        </a:spcBef>
        <a:spcAft>
          <a:spcPct val="0"/>
        </a:spcAft>
        <a:defRPr sz="2200" b="1">
          <a:solidFill>
            <a:srgbClr val="F7D417"/>
          </a:solidFill>
          <a:latin typeface="Arial" charset="0"/>
        </a:defRPr>
      </a:lvl8pPr>
      <a:lvl9pPr marL="1828800" algn="l" rtl="0" eaLnBrk="1" fontAlgn="base" hangingPunct="1">
        <a:spcBef>
          <a:spcPct val="0"/>
        </a:spcBef>
        <a:spcAft>
          <a:spcPct val="0"/>
        </a:spcAft>
        <a:defRPr sz="2200" b="1">
          <a:solidFill>
            <a:srgbClr val="F7D417"/>
          </a:solidFill>
          <a:latin typeface="Arial" charset="0"/>
        </a:defRPr>
      </a:lvl9pPr>
    </p:titleStyle>
    <p:bodyStyle>
      <a:lvl1pPr marL="266700" indent="-266700" algn="l" rtl="0" eaLnBrk="1" fontAlgn="base" hangingPunct="1">
        <a:spcBef>
          <a:spcPct val="20000"/>
        </a:spcBef>
        <a:spcAft>
          <a:spcPct val="0"/>
        </a:spcAft>
        <a:buClr>
          <a:srgbClr val="D42E12"/>
        </a:buClr>
        <a:buFont typeface="Wingdings" pitchFamily="2" charset="2"/>
        <a:buChar char="§"/>
        <a:defRPr sz="2400">
          <a:solidFill>
            <a:srgbClr val="3C3C8C"/>
          </a:solidFill>
          <a:latin typeface="+mn-lt"/>
          <a:ea typeface="+mn-ea"/>
          <a:cs typeface="+mn-cs"/>
        </a:defRPr>
      </a:lvl1pPr>
      <a:lvl2pPr marL="714375" indent="-268288" algn="l" rtl="0" eaLnBrk="1" fontAlgn="base" hangingPunct="1">
        <a:spcBef>
          <a:spcPct val="20000"/>
        </a:spcBef>
        <a:spcAft>
          <a:spcPct val="0"/>
        </a:spcAft>
        <a:buChar char="–"/>
        <a:defRPr sz="2000">
          <a:solidFill>
            <a:srgbClr val="3C3C8C"/>
          </a:solidFill>
          <a:latin typeface="+mn-lt"/>
        </a:defRPr>
      </a:lvl2pPr>
      <a:lvl3pPr marL="1076325" indent="-182563" algn="l" rtl="0" eaLnBrk="1" fontAlgn="base" hangingPunct="1">
        <a:spcBef>
          <a:spcPct val="20000"/>
        </a:spcBef>
        <a:spcAft>
          <a:spcPct val="0"/>
        </a:spcAft>
        <a:buChar char="•"/>
        <a:defRPr>
          <a:solidFill>
            <a:srgbClr val="3C3C8C"/>
          </a:solidFill>
          <a:latin typeface="+mn-lt"/>
        </a:defRPr>
      </a:lvl3pPr>
      <a:lvl4pPr marL="1524000" indent="-268288" algn="l" rtl="0" eaLnBrk="1" fontAlgn="base" hangingPunct="1">
        <a:spcBef>
          <a:spcPct val="20000"/>
        </a:spcBef>
        <a:spcAft>
          <a:spcPct val="0"/>
        </a:spcAft>
        <a:buChar char="–"/>
        <a:defRPr sz="1600">
          <a:solidFill>
            <a:srgbClr val="3C3C8C"/>
          </a:solidFill>
          <a:latin typeface="+mn-lt"/>
        </a:defRPr>
      </a:lvl4pPr>
      <a:lvl5pPr marL="1885950" indent="-182563" algn="l" rtl="0" eaLnBrk="1" fontAlgn="base" hangingPunct="1">
        <a:spcBef>
          <a:spcPct val="20000"/>
        </a:spcBef>
        <a:spcAft>
          <a:spcPct val="0"/>
        </a:spcAft>
        <a:buChar char="»"/>
        <a:defRPr sz="1600">
          <a:solidFill>
            <a:srgbClr val="3C3C8C"/>
          </a:solidFill>
          <a:latin typeface="+mn-lt"/>
        </a:defRPr>
      </a:lvl5pPr>
      <a:lvl6pPr marL="2343150" indent="-182563" algn="l" rtl="0" eaLnBrk="1" fontAlgn="base" hangingPunct="1">
        <a:spcBef>
          <a:spcPct val="20000"/>
        </a:spcBef>
        <a:spcAft>
          <a:spcPct val="0"/>
        </a:spcAft>
        <a:buChar char="»"/>
        <a:defRPr sz="1600">
          <a:solidFill>
            <a:srgbClr val="3C3C8C"/>
          </a:solidFill>
          <a:latin typeface="+mn-lt"/>
        </a:defRPr>
      </a:lvl6pPr>
      <a:lvl7pPr marL="2800350" indent="-182563" algn="l" rtl="0" eaLnBrk="1" fontAlgn="base" hangingPunct="1">
        <a:spcBef>
          <a:spcPct val="20000"/>
        </a:spcBef>
        <a:spcAft>
          <a:spcPct val="0"/>
        </a:spcAft>
        <a:buChar char="»"/>
        <a:defRPr sz="1600">
          <a:solidFill>
            <a:srgbClr val="3C3C8C"/>
          </a:solidFill>
          <a:latin typeface="+mn-lt"/>
        </a:defRPr>
      </a:lvl7pPr>
      <a:lvl8pPr marL="3257550" indent="-182563" algn="l" rtl="0" eaLnBrk="1" fontAlgn="base" hangingPunct="1">
        <a:spcBef>
          <a:spcPct val="20000"/>
        </a:spcBef>
        <a:spcAft>
          <a:spcPct val="0"/>
        </a:spcAft>
        <a:buChar char="»"/>
        <a:defRPr sz="1600">
          <a:solidFill>
            <a:srgbClr val="3C3C8C"/>
          </a:solidFill>
          <a:latin typeface="+mn-lt"/>
        </a:defRPr>
      </a:lvl8pPr>
      <a:lvl9pPr marL="3714750" indent="-182563" algn="l" rtl="0" eaLnBrk="1" fontAlgn="base" hangingPunct="1">
        <a:spcBef>
          <a:spcPct val="20000"/>
        </a:spcBef>
        <a:spcAft>
          <a:spcPct val="0"/>
        </a:spcAft>
        <a:buChar char="»"/>
        <a:defRPr sz="1600">
          <a:solidFill>
            <a:srgbClr val="3C3C8C"/>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8.emf"/><Relationship Id="rId5" Type="http://schemas.openxmlformats.org/officeDocument/2006/relationships/oleObject" Target="../embeddings/oleObject5.bin"/><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1.emf"/><Relationship Id="rId5" Type="http://schemas.openxmlformats.org/officeDocument/2006/relationships/oleObject" Target="../embeddings/oleObject6.bin"/><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oleObject" Target="../embeddings/oleObject1.bin"/><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5.emf"/><Relationship Id="rId5" Type="http://schemas.openxmlformats.org/officeDocument/2006/relationships/oleObject" Target="../embeddings/oleObject2.bin"/><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notesSlide" Target="../notesSlides/notesSlide8.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emf"/><Relationship Id="rId5" Type="http://schemas.openxmlformats.org/officeDocument/2006/relationships/oleObject" Target="../embeddings/oleObject3.bin"/><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746125" y="2501883"/>
            <a:ext cx="76517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cs-CZ" sz="4000" b="1" dirty="0" err="1" smtClean="0">
                <a:solidFill>
                  <a:schemeClr val="bg1"/>
                </a:solidFill>
              </a:rPr>
              <a:t>Multiplexování</a:t>
            </a:r>
            <a:r>
              <a:rPr lang="cs-CZ" sz="4000" b="1" dirty="0" smtClean="0">
                <a:solidFill>
                  <a:schemeClr val="bg1"/>
                </a:solidFill>
              </a:rPr>
              <a:t> signálů  </a:t>
            </a:r>
            <a:endParaRPr lang="cs-CZ" sz="4000" b="1" dirty="0">
              <a:solidFill>
                <a:schemeClr val="bg1"/>
              </a:solidFill>
            </a:endParaRPr>
          </a:p>
        </p:txBody>
      </p:sp>
      <p:sp>
        <p:nvSpPr>
          <p:cNvPr id="3076" name="Rectangle 4"/>
          <p:cNvSpPr>
            <a:spLocks noChangeArrowheads="1"/>
          </p:cNvSpPr>
          <p:nvPr/>
        </p:nvSpPr>
        <p:spPr bwMode="auto">
          <a:xfrm>
            <a:off x="1038225" y="1236663"/>
            <a:ext cx="6400800" cy="32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lnSpc>
                <a:spcPct val="90000"/>
              </a:lnSpc>
              <a:spcBef>
                <a:spcPct val="20000"/>
              </a:spcBef>
              <a:buClr>
                <a:srgbClr val="D42E12"/>
              </a:buClr>
              <a:buFont typeface="Wingdings" pitchFamily="2" charset="2"/>
              <a:buNone/>
            </a:pPr>
            <a:r>
              <a:rPr lang="cs-CZ" sz="1400" b="1" dirty="0">
                <a:solidFill>
                  <a:schemeClr val="bg1"/>
                </a:solidFill>
              </a:rPr>
              <a:t>EVROPSKÝ SOCIÁLNÍ FOND</a:t>
            </a:r>
          </a:p>
        </p:txBody>
      </p:sp>
      <p:sp>
        <p:nvSpPr>
          <p:cNvPr id="3077" name="Text Box 5"/>
          <p:cNvSpPr txBox="1">
            <a:spLocks noChangeArrowheads="1"/>
          </p:cNvSpPr>
          <p:nvPr/>
        </p:nvSpPr>
        <p:spPr bwMode="auto">
          <a:xfrm>
            <a:off x="946150" y="3952875"/>
            <a:ext cx="4956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cs-CZ" b="1" dirty="0">
                <a:solidFill>
                  <a:srgbClr val="D42E12"/>
                </a:solidFill>
              </a:rPr>
              <a:t>PRAHA </a:t>
            </a:r>
            <a:r>
              <a:rPr lang="en-US" b="1" dirty="0">
                <a:solidFill>
                  <a:srgbClr val="D42E12"/>
                </a:solidFill>
              </a:rPr>
              <a:t>&amp; EU</a:t>
            </a:r>
            <a:br>
              <a:rPr lang="en-US" b="1" dirty="0">
                <a:solidFill>
                  <a:srgbClr val="D42E12"/>
                </a:solidFill>
              </a:rPr>
            </a:br>
            <a:r>
              <a:rPr lang="en-US" b="1" dirty="0">
                <a:solidFill>
                  <a:schemeClr val="bg1"/>
                </a:solidFill>
              </a:rPr>
              <a:t>INVESTUJEME DO VA</a:t>
            </a:r>
            <a:r>
              <a:rPr lang="cs-CZ" b="1" dirty="0">
                <a:solidFill>
                  <a:schemeClr val="bg1"/>
                </a:solidFill>
              </a:rPr>
              <a:t>ŠÍ </a:t>
            </a:r>
            <a:r>
              <a:rPr lang="cs-CZ" b="1" dirty="0" smtClean="0">
                <a:solidFill>
                  <a:schemeClr val="bg1"/>
                </a:solidFill>
              </a:rPr>
              <a:t>BUDOUCNOSTI</a:t>
            </a:r>
            <a:endParaRPr lang="cs-CZ" b="1" dirty="0">
              <a:solidFill>
                <a:schemeClr val="bg1"/>
              </a:solidFill>
            </a:endParaRPr>
          </a:p>
        </p:txBody>
      </p:sp>
      <p:sp>
        <p:nvSpPr>
          <p:cNvPr id="3078" name="Rectangle 6"/>
          <p:cNvSpPr>
            <a:spLocks noChangeArrowheads="1"/>
          </p:cNvSpPr>
          <p:nvPr/>
        </p:nvSpPr>
        <p:spPr bwMode="auto">
          <a:xfrm>
            <a:off x="0" y="5289550"/>
            <a:ext cx="91440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algn="ctr" eaLnBrk="0" hangingPunct="0">
              <a:spcBef>
                <a:spcPct val="20000"/>
              </a:spcBef>
              <a:buClr>
                <a:srgbClr val="D42E12"/>
              </a:buClr>
              <a:buFont typeface="Wingdings" pitchFamily="2" charset="2"/>
              <a:buNone/>
            </a:pPr>
            <a:r>
              <a:rPr lang="cs-CZ" sz="2000" b="1" dirty="0">
                <a:solidFill>
                  <a:schemeClr val="bg1"/>
                </a:solidFill>
              </a:rPr>
              <a:t>Podpora kvality výuky informačních a telekomunikačních technologií</a:t>
            </a:r>
            <a:br>
              <a:rPr lang="cs-CZ" sz="2000" b="1" dirty="0">
                <a:solidFill>
                  <a:schemeClr val="bg1"/>
                </a:solidFill>
              </a:rPr>
            </a:br>
            <a:r>
              <a:rPr lang="cs-CZ" sz="2000" b="1" dirty="0">
                <a:solidFill>
                  <a:schemeClr val="bg1"/>
                </a:solidFill>
              </a:rPr>
              <a:t>ITTEL</a:t>
            </a:r>
            <a:br>
              <a:rPr lang="cs-CZ" sz="2000" b="1" dirty="0">
                <a:solidFill>
                  <a:schemeClr val="bg1"/>
                </a:solidFill>
              </a:rPr>
            </a:br>
            <a:r>
              <a:rPr lang="cs-CZ" sz="2000" b="1" dirty="0">
                <a:solidFill>
                  <a:schemeClr val="bg1"/>
                </a:solidFill>
              </a:rPr>
              <a:t> CZ.2.17/3.1.00/36206</a:t>
            </a:r>
          </a:p>
        </p:txBody>
      </p:sp>
      <p:pic>
        <p:nvPicPr>
          <p:cNvPr id="3079"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6" y="251749"/>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ové pole 2"/>
          <p:cNvSpPr txBox="1">
            <a:spLocks noChangeArrowheads="1"/>
          </p:cNvSpPr>
          <p:nvPr/>
        </p:nvSpPr>
        <p:spPr bwMode="auto">
          <a:xfrm>
            <a:off x="4516767" y="273974"/>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Tree>
  </p:cSld>
  <p:clrMapOvr>
    <a:masterClrMapping/>
  </p:clrMapOvr>
  <p:transition>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10</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785926"/>
          </a:xfrm>
          <a:prstGeom prst="rect">
            <a:avLst/>
          </a:prstGeom>
        </p:spPr>
        <p:txBody>
          <a:bodyPr wrap="square">
            <a:spAutoFit/>
          </a:bodyPr>
          <a:lstStyle/>
          <a:p>
            <a:pPr>
              <a:spcAft>
                <a:spcPts val="200"/>
              </a:spcAft>
            </a:pPr>
            <a:r>
              <a:rPr lang="cs-CZ" sz="2000" b="1" dirty="0" smtClean="0">
                <a:solidFill>
                  <a:srgbClr val="C00000"/>
                </a:solidFill>
              </a:rPr>
              <a:t>Druhy multiplexů</a:t>
            </a:r>
          </a:p>
          <a:p>
            <a:pPr marL="285750" lvl="1" indent="-285750">
              <a:spcAft>
                <a:spcPts val="200"/>
              </a:spcAft>
              <a:buFont typeface="Arial" pitchFamily="34" charset="0"/>
              <a:buChar char="•"/>
            </a:pPr>
            <a:endParaRPr lang="cs-CZ" sz="1000" dirty="0" smtClean="0"/>
          </a:p>
          <a:p>
            <a:pPr marL="285750" lvl="1" indent="-285750">
              <a:spcAft>
                <a:spcPts val="200"/>
              </a:spcAft>
              <a:buFont typeface="Arial" pitchFamily="34" charset="0"/>
              <a:buChar char="•"/>
            </a:pPr>
            <a:r>
              <a:rPr lang="cs-CZ" sz="2000" dirty="0" smtClean="0">
                <a:solidFill>
                  <a:srgbClr val="C00000"/>
                </a:solidFill>
              </a:rPr>
              <a:t>Frekvenční </a:t>
            </a:r>
            <a:r>
              <a:rPr lang="cs-CZ" sz="2000" dirty="0" err="1" smtClean="0">
                <a:solidFill>
                  <a:srgbClr val="C00000"/>
                </a:solidFill>
              </a:rPr>
              <a:t>multiplexování</a:t>
            </a:r>
            <a:r>
              <a:rPr lang="cs-CZ" sz="2000" dirty="0" smtClean="0">
                <a:solidFill>
                  <a:srgbClr val="C00000"/>
                </a:solidFill>
              </a:rPr>
              <a:t> – FDM</a:t>
            </a:r>
          </a:p>
          <a:p>
            <a:pPr marL="742950" lvl="2" indent="-285750">
              <a:spcAft>
                <a:spcPts val="200"/>
              </a:spcAft>
              <a:buFont typeface="Arial" pitchFamily="34" charset="0"/>
              <a:buChar char="•"/>
            </a:pPr>
            <a:r>
              <a:rPr lang="cs-CZ" sz="2000" dirty="0" err="1" smtClean="0">
                <a:solidFill>
                  <a:srgbClr val="3C3C8C"/>
                </a:solidFill>
              </a:rPr>
              <a:t>Frequency</a:t>
            </a:r>
            <a:r>
              <a:rPr lang="cs-CZ" sz="2000" dirty="0" smtClean="0">
                <a:solidFill>
                  <a:srgbClr val="3C3C8C"/>
                </a:solidFill>
              </a:rPr>
              <a:t> </a:t>
            </a:r>
            <a:r>
              <a:rPr lang="cs-CZ" sz="2000" dirty="0" err="1" smtClean="0">
                <a:solidFill>
                  <a:srgbClr val="3C3C8C"/>
                </a:solidFill>
              </a:rPr>
              <a:t>Division</a:t>
            </a:r>
            <a:r>
              <a:rPr lang="cs-CZ" sz="2000" dirty="0" smtClean="0">
                <a:solidFill>
                  <a:srgbClr val="3C3C8C"/>
                </a:solidFill>
              </a:rPr>
              <a:t> Multiplex</a:t>
            </a:r>
          </a:p>
          <a:p>
            <a:pPr marL="742950" lvl="2" indent="-285750">
              <a:spcAft>
                <a:spcPts val="200"/>
              </a:spcAft>
              <a:buFont typeface="Arial" pitchFamily="34" charset="0"/>
              <a:buChar char="•"/>
            </a:pPr>
            <a:r>
              <a:rPr lang="cs-CZ" sz="2000" dirty="0" smtClean="0">
                <a:solidFill>
                  <a:srgbClr val="3C3C8C"/>
                </a:solidFill>
              </a:rPr>
              <a:t>jeden z nejstarších způsobů </a:t>
            </a:r>
            <a:r>
              <a:rPr lang="cs-CZ" sz="2000" dirty="0" err="1" smtClean="0">
                <a:solidFill>
                  <a:srgbClr val="3C3C8C"/>
                </a:solidFill>
              </a:rPr>
              <a:t>multiplexování</a:t>
            </a:r>
            <a:r>
              <a:rPr lang="cs-CZ" sz="2000" dirty="0" smtClean="0">
                <a:solidFill>
                  <a:srgbClr val="3C3C8C"/>
                </a:solidFill>
              </a:rPr>
              <a:t> signálů</a:t>
            </a:r>
          </a:p>
          <a:p>
            <a:pPr marL="742950" lvl="2" indent="-285750">
              <a:spcAft>
                <a:spcPts val="200"/>
              </a:spcAft>
              <a:buFont typeface="Arial" pitchFamily="34" charset="0"/>
              <a:buChar char="•"/>
            </a:pPr>
            <a:r>
              <a:rPr lang="cs-CZ" sz="2000" dirty="0" smtClean="0">
                <a:solidFill>
                  <a:srgbClr val="3C3C8C"/>
                </a:solidFill>
              </a:rPr>
              <a:t>každý ze signálů z jednotlivých zdrojů zabírá jen omezený frekvenční interval společného kanálu tak, aby se signály frekvenčně navzájem nepřekrývaly</a:t>
            </a:r>
          </a:p>
          <a:p>
            <a:pPr marL="742950" lvl="2" indent="-285750">
              <a:spcAft>
                <a:spcPts val="200"/>
              </a:spcAft>
              <a:buFont typeface="Arial" pitchFamily="34" charset="0"/>
              <a:buChar char="•"/>
            </a:pPr>
            <a:r>
              <a:rPr lang="cs-CZ" sz="2000" dirty="0" smtClean="0">
                <a:solidFill>
                  <a:srgbClr val="3C3C8C"/>
                </a:solidFill>
              </a:rPr>
              <a:t>mezi jednotlivými frekvenčními intervaly se obvykle vynechává ještě úzké frekvenční pásmo pro jejich oddělení</a:t>
            </a:r>
          </a:p>
          <a:p>
            <a:pPr marL="742950" lvl="2" indent="-285750">
              <a:spcAft>
                <a:spcPts val="200"/>
              </a:spcAft>
              <a:buFont typeface="Arial" pitchFamily="34" charset="0"/>
              <a:buChar char="•"/>
            </a:pPr>
            <a:endParaRPr lang="cs-CZ" sz="1000" dirty="0">
              <a:solidFill>
                <a:srgbClr val="3C3C8C"/>
              </a:solidFill>
            </a:endParaRPr>
          </a:p>
          <a:p>
            <a:pPr marL="285750" lvl="1" indent="-285750">
              <a:spcAft>
                <a:spcPts val="200"/>
              </a:spcAft>
              <a:buFont typeface="Arial" pitchFamily="34" charset="0"/>
              <a:buChar char="•"/>
            </a:pPr>
            <a:r>
              <a:rPr lang="cs-CZ" sz="2000" dirty="0" smtClean="0">
                <a:solidFill>
                  <a:srgbClr val="3C3C8C"/>
                </a:solidFill>
              </a:rPr>
              <a:t>Na jednom z předchozích cvičení jsme si povídali o frekvenčním rozdělení rádiových pásem. Vzpomenete si ještě na pásma dlouhých vln, středních vln, krátkých vln… </a:t>
            </a:r>
            <a:r>
              <a:rPr lang="cs-CZ" sz="2000" dirty="0" err="1" smtClean="0">
                <a:solidFill>
                  <a:srgbClr val="3C3C8C"/>
                </a:solidFill>
              </a:rPr>
              <a:t>apod</a:t>
            </a:r>
            <a:r>
              <a:rPr lang="cs-CZ" sz="2000" dirty="0" smtClean="0">
                <a:solidFill>
                  <a:srgbClr val="3C3C8C"/>
                </a:solidFill>
              </a:rPr>
              <a:t>?</a:t>
            </a:r>
          </a:p>
          <a:p>
            <a:pPr marL="742950" lvl="2" indent="-285750">
              <a:spcAft>
                <a:spcPts val="200"/>
              </a:spcAft>
              <a:buFont typeface="Arial" pitchFamily="34" charset="0"/>
              <a:buChar char="•"/>
            </a:pPr>
            <a:r>
              <a:rPr lang="cs-CZ" sz="2000" dirty="0">
                <a:solidFill>
                  <a:srgbClr val="3C3C8C"/>
                </a:solidFill>
              </a:rPr>
              <a:t>t</a:t>
            </a:r>
            <a:r>
              <a:rPr lang="cs-CZ" sz="2000" dirty="0" smtClean="0">
                <a:solidFill>
                  <a:srgbClr val="3C3C8C"/>
                </a:solidFill>
              </a:rPr>
              <a:t>o je třeba typický příklad frekvenčního </a:t>
            </a:r>
            <a:r>
              <a:rPr lang="cs-CZ" sz="2000" dirty="0" err="1" smtClean="0">
                <a:solidFill>
                  <a:srgbClr val="3C3C8C"/>
                </a:solidFill>
              </a:rPr>
              <a:t>multiplexování</a:t>
            </a:r>
            <a:endParaRPr lang="cs-CZ" sz="2000" dirty="0">
              <a:solidFill>
                <a:srgbClr val="3C3C8C"/>
              </a:solidFill>
            </a:endParaRPr>
          </a:p>
        </p:txBody>
      </p:sp>
    </p:spTree>
    <p:extLst>
      <p:ext uri="{BB962C8B-B14F-4D97-AF65-F5344CB8AC3E}">
        <p14:creationId xmlns:p14="http://schemas.microsoft.com/office/powerpoint/2010/main" val="3613563810"/>
      </p:ext>
    </p:extLst>
  </p:cSld>
  <p:clrMapOvr>
    <a:masterClrMapping/>
  </p:clrMapOvr>
  <p:transition>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11</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913070"/>
          </a:xfrm>
          <a:prstGeom prst="rect">
            <a:avLst/>
          </a:prstGeom>
        </p:spPr>
        <p:txBody>
          <a:bodyPr wrap="square">
            <a:spAutoFit/>
          </a:bodyPr>
          <a:lstStyle/>
          <a:p>
            <a:pPr>
              <a:spcAft>
                <a:spcPts val="200"/>
              </a:spcAft>
            </a:pPr>
            <a:r>
              <a:rPr lang="cs-CZ" sz="2000" b="1" dirty="0" smtClean="0">
                <a:solidFill>
                  <a:srgbClr val="C00000"/>
                </a:solidFill>
              </a:rPr>
              <a:t>Druhy multiplexů</a:t>
            </a:r>
          </a:p>
          <a:p>
            <a:pPr marL="285750" lvl="1" indent="-285750">
              <a:spcAft>
                <a:spcPts val="200"/>
              </a:spcAft>
              <a:buFont typeface="Arial" pitchFamily="34" charset="0"/>
              <a:buChar char="•"/>
            </a:pPr>
            <a:endParaRPr lang="cs-CZ" sz="1000" dirty="0" smtClean="0"/>
          </a:p>
          <a:p>
            <a:pPr marL="285750" lvl="1" indent="-285750">
              <a:spcAft>
                <a:spcPts val="200"/>
              </a:spcAft>
              <a:buFont typeface="Arial" pitchFamily="34" charset="0"/>
              <a:buChar char="•"/>
            </a:pPr>
            <a:r>
              <a:rPr lang="cs-CZ" sz="2000" dirty="0" smtClean="0">
                <a:solidFill>
                  <a:srgbClr val="C00000"/>
                </a:solidFill>
              </a:rPr>
              <a:t>Frekvenční </a:t>
            </a:r>
            <a:r>
              <a:rPr lang="cs-CZ" sz="2000" dirty="0" err="1" smtClean="0">
                <a:solidFill>
                  <a:srgbClr val="C00000"/>
                </a:solidFill>
              </a:rPr>
              <a:t>multiplexování</a:t>
            </a:r>
            <a:r>
              <a:rPr lang="cs-CZ" sz="2000" dirty="0" smtClean="0">
                <a:solidFill>
                  <a:srgbClr val="C00000"/>
                </a:solidFill>
              </a:rPr>
              <a:t> – FDM</a:t>
            </a:r>
          </a:p>
        </p:txBody>
      </p:sp>
      <p:graphicFrame>
        <p:nvGraphicFramePr>
          <p:cNvPr id="3" name="Objekt 2"/>
          <p:cNvGraphicFramePr>
            <a:graphicFrameLocks noChangeAspect="1"/>
          </p:cNvGraphicFramePr>
          <p:nvPr>
            <p:extLst>
              <p:ext uri="{D42A27DB-BD31-4B8C-83A1-F6EECF244321}">
                <p14:modId xmlns:p14="http://schemas.microsoft.com/office/powerpoint/2010/main" val="851880445"/>
              </p:ext>
            </p:extLst>
          </p:nvPr>
        </p:nvGraphicFramePr>
        <p:xfrm>
          <a:off x="952230" y="2347845"/>
          <a:ext cx="6813729" cy="3571144"/>
        </p:xfrm>
        <a:graphic>
          <a:graphicData uri="http://schemas.openxmlformats.org/presentationml/2006/ole">
            <mc:AlternateContent xmlns:mc="http://schemas.openxmlformats.org/markup-compatibility/2006">
              <mc:Choice xmlns:v="urn:schemas-microsoft-com:vml" Requires="v">
                <p:oleObj spid="_x0000_s4137" name="Visio" r:id="rId5" imgW="6287884" imgH="3295350" progId="Visio.Drawing.11">
                  <p:embed/>
                </p:oleObj>
              </mc:Choice>
              <mc:Fallback>
                <p:oleObj name="Visio" r:id="rId5" imgW="6287884" imgH="3295350" progId="Visio.Drawing.11">
                  <p:embed/>
                  <p:pic>
                    <p:nvPicPr>
                      <p:cNvPr id="0" name=""/>
                      <p:cNvPicPr/>
                      <p:nvPr/>
                    </p:nvPicPr>
                    <p:blipFill>
                      <a:blip r:embed="rId6"/>
                      <a:stretch>
                        <a:fillRect/>
                      </a:stretch>
                    </p:blipFill>
                    <p:spPr>
                      <a:xfrm>
                        <a:off x="952230" y="2347845"/>
                        <a:ext cx="6813729" cy="3571144"/>
                      </a:xfrm>
                      <a:prstGeom prst="rect">
                        <a:avLst/>
                      </a:prstGeom>
                    </p:spPr>
                  </p:pic>
                </p:oleObj>
              </mc:Fallback>
            </mc:AlternateContent>
          </a:graphicData>
        </a:graphic>
      </p:graphicFrame>
    </p:spTree>
    <p:extLst>
      <p:ext uri="{BB962C8B-B14F-4D97-AF65-F5344CB8AC3E}">
        <p14:creationId xmlns:p14="http://schemas.microsoft.com/office/powerpoint/2010/main" val="3309609866"/>
      </p:ext>
    </p:extLst>
  </p:cSld>
  <p:clrMapOvr>
    <a:masterClrMapping/>
  </p:clrMapOvr>
  <p:transition>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811574"/>
          </a:xfrm>
          <a:prstGeom prst="rect">
            <a:avLst/>
          </a:prstGeom>
        </p:spPr>
        <p:txBody>
          <a:bodyPr wrap="square">
            <a:spAutoFit/>
          </a:bodyPr>
          <a:lstStyle/>
          <a:p>
            <a:pPr>
              <a:spcAft>
                <a:spcPts val="200"/>
              </a:spcAft>
            </a:pPr>
            <a:r>
              <a:rPr lang="cs-CZ" sz="2000" b="1" dirty="0" smtClean="0">
                <a:solidFill>
                  <a:srgbClr val="C00000"/>
                </a:solidFill>
              </a:rPr>
              <a:t>Druhy multiplexů</a:t>
            </a:r>
          </a:p>
          <a:p>
            <a:pPr marL="285750" lvl="1" indent="-285750">
              <a:spcAft>
                <a:spcPts val="200"/>
              </a:spcAft>
              <a:buFont typeface="Arial" pitchFamily="34" charset="0"/>
              <a:buChar char="•"/>
            </a:pPr>
            <a:endParaRPr lang="cs-CZ" sz="1000" dirty="0" smtClean="0"/>
          </a:p>
          <a:p>
            <a:pPr marL="285750" lvl="1" indent="-285750">
              <a:spcAft>
                <a:spcPts val="200"/>
              </a:spcAft>
              <a:buFont typeface="Arial" pitchFamily="34" charset="0"/>
              <a:buChar char="•"/>
            </a:pPr>
            <a:r>
              <a:rPr lang="cs-CZ" sz="2000" dirty="0" smtClean="0">
                <a:solidFill>
                  <a:srgbClr val="C00000"/>
                </a:solidFill>
              </a:rPr>
              <a:t>Vlnové </a:t>
            </a:r>
            <a:r>
              <a:rPr lang="cs-CZ" sz="2000" dirty="0" err="1" smtClean="0">
                <a:solidFill>
                  <a:srgbClr val="C00000"/>
                </a:solidFill>
              </a:rPr>
              <a:t>multiplexování</a:t>
            </a:r>
            <a:r>
              <a:rPr lang="cs-CZ" sz="2000" dirty="0" smtClean="0">
                <a:solidFill>
                  <a:srgbClr val="C00000"/>
                </a:solidFill>
              </a:rPr>
              <a:t> – WDM</a:t>
            </a:r>
          </a:p>
          <a:p>
            <a:pPr marL="742950" lvl="2" indent="-285750">
              <a:spcAft>
                <a:spcPts val="200"/>
              </a:spcAft>
              <a:buFont typeface="Arial" pitchFamily="34" charset="0"/>
              <a:buChar char="•"/>
            </a:pPr>
            <a:r>
              <a:rPr lang="cs-CZ" sz="2000" dirty="0" err="1" smtClean="0">
                <a:solidFill>
                  <a:srgbClr val="3C3C8C"/>
                </a:solidFill>
              </a:rPr>
              <a:t>Wavelength</a:t>
            </a:r>
            <a:r>
              <a:rPr lang="cs-CZ" sz="2000" dirty="0" smtClean="0">
                <a:solidFill>
                  <a:srgbClr val="3C3C8C"/>
                </a:solidFill>
              </a:rPr>
              <a:t> </a:t>
            </a:r>
            <a:r>
              <a:rPr lang="cs-CZ" sz="2000" dirty="0" err="1" smtClean="0">
                <a:solidFill>
                  <a:srgbClr val="3C3C8C"/>
                </a:solidFill>
              </a:rPr>
              <a:t>Division</a:t>
            </a:r>
            <a:r>
              <a:rPr lang="cs-CZ" sz="2000" dirty="0" smtClean="0">
                <a:solidFill>
                  <a:srgbClr val="3C3C8C"/>
                </a:solidFill>
              </a:rPr>
              <a:t> Multiplex</a:t>
            </a:r>
          </a:p>
          <a:p>
            <a:pPr marL="742950" lvl="2" indent="-285750">
              <a:spcAft>
                <a:spcPts val="200"/>
              </a:spcAft>
              <a:buFont typeface="Arial" pitchFamily="34" charset="0"/>
              <a:buChar char="•"/>
            </a:pPr>
            <a:r>
              <a:rPr lang="cs-CZ" sz="2000" dirty="0" smtClean="0">
                <a:solidFill>
                  <a:srgbClr val="3C3C8C"/>
                </a:solidFill>
              </a:rPr>
              <a:t>obdoba frekvenčního multiplexu použitého u optických přenosů</a:t>
            </a:r>
          </a:p>
          <a:p>
            <a:pPr marL="742950" lvl="2" indent="-285750">
              <a:spcAft>
                <a:spcPts val="200"/>
              </a:spcAft>
              <a:buFont typeface="Arial" pitchFamily="34" charset="0"/>
              <a:buChar char="•"/>
            </a:pPr>
            <a:r>
              <a:rPr lang="cs-CZ" sz="2000" dirty="0" smtClean="0">
                <a:solidFill>
                  <a:srgbClr val="3C3C8C"/>
                </a:solidFill>
              </a:rPr>
              <a:t>jednotlivé signály se přenáší společným kanálem (optickým vláknem) s různou vlnovou délkou </a:t>
            </a:r>
            <a:r>
              <a:rPr lang="cs-CZ" sz="2000" dirty="0" smtClean="0">
                <a:solidFill>
                  <a:srgbClr val="3C3C8C"/>
                </a:solidFill>
                <a:latin typeface="Symbol" pitchFamily="18" charset="2"/>
              </a:rPr>
              <a:t>l</a:t>
            </a:r>
          </a:p>
          <a:p>
            <a:pPr marL="742950" lvl="2" indent="-285750">
              <a:spcAft>
                <a:spcPts val="200"/>
              </a:spcAft>
              <a:buFont typeface="Arial" pitchFamily="34" charset="0"/>
              <a:buChar char="•"/>
            </a:pPr>
            <a:r>
              <a:rPr lang="cs-CZ" sz="2000" dirty="0" smtClean="0">
                <a:solidFill>
                  <a:srgbClr val="3C3C8C"/>
                </a:solidFill>
              </a:rPr>
              <a:t>můžeme si to jednoduše představit jako barvy – první signál je zelený (G), druhý modrý (B) a třetí červený (R)</a:t>
            </a:r>
          </a:p>
          <a:p>
            <a:pPr marL="742950" lvl="2" indent="-285750">
              <a:spcAft>
                <a:spcPts val="200"/>
              </a:spcAft>
              <a:buFont typeface="Arial" pitchFamily="34" charset="0"/>
              <a:buChar char="•"/>
            </a:pPr>
            <a:r>
              <a:rPr lang="cs-CZ" sz="2000" dirty="0" smtClean="0">
                <a:solidFill>
                  <a:srgbClr val="3C3C8C"/>
                </a:solidFill>
              </a:rPr>
              <a:t>jejich složením vznikne bílé světlo (RGB) a to můžeme zase zpětně rozdělit pomocí vhodného optického hranolu na složky R, G a B</a:t>
            </a:r>
          </a:p>
          <a:p>
            <a:pPr marL="742950" lvl="2" indent="-285750">
              <a:spcAft>
                <a:spcPts val="200"/>
              </a:spcAft>
              <a:buFont typeface="Arial" pitchFamily="34" charset="0"/>
              <a:buChar char="•"/>
            </a:pPr>
            <a:endParaRPr lang="cs-CZ" sz="1000" dirty="0">
              <a:solidFill>
                <a:srgbClr val="3C3C8C"/>
              </a:solidFill>
            </a:endParaRPr>
          </a:p>
          <a:p>
            <a:pPr marL="285750" lvl="1" indent="-285750">
              <a:spcAft>
                <a:spcPts val="200"/>
              </a:spcAft>
              <a:buFont typeface="Arial" pitchFamily="34" charset="0"/>
              <a:buChar char="•"/>
            </a:pPr>
            <a:r>
              <a:rPr lang="cs-CZ" sz="2000" dirty="0" smtClean="0">
                <a:solidFill>
                  <a:srgbClr val="3C3C8C"/>
                </a:solidFill>
              </a:rPr>
              <a:t>Pro krátké zopakování – co vyjadřuje vlnová délka </a:t>
            </a:r>
            <a:r>
              <a:rPr lang="cs-CZ" sz="2000" dirty="0" smtClean="0">
                <a:solidFill>
                  <a:srgbClr val="3C3C8C"/>
                </a:solidFill>
                <a:latin typeface="Symbol" pitchFamily="18" charset="2"/>
              </a:rPr>
              <a:t>l</a:t>
            </a:r>
            <a:r>
              <a:rPr lang="cs-CZ" sz="2000" dirty="0" smtClean="0">
                <a:solidFill>
                  <a:srgbClr val="3C3C8C"/>
                </a:solidFill>
              </a:rPr>
              <a:t>?</a:t>
            </a:r>
          </a:p>
          <a:p>
            <a:pPr marL="285750" lvl="1" indent="-285750">
              <a:spcAft>
                <a:spcPts val="200"/>
              </a:spcAft>
              <a:buFont typeface="Arial" pitchFamily="34" charset="0"/>
              <a:buChar char="•"/>
            </a:pPr>
            <a:r>
              <a:rPr lang="cs-CZ" sz="2000" dirty="0" smtClean="0">
                <a:solidFill>
                  <a:srgbClr val="3C3C8C"/>
                </a:solidFill>
              </a:rPr>
              <a:t>Vzpomenete si, jaké pásmo vlnových délek se obvykle používá pro optické přenosy v telekomunikacích?</a:t>
            </a:r>
          </a:p>
        </p:txBody>
      </p:sp>
    </p:spTree>
    <p:extLst>
      <p:ext uri="{BB962C8B-B14F-4D97-AF65-F5344CB8AC3E}">
        <p14:creationId xmlns:p14="http://schemas.microsoft.com/office/powerpoint/2010/main" val="1017872466"/>
      </p:ext>
    </p:extLst>
  </p:cSld>
  <p:clrMapOvr>
    <a:masterClrMapping/>
  </p:clrMapOvr>
  <p:transition>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3683060"/>
          </a:xfrm>
          <a:prstGeom prst="rect">
            <a:avLst/>
          </a:prstGeom>
        </p:spPr>
        <p:txBody>
          <a:bodyPr wrap="square">
            <a:spAutoFit/>
          </a:bodyPr>
          <a:lstStyle/>
          <a:p>
            <a:pPr marL="285750" lvl="1" indent="-285750">
              <a:spcAft>
                <a:spcPts val="200"/>
              </a:spcAft>
              <a:buFont typeface="Arial" pitchFamily="34" charset="0"/>
              <a:buChar char="•"/>
            </a:pPr>
            <a:r>
              <a:rPr lang="cs-CZ" sz="2000" dirty="0" smtClean="0">
                <a:solidFill>
                  <a:srgbClr val="C00000"/>
                </a:solidFill>
              </a:rPr>
              <a:t>Vlnové </a:t>
            </a:r>
            <a:r>
              <a:rPr lang="cs-CZ" sz="2000" dirty="0" err="1" smtClean="0">
                <a:solidFill>
                  <a:srgbClr val="C00000"/>
                </a:solidFill>
              </a:rPr>
              <a:t>multiplexování</a:t>
            </a:r>
            <a:r>
              <a:rPr lang="cs-CZ" sz="2000" dirty="0" smtClean="0">
                <a:solidFill>
                  <a:srgbClr val="C00000"/>
                </a:solidFill>
              </a:rPr>
              <a:t> – WDM</a:t>
            </a:r>
          </a:p>
          <a:p>
            <a:pPr marL="742950" lvl="2" indent="-285750">
              <a:spcAft>
                <a:spcPts val="200"/>
              </a:spcAft>
              <a:buFont typeface="Arial" pitchFamily="34" charset="0"/>
              <a:buChar char="•"/>
            </a:pPr>
            <a:r>
              <a:rPr lang="cs-CZ" sz="2000" dirty="0" smtClean="0">
                <a:solidFill>
                  <a:srgbClr val="3C3C8C"/>
                </a:solidFill>
              </a:rPr>
              <a:t>nosné vlnové délky WDM multiplexu mohou být různě vzdálené</a:t>
            </a:r>
          </a:p>
          <a:p>
            <a:pPr marL="742950" lvl="2" indent="-285750">
              <a:spcAft>
                <a:spcPts val="200"/>
              </a:spcAft>
              <a:buFont typeface="Arial" pitchFamily="34" charset="0"/>
              <a:buChar char="•"/>
            </a:pPr>
            <a:r>
              <a:rPr lang="cs-CZ" sz="2000" dirty="0" smtClean="0">
                <a:solidFill>
                  <a:srgbClr val="3C3C8C"/>
                </a:solidFill>
              </a:rPr>
              <a:t>mezinárodní unie ITU-T standardizovala dva různé typy:</a:t>
            </a:r>
          </a:p>
          <a:p>
            <a:pPr marL="742950" lvl="2" indent="-285750">
              <a:spcAft>
                <a:spcPts val="200"/>
              </a:spcAft>
              <a:buFont typeface="Arial" pitchFamily="34" charset="0"/>
              <a:buChar char="•"/>
            </a:pPr>
            <a:r>
              <a:rPr lang="cs-CZ" sz="2000" b="1" dirty="0" smtClean="0">
                <a:solidFill>
                  <a:srgbClr val="FF0000"/>
                </a:solidFill>
              </a:rPr>
              <a:t>CWDM</a:t>
            </a:r>
            <a:r>
              <a:rPr lang="cs-CZ" sz="2000" dirty="0" smtClean="0">
                <a:solidFill>
                  <a:srgbClr val="3C3C8C"/>
                </a:solidFill>
              </a:rPr>
              <a:t> – </a:t>
            </a:r>
            <a:r>
              <a:rPr lang="cs-CZ" sz="2000" dirty="0" smtClean="0">
                <a:solidFill>
                  <a:srgbClr val="FF0000"/>
                </a:solidFill>
              </a:rPr>
              <a:t>hrubý vlnový multiplex</a:t>
            </a:r>
            <a:r>
              <a:rPr lang="cs-CZ" sz="2000" dirty="0" smtClean="0">
                <a:solidFill>
                  <a:srgbClr val="3C3C8C"/>
                </a:solidFill>
              </a:rPr>
              <a:t> (</a:t>
            </a:r>
            <a:r>
              <a:rPr lang="cs-CZ" sz="2000" dirty="0" err="1" smtClean="0">
                <a:solidFill>
                  <a:srgbClr val="3C3C8C"/>
                </a:solidFill>
              </a:rPr>
              <a:t>Coarse</a:t>
            </a:r>
            <a:r>
              <a:rPr lang="cs-CZ" sz="2000" dirty="0" smtClean="0">
                <a:solidFill>
                  <a:srgbClr val="3C3C8C"/>
                </a:solidFill>
              </a:rPr>
              <a:t> WDM)</a:t>
            </a:r>
          </a:p>
          <a:p>
            <a:pPr marL="1200150" lvl="3" indent="-285750">
              <a:spcAft>
                <a:spcPts val="200"/>
              </a:spcAft>
              <a:buFont typeface="Arial" pitchFamily="34" charset="0"/>
              <a:buChar char="•"/>
            </a:pPr>
            <a:r>
              <a:rPr lang="cs-CZ" sz="2000" dirty="0" smtClean="0">
                <a:solidFill>
                  <a:srgbClr val="3C3C8C"/>
                </a:solidFill>
              </a:rPr>
              <a:t>jednotlivé kanály vlnových délek jsou od sebe vzdáleny 20 </a:t>
            </a:r>
            <a:r>
              <a:rPr lang="cs-CZ" sz="2000" dirty="0" err="1" smtClean="0">
                <a:solidFill>
                  <a:srgbClr val="3C3C8C"/>
                </a:solidFill>
              </a:rPr>
              <a:t>nm</a:t>
            </a:r>
            <a:endParaRPr lang="cs-CZ" sz="2000" dirty="0" smtClean="0">
              <a:solidFill>
                <a:srgbClr val="3C3C8C"/>
              </a:solidFill>
            </a:endParaRPr>
          </a:p>
          <a:p>
            <a:pPr marL="1200150" lvl="3" indent="-285750">
              <a:spcAft>
                <a:spcPts val="200"/>
              </a:spcAft>
              <a:buFont typeface="Arial" pitchFamily="34" charset="0"/>
              <a:buChar char="•"/>
            </a:pPr>
            <a:r>
              <a:rPr lang="cs-CZ" sz="2000" dirty="0" smtClean="0">
                <a:solidFill>
                  <a:srgbClr val="3C3C8C"/>
                </a:solidFill>
              </a:rPr>
              <a:t>celkem 18 různých kanálů definovaných v celém pásmu optických vláken</a:t>
            </a:r>
          </a:p>
          <a:p>
            <a:pPr marL="742950" lvl="2" indent="-285750">
              <a:spcAft>
                <a:spcPts val="200"/>
              </a:spcAft>
              <a:buFont typeface="Arial" pitchFamily="34" charset="0"/>
              <a:buChar char="•"/>
            </a:pPr>
            <a:r>
              <a:rPr lang="cs-CZ" sz="2000" b="1" dirty="0" smtClean="0">
                <a:solidFill>
                  <a:srgbClr val="FF0000"/>
                </a:solidFill>
              </a:rPr>
              <a:t>DWDM</a:t>
            </a:r>
            <a:r>
              <a:rPr lang="cs-CZ" sz="2000" dirty="0" smtClean="0">
                <a:solidFill>
                  <a:srgbClr val="3C3C8C"/>
                </a:solidFill>
              </a:rPr>
              <a:t> – </a:t>
            </a:r>
            <a:r>
              <a:rPr lang="cs-CZ" sz="2000" dirty="0" smtClean="0">
                <a:solidFill>
                  <a:srgbClr val="FF0000"/>
                </a:solidFill>
              </a:rPr>
              <a:t>hustý vlnový multiplex</a:t>
            </a:r>
            <a:r>
              <a:rPr lang="cs-CZ" sz="2000" dirty="0" smtClean="0">
                <a:solidFill>
                  <a:srgbClr val="3C3C8C"/>
                </a:solidFill>
              </a:rPr>
              <a:t> (</a:t>
            </a:r>
            <a:r>
              <a:rPr lang="cs-CZ" sz="2000" dirty="0" err="1" smtClean="0">
                <a:solidFill>
                  <a:srgbClr val="3C3C8C"/>
                </a:solidFill>
              </a:rPr>
              <a:t>Dense</a:t>
            </a:r>
            <a:r>
              <a:rPr lang="cs-CZ" sz="2000" dirty="0" smtClean="0">
                <a:solidFill>
                  <a:srgbClr val="3C3C8C"/>
                </a:solidFill>
              </a:rPr>
              <a:t> WDM)</a:t>
            </a:r>
          </a:p>
          <a:p>
            <a:pPr marL="1200150" lvl="3" indent="-285750">
              <a:spcAft>
                <a:spcPts val="200"/>
              </a:spcAft>
              <a:buFont typeface="Arial" pitchFamily="34" charset="0"/>
              <a:buChar char="•"/>
            </a:pPr>
            <a:r>
              <a:rPr lang="cs-CZ" sz="2000" dirty="0" smtClean="0">
                <a:solidFill>
                  <a:srgbClr val="3C3C8C"/>
                </a:solidFill>
              </a:rPr>
              <a:t>mnohem menší rozestup jednotlivých vlnových délek – 0,8; 0,4 a 0,2 </a:t>
            </a:r>
            <a:r>
              <a:rPr lang="cs-CZ" sz="2000" dirty="0" err="1" smtClean="0">
                <a:solidFill>
                  <a:srgbClr val="3C3C8C"/>
                </a:solidFill>
              </a:rPr>
              <a:t>nm</a:t>
            </a:r>
            <a:endParaRPr lang="cs-CZ" sz="2000" dirty="0" smtClean="0">
              <a:solidFill>
                <a:srgbClr val="3C3C8C"/>
              </a:solidFill>
            </a:endParaRPr>
          </a:p>
          <a:p>
            <a:pPr marL="1200150" lvl="3" indent="-285750">
              <a:spcAft>
                <a:spcPts val="200"/>
              </a:spcAft>
              <a:buFont typeface="Arial" pitchFamily="34" charset="0"/>
              <a:buChar char="•"/>
            </a:pPr>
            <a:r>
              <a:rPr lang="cs-CZ" sz="2000" dirty="0" smtClean="0">
                <a:solidFill>
                  <a:srgbClr val="3C3C8C"/>
                </a:solidFill>
              </a:rPr>
              <a:t>stovky kanálů v optických vláknech </a:t>
            </a:r>
          </a:p>
        </p:txBody>
      </p:sp>
    </p:spTree>
    <p:extLst>
      <p:ext uri="{BB962C8B-B14F-4D97-AF65-F5344CB8AC3E}">
        <p14:creationId xmlns:p14="http://schemas.microsoft.com/office/powerpoint/2010/main" val="1203389996"/>
      </p:ext>
    </p:extLst>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14</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00110"/>
          </a:xfrm>
          <a:prstGeom prst="rect">
            <a:avLst/>
          </a:prstGeom>
        </p:spPr>
        <p:txBody>
          <a:bodyPr wrap="square">
            <a:spAutoFit/>
          </a:bodyPr>
          <a:lstStyle/>
          <a:p>
            <a:pPr marL="285750" lvl="1" indent="-285750">
              <a:spcAft>
                <a:spcPts val="200"/>
              </a:spcAft>
              <a:buFont typeface="Arial" pitchFamily="34" charset="0"/>
              <a:buChar char="•"/>
            </a:pPr>
            <a:r>
              <a:rPr lang="cs-CZ" sz="2000" dirty="0" smtClean="0">
                <a:solidFill>
                  <a:srgbClr val="C00000"/>
                </a:solidFill>
              </a:rPr>
              <a:t>Kanály hrubého v</a:t>
            </a:r>
            <a:r>
              <a:rPr lang="cs-CZ" sz="2000" dirty="0" smtClean="0">
                <a:solidFill>
                  <a:srgbClr val="C00000"/>
                </a:solidFill>
              </a:rPr>
              <a:t>lnového </a:t>
            </a:r>
            <a:r>
              <a:rPr lang="cs-CZ" sz="2000" dirty="0" err="1" smtClean="0">
                <a:solidFill>
                  <a:srgbClr val="C00000"/>
                </a:solidFill>
              </a:rPr>
              <a:t>multiplexování</a:t>
            </a:r>
            <a:r>
              <a:rPr lang="cs-CZ" sz="2000" dirty="0" smtClean="0">
                <a:solidFill>
                  <a:srgbClr val="C00000"/>
                </a:solidFill>
              </a:rPr>
              <a:t> </a:t>
            </a:r>
            <a:r>
              <a:rPr lang="cs-CZ" sz="2000" dirty="0" smtClean="0">
                <a:solidFill>
                  <a:srgbClr val="C00000"/>
                </a:solidFill>
              </a:rPr>
              <a:t>CWDM</a:t>
            </a:r>
            <a:endParaRPr lang="cs-CZ" sz="2000" dirty="0" smtClean="0">
              <a:solidFill>
                <a:srgbClr val="C00000"/>
              </a:solidFill>
            </a:endParaRPr>
          </a:p>
        </p:txBody>
      </p:sp>
      <p:pic>
        <p:nvPicPr>
          <p:cNvPr id="3" name="Obrázek 2"/>
          <p:cNvPicPr>
            <a:picLocks noChangeAspect="1"/>
          </p:cNvPicPr>
          <p:nvPr/>
        </p:nvPicPr>
        <p:blipFill>
          <a:blip r:embed="rId4"/>
          <a:stretch>
            <a:fillRect/>
          </a:stretch>
        </p:blipFill>
        <p:spPr>
          <a:xfrm>
            <a:off x="310091" y="2116868"/>
            <a:ext cx="8270299" cy="3258500"/>
          </a:xfrm>
          <a:prstGeom prst="rect">
            <a:avLst/>
          </a:prstGeom>
        </p:spPr>
      </p:pic>
    </p:spTree>
    <p:extLst>
      <p:ext uri="{BB962C8B-B14F-4D97-AF65-F5344CB8AC3E}">
        <p14:creationId xmlns:p14="http://schemas.microsoft.com/office/powerpoint/2010/main" val="708946939"/>
      </p:ext>
    </p:extLst>
  </p:cSld>
  <p:clrMapOvr>
    <a:masterClrMapping/>
  </p:clrMapOvr>
  <p:transition>
    <p:randomBa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15</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121478" y="1437929"/>
            <a:ext cx="3441700" cy="707886"/>
          </a:xfrm>
          <a:prstGeom prst="rect">
            <a:avLst/>
          </a:prstGeom>
        </p:spPr>
        <p:txBody>
          <a:bodyPr wrap="square">
            <a:spAutoFit/>
          </a:bodyPr>
          <a:lstStyle/>
          <a:p>
            <a:pPr marL="285750" lvl="1" indent="-285750">
              <a:spcAft>
                <a:spcPts val="200"/>
              </a:spcAft>
              <a:buFont typeface="Arial" pitchFamily="34" charset="0"/>
              <a:buChar char="•"/>
            </a:pPr>
            <a:r>
              <a:rPr lang="cs-CZ" sz="2000" dirty="0" smtClean="0">
                <a:solidFill>
                  <a:srgbClr val="C00000"/>
                </a:solidFill>
              </a:rPr>
              <a:t>Kanály hustého v</a:t>
            </a:r>
            <a:r>
              <a:rPr lang="cs-CZ" sz="2000" dirty="0" smtClean="0">
                <a:solidFill>
                  <a:srgbClr val="C00000"/>
                </a:solidFill>
              </a:rPr>
              <a:t>lnového </a:t>
            </a:r>
            <a:r>
              <a:rPr lang="cs-CZ" sz="2000" dirty="0" err="1" smtClean="0">
                <a:solidFill>
                  <a:srgbClr val="C00000"/>
                </a:solidFill>
              </a:rPr>
              <a:t>multiplexování</a:t>
            </a:r>
            <a:r>
              <a:rPr lang="cs-CZ" sz="2000" dirty="0" smtClean="0">
                <a:solidFill>
                  <a:srgbClr val="C00000"/>
                </a:solidFill>
              </a:rPr>
              <a:t> </a:t>
            </a:r>
            <a:r>
              <a:rPr lang="cs-CZ" sz="2000" dirty="0" smtClean="0">
                <a:solidFill>
                  <a:srgbClr val="C00000"/>
                </a:solidFill>
              </a:rPr>
              <a:t>DWDM</a:t>
            </a:r>
            <a:endParaRPr lang="cs-CZ" sz="2000" dirty="0" smtClean="0">
              <a:solidFill>
                <a:srgbClr val="C00000"/>
              </a:solidFill>
            </a:endParaRPr>
          </a:p>
        </p:txBody>
      </p:sp>
      <p:pic>
        <p:nvPicPr>
          <p:cNvPr id="7" name="Obrázek 6"/>
          <p:cNvPicPr>
            <a:picLocks noChangeAspect="1"/>
          </p:cNvPicPr>
          <p:nvPr/>
        </p:nvPicPr>
        <p:blipFill>
          <a:blip r:embed="rId4"/>
          <a:stretch>
            <a:fillRect/>
          </a:stretch>
        </p:blipFill>
        <p:spPr>
          <a:xfrm>
            <a:off x="3098040" y="1283745"/>
            <a:ext cx="5309360" cy="5564949"/>
          </a:xfrm>
          <a:prstGeom prst="rect">
            <a:avLst/>
          </a:prstGeom>
        </p:spPr>
      </p:pic>
    </p:spTree>
    <p:extLst>
      <p:ext uri="{BB962C8B-B14F-4D97-AF65-F5344CB8AC3E}">
        <p14:creationId xmlns:p14="http://schemas.microsoft.com/office/powerpoint/2010/main" val="4093095116"/>
      </p:ext>
    </p:extLst>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16</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452501"/>
          </a:xfrm>
          <a:prstGeom prst="rect">
            <a:avLst/>
          </a:prstGeom>
        </p:spPr>
        <p:txBody>
          <a:bodyPr wrap="square">
            <a:spAutoFit/>
          </a:bodyPr>
          <a:lstStyle/>
          <a:p>
            <a:pPr>
              <a:spcAft>
                <a:spcPts val="200"/>
              </a:spcAft>
            </a:pPr>
            <a:r>
              <a:rPr lang="cs-CZ" sz="2000" b="1" dirty="0" smtClean="0">
                <a:solidFill>
                  <a:srgbClr val="C00000"/>
                </a:solidFill>
              </a:rPr>
              <a:t>Druhy multiplexů</a:t>
            </a:r>
          </a:p>
          <a:p>
            <a:pPr marL="285750" lvl="1" indent="-285750">
              <a:spcAft>
                <a:spcPts val="200"/>
              </a:spcAft>
              <a:buFont typeface="Arial" pitchFamily="34" charset="0"/>
              <a:buChar char="•"/>
            </a:pPr>
            <a:endParaRPr lang="cs-CZ" sz="1000" dirty="0" smtClean="0"/>
          </a:p>
          <a:p>
            <a:pPr marL="285750" lvl="1" indent="-285750">
              <a:spcAft>
                <a:spcPts val="200"/>
              </a:spcAft>
              <a:buFont typeface="Arial" pitchFamily="34" charset="0"/>
              <a:buChar char="•"/>
            </a:pPr>
            <a:r>
              <a:rPr lang="cs-CZ" sz="2000" dirty="0" smtClean="0">
                <a:solidFill>
                  <a:srgbClr val="C00000"/>
                </a:solidFill>
              </a:rPr>
              <a:t>Kódové </a:t>
            </a:r>
            <a:r>
              <a:rPr lang="cs-CZ" sz="2000" dirty="0" err="1" smtClean="0">
                <a:solidFill>
                  <a:srgbClr val="C00000"/>
                </a:solidFill>
              </a:rPr>
              <a:t>multiplexování</a:t>
            </a:r>
            <a:r>
              <a:rPr lang="cs-CZ" sz="2000" dirty="0" smtClean="0">
                <a:solidFill>
                  <a:srgbClr val="C00000"/>
                </a:solidFill>
              </a:rPr>
              <a:t> – CDM</a:t>
            </a:r>
          </a:p>
          <a:p>
            <a:pPr marL="742950" lvl="2" indent="-285750">
              <a:spcAft>
                <a:spcPts val="200"/>
              </a:spcAft>
              <a:buFont typeface="Arial" pitchFamily="34" charset="0"/>
              <a:buChar char="•"/>
            </a:pPr>
            <a:r>
              <a:rPr lang="cs-CZ" sz="2000" dirty="0" err="1" smtClean="0">
                <a:solidFill>
                  <a:srgbClr val="3C3C8C"/>
                </a:solidFill>
              </a:rPr>
              <a:t>Code</a:t>
            </a:r>
            <a:r>
              <a:rPr lang="cs-CZ" sz="2000" dirty="0" smtClean="0">
                <a:solidFill>
                  <a:srgbClr val="3C3C8C"/>
                </a:solidFill>
              </a:rPr>
              <a:t> </a:t>
            </a:r>
            <a:r>
              <a:rPr lang="cs-CZ" sz="2000" dirty="0" err="1" smtClean="0">
                <a:solidFill>
                  <a:srgbClr val="3C3C8C"/>
                </a:solidFill>
              </a:rPr>
              <a:t>Division</a:t>
            </a:r>
            <a:r>
              <a:rPr lang="cs-CZ" sz="2000" dirty="0" smtClean="0">
                <a:solidFill>
                  <a:srgbClr val="3C3C8C"/>
                </a:solidFill>
              </a:rPr>
              <a:t> Multiplex</a:t>
            </a:r>
          </a:p>
          <a:p>
            <a:pPr marL="742950" lvl="2" indent="-285750">
              <a:spcAft>
                <a:spcPts val="200"/>
              </a:spcAft>
              <a:buFont typeface="Arial" pitchFamily="34" charset="0"/>
              <a:buChar char="•"/>
            </a:pPr>
            <a:r>
              <a:rPr lang="cs-CZ" sz="2000" dirty="0">
                <a:solidFill>
                  <a:srgbClr val="3C3C8C"/>
                </a:solidFill>
              </a:rPr>
              <a:t>v</a:t>
            </a:r>
            <a:r>
              <a:rPr lang="cs-CZ" sz="2000" dirty="0" smtClean="0">
                <a:solidFill>
                  <a:srgbClr val="3C3C8C"/>
                </a:solidFill>
              </a:rPr>
              <a:t>yužívá zcela jiného principu než časový, frekvenční i vlnový multiplex</a:t>
            </a:r>
          </a:p>
          <a:p>
            <a:pPr marL="742950" lvl="2" indent="-285750">
              <a:spcAft>
                <a:spcPts val="200"/>
              </a:spcAft>
              <a:buFont typeface="Arial" pitchFamily="34" charset="0"/>
              <a:buChar char="•"/>
            </a:pPr>
            <a:r>
              <a:rPr lang="cs-CZ" sz="2000" dirty="0" smtClean="0">
                <a:solidFill>
                  <a:srgbClr val="3C3C8C"/>
                </a:solidFill>
              </a:rPr>
              <a:t>určen jen pro digitální signály</a:t>
            </a:r>
          </a:p>
          <a:p>
            <a:pPr marL="742950" lvl="2" indent="-285750">
              <a:spcAft>
                <a:spcPts val="200"/>
              </a:spcAft>
              <a:buFont typeface="Arial" pitchFamily="34" charset="0"/>
              <a:buChar char="•"/>
            </a:pPr>
            <a:r>
              <a:rPr lang="cs-CZ" sz="2000" dirty="0" smtClean="0">
                <a:solidFill>
                  <a:srgbClr val="3C3C8C"/>
                </a:solidFill>
              </a:rPr>
              <a:t>pro každý zdroj digitálního signálu je přiřazen unikátní kód (kódová sekvence), který je aplikován na každý signál z daného zdroje</a:t>
            </a:r>
          </a:p>
          <a:p>
            <a:pPr marL="742950" lvl="2" indent="-285750">
              <a:spcAft>
                <a:spcPts val="200"/>
              </a:spcAft>
              <a:buFont typeface="Arial" pitchFamily="34" charset="0"/>
              <a:buChar char="•"/>
            </a:pPr>
            <a:r>
              <a:rPr lang="cs-CZ" sz="2000" dirty="0" smtClean="0">
                <a:solidFill>
                  <a:srgbClr val="3C3C8C"/>
                </a:solidFill>
              </a:rPr>
              <a:t>takto zakódované signály od všech zdrojů jsou vysílány společným kanálem všechny současně (ve stejný okamžik) i ve stejném frekvenčním pásmu</a:t>
            </a:r>
          </a:p>
          <a:p>
            <a:pPr marL="742950" lvl="2" indent="-285750">
              <a:spcAft>
                <a:spcPts val="200"/>
              </a:spcAft>
              <a:buFont typeface="Arial" pitchFamily="34" charset="0"/>
              <a:buChar char="•"/>
            </a:pPr>
            <a:r>
              <a:rPr lang="cs-CZ" sz="2000" dirty="0" smtClean="0">
                <a:solidFill>
                  <a:srgbClr val="3C3C8C"/>
                </a:solidFill>
              </a:rPr>
              <a:t>na přijímací straně přijímač zná kódy jednotlivých vysílačů a proto, když na přijaté signály aplikuje vybraný konkrétní kód, dokáže dekódovat signál od daného zdroje</a:t>
            </a:r>
          </a:p>
        </p:txBody>
      </p:sp>
    </p:spTree>
    <p:extLst>
      <p:ext uri="{BB962C8B-B14F-4D97-AF65-F5344CB8AC3E}">
        <p14:creationId xmlns:p14="http://schemas.microsoft.com/office/powerpoint/2010/main" val="4231344207"/>
      </p:ext>
    </p:extLst>
  </p:cSld>
  <p:clrMapOvr>
    <a:masterClrMapping/>
  </p:clrMapOvr>
  <p:transition>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17</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913070"/>
          </a:xfrm>
          <a:prstGeom prst="rect">
            <a:avLst/>
          </a:prstGeom>
        </p:spPr>
        <p:txBody>
          <a:bodyPr wrap="square">
            <a:spAutoFit/>
          </a:bodyPr>
          <a:lstStyle/>
          <a:p>
            <a:pPr>
              <a:spcAft>
                <a:spcPts val="200"/>
              </a:spcAft>
            </a:pPr>
            <a:r>
              <a:rPr lang="cs-CZ" sz="2000" b="1" dirty="0" smtClean="0">
                <a:solidFill>
                  <a:srgbClr val="C00000"/>
                </a:solidFill>
              </a:rPr>
              <a:t>Druhy multiplexů</a:t>
            </a:r>
          </a:p>
          <a:p>
            <a:pPr marL="285750" lvl="1" indent="-285750">
              <a:spcAft>
                <a:spcPts val="200"/>
              </a:spcAft>
              <a:buFont typeface="Arial" pitchFamily="34" charset="0"/>
              <a:buChar char="•"/>
            </a:pPr>
            <a:endParaRPr lang="cs-CZ" sz="1000" dirty="0" smtClean="0"/>
          </a:p>
          <a:p>
            <a:pPr marL="285750" lvl="1" indent="-285750">
              <a:spcAft>
                <a:spcPts val="200"/>
              </a:spcAft>
              <a:buFont typeface="Arial" pitchFamily="34" charset="0"/>
              <a:buChar char="•"/>
            </a:pPr>
            <a:r>
              <a:rPr lang="cs-CZ" sz="2000" dirty="0" smtClean="0">
                <a:solidFill>
                  <a:srgbClr val="C00000"/>
                </a:solidFill>
              </a:rPr>
              <a:t>Kódové </a:t>
            </a:r>
            <a:r>
              <a:rPr lang="cs-CZ" sz="2000" dirty="0" err="1" smtClean="0">
                <a:solidFill>
                  <a:srgbClr val="C00000"/>
                </a:solidFill>
              </a:rPr>
              <a:t>multiplexování</a:t>
            </a:r>
            <a:r>
              <a:rPr lang="cs-CZ" sz="2000" dirty="0" smtClean="0">
                <a:solidFill>
                  <a:srgbClr val="C00000"/>
                </a:solidFill>
              </a:rPr>
              <a:t> – CDM</a:t>
            </a:r>
          </a:p>
        </p:txBody>
      </p:sp>
      <p:graphicFrame>
        <p:nvGraphicFramePr>
          <p:cNvPr id="3" name="Objekt 2"/>
          <p:cNvGraphicFramePr>
            <a:graphicFrameLocks noChangeAspect="1"/>
          </p:cNvGraphicFramePr>
          <p:nvPr>
            <p:extLst>
              <p:ext uri="{D42A27DB-BD31-4B8C-83A1-F6EECF244321}">
                <p14:modId xmlns:p14="http://schemas.microsoft.com/office/powerpoint/2010/main" val="3383159888"/>
              </p:ext>
            </p:extLst>
          </p:nvPr>
        </p:nvGraphicFramePr>
        <p:xfrm>
          <a:off x="856658" y="2253858"/>
          <a:ext cx="7315996" cy="3926882"/>
        </p:xfrm>
        <a:graphic>
          <a:graphicData uri="http://schemas.openxmlformats.org/presentationml/2006/ole">
            <mc:AlternateContent xmlns:mc="http://schemas.openxmlformats.org/markup-compatibility/2006">
              <mc:Choice xmlns:v="urn:schemas-microsoft-com:vml" Requires="v">
                <p:oleObj spid="_x0000_s5157" name="Visio" r:id="rId5" imgW="7861679" imgH="4219830" progId="Visio.Drawing.11">
                  <p:embed/>
                </p:oleObj>
              </mc:Choice>
              <mc:Fallback>
                <p:oleObj name="Visio" r:id="rId5" imgW="7861679" imgH="4219830" progId="Visio.Drawing.11">
                  <p:embed/>
                  <p:pic>
                    <p:nvPicPr>
                      <p:cNvPr id="0" name=""/>
                      <p:cNvPicPr/>
                      <p:nvPr/>
                    </p:nvPicPr>
                    <p:blipFill>
                      <a:blip r:embed="rId6"/>
                      <a:stretch>
                        <a:fillRect/>
                      </a:stretch>
                    </p:blipFill>
                    <p:spPr>
                      <a:xfrm>
                        <a:off x="856658" y="2253858"/>
                        <a:ext cx="7315996" cy="3926882"/>
                      </a:xfrm>
                      <a:prstGeom prst="rect">
                        <a:avLst/>
                      </a:prstGeom>
                    </p:spPr>
                  </p:pic>
                </p:oleObj>
              </mc:Fallback>
            </mc:AlternateContent>
          </a:graphicData>
        </a:graphic>
      </p:graphicFrame>
    </p:spTree>
    <p:extLst>
      <p:ext uri="{BB962C8B-B14F-4D97-AF65-F5344CB8AC3E}">
        <p14:creationId xmlns:p14="http://schemas.microsoft.com/office/powerpoint/2010/main" val="1935884449"/>
      </p:ext>
    </p:extLst>
  </p:cSld>
  <p:clrMapOvr>
    <a:masterClrMapping/>
  </p:clrMapOvr>
  <p:transition>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4294967295"/>
          </p:nvPr>
        </p:nvSpPr>
        <p:spPr>
          <a:xfrm>
            <a:off x="615950" y="1600200"/>
            <a:ext cx="8140700" cy="2897188"/>
          </a:xfrm>
        </p:spPr>
        <p:txBody>
          <a:bodyPr/>
          <a:lstStyle/>
          <a:p>
            <a:pPr algn="ctr">
              <a:buFont typeface="Wingdings" pitchFamily="2" charset="2"/>
              <a:buNone/>
            </a:pPr>
            <a:endParaRPr lang="cs-CZ" sz="2800" b="1" dirty="0" smtClean="0">
              <a:solidFill>
                <a:schemeClr val="bg1"/>
              </a:solidFill>
            </a:endParaRPr>
          </a:p>
          <a:p>
            <a:pPr algn="ctr">
              <a:buFont typeface="Wingdings" pitchFamily="2" charset="2"/>
              <a:buNone/>
            </a:pPr>
            <a:r>
              <a:rPr lang="cs-CZ" sz="2800" b="1" dirty="0" smtClean="0">
                <a:solidFill>
                  <a:schemeClr val="bg1"/>
                </a:solidFill>
              </a:rPr>
              <a:t>DĚKUJI ZA POZORNOST</a:t>
            </a:r>
          </a:p>
        </p:txBody>
      </p:sp>
      <p:sp>
        <p:nvSpPr>
          <p:cNvPr id="27652" name="Rectangle 4"/>
          <p:cNvSpPr>
            <a:spLocks noChangeArrowheads="1"/>
          </p:cNvSpPr>
          <p:nvPr/>
        </p:nvSpPr>
        <p:spPr bwMode="auto">
          <a:xfrm>
            <a:off x="1927225" y="5591175"/>
            <a:ext cx="56134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spcBef>
                <a:spcPct val="20000"/>
              </a:spcBef>
              <a:buClr>
                <a:srgbClr val="D42E12"/>
              </a:buClr>
              <a:buFont typeface="Wingdings" pitchFamily="2" charset="2"/>
              <a:buNone/>
            </a:pPr>
            <a:r>
              <a:rPr lang="cs-CZ" sz="1400" dirty="0" smtClean="0">
                <a:solidFill>
                  <a:schemeClr val="bg1"/>
                </a:solidFill>
              </a:rPr>
              <a:t>Střední průmyslová škola na Proseku, 2013</a:t>
            </a:r>
            <a:endParaRPr lang="cs-CZ" sz="1400" dirty="0">
              <a:solidFill>
                <a:schemeClr val="bg1"/>
              </a:solidFill>
            </a:endParaRPr>
          </a:p>
        </p:txBody>
      </p:sp>
      <p:pic>
        <p:nvPicPr>
          <p:cNvPr id="4"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7" y="262352"/>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ové pole 2"/>
          <p:cNvSpPr txBox="1">
            <a:spLocks noChangeArrowheads="1"/>
          </p:cNvSpPr>
          <p:nvPr/>
        </p:nvSpPr>
        <p:spPr bwMode="auto">
          <a:xfrm>
            <a:off x="4516768" y="284577"/>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uild="p" autoUpdateAnimBg="0"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247317"/>
          </a:xfrm>
          <a:prstGeom prst="rect">
            <a:avLst/>
          </a:prstGeom>
        </p:spPr>
        <p:txBody>
          <a:bodyPr wrap="square">
            <a:spAutoFit/>
          </a:bodyPr>
          <a:lstStyle/>
          <a:p>
            <a:pPr>
              <a:spcAft>
                <a:spcPts val="200"/>
              </a:spcAft>
            </a:pPr>
            <a:r>
              <a:rPr lang="cs-CZ" sz="2000" b="1" dirty="0" smtClean="0">
                <a:solidFill>
                  <a:srgbClr val="C00000"/>
                </a:solidFill>
              </a:rPr>
              <a:t>Základní myšlenka</a:t>
            </a:r>
          </a:p>
          <a:p>
            <a:pPr marL="285750" lvl="1" indent="-285750">
              <a:spcAft>
                <a:spcPts val="200"/>
              </a:spcAft>
              <a:buFont typeface="Arial" pitchFamily="34" charset="0"/>
              <a:buChar char="•"/>
            </a:pPr>
            <a:endParaRPr lang="cs-CZ" sz="2000" dirty="0" smtClean="0"/>
          </a:p>
          <a:p>
            <a:pPr marL="285750" lvl="1" indent="-285750">
              <a:spcAft>
                <a:spcPts val="200"/>
              </a:spcAft>
              <a:buFont typeface="Arial" pitchFamily="34" charset="0"/>
              <a:buChar char="•"/>
            </a:pPr>
            <a:r>
              <a:rPr lang="cs-CZ" sz="2000" dirty="0" err="1" smtClean="0">
                <a:solidFill>
                  <a:srgbClr val="C00000"/>
                </a:solidFill>
              </a:rPr>
              <a:t>Multiplexování</a:t>
            </a:r>
            <a:r>
              <a:rPr lang="cs-CZ" sz="2000" dirty="0" smtClean="0"/>
              <a:t> = sdružení více signálů do jednoho společného přenosového kanálu</a:t>
            </a:r>
          </a:p>
          <a:p>
            <a:pPr marL="285750" lvl="1" indent="-285750">
              <a:spcAft>
                <a:spcPts val="200"/>
              </a:spcAft>
              <a:buFont typeface="Arial" pitchFamily="34" charset="0"/>
              <a:buChar char="•"/>
            </a:pPr>
            <a:r>
              <a:rPr lang="cs-CZ" sz="2000" dirty="0" smtClean="0">
                <a:solidFill>
                  <a:srgbClr val="C00000"/>
                </a:solidFill>
              </a:rPr>
              <a:t>Proč </a:t>
            </a:r>
            <a:r>
              <a:rPr lang="cs-CZ" sz="2000" dirty="0" err="1" smtClean="0">
                <a:solidFill>
                  <a:srgbClr val="C00000"/>
                </a:solidFill>
              </a:rPr>
              <a:t>multiplexovat</a:t>
            </a:r>
            <a:r>
              <a:rPr lang="cs-CZ" sz="2000" dirty="0" smtClean="0">
                <a:solidFill>
                  <a:srgbClr val="C00000"/>
                </a:solidFill>
              </a:rPr>
              <a:t> signály?</a:t>
            </a:r>
          </a:p>
          <a:p>
            <a:pPr marL="742950" lvl="2" indent="-285750">
              <a:spcAft>
                <a:spcPts val="200"/>
              </a:spcAft>
              <a:buFont typeface="Arial" pitchFamily="34" charset="0"/>
              <a:buChar char="•"/>
            </a:pPr>
            <a:r>
              <a:rPr lang="cs-CZ" sz="2000" dirty="0" smtClean="0">
                <a:solidFill>
                  <a:srgbClr val="3C3C8C"/>
                </a:solidFill>
              </a:rPr>
              <a:t>vybudování nové přenosové cesty, např. optického vlákna, metalického vedení apod., je většinou velmi drahé</a:t>
            </a:r>
          </a:p>
          <a:p>
            <a:pPr marL="742950" lvl="2" indent="-285750">
              <a:spcAft>
                <a:spcPts val="200"/>
              </a:spcAft>
              <a:buFont typeface="Arial" pitchFamily="34" charset="0"/>
              <a:buChar char="•"/>
            </a:pPr>
            <a:r>
              <a:rPr lang="cs-CZ" sz="2000" dirty="0" smtClean="0">
                <a:solidFill>
                  <a:srgbClr val="3C3C8C"/>
                </a:solidFill>
              </a:rPr>
              <a:t>koncové stanice přitom obvykle nevysílají kontinuálně (neustále) a nevyužívají přenosovou cestu po celou dobu v celém frekvenčním pásmu</a:t>
            </a:r>
          </a:p>
          <a:p>
            <a:pPr marL="742950" lvl="2" indent="-285750">
              <a:spcAft>
                <a:spcPts val="200"/>
              </a:spcAft>
              <a:buFont typeface="Arial" pitchFamily="34" charset="0"/>
              <a:buChar char="•"/>
            </a:pPr>
            <a:r>
              <a:rPr lang="cs-CZ" sz="2000" dirty="0" smtClean="0">
                <a:solidFill>
                  <a:srgbClr val="3C3C8C"/>
                </a:solidFill>
              </a:rPr>
              <a:t>u bezdrátových (mobilních) sítí potřebujeme v jedné lokalitě připojit více koncových stanic – např. mobilních telefonů, notebooků s Wi-Fi, TV přijímačů naladěných na vysílání různých TV stanic, apod.</a:t>
            </a:r>
          </a:p>
        </p:txBody>
      </p:sp>
    </p:spTree>
    <p:extLst>
      <p:ext uri="{BB962C8B-B14F-4D97-AF65-F5344CB8AC3E}">
        <p14:creationId xmlns:p14="http://schemas.microsoft.com/office/powerpoint/2010/main" val="3835511059"/>
      </p:ext>
    </p:extLst>
  </p:cSld>
  <p:clrMapOvr>
    <a:masterClrMapping/>
  </p:clrMapOvr>
  <p:transition>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smtClean="0"/>
              <a:t>Inverzní </a:t>
            </a:r>
            <a:r>
              <a:rPr lang="cs-CZ" sz="1800" dirty="0" err="1" smtClean="0"/>
              <a:t>multiplexování</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555093"/>
          </a:xfrm>
          <a:prstGeom prst="rect">
            <a:avLst/>
          </a:prstGeom>
        </p:spPr>
        <p:txBody>
          <a:bodyPr wrap="square">
            <a:spAutoFit/>
          </a:bodyPr>
          <a:lstStyle/>
          <a:p>
            <a:pPr>
              <a:spcAft>
                <a:spcPts val="200"/>
              </a:spcAft>
            </a:pPr>
            <a:r>
              <a:rPr lang="cs-CZ" sz="2000" b="1" dirty="0" smtClean="0">
                <a:solidFill>
                  <a:srgbClr val="C00000"/>
                </a:solidFill>
              </a:rPr>
              <a:t>Inverzní multiplex</a:t>
            </a:r>
            <a:endParaRPr lang="cs-CZ" sz="2000" b="1" dirty="0" smtClean="0">
              <a:solidFill>
                <a:srgbClr val="C00000"/>
              </a:solidFill>
            </a:endParaRPr>
          </a:p>
          <a:p>
            <a:pPr marL="285750" lvl="1" indent="-285750">
              <a:spcAft>
                <a:spcPts val="200"/>
              </a:spcAft>
              <a:buFont typeface="Arial" pitchFamily="34" charset="0"/>
              <a:buChar char="•"/>
            </a:pPr>
            <a:endParaRPr lang="cs-CZ" sz="2000" dirty="0" smtClean="0"/>
          </a:p>
          <a:p>
            <a:pPr marL="285750" lvl="1" indent="-285750">
              <a:spcAft>
                <a:spcPts val="200"/>
              </a:spcAft>
              <a:buFont typeface="Arial" pitchFamily="34" charset="0"/>
              <a:buChar char="•"/>
            </a:pPr>
            <a:r>
              <a:rPr lang="cs-CZ" sz="2000" dirty="0" smtClean="0"/>
              <a:t>někdy se ale vyskytne přesně opačný problém – rozdělení datového toku (signálu) z jednoho zdroje do několika menších</a:t>
            </a:r>
          </a:p>
          <a:p>
            <a:pPr marL="742950" lvl="2" indent="-285750">
              <a:spcAft>
                <a:spcPts val="200"/>
              </a:spcAft>
              <a:buFont typeface="Arial" pitchFamily="34" charset="0"/>
              <a:buChar char="•"/>
            </a:pPr>
            <a:r>
              <a:rPr lang="cs-CZ" sz="2000" dirty="0" smtClean="0">
                <a:solidFill>
                  <a:srgbClr val="3C3C8C"/>
                </a:solidFill>
              </a:rPr>
              <a:t>například musíme přenést datový tok o rychlosti 10 </a:t>
            </a:r>
            <a:r>
              <a:rPr lang="cs-CZ" sz="2000" dirty="0" err="1" smtClean="0">
                <a:solidFill>
                  <a:srgbClr val="3C3C8C"/>
                </a:solidFill>
              </a:rPr>
              <a:t>Mbit</a:t>
            </a:r>
            <a:r>
              <a:rPr lang="cs-CZ" sz="2000" dirty="0" smtClean="0">
                <a:solidFill>
                  <a:srgbClr val="3C3C8C"/>
                </a:solidFill>
              </a:rPr>
              <a:t>/s, ale k dispozici máme jen kanály s přenosovou rychlostí 1 </a:t>
            </a:r>
            <a:r>
              <a:rPr lang="cs-CZ" sz="2000" dirty="0" err="1" smtClean="0">
                <a:solidFill>
                  <a:srgbClr val="3C3C8C"/>
                </a:solidFill>
              </a:rPr>
              <a:t>Mbit</a:t>
            </a:r>
            <a:r>
              <a:rPr lang="cs-CZ" sz="2000" dirty="0" smtClean="0">
                <a:solidFill>
                  <a:srgbClr val="3C3C8C"/>
                </a:solidFill>
              </a:rPr>
              <a:t>/s – řešením je rozdělit původní datový tok na větší počet paralelních…</a:t>
            </a:r>
          </a:p>
          <a:p>
            <a:pPr marL="285750" lvl="1" indent="-285750">
              <a:spcAft>
                <a:spcPts val="200"/>
              </a:spcAft>
              <a:buFont typeface="Arial" pitchFamily="34" charset="0"/>
              <a:buChar char="•"/>
            </a:pPr>
            <a:r>
              <a:rPr lang="cs-CZ" sz="2000" dirty="0" smtClean="0">
                <a:solidFill>
                  <a:srgbClr val="3C3C8C"/>
                </a:solidFill>
              </a:rPr>
              <a:t>této technice se říká </a:t>
            </a:r>
            <a:r>
              <a:rPr lang="cs-CZ" sz="2000" b="1" dirty="0" smtClean="0">
                <a:solidFill>
                  <a:srgbClr val="C00000"/>
                </a:solidFill>
              </a:rPr>
              <a:t>inverzní multiplex</a:t>
            </a:r>
          </a:p>
          <a:p>
            <a:pPr marL="742950" lvl="2" indent="-285750">
              <a:spcAft>
                <a:spcPts val="200"/>
              </a:spcAft>
              <a:buFont typeface="Arial" pitchFamily="34" charset="0"/>
              <a:buChar char="•"/>
            </a:pPr>
            <a:r>
              <a:rPr lang="cs-CZ" sz="2000" dirty="0" smtClean="0">
                <a:solidFill>
                  <a:srgbClr val="3C3C8C"/>
                </a:solidFill>
              </a:rPr>
              <a:t>použív</a:t>
            </a:r>
            <a:r>
              <a:rPr lang="cs-CZ" sz="2000" dirty="0" smtClean="0">
                <a:solidFill>
                  <a:srgbClr val="3C3C8C"/>
                </a:solidFill>
              </a:rPr>
              <a:t>á se například u některých přípojek </a:t>
            </a:r>
            <a:r>
              <a:rPr lang="cs-CZ" sz="2000" dirty="0" err="1" smtClean="0">
                <a:solidFill>
                  <a:srgbClr val="3C3C8C"/>
                </a:solidFill>
              </a:rPr>
              <a:t>xDSL</a:t>
            </a:r>
            <a:r>
              <a:rPr lang="cs-CZ" sz="2000" dirty="0" smtClean="0">
                <a:solidFill>
                  <a:srgbClr val="3C3C8C"/>
                </a:solidFill>
              </a:rPr>
              <a:t>, kde pro navýšení celkové přenosové rychlosti se využije paralelního přenosu po několika symetrických párech v kabelu současně</a:t>
            </a:r>
          </a:p>
          <a:p>
            <a:pPr marL="742950" lvl="2" indent="-285750">
              <a:spcAft>
                <a:spcPts val="200"/>
              </a:spcAft>
              <a:buFont typeface="Arial" pitchFamily="34" charset="0"/>
              <a:buChar char="•"/>
            </a:pPr>
            <a:r>
              <a:rPr lang="cs-CZ" sz="2000" dirty="0" smtClean="0">
                <a:solidFill>
                  <a:srgbClr val="3C3C8C"/>
                </a:solidFill>
              </a:rPr>
              <a:t>nebo i v případě přenosu rámců </a:t>
            </a:r>
            <a:r>
              <a:rPr lang="cs-CZ" sz="2000" dirty="0" err="1" smtClean="0">
                <a:solidFill>
                  <a:srgbClr val="3C3C8C"/>
                </a:solidFill>
              </a:rPr>
              <a:t>Ethern</a:t>
            </a:r>
            <a:r>
              <a:rPr lang="cs-CZ" sz="2000" dirty="0" err="1" smtClean="0">
                <a:solidFill>
                  <a:srgbClr val="3C3C8C"/>
                </a:solidFill>
              </a:rPr>
              <a:t>et</a:t>
            </a:r>
            <a:r>
              <a:rPr lang="cs-CZ" sz="2000" dirty="0" smtClean="0">
                <a:solidFill>
                  <a:srgbClr val="3C3C8C"/>
                </a:solidFill>
              </a:rPr>
              <a:t> prostřednictvím rámců </a:t>
            </a:r>
            <a:r>
              <a:rPr lang="cs-CZ" sz="2000" dirty="0" err="1" smtClean="0">
                <a:solidFill>
                  <a:srgbClr val="3C3C8C"/>
                </a:solidFill>
              </a:rPr>
              <a:t>plesiochronní</a:t>
            </a:r>
            <a:r>
              <a:rPr lang="cs-CZ" sz="2000" dirty="0" smtClean="0">
                <a:solidFill>
                  <a:srgbClr val="3C3C8C"/>
                </a:solidFill>
              </a:rPr>
              <a:t> digitální hierarchie PDH – E1, E2, E3, kdy je také nutno rozdělit rámce </a:t>
            </a:r>
            <a:r>
              <a:rPr lang="cs-CZ" sz="2000" dirty="0" err="1" smtClean="0">
                <a:solidFill>
                  <a:srgbClr val="3C3C8C"/>
                </a:solidFill>
              </a:rPr>
              <a:t>Ethernetu</a:t>
            </a:r>
            <a:r>
              <a:rPr lang="cs-CZ" sz="2000" dirty="0" smtClean="0">
                <a:solidFill>
                  <a:srgbClr val="3C3C8C"/>
                </a:solidFill>
              </a:rPr>
              <a:t> 100 </a:t>
            </a:r>
            <a:r>
              <a:rPr lang="cs-CZ" sz="2000" dirty="0" err="1" smtClean="0">
                <a:solidFill>
                  <a:srgbClr val="3C3C8C"/>
                </a:solidFill>
              </a:rPr>
              <a:t>Mbit</a:t>
            </a:r>
            <a:r>
              <a:rPr lang="cs-CZ" sz="2000" dirty="0" smtClean="0">
                <a:solidFill>
                  <a:srgbClr val="3C3C8C"/>
                </a:solidFill>
              </a:rPr>
              <a:t>/s do několika paralelních toků</a:t>
            </a:r>
            <a:endParaRPr lang="cs-CZ" sz="2000" dirty="0" smtClean="0">
              <a:solidFill>
                <a:srgbClr val="3C3C8C"/>
              </a:solidFill>
            </a:endParaRPr>
          </a:p>
        </p:txBody>
      </p:sp>
    </p:spTree>
    <p:extLst>
      <p:ext uri="{BB962C8B-B14F-4D97-AF65-F5344CB8AC3E}">
        <p14:creationId xmlns:p14="http://schemas.microsoft.com/office/powerpoint/2010/main" val="1566804921"/>
      </p:ext>
    </p:extLst>
  </p:cSld>
  <p:clrMapOvr>
    <a:masterClrMapping/>
  </p:clrMapOvr>
  <p:transition>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4</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3041858"/>
          </a:xfrm>
          <a:prstGeom prst="rect">
            <a:avLst/>
          </a:prstGeom>
        </p:spPr>
        <p:txBody>
          <a:bodyPr wrap="square">
            <a:spAutoFit/>
          </a:bodyPr>
          <a:lstStyle/>
          <a:p>
            <a:pPr>
              <a:spcAft>
                <a:spcPts val="200"/>
              </a:spcAft>
            </a:pPr>
            <a:r>
              <a:rPr lang="cs-CZ" sz="2000" b="1" dirty="0" smtClean="0">
                <a:solidFill>
                  <a:srgbClr val="C00000"/>
                </a:solidFill>
              </a:rPr>
              <a:t>Jak </a:t>
            </a:r>
            <a:r>
              <a:rPr lang="cs-CZ" sz="2000" b="1" dirty="0" err="1" smtClean="0">
                <a:solidFill>
                  <a:srgbClr val="C00000"/>
                </a:solidFill>
              </a:rPr>
              <a:t>multiplexovat</a:t>
            </a:r>
            <a:r>
              <a:rPr lang="cs-CZ" sz="2000" b="1" dirty="0" smtClean="0">
                <a:solidFill>
                  <a:srgbClr val="C00000"/>
                </a:solidFill>
              </a:rPr>
              <a:t> signály?</a:t>
            </a:r>
          </a:p>
          <a:p>
            <a:pPr marL="285750" lvl="1" indent="-285750">
              <a:spcAft>
                <a:spcPts val="200"/>
              </a:spcAft>
              <a:buFont typeface="Arial" pitchFamily="34" charset="0"/>
              <a:buChar char="•"/>
            </a:pPr>
            <a:endParaRPr lang="cs-CZ" sz="1000" dirty="0" smtClean="0"/>
          </a:p>
          <a:p>
            <a:pPr marL="285750" lvl="1" indent="-285750">
              <a:spcAft>
                <a:spcPts val="200"/>
              </a:spcAft>
              <a:buFont typeface="Arial" pitchFamily="34" charset="0"/>
              <a:buChar char="•"/>
            </a:pPr>
            <a:r>
              <a:rPr lang="cs-CZ" sz="2000" dirty="0" smtClean="0">
                <a:solidFill>
                  <a:srgbClr val="C00000"/>
                </a:solidFill>
              </a:rPr>
              <a:t>Nezbytná podmínka </a:t>
            </a:r>
            <a:r>
              <a:rPr lang="cs-CZ" sz="2000" dirty="0" err="1" smtClean="0">
                <a:solidFill>
                  <a:srgbClr val="C00000"/>
                </a:solidFill>
              </a:rPr>
              <a:t>multiplexování</a:t>
            </a:r>
            <a:r>
              <a:rPr lang="cs-CZ" sz="2000" dirty="0" smtClean="0">
                <a:solidFill>
                  <a:srgbClr val="C00000"/>
                </a:solidFill>
              </a:rPr>
              <a:t> signálů</a:t>
            </a:r>
            <a:r>
              <a:rPr lang="cs-CZ" sz="2000" dirty="0" smtClean="0"/>
              <a:t> = signály musíme být schopni na přijímací straně od sebe navzájem odlišit</a:t>
            </a:r>
          </a:p>
          <a:p>
            <a:pPr marL="285750" lvl="1" indent="-285750">
              <a:spcAft>
                <a:spcPts val="200"/>
              </a:spcAft>
              <a:buFont typeface="Arial" pitchFamily="34" charset="0"/>
              <a:buChar char="•"/>
            </a:pPr>
            <a:endParaRPr lang="cs-CZ" sz="1000" dirty="0" smtClean="0">
              <a:solidFill>
                <a:srgbClr val="C00000"/>
              </a:solidFill>
            </a:endParaRPr>
          </a:p>
          <a:p>
            <a:pPr marL="285750" lvl="1" indent="-285750">
              <a:spcAft>
                <a:spcPts val="200"/>
              </a:spcAft>
              <a:buFont typeface="Arial" pitchFamily="34" charset="0"/>
              <a:buChar char="•"/>
            </a:pPr>
            <a:r>
              <a:rPr lang="cs-CZ" sz="2000" dirty="0" smtClean="0">
                <a:solidFill>
                  <a:srgbClr val="C00000"/>
                </a:solidFill>
              </a:rPr>
              <a:t>Multiplexor (MUX)</a:t>
            </a:r>
            <a:endParaRPr lang="cs-CZ" sz="2000" dirty="0" smtClean="0">
              <a:solidFill>
                <a:srgbClr val="3C3C8C"/>
              </a:solidFill>
            </a:endParaRPr>
          </a:p>
          <a:p>
            <a:pPr marL="742950" lvl="2" indent="-285750">
              <a:spcAft>
                <a:spcPts val="200"/>
              </a:spcAft>
              <a:buFont typeface="Arial" pitchFamily="34" charset="0"/>
              <a:buChar char="•"/>
            </a:pPr>
            <a:r>
              <a:rPr lang="cs-CZ" sz="2000" dirty="0">
                <a:solidFill>
                  <a:srgbClr val="3C3C8C"/>
                </a:solidFill>
              </a:rPr>
              <a:t>p</a:t>
            </a:r>
            <a:r>
              <a:rPr lang="cs-CZ" sz="2000" dirty="0" smtClean="0">
                <a:solidFill>
                  <a:srgbClr val="3C3C8C"/>
                </a:solidFill>
              </a:rPr>
              <a:t>rovádí sdružování jednotlivých signálů na vstupu společného kanálu</a:t>
            </a:r>
          </a:p>
          <a:p>
            <a:pPr marL="285750" lvl="1" indent="-285750">
              <a:spcAft>
                <a:spcPts val="200"/>
              </a:spcAft>
              <a:buFont typeface="Arial" pitchFamily="34" charset="0"/>
              <a:buChar char="•"/>
            </a:pPr>
            <a:r>
              <a:rPr lang="cs-CZ" sz="2000" dirty="0" smtClean="0">
                <a:solidFill>
                  <a:srgbClr val="C00000"/>
                </a:solidFill>
              </a:rPr>
              <a:t>Demultiplexor (DEMUX</a:t>
            </a:r>
            <a:r>
              <a:rPr lang="cs-CZ" sz="2000" dirty="0">
                <a:solidFill>
                  <a:srgbClr val="C00000"/>
                </a:solidFill>
              </a:rPr>
              <a:t>)</a:t>
            </a:r>
            <a:endParaRPr lang="cs-CZ" sz="2000" dirty="0">
              <a:solidFill>
                <a:srgbClr val="3C3C8C"/>
              </a:solidFill>
            </a:endParaRPr>
          </a:p>
          <a:p>
            <a:pPr marL="742950" lvl="2" indent="-285750">
              <a:spcAft>
                <a:spcPts val="200"/>
              </a:spcAft>
              <a:buFont typeface="Arial" pitchFamily="34" charset="0"/>
              <a:buChar char="•"/>
            </a:pPr>
            <a:r>
              <a:rPr lang="cs-CZ" sz="2000" dirty="0" smtClean="0">
                <a:solidFill>
                  <a:srgbClr val="3C3C8C"/>
                </a:solidFill>
              </a:rPr>
              <a:t>naopak na výstupu ze společného kanálu odděluje zpátky jednotlivé signály</a:t>
            </a:r>
            <a:endParaRPr lang="cs-CZ" sz="2000" dirty="0">
              <a:solidFill>
                <a:srgbClr val="3C3C8C"/>
              </a:solidFill>
            </a:endParaRPr>
          </a:p>
        </p:txBody>
      </p:sp>
      <p:graphicFrame>
        <p:nvGraphicFramePr>
          <p:cNvPr id="3" name="Objekt 2"/>
          <p:cNvGraphicFramePr>
            <a:graphicFrameLocks noChangeAspect="1"/>
          </p:cNvGraphicFramePr>
          <p:nvPr>
            <p:extLst>
              <p:ext uri="{D42A27DB-BD31-4B8C-83A1-F6EECF244321}">
                <p14:modId xmlns:p14="http://schemas.microsoft.com/office/powerpoint/2010/main" val="1055250851"/>
              </p:ext>
            </p:extLst>
          </p:nvPr>
        </p:nvGraphicFramePr>
        <p:xfrm>
          <a:off x="1896753" y="4211391"/>
          <a:ext cx="5830570" cy="1965085"/>
        </p:xfrm>
        <a:graphic>
          <a:graphicData uri="http://schemas.openxmlformats.org/presentationml/2006/ole">
            <mc:AlternateContent xmlns:mc="http://schemas.openxmlformats.org/markup-compatibility/2006">
              <mc:Choice xmlns:v="urn:schemas-microsoft-com:vml" Requires="v">
                <p:oleObj spid="_x0000_s2100" name="Visio" r:id="rId5" imgW="5294065" imgH="1783890" progId="Visio.Drawing.11">
                  <p:embed/>
                </p:oleObj>
              </mc:Choice>
              <mc:Fallback>
                <p:oleObj name="Visio" r:id="rId5" imgW="5294065" imgH="1783890" progId="Visio.Drawing.11">
                  <p:embed/>
                  <p:pic>
                    <p:nvPicPr>
                      <p:cNvPr id="0" name=""/>
                      <p:cNvPicPr/>
                      <p:nvPr/>
                    </p:nvPicPr>
                    <p:blipFill>
                      <a:blip r:embed="rId6"/>
                      <a:stretch>
                        <a:fillRect/>
                      </a:stretch>
                    </p:blipFill>
                    <p:spPr>
                      <a:xfrm>
                        <a:off x="1896753" y="4211391"/>
                        <a:ext cx="5830570" cy="1965085"/>
                      </a:xfrm>
                      <a:prstGeom prst="rect">
                        <a:avLst/>
                      </a:prstGeom>
                    </p:spPr>
                  </p:pic>
                </p:oleObj>
              </mc:Fallback>
            </mc:AlternateContent>
          </a:graphicData>
        </a:graphic>
      </p:graphicFrame>
    </p:spTree>
    <p:extLst>
      <p:ext uri="{BB962C8B-B14F-4D97-AF65-F5344CB8AC3E}">
        <p14:creationId xmlns:p14="http://schemas.microsoft.com/office/powerpoint/2010/main" val="3047203261"/>
      </p:ext>
    </p:extLst>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5</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632037"/>
          </a:xfrm>
          <a:prstGeom prst="rect">
            <a:avLst/>
          </a:prstGeom>
        </p:spPr>
        <p:txBody>
          <a:bodyPr wrap="square">
            <a:spAutoFit/>
          </a:bodyPr>
          <a:lstStyle/>
          <a:p>
            <a:pPr>
              <a:spcAft>
                <a:spcPts val="200"/>
              </a:spcAft>
            </a:pPr>
            <a:r>
              <a:rPr lang="cs-CZ" sz="2000" b="1" dirty="0" smtClean="0">
                <a:solidFill>
                  <a:srgbClr val="C00000"/>
                </a:solidFill>
              </a:rPr>
              <a:t>Druhy multiplexů</a:t>
            </a:r>
          </a:p>
          <a:p>
            <a:pPr marL="285750" lvl="1" indent="-285750">
              <a:spcAft>
                <a:spcPts val="200"/>
              </a:spcAft>
              <a:buFont typeface="Arial" pitchFamily="34" charset="0"/>
              <a:buChar char="•"/>
            </a:pPr>
            <a:endParaRPr lang="cs-CZ" sz="1000" dirty="0" smtClean="0"/>
          </a:p>
          <a:p>
            <a:pPr marL="285750" lvl="1" indent="-285750">
              <a:spcAft>
                <a:spcPts val="200"/>
              </a:spcAft>
              <a:buFont typeface="Arial" pitchFamily="34" charset="0"/>
              <a:buChar char="•"/>
            </a:pPr>
            <a:r>
              <a:rPr lang="cs-CZ" sz="2000" dirty="0" smtClean="0">
                <a:solidFill>
                  <a:srgbClr val="C00000"/>
                </a:solidFill>
              </a:rPr>
              <a:t>Časové </a:t>
            </a:r>
            <a:r>
              <a:rPr lang="cs-CZ" sz="2000" dirty="0" err="1" smtClean="0">
                <a:solidFill>
                  <a:srgbClr val="C00000"/>
                </a:solidFill>
              </a:rPr>
              <a:t>multiplexování</a:t>
            </a:r>
            <a:r>
              <a:rPr lang="cs-CZ" sz="2000" dirty="0" smtClean="0">
                <a:solidFill>
                  <a:srgbClr val="C00000"/>
                </a:solidFill>
              </a:rPr>
              <a:t> – TDM </a:t>
            </a:r>
            <a:r>
              <a:rPr lang="cs-CZ" sz="2000" dirty="0" smtClean="0">
                <a:solidFill>
                  <a:srgbClr val="3C3C8C"/>
                </a:solidFill>
              </a:rPr>
              <a:t>– </a:t>
            </a:r>
            <a:r>
              <a:rPr lang="cs-CZ" sz="2000" dirty="0" err="1" smtClean="0">
                <a:solidFill>
                  <a:srgbClr val="3C3C8C"/>
                </a:solidFill>
              </a:rPr>
              <a:t>Time</a:t>
            </a:r>
            <a:r>
              <a:rPr lang="cs-CZ" sz="2000" dirty="0" smtClean="0">
                <a:solidFill>
                  <a:srgbClr val="3C3C8C"/>
                </a:solidFill>
              </a:rPr>
              <a:t> </a:t>
            </a:r>
            <a:r>
              <a:rPr lang="cs-CZ" sz="2000" dirty="0" err="1" smtClean="0">
                <a:solidFill>
                  <a:srgbClr val="3C3C8C"/>
                </a:solidFill>
              </a:rPr>
              <a:t>Division</a:t>
            </a:r>
            <a:r>
              <a:rPr lang="cs-CZ" sz="2000" dirty="0" smtClean="0">
                <a:solidFill>
                  <a:srgbClr val="3C3C8C"/>
                </a:solidFill>
              </a:rPr>
              <a:t> Multiplex</a:t>
            </a:r>
          </a:p>
          <a:p>
            <a:pPr marL="742950" lvl="2" indent="-285750">
              <a:spcAft>
                <a:spcPts val="200"/>
              </a:spcAft>
              <a:buFont typeface="Arial" pitchFamily="34" charset="0"/>
              <a:buChar char="•"/>
            </a:pPr>
            <a:r>
              <a:rPr lang="cs-CZ" sz="2000" dirty="0" smtClean="0">
                <a:solidFill>
                  <a:srgbClr val="3C3C8C"/>
                </a:solidFill>
              </a:rPr>
              <a:t>do společného kanálu jsou postupně na krátký časový okamžik přepínány signály z jednotlivých zdrojů</a:t>
            </a:r>
          </a:p>
          <a:p>
            <a:pPr marL="742950" lvl="2" indent="-285750">
              <a:spcAft>
                <a:spcPts val="200"/>
              </a:spcAft>
              <a:buFont typeface="Arial" pitchFamily="34" charset="0"/>
              <a:buChar char="•"/>
            </a:pPr>
            <a:r>
              <a:rPr lang="cs-CZ" sz="2000" dirty="0" smtClean="0">
                <a:solidFill>
                  <a:srgbClr val="3C3C8C"/>
                </a:solidFill>
              </a:rPr>
              <a:t>přepínání je cyklické – zdroje jsou přepínány stále ve stejném pořadí</a:t>
            </a:r>
          </a:p>
          <a:p>
            <a:pPr marL="742950" lvl="2" indent="-285750">
              <a:spcAft>
                <a:spcPts val="200"/>
              </a:spcAft>
              <a:buFont typeface="Arial" pitchFamily="34" charset="0"/>
              <a:buChar char="•"/>
            </a:pPr>
            <a:r>
              <a:rPr lang="cs-CZ" sz="2000" dirty="0" smtClean="0">
                <a:solidFill>
                  <a:srgbClr val="3C3C8C"/>
                </a:solidFill>
              </a:rPr>
              <a:t>stejným přepínačem pracujícím synchronně (oba přepínače přepínají ve stejných časových okamžicích) se na výstupu přepínají signály do jednotlivých výstupů</a:t>
            </a:r>
          </a:p>
          <a:p>
            <a:pPr marL="742950" lvl="2" indent="-285750">
              <a:spcAft>
                <a:spcPts val="200"/>
              </a:spcAft>
              <a:buFont typeface="Arial" pitchFamily="34" charset="0"/>
              <a:buChar char="•"/>
            </a:pPr>
            <a:r>
              <a:rPr lang="cs-CZ" sz="2000" dirty="0" smtClean="0">
                <a:solidFill>
                  <a:srgbClr val="3C3C8C"/>
                </a:solidFill>
              </a:rPr>
              <a:t>krátký okamžik (interval) přenosu jednoho signálu se označuje jako </a:t>
            </a:r>
            <a:r>
              <a:rPr lang="cs-CZ" sz="2000" b="1" dirty="0" err="1" smtClean="0">
                <a:solidFill>
                  <a:srgbClr val="3C3C8C"/>
                </a:solidFill>
              </a:rPr>
              <a:t>timeslot</a:t>
            </a:r>
            <a:r>
              <a:rPr lang="cs-CZ" sz="2000" dirty="0" smtClean="0">
                <a:solidFill>
                  <a:srgbClr val="3C3C8C"/>
                </a:solidFill>
              </a:rPr>
              <a:t> (časový nebo kanálový interval)</a:t>
            </a:r>
          </a:p>
          <a:p>
            <a:pPr marL="742950" lvl="2" indent="-285750">
              <a:spcAft>
                <a:spcPts val="200"/>
              </a:spcAft>
              <a:buFont typeface="Arial" pitchFamily="34" charset="0"/>
              <a:buChar char="•"/>
            </a:pPr>
            <a:r>
              <a:rPr lang="cs-CZ" sz="2000" dirty="0" smtClean="0">
                <a:solidFill>
                  <a:srgbClr val="3C3C8C"/>
                </a:solidFill>
              </a:rPr>
              <a:t>kanálové intervaly mají vždy konstantní délku trvání – jsou všechny stejně dlouhé</a:t>
            </a:r>
          </a:p>
          <a:p>
            <a:pPr marL="742950" lvl="2" indent="-285750">
              <a:spcAft>
                <a:spcPts val="200"/>
              </a:spcAft>
              <a:buFont typeface="Arial" pitchFamily="34" charset="0"/>
              <a:buChar char="•"/>
            </a:pPr>
            <a:endParaRPr lang="cs-CZ" sz="1000" dirty="0">
              <a:solidFill>
                <a:srgbClr val="3C3C8C"/>
              </a:solidFill>
            </a:endParaRPr>
          </a:p>
          <a:p>
            <a:pPr marL="285750" lvl="1" indent="-285750">
              <a:spcAft>
                <a:spcPts val="200"/>
              </a:spcAft>
              <a:buFont typeface="Arial" pitchFamily="34" charset="0"/>
              <a:buChar char="•"/>
            </a:pPr>
            <a:r>
              <a:rPr lang="cs-CZ" sz="2000" dirty="0" smtClean="0">
                <a:solidFill>
                  <a:srgbClr val="3C3C8C"/>
                </a:solidFill>
              </a:rPr>
              <a:t>Vzpomenete si, kde jsme již předtím mluvili o časovém multiplexu?</a:t>
            </a:r>
            <a:endParaRPr lang="cs-CZ" sz="2000" dirty="0">
              <a:solidFill>
                <a:srgbClr val="3C3C8C"/>
              </a:solidFill>
            </a:endParaRPr>
          </a:p>
        </p:txBody>
      </p:sp>
    </p:spTree>
    <p:extLst>
      <p:ext uri="{BB962C8B-B14F-4D97-AF65-F5344CB8AC3E}">
        <p14:creationId xmlns:p14="http://schemas.microsoft.com/office/powerpoint/2010/main" val="2468006392"/>
      </p:ext>
    </p:extLst>
  </p:cSld>
  <p:clrMapOvr>
    <a:masterClrMapping/>
  </p:clrMapOvr>
  <p:transition>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6</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913070"/>
          </a:xfrm>
          <a:prstGeom prst="rect">
            <a:avLst/>
          </a:prstGeom>
        </p:spPr>
        <p:txBody>
          <a:bodyPr wrap="square">
            <a:spAutoFit/>
          </a:bodyPr>
          <a:lstStyle/>
          <a:p>
            <a:pPr>
              <a:spcAft>
                <a:spcPts val="200"/>
              </a:spcAft>
            </a:pPr>
            <a:r>
              <a:rPr lang="cs-CZ" sz="2000" b="1" dirty="0" smtClean="0">
                <a:solidFill>
                  <a:srgbClr val="C00000"/>
                </a:solidFill>
              </a:rPr>
              <a:t>Druhy multiplexů</a:t>
            </a:r>
          </a:p>
          <a:p>
            <a:pPr marL="285750" lvl="1" indent="-285750">
              <a:spcAft>
                <a:spcPts val="200"/>
              </a:spcAft>
              <a:buFont typeface="Arial" pitchFamily="34" charset="0"/>
              <a:buChar char="•"/>
            </a:pPr>
            <a:endParaRPr lang="cs-CZ" sz="1000" dirty="0" smtClean="0"/>
          </a:p>
          <a:p>
            <a:pPr marL="285750" lvl="1" indent="-285750">
              <a:spcAft>
                <a:spcPts val="200"/>
              </a:spcAft>
              <a:buFont typeface="Arial" pitchFamily="34" charset="0"/>
              <a:buChar char="•"/>
            </a:pPr>
            <a:r>
              <a:rPr lang="cs-CZ" sz="2000" dirty="0" smtClean="0">
                <a:solidFill>
                  <a:srgbClr val="C00000"/>
                </a:solidFill>
              </a:rPr>
              <a:t>Časové </a:t>
            </a:r>
            <a:r>
              <a:rPr lang="cs-CZ" sz="2000" dirty="0" err="1" smtClean="0">
                <a:solidFill>
                  <a:srgbClr val="C00000"/>
                </a:solidFill>
              </a:rPr>
              <a:t>multiplexování</a:t>
            </a:r>
            <a:r>
              <a:rPr lang="cs-CZ" sz="2000" dirty="0" smtClean="0">
                <a:solidFill>
                  <a:srgbClr val="C00000"/>
                </a:solidFill>
              </a:rPr>
              <a:t> – TDM</a:t>
            </a:r>
          </a:p>
        </p:txBody>
      </p:sp>
      <p:graphicFrame>
        <p:nvGraphicFramePr>
          <p:cNvPr id="3" name="Objekt 2"/>
          <p:cNvGraphicFramePr>
            <a:graphicFrameLocks noChangeAspect="1"/>
          </p:cNvGraphicFramePr>
          <p:nvPr>
            <p:extLst>
              <p:ext uri="{D42A27DB-BD31-4B8C-83A1-F6EECF244321}">
                <p14:modId xmlns:p14="http://schemas.microsoft.com/office/powerpoint/2010/main" val="3889192833"/>
              </p:ext>
            </p:extLst>
          </p:nvPr>
        </p:nvGraphicFramePr>
        <p:xfrm>
          <a:off x="883880" y="2543019"/>
          <a:ext cx="6588125" cy="2160587"/>
        </p:xfrm>
        <a:graphic>
          <a:graphicData uri="http://schemas.openxmlformats.org/presentationml/2006/ole">
            <mc:AlternateContent xmlns:mc="http://schemas.openxmlformats.org/markup-compatibility/2006">
              <mc:Choice xmlns:v="urn:schemas-microsoft-com:vml" Requires="v">
                <p:oleObj spid="_x0000_s3116" name="Visio" r:id="rId5" imgW="4093054" imgH="1327050" progId="Visio.Drawing.11">
                  <p:embed/>
                </p:oleObj>
              </mc:Choice>
              <mc:Fallback>
                <p:oleObj name="Visio" r:id="rId5" imgW="4093054" imgH="1327050" progId="Visio.Drawing.11">
                  <p:embed/>
                  <p:pic>
                    <p:nvPicPr>
                      <p:cNvPr id="0" name="Objekt 1"/>
                      <p:cNvPicPr>
                        <a:picLocks noChangeAspect="1" noChangeArrowheads="1"/>
                      </p:cNvPicPr>
                      <p:nvPr/>
                    </p:nvPicPr>
                    <p:blipFill>
                      <a:blip r:embed="rId6"/>
                      <a:srcRect/>
                      <a:stretch>
                        <a:fillRect/>
                      </a:stretch>
                    </p:blipFill>
                    <p:spPr bwMode="auto">
                      <a:xfrm>
                        <a:off x="883880" y="2543019"/>
                        <a:ext cx="6588125"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294881913"/>
      </p:ext>
    </p:extLst>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7</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119076"/>
          </a:xfrm>
          <a:prstGeom prst="rect">
            <a:avLst/>
          </a:prstGeom>
        </p:spPr>
        <p:txBody>
          <a:bodyPr wrap="square">
            <a:spAutoFit/>
          </a:bodyPr>
          <a:lstStyle/>
          <a:p>
            <a:pPr>
              <a:spcAft>
                <a:spcPts val="200"/>
              </a:spcAft>
            </a:pPr>
            <a:r>
              <a:rPr lang="cs-CZ" sz="2000" b="1" dirty="0" smtClean="0">
                <a:solidFill>
                  <a:srgbClr val="C00000"/>
                </a:solidFill>
              </a:rPr>
              <a:t>Druhy multiplexů</a:t>
            </a:r>
          </a:p>
          <a:p>
            <a:pPr marL="285750" lvl="1" indent="-285750">
              <a:spcAft>
                <a:spcPts val="200"/>
              </a:spcAft>
              <a:buFont typeface="Arial" pitchFamily="34" charset="0"/>
              <a:buChar char="•"/>
            </a:pPr>
            <a:endParaRPr lang="cs-CZ" sz="1000" dirty="0" smtClean="0"/>
          </a:p>
          <a:p>
            <a:pPr marL="285750" lvl="1" indent="-285750">
              <a:spcAft>
                <a:spcPts val="200"/>
              </a:spcAft>
              <a:buFont typeface="Arial" pitchFamily="34" charset="0"/>
              <a:buChar char="•"/>
            </a:pPr>
            <a:r>
              <a:rPr lang="cs-CZ" sz="2000" dirty="0" smtClean="0">
                <a:solidFill>
                  <a:srgbClr val="C00000"/>
                </a:solidFill>
              </a:rPr>
              <a:t>Časový statistický multiplex – STDM</a:t>
            </a:r>
          </a:p>
          <a:p>
            <a:pPr marL="742950" lvl="2" indent="-285750">
              <a:spcAft>
                <a:spcPts val="200"/>
              </a:spcAft>
              <a:buFont typeface="Arial" pitchFamily="34" charset="0"/>
              <a:buChar char="•"/>
            </a:pPr>
            <a:r>
              <a:rPr lang="cs-CZ" sz="2000" dirty="0" err="1" smtClean="0">
                <a:solidFill>
                  <a:srgbClr val="3C3C8C"/>
                </a:solidFill>
              </a:rPr>
              <a:t>Statistical</a:t>
            </a:r>
            <a:r>
              <a:rPr lang="cs-CZ" sz="2000" dirty="0" smtClean="0">
                <a:solidFill>
                  <a:srgbClr val="3C3C8C"/>
                </a:solidFill>
              </a:rPr>
              <a:t> </a:t>
            </a:r>
            <a:r>
              <a:rPr lang="cs-CZ" sz="2000" dirty="0" err="1" smtClean="0">
                <a:solidFill>
                  <a:srgbClr val="3C3C8C"/>
                </a:solidFill>
              </a:rPr>
              <a:t>Time</a:t>
            </a:r>
            <a:r>
              <a:rPr lang="cs-CZ" sz="2000" dirty="0" smtClean="0">
                <a:solidFill>
                  <a:srgbClr val="3C3C8C"/>
                </a:solidFill>
              </a:rPr>
              <a:t> </a:t>
            </a:r>
            <a:r>
              <a:rPr lang="cs-CZ" sz="2000" dirty="0" err="1" smtClean="0">
                <a:solidFill>
                  <a:srgbClr val="3C3C8C"/>
                </a:solidFill>
              </a:rPr>
              <a:t>Division</a:t>
            </a:r>
            <a:r>
              <a:rPr lang="cs-CZ" sz="2000" dirty="0" smtClean="0">
                <a:solidFill>
                  <a:srgbClr val="3C3C8C"/>
                </a:solidFill>
              </a:rPr>
              <a:t> Multiplex</a:t>
            </a:r>
          </a:p>
          <a:p>
            <a:pPr marL="742950" lvl="2" indent="-285750">
              <a:spcAft>
                <a:spcPts val="200"/>
              </a:spcAft>
              <a:buFont typeface="Arial" pitchFamily="34" charset="0"/>
              <a:buChar char="•"/>
            </a:pPr>
            <a:r>
              <a:rPr lang="cs-CZ" sz="2000" dirty="0" smtClean="0">
                <a:solidFill>
                  <a:srgbClr val="3C3C8C"/>
                </a:solidFill>
              </a:rPr>
              <a:t>nevýhodou obyčejného časového </a:t>
            </a:r>
            <a:r>
              <a:rPr lang="cs-CZ" sz="2000" dirty="0" err="1" smtClean="0">
                <a:solidFill>
                  <a:srgbClr val="3C3C8C"/>
                </a:solidFill>
              </a:rPr>
              <a:t>multiplexování</a:t>
            </a:r>
            <a:r>
              <a:rPr lang="cs-CZ" sz="2000" dirty="0" smtClean="0">
                <a:solidFill>
                  <a:srgbClr val="3C3C8C"/>
                </a:solidFill>
              </a:rPr>
              <a:t> je, že zdroje na vstupu společného kanálu jsou přepínány cyklicky stále ve stejném pořadí a délka všech intervalů je konstantní a pevná</a:t>
            </a:r>
          </a:p>
          <a:p>
            <a:pPr marL="742950" lvl="2" indent="-285750">
              <a:spcAft>
                <a:spcPts val="200"/>
              </a:spcAft>
              <a:buFont typeface="Arial" pitchFamily="34" charset="0"/>
              <a:buChar char="•"/>
            </a:pPr>
            <a:r>
              <a:rPr lang="cs-CZ" sz="2000" dirty="0" smtClean="0">
                <a:solidFill>
                  <a:srgbClr val="3C3C8C"/>
                </a:solidFill>
              </a:rPr>
              <a:t>pokud však některý ze zdrojů nemá k dispozici žádný signál pro vysílání vznikají zbytečně ve společném kanále prázdná místa</a:t>
            </a:r>
          </a:p>
          <a:p>
            <a:pPr marL="742950" lvl="2" indent="-285750">
              <a:spcAft>
                <a:spcPts val="200"/>
              </a:spcAft>
              <a:buFont typeface="Arial" pitchFamily="34" charset="0"/>
              <a:buChar char="•"/>
            </a:pPr>
            <a:r>
              <a:rPr lang="cs-CZ" sz="2000" dirty="0" smtClean="0">
                <a:solidFill>
                  <a:srgbClr val="3C3C8C"/>
                </a:solidFill>
              </a:rPr>
              <a:t>naopak jiný zdroj potřebuje odeslat více dat, ale nemůže, protože všechny vysílače mají pevně přidělené stejně dlouhé kanálové intervaly v cyklickém pořadí</a:t>
            </a:r>
          </a:p>
          <a:p>
            <a:pPr marL="742950" lvl="2" indent="-285750">
              <a:spcAft>
                <a:spcPts val="200"/>
              </a:spcAft>
              <a:buFont typeface="Arial" pitchFamily="34" charset="0"/>
              <a:buChar char="•"/>
            </a:pPr>
            <a:r>
              <a:rPr lang="cs-CZ" sz="2000" dirty="0" smtClean="0">
                <a:solidFill>
                  <a:srgbClr val="3C3C8C"/>
                </a:solidFill>
              </a:rPr>
              <a:t>řešením je tzv. statistický časový multiplex STDM</a:t>
            </a:r>
            <a:endParaRPr lang="cs-CZ" sz="2000" dirty="0">
              <a:solidFill>
                <a:srgbClr val="3C3C8C"/>
              </a:solidFill>
            </a:endParaRPr>
          </a:p>
        </p:txBody>
      </p:sp>
    </p:spTree>
    <p:extLst>
      <p:ext uri="{BB962C8B-B14F-4D97-AF65-F5344CB8AC3E}">
        <p14:creationId xmlns:p14="http://schemas.microsoft.com/office/powerpoint/2010/main" val="354172898"/>
      </p:ext>
    </p:extLst>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8</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760278"/>
          </a:xfrm>
          <a:prstGeom prst="rect">
            <a:avLst/>
          </a:prstGeom>
        </p:spPr>
        <p:txBody>
          <a:bodyPr wrap="square">
            <a:spAutoFit/>
          </a:bodyPr>
          <a:lstStyle/>
          <a:p>
            <a:pPr>
              <a:spcAft>
                <a:spcPts val="200"/>
              </a:spcAft>
            </a:pPr>
            <a:r>
              <a:rPr lang="cs-CZ" sz="2000" b="1" dirty="0" smtClean="0">
                <a:solidFill>
                  <a:srgbClr val="C00000"/>
                </a:solidFill>
              </a:rPr>
              <a:t>Druhy multiplexů</a:t>
            </a:r>
          </a:p>
          <a:p>
            <a:pPr marL="285750" lvl="1" indent="-285750">
              <a:spcAft>
                <a:spcPts val="200"/>
              </a:spcAft>
              <a:buFont typeface="Arial" pitchFamily="34" charset="0"/>
              <a:buChar char="•"/>
            </a:pPr>
            <a:endParaRPr lang="cs-CZ" sz="1000" dirty="0" smtClean="0"/>
          </a:p>
          <a:p>
            <a:pPr marL="285750" lvl="1" indent="-285750">
              <a:spcAft>
                <a:spcPts val="200"/>
              </a:spcAft>
              <a:buFont typeface="Arial" pitchFamily="34" charset="0"/>
              <a:buChar char="•"/>
            </a:pPr>
            <a:r>
              <a:rPr lang="cs-CZ" sz="2000" dirty="0" smtClean="0">
                <a:solidFill>
                  <a:srgbClr val="C00000"/>
                </a:solidFill>
              </a:rPr>
              <a:t>Časový statistický multiplex – STDM</a:t>
            </a:r>
          </a:p>
          <a:p>
            <a:pPr marL="742950" lvl="2" indent="-285750">
              <a:spcAft>
                <a:spcPts val="200"/>
              </a:spcAft>
              <a:buFont typeface="Arial" pitchFamily="34" charset="0"/>
              <a:buChar char="•"/>
            </a:pPr>
            <a:r>
              <a:rPr lang="cs-CZ" sz="2000" dirty="0" smtClean="0">
                <a:solidFill>
                  <a:srgbClr val="3C3C8C"/>
                </a:solidFill>
              </a:rPr>
              <a:t>vysílací okamžiky jsou jednotlivým zdrojům přidělovány v různém pořadí – efektivně tak jak tyto vysílače potřebují</a:t>
            </a:r>
          </a:p>
          <a:p>
            <a:pPr marL="1200150" lvl="3" indent="-285750">
              <a:spcAft>
                <a:spcPts val="200"/>
              </a:spcAft>
              <a:buFont typeface="Arial" pitchFamily="34" charset="0"/>
              <a:buChar char="•"/>
            </a:pPr>
            <a:r>
              <a:rPr lang="cs-CZ" sz="2000" dirty="0" smtClean="0">
                <a:solidFill>
                  <a:srgbClr val="3C3C8C"/>
                </a:solidFill>
              </a:rPr>
              <a:t>pokud vysílač potřebuje odeslat velký objem dat, jsou mu přiděleny vysílací okamžiky častěji než zdroji, který tolik vysílat nepotřebuje</a:t>
            </a:r>
          </a:p>
          <a:p>
            <a:pPr marL="742950" lvl="2" indent="-285750">
              <a:spcAft>
                <a:spcPts val="200"/>
              </a:spcAft>
              <a:buFont typeface="Arial" pitchFamily="34" charset="0"/>
              <a:buChar char="•"/>
            </a:pPr>
            <a:r>
              <a:rPr lang="cs-CZ" sz="2000" dirty="0" smtClean="0">
                <a:solidFill>
                  <a:srgbClr val="3C3C8C"/>
                </a:solidFill>
              </a:rPr>
              <a:t>není tedy pevně dané pořadí zdrojů na vysílací straně</a:t>
            </a:r>
          </a:p>
          <a:p>
            <a:pPr marL="742950" lvl="2" indent="-285750">
              <a:spcAft>
                <a:spcPts val="200"/>
              </a:spcAft>
              <a:buFont typeface="Arial" pitchFamily="34" charset="0"/>
              <a:buChar char="•"/>
            </a:pPr>
            <a:r>
              <a:rPr lang="cs-CZ" sz="2000" dirty="0" smtClean="0">
                <a:solidFill>
                  <a:srgbClr val="3C3C8C"/>
                </a:solidFill>
              </a:rPr>
              <a:t>aby demultiplexor na přijímací straně správně poznal, jakému zdroji který </a:t>
            </a:r>
            <a:r>
              <a:rPr lang="cs-CZ" sz="2000" dirty="0" err="1" smtClean="0">
                <a:solidFill>
                  <a:srgbClr val="3C3C8C"/>
                </a:solidFill>
              </a:rPr>
              <a:t>timeslot</a:t>
            </a:r>
            <a:r>
              <a:rPr lang="cs-CZ" sz="2000" dirty="0" smtClean="0">
                <a:solidFill>
                  <a:srgbClr val="3C3C8C"/>
                </a:solidFill>
              </a:rPr>
              <a:t> patří, musí být intervaly označeny</a:t>
            </a:r>
          </a:p>
          <a:p>
            <a:pPr marL="1200150" lvl="3" indent="-285750">
              <a:spcAft>
                <a:spcPts val="200"/>
              </a:spcAft>
              <a:buFont typeface="Arial" pitchFamily="34" charset="0"/>
              <a:buChar char="•"/>
            </a:pPr>
            <a:r>
              <a:rPr lang="cs-CZ" sz="2000" dirty="0" smtClean="0">
                <a:solidFill>
                  <a:srgbClr val="3C3C8C"/>
                </a:solidFill>
              </a:rPr>
              <a:t>v záhlaví (hlavičce) kanálového intervalu je informace, od kterého zdroje pochází</a:t>
            </a:r>
          </a:p>
          <a:p>
            <a:pPr marL="1200150" lvl="3" indent="-285750">
              <a:spcAft>
                <a:spcPts val="200"/>
              </a:spcAft>
              <a:buFont typeface="Arial" pitchFamily="34" charset="0"/>
              <a:buChar char="•"/>
            </a:pPr>
            <a:r>
              <a:rPr lang="cs-CZ" sz="2000" dirty="0" smtClean="0">
                <a:solidFill>
                  <a:srgbClr val="3C3C8C"/>
                </a:solidFill>
              </a:rPr>
              <a:t>přidáním hlavičky (služební informace) se snižuje efektivita přenosu – musíme část kapacity vyhradit pro přenos služebních informací místo uživatelských dat</a:t>
            </a:r>
          </a:p>
        </p:txBody>
      </p:sp>
    </p:spTree>
    <p:extLst>
      <p:ext uri="{BB962C8B-B14F-4D97-AF65-F5344CB8AC3E}">
        <p14:creationId xmlns:p14="http://schemas.microsoft.com/office/powerpoint/2010/main" val="2725515937"/>
      </p:ext>
    </p:extLst>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Multiplexování</a:t>
            </a:r>
            <a:r>
              <a:rPr lang="cs-CZ" sz="1800" dirty="0" smtClean="0"/>
              <a:t> = sdružování signálů</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9</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2759730"/>
          </a:xfrm>
          <a:prstGeom prst="rect">
            <a:avLst/>
          </a:prstGeom>
        </p:spPr>
        <p:txBody>
          <a:bodyPr wrap="square">
            <a:spAutoFit/>
          </a:bodyPr>
          <a:lstStyle/>
          <a:p>
            <a:pPr marL="285750" lvl="1" indent="-285750">
              <a:spcAft>
                <a:spcPts val="200"/>
              </a:spcAft>
              <a:buFont typeface="Arial" pitchFamily="34" charset="0"/>
              <a:buChar char="•"/>
            </a:pPr>
            <a:r>
              <a:rPr lang="cs-CZ" sz="2000" dirty="0" smtClean="0">
                <a:solidFill>
                  <a:srgbClr val="C00000"/>
                </a:solidFill>
              </a:rPr>
              <a:t>Časové </a:t>
            </a:r>
            <a:r>
              <a:rPr lang="cs-CZ" sz="2000" dirty="0" err="1" smtClean="0">
                <a:solidFill>
                  <a:srgbClr val="C00000"/>
                </a:solidFill>
              </a:rPr>
              <a:t>multiplexování</a:t>
            </a:r>
            <a:r>
              <a:rPr lang="cs-CZ" sz="2000" dirty="0" smtClean="0">
                <a:solidFill>
                  <a:srgbClr val="C00000"/>
                </a:solidFill>
              </a:rPr>
              <a:t> – TDM</a:t>
            </a:r>
          </a:p>
          <a:p>
            <a:pPr marL="285750" lvl="1" indent="-285750">
              <a:spcAft>
                <a:spcPts val="200"/>
              </a:spcAft>
              <a:buFont typeface="Arial" pitchFamily="34" charset="0"/>
              <a:buChar char="•"/>
            </a:pPr>
            <a:endParaRPr lang="cs-CZ" sz="2000" dirty="0">
              <a:solidFill>
                <a:srgbClr val="C00000"/>
              </a:solidFill>
            </a:endParaRPr>
          </a:p>
          <a:p>
            <a:pPr marL="285750" lvl="1" indent="-285750">
              <a:spcAft>
                <a:spcPts val="200"/>
              </a:spcAft>
              <a:buFont typeface="Arial" pitchFamily="34" charset="0"/>
              <a:buChar char="•"/>
            </a:pPr>
            <a:endParaRPr lang="cs-CZ" sz="2000" dirty="0" smtClean="0">
              <a:solidFill>
                <a:srgbClr val="C00000"/>
              </a:solidFill>
            </a:endParaRPr>
          </a:p>
          <a:p>
            <a:pPr marL="285750" lvl="1" indent="-285750">
              <a:spcAft>
                <a:spcPts val="200"/>
              </a:spcAft>
              <a:buFont typeface="Arial" pitchFamily="34" charset="0"/>
              <a:buChar char="•"/>
            </a:pPr>
            <a:endParaRPr lang="cs-CZ" sz="2000" dirty="0">
              <a:solidFill>
                <a:srgbClr val="C00000"/>
              </a:solidFill>
            </a:endParaRPr>
          </a:p>
          <a:p>
            <a:pPr marL="285750" lvl="1" indent="-285750">
              <a:spcAft>
                <a:spcPts val="200"/>
              </a:spcAft>
              <a:buFont typeface="Arial" pitchFamily="34" charset="0"/>
              <a:buChar char="•"/>
            </a:pPr>
            <a:endParaRPr lang="cs-CZ" sz="2000" dirty="0" smtClean="0">
              <a:solidFill>
                <a:srgbClr val="C00000"/>
              </a:solidFill>
            </a:endParaRPr>
          </a:p>
          <a:p>
            <a:pPr marL="285750" lvl="1" indent="-285750">
              <a:spcAft>
                <a:spcPts val="200"/>
              </a:spcAft>
              <a:buFont typeface="Arial" pitchFamily="34" charset="0"/>
              <a:buChar char="•"/>
            </a:pPr>
            <a:endParaRPr lang="cs-CZ" sz="2000" dirty="0">
              <a:solidFill>
                <a:srgbClr val="C00000"/>
              </a:solidFill>
            </a:endParaRPr>
          </a:p>
          <a:p>
            <a:pPr marL="285750" lvl="1" indent="-285750">
              <a:spcAft>
                <a:spcPts val="200"/>
              </a:spcAft>
              <a:buFont typeface="Arial" pitchFamily="34" charset="0"/>
              <a:buChar char="•"/>
            </a:pPr>
            <a:endParaRPr lang="cs-CZ" sz="1000" dirty="0" smtClean="0">
              <a:solidFill>
                <a:srgbClr val="C00000"/>
              </a:solidFill>
            </a:endParaRPr>
          </a:p>
          <a:p>
            <a:pPr marL="285750" lvl="1" indent="-285750">
              <a:spcAft>
                <a:spcPts val="200"/>
              </a:spcAft>
              <a:buFont typeface="Arial" pitchFamily="34" charset="0"/>
              <a:buChar char="•"/>
            </a:pPr>
            <a:endParaRPr lang="cs-CZ" sz="1000" dirty="0">
              <a:solidFill>
                <a:srgbClr val="C00000"/>
              </a:solidFill>
            </a:endParaRPr>
          </a:p>
          <a:p>
            <a:pPr marL="285750" lvl="1" indent="-285750">
              <a:spcAft>
                <a:spcPts val="200"/>
              </a:spcAft>
              <a:buFont typeface="Arial" pitchFamily="34" charset="0"/>
              <a:buChar char="•"/>
            </a:pPr>
            <a:r>
              <a:rPr lang="cs-CZ" sz="2000" dirty="0" smtClean="0">
                <a:solidFill>
                  <a:srgbClr val="C00000"/>
                </a:solidFill>
              </a:rPr>
              <a:t>Statistický časový multiplex – STDM</a:t>
            </a:r>
          </a:p>
        </p:txBody>
      </p:sp>
      <p:graphicFrame>
        <p:nvGraphicFramePr>
          <p:cNvPr id="8" name="Objekt 7"/>
          <p:cNvGraphicFramePr>
            <a:graphicFrameLocks noChangeAspect="1"/>
          </p:cNvGraphicFramePr>
          <p:nvPr>
            <p:extLst>
              <p:ext uri="{D42A27DB-BD31-4B8C-83A1-F6EECF244321}">
                <p14:modId xmlns:p14="http://schemas.microsoft.com/office/powerpoint/2010/main" val="3138632706"/>
              </p:ext>
            </p:extLst>
          </p:nvPr>
        </p:nvGraphicFramePr>
        <p:xfrm>
          <a:off x="1400594" y="1808356"/>
          <a:ext cx="5689456" cy="1723313"/>
        </p:xfrm>
        <a:graphic>
          <a:graphicData uri="http://schemas.openxmlformats.org/presentationml/2006/ole">
            <mc:AlternateContent xmlns:mc="http://schemas.openxmlformats.org/markup-compatibility/2006">
              <mc:Choice xmlns:v="urn:schemas-microsoft-com:vml" Requires="v">
                <p:oleObj spid="_x0000_s6204" name="Visio" r:id="rId5" imgW="4813229" imgH="1407510" progId="Visio.Drawing.11">
                  <p:embed/>
                </p:oleObj>
              </mc:Choice>
              <mc:Fallback>
                <p:oleObj name="Visio" r:id="rId5" imgW="4813229" imgH="1407510" progId="Visio.Drawing.11">
                  <p:embed/>
                  <p:pic>
                    <p:nvPicPr>
                      <p:cNvPr id="0" name=""/>
                      <p:cNvPicPr/>
                      <p:nvPr/>
                    </p:nvPicPr>
                    <p:blipFill>
                      <a:blip r:embed="rId6"/>
                      <a:stretch>
                        <a:fillRect/>
                      </a:stretch>
                    </p:blipFill>
                    <p:spPr>
                      <a:xfrm>
                        <a:off x="1400594" y="1808356"/>
                        <a:ext cx="5689456" cy="1723313"/>
                      </a:xfrm>
                      <a:prstGeom prst="rect">
                        <a:avLst/>
                      </a:prstGeom>
                    </p:spPr>
                  </p:pic>
                </p:oleObj>
              </mc:Fallback>
            </mc:AlternateContent>
          </a:graphicData>
        </a:graphic>
      </p:graphicFrame>
      <p:graphicFrame>
        <p:nvGraphicFramePr>
          <p:cNvPr id="3" name="Objekt 2"/>
          <p:cNvGraphicFramePr>
            <a:graphicFrameLocks noChangeAspect="1"/>
          </p:cNvGraphicFramePr>
          <p:nvPr>
            <p:extLst>
              <p:ext uri="{D42A27DB-BD31-4B8C-83A1-F6EECF244321}">
                <p14:modId xmlns:p14="http://schemas.microsoft.com/office/powerpoint/2010/main" val="1468088160"/>
              </p:ext>
            </p:extLst>
          </p:nvPr>
        </p:nvGraphicFramePr>
        <p:xfrm>
          <a:off x="1509500" y="4174495"/>
          <a:ext cx="5603999" cy="1897913"/>
        </p:xfrm>
        <a:graphic>
          <a:graphicData uri="http://schemas.openxmlformats.org/presentationml/2006/ole">
            <mc:AlternateContent xmlns:mc="http://schemas.openxmlformats.org/markup-compatibility/2006">
              <mc:Choice xmlns:v="urn:schemas-microsoft-com:vml" Requires="v">
                <p:oleObj spid="_x0000_s6205" name="Visio" r:id="rId7" imgW="4659253" imgH="1577610" progId="Visio.Drawing.11">
                  <p:embed/>
                </p:oleObj>
              </mc:Choice>
              <mc:Fallback>
                <p:oleObj name="Visio" r:id="rId7" imgW="4659253" imgH="1577610" progId="Visio.Drawing.11">
                  <p:embed/>
                  <p:pic>
                    <p:nvPicPr>
                      <p:cNvPr id="0" name=""/>
                      <p:cNvPicPr/>
                      <p:nvPr/>
                    </p:nvPicPr>
                    <p:blipFill>
                      <a:blip r:embed="rId8"/>
                      <a:stretch>
                        <a:fillRect/>
                      </a:stretch>
                    </p:blipFill>
                    <p:spPr>
                      <a:xfrm>
                        <a:off x="1509500" y="4174495"/>
                        <a:ext cx="5603999" cy="1897913"/>
                      </a:xfrm>
                      <a:prstGeom prst="rect">
                        <a:avLst/>
                      </a:prstGeom>
                    </p:spPr>
                  </p:pic>
                </p:oleObj>
              </mc:Fallback>
            </mc:AlternateContent>
          </a:graphicData>
        </a:graphic>
      </p:graphicFrame>
    </p:spTree>
    <p:extLst>
      <p:ext uri="{BB962C8B-B14F-4D97-AF65-F5344CB8AC3E}">
        <p14:creationId xmlns:p14="http://schemas.microsoft.com/office/powerpoint/2010/main" val="3201283711"/>
      </p:ext>
    </p:extLst>
  </p:cSld>
  <p:clrMapOvr>
    <a:masterClrMapping/>
  </p:clrMapOvr>
  <p:transition>
    <p:randomBar/>
  </p:transition>
  <p:timing>
    <p:tnLst>
      <p:par>
        <p:cTn id="1" dur="indefinite" restart="never" nodeType="tmRoot"/>
      </p:par>
    </p:tnLst>
  </p:timing>
</p:sld>
</file>

<file path=ppt/theme/theme1.xml><?xml version="1.0" encoding="utf-8"?>
<a:theme xmlns:a="http://schemas.openxmlformats.org/drawingml/2006/main" name="Mustr_prezentace_OPPA">
  <a:themeElements>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fontScheme name="PPT_OPPa - Arial">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Mustr_prezentace_OPPA</Template>
  <TotalTime>4683</TotalTime>
  <Words>1723</Words>
  <Application>Microsoft Office PowerPoint</Application>
  <PresentationFormat>Předvádění na obrazovce (4:3)</PresentationFormat>
  <Paragraphs>243</Paragraphs>
  <Slides>18</Slides>
  <Notes>16</Notes>
  <HiddenSlides>0</HiddenSlides>
  <MMClips>0</MMClips>
  <ScaleCrop>false</ScaleCrop>
  <HeadingPairs>
    <vt:vector size="8" baseType="variant">
      <vt:variant>
        <vt:lpstr>Použitá písma</vt:lpstr>
      </vt:variant>
      <vt:variant>
        <vt:i4>4</vt:i4>
      </vt:variant>
      <vt:variant>
        <vt:lpstr>Motiv</vt:lpstr>
      </vt:variant>
      <vt:variant>
        <vt:i4>1</vt:i4>
      </vt:variant>
      <vt:variant>
        <vt:lpstr>Vložené servery OLE</vt:lpstr>
      </vt:variant>
      <vt:variant>
        <vt:i4>1</vt:i4>
      </vt:variant>
      <vt:variant>
        <vt:lpstr>Nadpisy snímků</vt:lpstr>
      </vt:variant>
      <vt:variant>
        <vt:i4>18</vt:i4>
      </vt:variant>
    </vt:vector>
  </HeadingPairs>
  <TitlesOfParts>
    <vt:vector size="24" baseType="lpstr">
      <vt:lpstr>Arial</vt:lpstr>
      <vt:lpstr>Calibri</vt:lpstr>
      <vt:lpstr>Symbol</vt:lpstr>
      <vt:lpstr>Wingdings</vt:lpstr>
      <vt:lpstr>Mustr_prezentace_OPPA</vt:lpstr>
      <vt:lpstr>Visio</vt:lpstr>
      <vt:lpstr>Prezentace aplikace PowerPoint</vt:lpstr>
      <vt:lpstr>Multiplexování = sdružování signálů</vt:lpstr>
      <vt:lpstr>Inverzní multiplexování</vt:lpstr>
      <vt:lpstr>Multiplexování = sdružování signálů</vt:lpstr>
      <vt:lpstr>Multiplexování = sdružování signálů</vt:lpstr>
      <vt:lpstr>Multiplexování = sdružování signálů</vt:lpstr>
      <vt:lpstr>Multiplexování = sdružování signálů</vt:lpstr>
      <vt:lpstr>Multiplexování = sdružování signálů</vt:lpstr>
      <vt:lpstr>Multiplexování = sdružování signálů</vt:lpstr>
      <vt:lpstr>Multiplexování = sdružování signálů</vt:lpstr>
      <vt:lpstr>Multiplexování = sdružování signálů</vt:lpstr>
      <vt:lpstr>Multiplexování = sdružování signálů</vt:lpstr>
      <vt:lpstr>Multiplexování = sdružování signálů</vt:lpstr>
      <vt:lpstr>Multiplexování = sdružování signálů</vt:lpstr>
      <vt:lpstr>Multiplexování = sdružování signálů</vt:lpstr>
      <vt:lpstr>Multiplexování = sdružování signálů</vt:lpstr>
      <vt:lpstr>Multiplexování = sdružování signálů</vt:lpstr>
      <vt:lpstr>Prezentace aplikace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Prochazka</dc:creator>
  <cp:lastModifiedBy>Pavel Lafata</cp:lastModifiedBy>
  <cp:revision>319</cp:revision>
  <dcterms:created xsi:type="dcterms:W3CDTF">2013-09-10T05:03:47Z</dcterms:created>
  <dcterms:modified xsi:type="dcterms:W3CDTF">2014-09-30T19:06:54Z</dcterms:modified>
</cp:coreProperties>
</file>