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0" r:id="rId2"/>
    <p:sldId id="289" r:id="rId3"/>
    <p:sldId id="290" r:id="rId4"/>
    <p:sldId id="291" r:id="rId5"/>
    <p:sldId id="294" r:id="rId6"/>
    <p:sldId id="292" r:id="rId7"/>
    <p:sldId id="293" r:id="rId8"/>
    <p:sldId id="301" r:id="rId9"/>
    <p:sldId id="295" r:id="rId10"/>
    <p:sldId id="296" r:id="rId11"/>
    <p:sldId id="297" r:id="rId12"/>
    <p:sldId id="298" r:id="rId13"/>
    <p:sldId id="299" r:id="rId14"/>
    <p:sldId id="300" r:id="rId15"/>
    <p:sldId id="302" r:id="rId16"/>
    <p:sldId id="303" r:id="rId17"/>
    <p:sldId id="280" r:id="rId18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69" autoAdjust="0"/>
    <p:restoredTop sz="91798" autoAdjust="0"/>
  </p:normalViewPr>
  <p:slideViewPr>
    <p:cSldViewPr snapToGrid="0" snapToObjects="1">
      <p:cViewPr varScale="1">
        <p:scale>
          <a:sx n="73" d="100"/>
          <a:sy n="73" d="100"/>
        </p:scale>
        <p:origin x="66" y="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I</a:t>
            </a:r>
            <a:r>
              <a:rPr lang="cs-CZ" baseline="0" dirty="0" smtClean="0"/>
              <a:t> dnešní cvičení je důležité, aby studenti pochopili – modulace. Asi bude mít většina problém si některé průběhy modulací představit, ale nemůžeme příliš zabíhat do detailů a matematiky, abychom odvozovali průběhy přes jednotlivé goniometrické úpravy a definice. Proto jsou u každé modulace uvedeny jednoduché průběhy, které snad studentům daný problém osvětlí.</a:t>
            </a:r>
          </a:p>
          <a:p>
            <a:r>
              <a:rPr lang="cs-CZ" baseline="0" dirty="0" smtClean="0"/>
              <a:t>Důvodem pro používání modulací jsou zejména parametry daného přenosového kanálu – frekvenční šířka pásma, výskyt různých druhů rušení (tzn. zvýšení odolnosti přenášeného signálu vůči rušení)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Několik základních pojmů – vysvětlíme si</a:t>
            </a:r>
            <a:r>
              <a:rPr lang="cs-CZ" baseline="0" dirty="0" smtClean="0"/>
              <a:t> dále.</a:t>
            </a:r>
          </a:p>
          <a:p>
            <a:r>
              <a:rPr lang="cs-CZ" baseline="0" dirty="0" smtClean="0"/>
              <a:t>Na tomto cvičení se budeme zabývat pouze spojitými analogovými modulacemi, digitální a diskrétní (pulzní) si necháme na jiné cvičení.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Základní</a:t>
            </a:r>
            <a:r>
              <a:rPr lang="cs-CZ" baseline="0" dirty="0" smtClean="0"/>
              <a:t> vztah pro popis harmonického průběhu by již studenti měli znát – uváděli jsme si ho již při povídání o elektromagnetické vlně. Na základě 3 parametrů každého harmonického průběhu rozlišujeme pak amplitudovou, frekvenční a fázovou modulaci.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U amplitudové modulace bychom mohli popsat i frekvenční spektrum a nakreslit jeho typický průběh, ale asi bychom tím studenty jen víc zmátli.</a:t>
            </a:r>
            <a:r>
              <a:rPr lang="cs-CZ" baseline="0" dirty="0" smtClean="0"/>
              <a:t> Necháme si to proto třeba do vyššího ročníku nebo až na FEL, ČVUT v Praze. </a:t>
            </a:r>
          </a:p>
          <a:p>
            <a:r>
              <a:rPr lang="cs-CZ" baseline="0" dirty="0" smtClean="0"/>
              <a:t>Amplitudová modulace je nejstarší používanou modulací – poprvé ji využívali již radioamatéři v počátcích bezdrátových přenosů na začátku 20. </a:t>
            </a:r>
            <a:r>
              <a:rPr lang="cs-CZ" baseline="0" smtClean="0"/>
              <a:t>století.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Studenti zřejmě znají</a:t>
            </a:r>
            <a:r>
              <a:rPr lang="cs-CZ" baseline="0" dirty="0" smtClean="0"/>
              <a:t> pojem frekvenční modulace z vysílání rádia – zkratka FM 99,7 neznamená nic jiného než frekvenční modulace, která se právě používá pro rozhlasové vysílání na velmi krátkých vlnách.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Analogové modulace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Frekvenční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4067780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Průběhy signálů – modulační a nosná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uvedený příklad ilustruje použití frekvenční modulace FM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¨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frekvence nosného signálu je opět vždy větší než modulačního signálu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8" y="2219411"/>
            <a:ext cx="4379581" cy="216585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728" y="2212785"/>
            <a:ext cx="4518248" cy="22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5946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Frekvenční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733534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Průběhy signálů frekvenční modulace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v</a:t>
            </a:r>
            <a:r>
              <a:rPr lang="cs-CZ" sz="2000" dirty="0" smtClean="0">
                <a:solidFill>
                  <a:srgbClr val="3C3C8C"/>
                </a:solidFill>
              </a:rPr>
              <a:t>ýsledek FM modulace předchozích signálů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44" y="2054339"/>
            <a:ext cx="7564382" cy="374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864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Fázová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3298339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Fázová modulace – PM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fázová modulace spočívá ve změně okamžité hodnoty fáze nosného signálu podle </a:t>
            </a:r>
            <a:r>
              <a:rPr lang="cs-CZ" sz="2000" dirty="0">
                <a:solidFill>
                  <a:srgbClr val="3C3C8C"/>
                </a:solidFill>
              </a:rPr>
              <a:t>okamžité hodnoty modulačního </a:t>
            </a:r>
            <a:r>
              <a:rPr lang="cs-CZ" sz="2000" dirty="0" smtClean="0">
                <a:solidFill>
                  <a:srgbClr val="3C3C8C"/>
                </a:solidFill>
              </a:rPr>
              <a:t>signálu 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maximální změnu fáze nosné odpovídající amplitudě modulačního signálu nazýváme </a:t>
            </a:r>
            <a:r>
              <a:rPr lang="cs-CZ" sz="2000" dirty="0" smtClean="0">
                <a:solidFill>
                  <a:srgbClr val="C00000"/>
                </a:solidFill>
              </a:rPr>
              <a:t>modulační index</a:t>
            </a:r>
            <a:r>
              <a:rPr lang="cs-CZ" sz="2000" dirty="0" smtClean="0">
                <a:solidFill>
                  <a:srgbClr val="3C3C8C"/>
                </a:solidFill>
              </a:rPr>
              <a:t> h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a</a:t>
            </a:r>
            <a:r>
              <a:rPr lang="cs-CZ" sz="2000" dirty="0" smtClean="0">
                <a:solidFill>
                  <a:srgbClr val="3C3C8C"/>
                </a:solidFill>
              </a:rPr>
              <a:t>nalogová fázová modulace se v praxi příliš nepoužívá, protože má obdobné vlastnosti jako frekvenční, ale hůře se realizuje: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modulace signálu na výstupu některých elektronických hudebních nástrojů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někdy se hovoří o FM a PM společně jako o tzv. úhlových modulacích</a:t>
            </a:r>
          </a:p>
        </p:txBody>
      </p:sp>
    </p:spTree>
    <p:extLst>
      <p:ext uri="{BB962C8B-B14F-4D97-AF65-F5344CB8AC3E}">
        <p14:creationId xmlns:p14="http://schemas.microsoft.com/office/powerpoint/2010/main" val="12056340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Fázová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437555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Průběhy signálů – modulační a nosný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uvedený příklad ilustruje použití fázové modulace PM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¨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fázová modulace obdobně jako frekvenční mění argument harmonického signálu – pro krátký časový úsek se proto obě modulace chovají podobně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8" y="2219411"/>
            <a:ext cx="4379580" cy="216585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729" y="2212785"/>
            <a:ext cx="4518246" cy="22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7524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Fázová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733534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Průběhy signálů fázové modulace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v</a:t>
            </a:r>
            <a:r>
              <a:rPr lang="cs-CZ" sz="2000" dirty="0" smtClean="0">
                <a:solidFill>
                  <a:srgbClr val="3C3C8C"/>
                </a:solidFill>
              </a:rPr>
              <a:t>ýsledek PM modulace předchozích signálů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85" y="2054339"/>
            <a:ext cx="7562300" cy="374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791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Realizace modulátoru a demodulátoru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 smtClean="0">
                <a:solidFill>
                  <a:srgbClr val="C00000"/>
                </a:solidFill>
              </a:rPr>
              <a:t>Modulátor</a:t>
            </a:r>
          </a:p>
          <a:p>
            <a:r>
              <a:rPr lang="cs-CZ" sz="2000" dirty="0" smtClean="0"/>
              <a:t>realizuje se jako oscilátor na kmitočtu nosné, u něhož vhodným zapojením ovlivňujeme </a:t>
            </a:r>
          </a:p>
          <a:p>
            <a:pPr lvl="1"/>
            <a:r>
              <a:rPr lang="cs-CZ" sz="1600" dirty="0" smtClean="0"/>
              <a:t>amplitudu (AM, např. posun pracovního bodu tranzistoru) </a:t>
            </a:r>
          </a:p>
          <a:p>
            <a:pPr lvl="1"/>
            <a:r>
              <a:rPr lang="cs-CZ" sz="1600" dirty="0" smtClean="0"/>
              <a:t>frekvenci (FM, např. pomocí kapacitní diody – </a:t>
            </a:r>
            <a:r>
              <a:rPr lang="cs-CZ" sz="1600" dirty="0" err="1" smtClean="0"/>
              <a:t>varikapu</a:t>
            </a:r>
            <a:r>
              <a:rPr lang="cs-CZ" sz="1600" dirty="0" smtClean="0"/>
              <a:t> - rozlaďující oscilátor)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C00000"/>
                </a:solidFill>
              </a:rPr>
              <a:t>Demodulátor AM</a:t>
            </a:r>
            <a:endParaRPr lang="cs-CZ" sz="1600" dirty="0" smtClean="0"/>
          </a:p>
          <a:p>
            <a:r>
              <a:rPr lang="cs-CZ" sz="1800" dirty="0" smtClean="0"/>
              <a:t>realizuje se velice jednoduše jednocestným usměrňovačem (detektorem) s diodou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10242" name="Picture 2" descr="C:\PC_702\2005\1USB2005\MSMT\kurz\book-rev2\images\obr2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447" y="4201055"/>
            <a:ext cx="4997929" cy="23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1463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Využití analogových modulací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4875" y="1404257"/>
            <a:ext cx="8737055" cy="4656909"/>
          </a:xfrm>
        </p:spPr>
        <p:txBody>
          <a:bodyPr/>
          <a:lstStyle/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s příchodem digitálních signálů, modulací a digitálních přenosů klesá význam analogových modulací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využití AM pro analogové televizní přenosy, </a:t>
            </a:r>
            <a:r>
              <a:rPr lang="cs-CZ" dirty="0" err="1" smtClean="0"/>
              <a:t>multiplexování</a:t>
            </a:r>
            <a:r>
              <a:rPr lang="cs-CZ" dirty="0" smtClean="0"/>
              <a:t> analogových telefonních kanálů, nejčastěji varianta s potlačenou nosnou a jedním postranním pásmem – poloviční šířka frekvenčního pásma, energeticky nejvýhodnější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modulace FM se využívá pro přenos rozhlasu (zvuku) v pásmu VKV vln, zvuku při přenosu analogového TV vysílání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modulace PM omezené využití, elektronické nástroje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31128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52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Co je to modulace?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Modulace</a:t>
            </a:r>
            <a:r>
              <a:rPr lang="cs-CZ" sz="2000" dirty="0" smtClean="0"/>
              <a:t> = proces úpravy původního signálu, kdy neměníme přenášenou informaci, ale vlastnosti tohoto signálu – jeho amplitudu, frekvenci, fázi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 čemu jsou tyto úpravy dobré?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získáme signál vhodnější pro přenos daným médiem (metalickým vedením, optickým vláknem,…), vhodnější pro ukládání na dané médium (do paměti), pro snazší zpracování signálu apod.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vhodnou modulací můžeme též dosáhnout vyšší přenosové rychlosti, nebo naopak odolnosti proti různému rušení při přenosu signálu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typické je přeložení signálu pomocí modulace do požadovaného kmitočtového pásma u bezdrátového přenosu 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10968" y="1299782"/>
            <a:ext cx="9008046" cy="482183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Základní pojmy: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modulační signál</a:t>
            </a:r>
            <a:r>
              <a:rPr lang="cs-CZ" sz="2000" dirty="0" smtClean="0">
                <a:solidFill>
                  <a:srgbClr val="3C3C8C"/>
                </a:solidFill>
              </a:rPr>
              <a:t> = signál, kterým </a:t>
            </a:r>
            <a:r>
              <a:rPr lang="cs-CZ" sz="2000" dirty="0">
                <a:solidFill>
                  <a:srgbClr val="3C3C8C"/>
                </a:solidFill>
              </a:rPr>
              <a:t>chceme modulovat (signál nesoucí informaci)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nosný signál</a:t>
            </a:r>
            <a:r>
              <a:rPr lang="cs-CZ" sz="2000" dirty="0" smtClean="0">
                <a:solidFill>
                  <a:srgbClr val="3C3C8C"/>
                </a:solidFill>
              </a:rPr>
              <a:t> = signál, který budeme modulovat (nesoucí modulační signál)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modulovaný signál</a:t>
            </a:r>
            <a:r>
              <a:rPr lang="cs-CZ" sz="2000" dirty="0" smtClean="0">
                <a:solidFill>
                  <a:srgbClr val="3C3C8C"/>
                </a:solidFill>
              </a:rPr>
              <a:t> = produkt modulace (výsledný signál po modulaci)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modulátor</a:t>
            </a:r>
            <a:r>
              <a:rPr lang="cs-CZ" sz="2000" dirty="0" smtClean="0">
                <a:solidFill>
                  <a:srgbClr val="3C3C8C"/>
                </a:solidFill>
              </a:rPr>
              <a:t> = zařízení provádějící modulaci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d</a:t>
            </a:r>
            <a:r>
              <a:rPr lang="cs-CZ" sz="2000" dirty="0" smtClean="0">
                <a:solidFill>
                  <a:srgbClr val="C00000"/>
                </a:solidFill>
              </a:rPr>
              <a:t>emodulátor</a:t>
            </a:r>
            <a:r>
              <a:rPr lang="cs-CZ" sz="2000" dirty="0" smtClean="0">
                <a:solidFill>
                  <a:srgbClr val="3C3C8C"/>
                </a:solidFill>
              </a:rPr>
              <a:t> = zařízení na opačném konci vracející signál do původního stavu</a:t>
            </a:r>
          </a:p>
          <a:p>
            <a:pPr marL="638175" lvl="2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sloučením slov modulátor-demodulátor vznikl pojem „modem“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modem</a:t>
            </a:r>
            <a:r>
              <a:rPr lang="cs-CZ" sz="2000" dirty="0" smtClean="0">
                <a:solidFill>
                  <a:srgbClr val="3C3C8C"/>
                </a:solidFill>
              </a:rPr>
              <a:t> = zařízení provádějící modulaci a demodulaci signálů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endParaRPr lang="cs-CZ" sz="600" dirty="0" smtClean="0">
              <a:solidFill>
                <a:srgbClr val="3C3C8C"/>
              </a:solidFill>
            </a:endParaRPr>
          </a:p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Druhy modulací: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analogové modulace</a:t>
            </a:r>
            <a:r>
              <a:rPr lang="cs-CZ" sz="2000" dirty="0" smtClean="0">
                <a:solidFill>
                  <a:srgbClr val="3C3C8C"/>
                </a:solidFill>
              </a:rPr>
              <a:t> – modulační i nosný signál jsou analogové a spojité</a:t>
            </a:r>
            <a:endParaRPr lang="cs-CZ" sz="2000" dirty="0">
              <a:solidFill>
                <a:srgbClr val="3C3C8C"/>
              </a:solidFill>
            </a:endParaRP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digitální modulace</a:t>
            </a:r>
            <a:r>
              <a:rPr lang="cs-CZ" sz="2000" dirty="0" smtClean="0">
                <a:solidFill>
                  <a:srgbClr val="3C3C8C"/>
                </a:solidFill>
              </a:rPr>
              <a:t> – nosný signál je analogový, modulační digitální</a:t>
            </a:r>
          </a:p>
          <a:p>
            <a:pPr marL="180975" lvl="1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d</a:t>
            </a:r>
            <a:r>
              <a:rPr lang="cs-CZ" sz="2000" dirty="0" smtClean="0">
                <a:solidFill>
                  <a:srgbClr val="C00000"/>
                </a:solidFill>
              </a:rPr>
              <a:t>iskrétní modulace</a:t>
            </a:r>
            <a:r>
              <a:rPr lang="cs-CZ" sz="2000" dirty="0" smtClean="0">
                <a:solidFill>
                  <a:srgbClr val="3C3C8C"/>
                </a:solidFill>
              </a:rPr>
              <a:t> – nosný signál je digitální, modulační obvykle analogový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3556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4852610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Spojité analogové modulace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nosným signálem i modulačním signálem je spojitý analogový signál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nosným signálem je harmonický průběh – funkce sinus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sinusový (harmonický) signál </a:t>
            </a:r>
            <a:r>
              <a:rPr lang="cs-CZ" sz="2000" dirty="0">
                <a:solidFill>
                  <a:srgbClr val="3C3C8C"/>
                </a:solidFill>
              </a:rPr>
              <a:t>vyjádříme průběhem </a:t>
            </a:r>
            <a:r>
              <a:rPr lang="cs-CZ" sz="2000" dirty="0" smtClean="0">
                <a:solidFill>
                  <a:srgbClr val="3C3C8C"/>
                </a:solidFill>
              </a:rPr>
              <a:t>el. napětí </a:t>
            </a:r>
            <a:r>
              <a:rPr lang="cs-CZ" sz="2000" dirty="0">
                <a:solidFill>
                  <a:srgbClr val="3C3C8C"/>
                </a:solidFill>
              </a:rPr>
              <a:t>v čase :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kde:</a:t>
            </a:r>
          </a:p>
          <a:p>
            <a:pPr marL="1257300" lvl="3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C00000"/>
                </a:solidFill>
              </a:rPr>
              <a:t>U</a:t>
            </a:r>
            <a:r>
              <a:rPr lang="cs-CZ" sz="2000" baseline="-25000" dirty="0" err="1" smtClean="0">
                <a:solidFill>
                  <a:srgbClr val="C00000"/>
                </a:solidFill>
              </a:rPr>
              <a:t>max</a:t>
            </a:r>
            <a:r>
              <a:rPr lang="cs-CZ" sz="2000" dirty="0" smtClean="0">
                <a:solidFill>
                  <a:srgbClr val="3C3C8C"/>
                </a:solidFill>
              </a:rPr>
              <a:t> – amplituda signálu</a:t>
            </a:r>
          </a:p>
          <a:p>
            <a:pPr marL="1257300" lvl="3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  <a:latin typeface="Symbol" pitchFamily="18" charset="2"/>
              </a:rPr>
              <a:t>w</a:t>
            </a:r>
            <a:r>
              <a:rPr lang="cs-CZ" sz="2000" dirty="0" smtClean="0">
                <a:solidFill>
                  <a:srgbClr val="3C3C8C"/>
                </a:solidFill>
              </a:rPr>
              <a:t> – úhlová frekvence </a:t>
            </a:r>
            <a:r>
              <a:rPr lang="cs-CZ" sz="2000" i="1" dirty="0" smtClean="0">
                <a:solidFill>
                  <a:srgbClr val="3C3C8C"/>
                </a:solidFill>
              </a:rPr>
              <a:t>2.</a:t>
            </a:r>
            <a:r>
              <a:rPr lang="el-GR" sz="2000" i="1" dirty="0" smtClean="0">
                <a:solidFill>
                  <a:srgbClr val="3C3C8C"/>
                </a:solidFill>
              </a:rPr>
              <a:t>π</a:t>
            </a:r>
            <a:r>
              <a:rPr lang="cs-CZ" sz="2000" i="1" dirty="0" smtClean="0">
                <a:solidFill>
                  <a:srgbClr val="3C3C8C"/>
                </a:solidFill>
              </a:rPr>
              <a:t>.f</a:t>
            </a:r>
          </a:p>
          <a:p>
            <a:pPr marL="1257300" lvl="3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  <a:latin typeface="Symbol" pitchFamily="18" charset="2"/>
              </a:rPr>
              <a:t>j</a:t>
            </a:r>
            <a:r>
              <a:rPr lang="cs-CZ" sz="2000" dirty="0" smtClean="0">
                <a:solidFill>
                  <a:srgbClr val="3C3C8C"/>
                </a:solidFill>
              </a:rPr>
              <a:t> – fázový posuv</a:t>
            </a:r>
          </a:p>
          <a:p>
            <a:pPr marL="1257300" lvl="3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6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podle toho, který parametr harmonického signálu ovlivňujeme, rozlišujeme: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Amplitudovou modulaci – AM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Amplitude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Modulation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Frekvenční modulaci – FM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Frequency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Modulation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Fázovou modulaci – PM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Phase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Modulation</a:t>
            </a:r>
            <a:r>
              <a:rPr lang="cs-CZ" sz="2000" dirty="0" smtClean="0">
                <a:solidFill>
                  <a:srgbClr val="3C3C8C"/>
                </a:solidFill>
              </a:rPr>
              <a:t>)</a:t>
            </a:r>
            <a:endParaRPr lang="cs-CZ" sz="2000" dirty="0">
              <a:solidFill>
                <a:srgbClr val="3C3C8C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061226"/>
              </p:ext>
            </p:extLst>
          </p:nvPr>
        </p:nvGraphicFramePr>
        <p:xfrm>
          <a:off x="736600" y="2679700"/>
          <a:ext cx="35464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2" name="Equation" r:id="rId5" imgW="1625400" imgH="279360" progId="Equation.DSMT4">
                  <p:embed/>
                </p:oleObj>
              </mc:Choice>
              <mc:Fallback>
                <p:oleObj name="Equation" r:id="rId5" imgW="1625400" imgH="279360" progId="Equation.DSMT4">
                  <p:embed/>
                  <p:pic>
                    <p:nvPicPr>
                      <p:cNvPr id="0" name="Objek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600" y="2679700"/>
                        <a:ext cx="354647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8" name="Picture 6" descr="C:\Users\Pavel\AppData\Local\Microsoft\Windows\Temporary Internet Files\Content.IE5\AVNYBSNU\MC90023215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75" y="2870424"/>
            <a:ext cx="2319338" cy="171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29689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Amplitudová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4888518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Amplitudová modulace – AM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amplituda nosného signálu je měněna v závislosti na okamžité hodnotě modulačního signálu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velikost změny této amplitudy se označuje jako </a:t>
            </a:r>
            <a:r>
              <a:rPr lang="cs-CZ" sz="2000" dirty="0" smtClean="0">
                <a:solidFill>
                  <a:srgbClr val="C00000"/>
                </a:solidFill>
              </a:rPr>
              <a:t>hloubka modulace</a:t>
            </a:r>
            <a:r>
              <a:rPr lang="cs-CZ" sz="2000" dirty="0" smtClean="0">
                <a:solidFill>
                  <a:srgbClr val="3C3C8C"/>
                </a:solidFill>
              </a:rPr>
              <a:t> a udává se v procentech %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 následujících obrázků s výsledkem AM modulace vyplývá, že obálka modulovaného signálu odpovídá tvarem modulačnímu signálu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prohlédněte a porovnejte následující obrázky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použití amplitudové modulace dochází k rozšíření frekvenčního pásma, které modulovaný signál zabírá – výsledkem AM modulace jsou dvě postranní frekvenční pásma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toho se využívá při frekvenčním </a:t>
            </a:r>
            <a:r>
              <a:rPr lang="cs-CZ" sz="2000" dirty="0" err="1" smtClean="0">
                <a:solidFill>
                  <a:srgbClr val="3C3C8C"/>
                </a:solidFill>
              </a:rPr>
              <a:t>multiplexování</a:t>
            </a:r>
            <a:r>
              <a:rPr lang="cs-CZ" sz="2000" dirty="0" smtClean="0">
                <a:solidFill>
                  <a:srgbClr val="3C3C8C"/>
                </a:solidFill>
              </a:rPr>
              <a:t> signálů – </a:t>
            </a:r>
            <a:r>
              <a:rPr lang="cs-CZ" sz="2000" dirty="0" err="1" smtClean="0">
                <a:solidFill>
                  <a:srgbClr val="3C3C8C"/>
                </a:solidFill>
              </a:rPr>
              <a:t>multiplexované</a:t>
            </a:r>
            <a:r>
              <a:rPr lang="cs-CZ" sz="2000" dirty="0" smtClean="0">
                <a:solidFill>
                  <a:srgbClr val="3C3C8C"/>
                </a:solidFill>
              </a:rPr>
              <a:t> signály se frekvenčně posunují každý do jiného pásma frekvencí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tento způsob se využíval při přenosu analogových telefonních hovorů mezi ústřednami 1. a 2. generace</a:t>
            </a:r>
          </a:p>
        </p:txBody>
      </p:sp>
    </p:spTree>
    <p:extLst>
      <p:ext uri="{BB962C8B-B14F-4D97-AF65-F5344CB8AC3E}">
        <p14:creationId xmlns:p14="http://schemas.microsoft.com/office/powerpoint/2010/main" val="37381112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Amplitudová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4683333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Průběhy signálů – modulační a nosný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uvedený příklad ilustruje použití amplitudové modulace AM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¨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frekvence nosného signálu je vždy </a:t>
            </a:r>
            <a:r>
              <a:rPr lang="cs-CZ" sz="2000" dirty="0">
                <a:solidFill>
                  <a:srgbClr val="3C3C8C"/>
                </a:solidFill>
              </a:rPr>
              <a:t>větší než modulačního </a:t>
            </a:r>
            <a:r>
              <a:rPr lang="cs-CZ" sz="2000" dirty="0" smtClean="0">
                <a:solidFill>
                  <a:srgbClr val="3C3C8C"/>
                </a:solidFill>
              </a:rPr>
              <a:t>signálu (v praxi podstatně větší – např. při rozhlasovém vysílání kmitočet z akustického pásma 1 kHz modulu nosnou 600 kHz)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8" y="2033316"/>
            <a:ext cx="4379581" cy="253804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728" y="2033316"/>
            <a:ext cx="4518248" cy="259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88250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Amplitudová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1374735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Průběhy signálů amplitudové modulace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výsledek AM modulace předchozích signálů, zeleně tzv. obálka signálu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odpovídá hloubce modulace 100% (amplituda nosné se mění v rozsahu ±100% podle průběhu modulačního signálu)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009" y="3001267"/>
            <a:ext cx="7564383" cy="374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9814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Amplitudová modulace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73132" y="1365662"/>
            <a:ext cx="5925787" cy="4760501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smtClean="0">
                <a:solidFill>
                  <a:srgbClr val="C00000"/>
                </a:solidFill>
              </a:rPr>
              <a:t>Frekvenční spektrum AM</a:t>
            </a:r>
          </a:p>
          <a:p>
            <a:r>
              <a:rPr lang="cs-CZ" sz="1800" dirty="0" smtClean="0"/>
              <a:t>ve frekvenční oblasti lze zobrazit AM signál jako nosnou s kmitočtem </a:t>
            </a:r>
            <a:r>
              <a:rPr lang="cs-CZ" sz="1800" dirty="0" err="1" smtClean="0"/>
              <a:t>f</a:t>
            </a:r>
            <a:r>
              <a:rPr lang="cs-CZ" sz="1800" baseline="-25000" dirty="0" err="1" smtClean="0"/>
              <a:t>n</a:t>
            </a:r>
            <a:r>
              <a:rPr lang="cs-CZ" sz="1800" dirty="0" smtClean="0"/>
              <a:t> a dvě spektrální čáry vzdálené o kmitočet modulačního signálu </a:t>
            </a:r>
            <a:r>
              <a:rPr lang="cs-CZ" sz="1800" dirty="0" err="1" smtClean="0"/>
              <a:t>f</a:t>
            </a:r>
            <a:r>
              <a:rPr lang="cs-CZ" sz="1800" baseline="-25000" dirty="0" err="1" smtClean="0"/>
              <a:t>m</a:t>
            </a:r>
            <a:r>
              <a:rPr lang="cs-CZ" sz="1800" dirty="0" smtClean="0"/>
              <a:t> nahoru a dolů</a:t>
            </a:r>
          </a:p>
          <a:p>
            <a:r>
              <a:rPr lang="cs-CZ" sz="1800" dirty="0" smtClean="0"/>
              <a:t>Pro konkrétní příklad z předchozích časových průběhů je nosná 8 Hz, dolní postranní kmitočet 7 a horní postranní kmitočet 9 Hz</a:t>
            </a:r>
          </a:p>
          <a:p>
            <a:r>
              <a:rPr lang="cs-CZ" sz="1800" dirty="0" smtClean="0"/>
              <a:t>Pokud modulační signál nabývá hodnot z určitého rozsahu kmitočtů </a:t>
            </a:r>
            <a:r>
              <a:rPr lang="cs-CZ" sz="1800" dirty="0" err="1" smtClean="0"/>
              <a:t>f</a:t>
            </a:r>
            <a:r>
              <a:rPr lang="cs-CZ" sz="1800" baseline="-25000" dirty="0" err="1" smtClean="0"/>
              <a:t>min</a:t>
            </a:r>
            <a:r>
              <a:rPr lang="cs-CZ" sz="1800" dirty="0" smtClean="0"/>
              <a:t> až </a:t>
            </a:r>
            <a:r>
              <a:rPr lang="cs-CZ" sz="1800" dirty="0" err="1" smtClean="0"/>
              <a:t>f</a:t>
            </a:r>
            <a:r>
              <a:rPr lang="cs-CZ" sz="1800" baseline="-25000" dirty="0" err="1" smtClean="0"/>
              <a:t>max</a:t>
            </a:r>
            <a:r>
              <a:rPr lang="cs-CZ" sz="1800" baseline="-25000" dirty="0" smtClean="0"/>
              <a:t> </a:t>
            </a:r>
            <a:r>
              <a:rPr lang="cs-CZ" sz="1800" dirty="0" smtClean="0"/>
              <a:t>hovoříme o horním a dolním postranním pásmu</a:t>
            </a:r>
          </a:p>
          <a:p>
            <a:r>
              <a:rPr lang="cs-CZ" sz="1800" dirty="0" smtClean="0"/>
              <a:t>Výsledná šířka pásma AM modulovaného signálu        je 2.f</a:t>
            </a:r>
            <a:r>
              <a:rPr lang="cs-CZ" sz="1800" baseline="-25000" dirty="0" smtClean="0"/>
              <a:t>max</a:t>
            </a:r>
            <a:r>
              <a:rPr lang="cs-CZ" sz="1800" dirty="0" smtClean="0"/>
              <a:t> </a:t>
            </a:r>
          </a:p>
          <a:p>
            <a:r>
              <a:rPr lang="cs-CZ" sz="1800" dirty="0" smtClean="0"/>
              <a:t>pro snížení šířky pásma lze použít modulaci jen s jedním postranním pásmem </a:t>
            </a:r>
            <a:r>
              <a:rPr lang="en-US" sz="1800" dirty="0"/>
              <a:t>AM SSB (Single Side Band</a:t>
            </a:r>
            <a:r>
              <a:rPr lang="en-US" sz="1800" dirty="0" smtClean="0"/>
              <a:t>)</a:t>
            </a:r>
            <a:r>
              <a:rPr lang="cs-CZ" sz="1800" dirty="0" smtClean="0"/>
              <a:t> nebo i s potlačenou nosnou </a:t>
            </a:r>
            <a:r>
              <a:rPr lang="en-US" sz="1800" dirty="0"/>
              <a:t>AM SSB SC (Single Side Band </a:t>
            </a:r>
            <a:r>
              <a:rPr lang="en-US" sz="1800" dirty="0" err="1"/>
              <a:t>Supressed</a:t>
            </a:r>
            <a:r>
              <a:rPr lang="en-US" sz="1800" dirty="0"/>
              <a:t> Carrier)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9218" name="Picture 2" descr="Soubor:AM-frequency-analysis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262" y="3578339"/>
            <a:ext cx="3180860" cy="113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Přímá spojnice 5"/>
          <p:cNvCxnSpPr/>
          <p:nvPr/>
        </p:nvCxnSpPr>
        <p:spPr>
          <a:xfrm>
            <a:off x="6340351" y="3075709"/>
            <a:ext cx="2416299" cy="0"/>
          </a:xfrm>
          <a:prstGeom prst="line">
            <a:avLst/>
          </a:prstGeom>
          <a:ln>
            <a:solidFill>
              <a:srgbClr val="3C3C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7548500" y="1971304"/>
            <a:ext cx="0" cy="1104405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/>
        </p:nvCxnSpPr>
        <p:spPr>
          <a:xfrm>
            <a:off x="6927850" y="2565070"/>
            <a:ext cx="0" cy="510639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>
            <a:off x="8236403" y="2565070"/>
            <a:ext cx="0" cy="510639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6571590" y="3143095"/>
            <a:ext cx="21850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f</a:t>
            </a:r>
            <a:r>
              <a:rPr lang="cs-CZ" baseline="-25000" dirty="0" err="1" smtClean="0"/>
              <a:t>n</a:t>
            </a:r>
            <a:r>
              <a:rPr lang="cs-CZ" dirty="0" err="1" smtClean="0"/>
              <a:t>-f</a:t>
            </a:r>
            <a:r>
              <a:rPr lang="cs-CZ" baseline="-25000" dirty="0" err="1" smtClean="0"/>
              <a:t>m</a:t>
            </a:r>
            <a:r>
              <a:rPr lang="cs-CZ" baseline="-25000" dirty="0" smtClean="0"/>
              <a:t>          </a:t>
            </a:r>
            <a:r>
              <a:rPr lang="cs-CZ" dirty="0" err="1" smtClean="0"/>
              <a:t>f</a:t>
            </a:r>
            <a:r>
              <a:rPr lang="cs-CZ" baseline="-25000" dirty="0" err="1" smtClean="0"/>
              <a:t>n</a:t>
            </a:r>
            <a:r>
              <a:rPr lang="cs-CZ" baseline="-25000" dirty="0" smtClean="0"/>
              <a:t> </a:t>
            </a:r>
            <a:r>
              <a:rPr lang="cs-CZ" dirty="0" smtClean="0"/>
              <a:t>      </a:t>
            </a:r>
            <a:r>
              <a:rPr lang="cs-CZ" baseline="-25000" dirty="0" smtClean="0"/>
              <a:t> </a:t>
            </a:r>
            <a:r>
              <a:rPr lang="cs-CZ" dirty="0" err="1" smtClean="0"/>
              <a:t>f</a:t>
            </a:r>
            <a:r>
              <a:rPr lang="cs-CZ" baseline="-25000" dirty="0" err="1" smtClean="0"/>
              <a:t>n</a:t>
            </a:r>
            <a:r>
              <a:rPr lang="cs-CZ" dirty="0" err="1" smtClean="0"/>
              <a:t>+f</a:t>
            </a:r>
            <a:r>
              <a:rPr lang="cs-CZ" baseline="-25000" dirty="0" err="1" smtClean="0"/>
              <a:t>m</a:t>
            </a:r>
            <a:endParaRPr lang="cs-CZ" baseline="-25000" dirty="0"/>
          </a:p>
          <a:p>
            <a:endParaRPr lang="cs-CZ" baseline="-25000" dirty="0"/>
          </a:p>
        </p:txBody>
      </p:sp>
      <p:pic>
        <p:nvPicPr>
          <p:cNvPr id="16" name="Picture 2" descr="Soubor:AM-frequency-analysis.sv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9"/>
          <a:stretch/>
        </p:blipFill>
        <p:spPr bwMode="auto">
          <a:xfrm>
            <a:off x="6927850" y="4852785"/>
            <a:ext cx="2109272" cy="113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Přímá spojnice 16"/>
          <p:cNvCxnSpPr/>
          <p:nvPr/>
        </p:nvCxnSpPr>
        <p:spPr>
          <a:xfrm>
            <a:off x="7196447" y="5420306"/>
            <a:ext cx="352053" cy="567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/>
          <p:cNvCxnSpPr/>
          <p:nvPr/>
        </p:nvCxnSpPr>
        <p:spPr>
          <a:xfrm>
            <a:off x="7815635" y="5136545"/>
            <a:ext cx="352053" cy="56752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4" name="Oblouk 9233"/>
          <p:cNvSpPr/>
          <p:nvPr/>
        </p:nvSpPr>
        <p:spPr>
          <a:xfrm rot="7591820">
            <a:off x="6265639" y="3476755"/>
            <a:ext cx="1199407" cy="1476763"/>
          </a:xfrm>
          <a:prstGeom prst="arc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1" name="Oblouk 50"/>
          <p:cNvSpPr/>
          <p:nvPr/>
        </p:nvSpPr>
        <p:spPr>
          <a:xfrm rot="7591820">
            <a:off x="6075778" y="2501641"/>
            <a:ext cx="2176928" cy="2681718"/>
          </a:xfrm>
          <a:prstGeom prst="arc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153580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Frekvenční modulace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299782"/>
            <a:ext cx="9036496" cy="2682786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Frekvenční modulace – FM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frekvenční modulaci měníme okamžitou hodnotu frekvence nosného signálu na základě okamžité hodnoty modulačního signálu 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amplitudě modulačního signálu odpovídá maximální změna frekvence nosného signálu – tuto změnu nazýváme </a:t>
            </a:r>
            <a:r>
              <a:rPr lang="cs-CZ" sz="2000" dirty="0" smtClean="0">
                <a:solidFill>
                  <a:srgbClr val="C00000"/>
                </a:solidFill>
              </a:rPr>
              <a:t>frekvenční zdvih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  <a:latin typeface="Symbol" panose="05050102010706020507" pitchFamily="18" charset="2"/>
              </a:rPr>
              <a:t>D</a:t>
            </a:r>
            <a:r>
              <a:rPr lang="cs-CZ" sz="2000" dirty="0" err="1" smtClean="0">
                <a:solidFill>
                  <a:srgbClr val="3C3C8C"/>
                </a:solidFill>
              </a:rPr>
              <a:t>f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frekvenční modulace se používá zejména pro přenos zvuku: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rozhlas FM v pásmu velmi krátkých vln VKV</a:t>
            </a:r>
          </a:p>
          <a:p>
            <a:pPr marL="800100" lvl="2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 zvuku u analogového TV vysílání</a:t>
            </a:r>
          </a:p>
        </p:txBody>
      </p:sp>
    </p:spTree>
    <p:extLst>
      <p:ext uri="{BB962C8B-B14F-4D97-AF65-F5344CB8AC3E}">
        <p14:creationId xmlns:p14="http://schemas.microsoft.com/office/powerpoint/2010/main" val="75517618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5891</TotalTime>
  <Words>1330</Words>
  <Application>Microsoft Office PowerPoint</Application>
  <PresentationFormat>Předvádění na obrazovce (4:3)</PresentationFormat>
  <Paragraphs>232</Paragraphs>
  <Slides>17</Slides>
  <Notes>12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3" baseType="lpstr">
      <vt:lpstr>Arial</vt:lpstr>
      <vt:lpstr>Calibri</vt:lpstr>
      <vt:lpstr>Symbol</vt:lpstr>
      <vt:lpstr>Wingdings</vt:lpstr>
      <vt:lpstr>Mustr_prezentace_OPPA</vt:lpstr>
      <vt:lpstr>Equation</vt:lpstr>
      <vt:lpstr>Prezentace aplikace PowerPoint</vt:lpstr>
      <vt:lpstr>Modulace</vt:lpstr>
      <vt:lpstr>Modulace</vt:lpstr>
      <vt:lpstr>Modulace</vt:lpstr>
      <vt:lpstr>Amplitudová modulace</vt:lpstr>
      <vt:lpstr>Amplitudová modulace</vt:lpstr>
      <vt:lpstr>Amplitudová modulace</vt:lpstr>
      <vt:lpstr>Amplitudová modulace</vt:lpstr>
      <vt:lpstr>Frekvenční modulace</vt:lpstr>
      <vt:lpstr>Frekvenční modulace</vt:lpstr>
      <vt:lpstr>Frekvenční modulace</vt:lpstr>
      <vt:lpstr>Fázová modulace</vt:lpstr>
      <vt:lpstr>Fázová modulace</vt:lpstr>
      <vt:lpstr>Fázová modulace</vt:lpstr>
      <vt:lpstr>Realizace modulátoru a demodulátoru</vt:lpstr>
      <vt:lpstr>Využití analogových modulací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359</cp:revision>
  <dcterms:created xsi:type="dcterms:W3CDTF">2013-09-10T05:03:47Z</dcterms:created>
  <dcterms:modified xsi:type="dcterms:W3CDTF">2014-09-25T11:20:46Z</dcterms:modified>
</cp:coreProperties>
</file>