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89" r:id="rId3"/>
    <p:sldId id="301" r:id="rId4"/>
    <p:sldId id="302" r:id="rId5"/>
    <p:sldId id="303" r:id="rId6"/>
    <p:sldId id="304" r:id="rId7"/>
    <p:sldId id="305" r:id="rId8"/>
    <p:sldId id="307" r:id="rId9"/>
    <p:sldId id="308" r:id="rId10"/>
    <p:sldId id="309" r:id="rId11"/>
    <p:sldId id="310" r:id="rId12"/>
    <p:sldId id="311" r:id="rId13"/>
    <p:sldId id="280" r:id="rId14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80756" autoAdjust="0"/>
  </p:normalViewPr>
  <p:slideViewPr>
    <p:cSldViewPr snapToGrid="0" snapToObjects="1">
      <p:cViewPr varScale="1">
        <p:scale>
          <a:sx n="60" d="100"/>
          <a:sy n="6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Celé dnešní cvičení věnujeme opakování, zkoušení, případně testu</a:t>
            </a:r>
            <a:r>
              <a:rPr lang="cs-CZ" baseline="0" dirty="0" smtClean="0"/>
              <a:t> z oblasti spojovací techniky. Buď můžete studenty zkoušet ústně u tabule, nebo formou samostatného testu na papír… V této prezentaci jsou uvedeny otázky, které můžete pro opakování využít. Správné odpovědi jsou v předchozích prezentacích.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Opakování základů spojovací techniky  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VoIP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ISDN přípojka a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představuje tzv. síťové zakončení NT v případě ISDN přípojky?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plní funkce?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zkratka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probíhá přenos telefonních hovorů v případě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čeho se skládá typická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síť?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mohou vznikat problémy při přenosu hovorů pomocí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se tyto problémy projevují v praxi?</a:t>
            </a:r>
          </a:p>
        </p:txBody>
      </p:sp>
    </p:spTree>
    <p:extLst>
      <p:ext uri="{BB962C8B-B14F-4D97-AF65-F5344CB8AC3E}">
        <p14:creationId xmlns:p14="http://schemas.microsoft.com/office/powerpoint/2010/main" val="857438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Číslování, číslovací plán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číslo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číslovací plán?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Kdo vytváří a spravuje číslovací plán v ČR? Co dalšího tato instituce provádí?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Jakým mezinárodním standardem se řídí číslovací plán?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 je rozdíl mezi zjevným a skrytým číslovacím plánem?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tzv. přestupný znak?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Kde se dnes používá zjevný a kde skrytý číslovací plán v praxi?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tzv. uzavřený číslovací plán?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jakých částí se skládá telefonní číslo? </a:t>
            </a:r>
          </a:p>
        </p:txBody>
      </p:sp>
      <p:pic>
        <p:nvPicPr>
          <p:cNvPr id="8" name="Picture 2" descr="C:\Users\Pavel\AppData\Local\Microsoft\Windows\Temporary Internet Files\Content.IE5\CK5X5V0T\MC900300239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687" y="5028629"/>
            <a:ext cx="1501163" cy="148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606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Telefonní čísla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číslo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Kolik číslic obsahují jednotlivé části telefonního čísla v ČR?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jednotlivé skupiny číslic, ke každé uveďte k čemu se využívá a alespoň jeden příklad.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Jakým způsobem se číslují koncové stanice ve </a:t>
            </a:r>
            <a:r>
              <a:rPr lang="cs-CZ" sz="2000" dirty="0" err="1" smtClean="0">
                <a:solidFill>
                  <a:srgbClr val="3C3C8C"/>
                </a:solidFill>
              </a:rPr>
              <a:t>VoIP</a:t>
            </a:r>
            <a:r>
              <a:rPr lang="cs-CZ" sz="2000" dirty="0" smtClean="0">
                <a:solidFill>
                  <a:srgbClr val="3C3C8C"/>
                </a:solidFill>
              </a:rPr>
              <a:t> sítích?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IP adresa?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Jakým způsobem probíhá překlad IP adresy na běžné telefonní číslo?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obecně rozlišujeme způsoby přenositelnosti telefonního čísla v pevné telefonní síti?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Lze v ČR přenést i mobilní telefonní číslo? Pokud ano, jak se postupuje?</a:t>
            </a:r>
          </a:p>
        </p:txBody>
      </p:sp>
      <p:pic>
        <p:nvPicPr>
          <p:cNvPr id="9" name="Picture 2" descr="C:\Users\Pavel\AppData\Local\Microsoft\Windows\Temporary Internet Files\Content.IE5\CK5X5V0T\MC900282706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512" y="5700994"/>
            <a:ext cx="1017113" cy="108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49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základních pojmů ze spojovací techniky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73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pojmy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Kdo je </a:t>
            </a:r>
            <a:r>
              <a:rPr lang="cs-CZ" sz="2000" dirty="0"/>
              <a:t>účastník sítě (např. pevné telefonní</a:t>
            </a:r>
            <a:r>
              <a:rPr lang="cs-CZ" sz="2000" dirty="0" smtClean="0"/>
              <a:t>)?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je to účastnické vedení?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se označuje bod, ve kterém je účastnické vedení ukončeno?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byste vysvětlili pojem koncové telekomunikační zařízení?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plní funkce?</a:t>
            </a:r>
          </a:p>
        </p:txBody>
      </p:sp>
      <p:pic>
        <p:nvPicPr>
          <p:cNvPr id="5122" name="Picture 2" descr="C:\Users\Pavel\AppData\Local\Microsoft\Windows\Temporary Internet Files\Content.IE5\KUHC1MXJ\MC9003981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4049713"/>
            <a:ext cx="1677987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Hierarchie spojovacích 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Struktura a hierarchie spojovacích sítí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Popište a nakreslete základní obecnou hierarchii pevné telefonní sítě.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Do obrázku zakreslete velikosti jednotlivých telefonních obvodů a popište zkratky – MTO, UTO, TTO.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jsou </a:t>
            </a:r>
            <a:r>
              <a:rPr lang="cs-CZ" sz="2000" dirty="0" err="1" smtClean="0">
                <a:solidFill>
                  <a:srgbClr val="3C3C8C"/>
                </a:solidFill>
              </a:rPr>
              <a:t>meziuzlové</a:t>
            </a:r>
            <a:r>
              <a:rPr lang="cs-CZ" sz="2000" dirty="0" smtClean="0">
                <a:solidFill>
                  <a:srgbClr val="3C3C8C"/>
                </a:solidFill>
              </a:rPr>
              <a:t> příčky?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vypadá současná struktura pevné telefonní sítě v ČR?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Generace telefonních ústředen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Vyjmenujte jednotlivé generace telefonních ústředen a uveďte hlavní znaky (odlišnosti) každé z nich.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716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Princip spojování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Ústředny, princip spojování, spojovací pole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jakých 3 základních částí se obecně skládá telefonní ústředna?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jsou účastnické sady?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základní funkce plní spojovací pole a řízení v ústředně?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7 základních funkcí účastnické sady a stručně každou popište.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2 základní typy digitálních spojovacích polí znáte?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a vysvětlete princip spojovacího pole typu 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Obdobně popište způsob spojování v poli typu T.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znáte 2 druhy spojovacího pole typu T?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vnitřní blokování?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vypadá spojovací pole ve velké ústředně?</a:t>
            </a:r>
          </a:p>
        </p:txBody>
      </p:sp>
      <p:pic>
        <p:nvPicPr>
          <p:cNvPr id="7170" name="Picture 2" descr="C:\Users\Pavel\AppData\Local\Microsoft\Windows\Temporary Internet Files\Content.IE5\I7TNYYZC\MM90030347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514" y="4620514"/>
            <a:ext cx="2137136" cy="148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4783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Signalizace a generace telefonních ústředen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Signalizace ve spojovací technice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pojem signalizace. Jaké základní funkce plní?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různé způsoby dělení signalizace a pro každý typ dělení uveďte jednotlivé kategorie.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digitální signalizace typu CAS a CCS?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Uveďte příklad alespoň jedné signalizace pro oba typy.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jakých prvků se skládá signalizační síť pro signalizaci typu CCS?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zkratka DON?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znáte druhy volby telefonního čísla?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Který typ se používá v současné době?</a:t>
            </a:r>
          </a:p>
        </p:txBody>
      </p:sp>
    </p:spTree>
    <p:extLst>
      <p:ext uri="{BB962C8B-B14F-4D97-AF65-F5344CB8AC3E}">
        <p14:creationId xmlns:p14="http://schemas.microsoft.com/office/powerpoint/2010/main" val="14648674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Digitalizace telefonních signálů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Digitalizace signálu, PCM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jsou základní rozdíly mezi analogovým a digitálním signálem?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zkratka PCM?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jakých 3 základních operací se skládá PCM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Popište princip vzorkování signálu a nakreslete jednoduchý příklad.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vyjadřuje tzv. vzorkovací teorém? Zapište podmínku matematicky.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se stane, pokud není vzorkovací teorém dodržen? Jakou frekvencí se vzorkuje analogový telefonní signál?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se postupuje v případě kvantování?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pojmy: kvantizační stupeň, rozhodovací úroveň a kvantizační šum. Nakreslete jednoduchý příklad.</a:t>
            </a:r>
          </a:p>
        </p:txBody>
      </p:sp>
    </p:spTree>
    <p:extLst>
      <p:ext uri="{BB962C8B-B14F-4D97-AF65-F5344CB8AC3E}">
        <p14:creationId xmlns:p14="http://schemas.microsoft.com/office/powerpoint/2010/main" val="15994832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Multiplexování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PCM, rámec PCM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se postupuje při kódování v případě PCM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„</a:t>
            </a:r>
            <a:r>
              <a:rPr lang="cs-CZ" sz="2000" dirty="0" err="1" smtClean="0">
                <a:solidFill>
                  <a:srgbClr val="3C3C8C"/>
                </a:solidFill>
              </a:rPr>
              <a:t>kodek</a:t>
            </a:r>
            <a:r>
              <a:rPr lang="cs-CZ" sz="2000" dirty="0" smtClean="0">
                <a:solidFill>
                  <a:srgbClr val="3C3C8C"/>
                </a:solidFill>
              </a:rPr>
              <a:t>“?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schéma PCM </a:t>
            </a:r>
            <a:r>
              <a:rPr lang="cs-CZ" sz="2000" dirty="0" err="1" smtClean="0">
                <a:solidFill>
                  <a:srgbClr val="3C3C8C"/>
                </a:solidFill>
              </a:rPr>
              <a:t>kodeku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Jaká je výsledná přenosová rychlost digitálního PCM telefonního signálu?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nelineární kvantování? Co znamená tzv. A-zákon?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pojem </a:t>
            </a:r>
            <a:r>
              <a:rPr lang="cs-CZ" sz="2000" dirty="0" err="1" smtClean="0">
                <a:solidFill>
                  <a:srgbClr val="3C3C8C"/>
                </a:solidFill>
              </a:rPr>
              <a:t>multiplexování</a:t>
            </a:r>
            <a:r>
              <a:rPr lang="cs-CZ" sz="2000" dirty="0" smtClean="0">
                <a:solidFill>
                  <a:srgbClr val="3C3C8C"/>
                </a:solidFill>
              </a:rPr>
              <a:t>. Jaké druhy multiplexů znáte?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jednoduchý příklad časového </a:t>
            </a:r>
            <a:r>
              <a:rPr lang="cs-CZ" sz="2000" dirty="0" err="1" smtClean="0">
                <a:solidFill>
                  <a:srgbClr val="3C3C8C"/>
                </a:solidFill>
              </a:rPr>
              <a:t>multiplexování</a:t>
            </a:r>
            <a:r>
              <a:rPr lang="cs-CZ" sz="2000" dirty="0" smtClean="0">
                <a:solidFill>
                  <a:srgbClr val="3C3C8C"/>
                </a:solidFill>
              </a:rPr>
              <a:t> a popište jeho princip.</a:t>
            </a:r>
          </a:p>
        </p:txBody>
      </p:sp>
      <p:pic>
        <p:nvPicPr>
          <p:cNvPr id="9218" name="Picture 2" descr="C:\Users\Pavel\AppData\Local\Microsoft\Windows\Temporary Internet Files\Content.IE5\AVNYBSNU\MC9003701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684" y="1417301"/>
            <a:ext cx="1304209" cy="179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643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PCM rámec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6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Rámec PCM, E1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pojmy </a:t>
            </a:r>
            <a:r>
              <a:rPr lang="cs-CZ" sz="2000" dirty="0" err="1" smtClean="0">
                <a:solidFill>
                  <a:srgbClr val="3C3C8C"/>
                </a:solidFill>
              </a:rPr>
              <a:t>timeslot</a:t>
            </a:r>
            <a:r>
              <a:rPr lang="cs-CZ" sz="2000" dirty="0" smtClean="0">
                <a:solidFill>
                  <a:srgbClr val="3C3C8C"/>
                </a:solidFill>
              </a:rPr>
              <a:t> a PCM rámec.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základní skladbu PCM rámce a vyznačte jeho důležité části.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Jaká je přenosová rychlost PCM rámce? Jaká je jeho délka trvání?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tzv. synchronizační </a:t>
            </a:r>
            <a:r>
              <a:rPr lang="cs-CZ" sz="2000" dirty="0" err="1" smtClean="0">
                <a:solidFill>
                  <a:srgbClr val="3C3C8C"/>
                </a:solidFill>
              </a:rPr>
              <a:t>timeslot</a:t>
            </a:r>
            <a:r>
              <a:rPr lang="cs-CZ" sz="2000" dirty="0" smtClean="0">
                <a:solidFill>
                  <a:srgbClr val="3C3C8C"/>
                </a:solidFill>
              </a:rPr>
              <a:t> a rámcová synchronizace?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Kolik bitů obsahuje celkem jeden PCM rámec?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označení PCM rámec 30/32?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představuje zkratka E1?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8" name="Picture 2" descr="C:\Users\Pavel\AppData\Local\Microsoft\Windows\Temporary Internet Files\Content.IE5\HOVRMKAD\MC9003433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655" y="4158807"/>
            <a:ext cx="1538033" cy="153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0801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ISDN, </a:t>
            </a:r>
            <a:r>
              <a:rPr lang="cs-CZ" sz="1800" dirty="0" err="1" smtClean="0"/>
              <a:t>VoIP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ISDN přípojka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zkratka ISDN?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jsou hlavní rozdíly mezi digitální přípojkou ISDN a běžnou analogovou telefonní přípojkou?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Jaká je podmínka zavedení ISDN v telefonní síti?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několik doplňkových služeb v ISDN a popište je.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znamenají zkratky ISDN-BRA a ISDN-PRA? Jak se od sebe obě varianty liší?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přenosové rychlosti nabízejí B a D kanály v ISDN? 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144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4425</TotalTime>
  <Words>986</Words>
  <Application>Microsoft Office PowerPoint</Application>
  <PresentationFormat>Předvádění na obrazovce (4:3)</PresentationFormat>
  <Paragraphs>216</Paragraphs>
  <Slides>13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Mustr_prezentace_OPPA</vt:lpstr>
      <vt:lpstr>Prezentace aplikace PowerPoint</vt:lpstr>
      <vt:lpstr>Opakování základních pojmů ze spojovací techniky</vt:lpstr>
      <vt:lpstr>Hierarchie spojovacích sítí</vt:lpstr>
      <vt:lpstr>Princip spojování</vt:lpstr>
      <vt:lpstr>Signalizace a generace telefonních ústředen</vt:lpstr>
      <vt:lpstr>Digitalizace telefonních signálů</vt:lpstr>
      <vt:lpstr>Multiplexování</vt:lpstr>
      <vt:lpstr>PCM rámec</vt:lpstr>
      <vt:lpstr>ISDN, VoIP</vt:lpstr>
      <vt:lpstr>VoIP</vt:lpstr>
      <vt:lpstr>Číslování, číslovací plán</vt:lpstr>
      <vt:lpstr>Telefonní čísla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vodrazka</cp:lastModifiedBy>
  <cp:revision>272</cp:revision>
  <dcterms:created xsi:type="dcterms:W3CDTF">2013-09-10T05:03:47Z</dcterms:created>
  <dcterms:modified xsi:type="dcterms:W3CDTF">2014-01-14T21:35:29Z</dcterms:modified>
</cp:coreProperties>
</file>