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0" r:id="rId2"/>
    <p:sldId id="289" r:id="rId3"/>
    <p:sldId id="292" r:id="rId4"/>
    <p:sldId id="290" r:id="rId5"/>
    <p:sldId id="294" r:id="rId6"/>
    <p:sldId id="293" r:id="rId7"/>
    <p:sldId id="291" r:id="rId8"/>
    <p:sldId id="295" r:id="rId9"/>
    <p:sldId id="296" r:id="rId10"/>
    <p:sldId id="297" r:id="rId11"/>
    <p:sldId id="280" r:id="rId1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>
        <p:scale>
          <a:sx n="75" d="100"/>
          <a:sy n="75" d="100"/>
        </p:scale>
        <p:origin x="-1212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dokončíme povídání o modulacích – zbývají nám ještě pulzní (diskrétní) modulace. U těch je nosným</a:t>
            </a:r>
            <a:r>
              <a:rPr lang="cs-CZ" baseline="0" dirty="0" smtClean="0"/>
              <a:t> signálem digitální signál (obvykle jednoduchý dvoustavový), modulačním může být jak analogový spojitý tak digitální nespojitý signál. Díky tomu rozlišujeme nekvantované pulzní modulace – kdy je výstupní modulovaný signál nekvantovaný (nabývá teoreticky libovolné hodnoty). Nebo kvantované pulzní modulace, kdy modulovaný signál může nabývat jen omezených kombinací hodnot.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 kvantovaných pulzních modulací kromě PCM můžeme</a:t>
            </a:r>
            <a:r>
              <a:rPr lang="cs-CZ" baseline="0" dirty="0" smtClean="0"/>
              <a:t> uvést ještě např. delta modulaci nebo sigma-delta modulaci, ale to by byla pro studenty v současné době příliš obtížná látka a proto si ji ponecháme do vyšších ročníků nebo až na vysokou školu.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PCM modulaci jsme důkladně probrali v rámci spojovacích</a:t>
            </a:r>
            <a:r>
              <a:rPr lang="cs-CZ" baseline="0" dirty="0" smtClean="0"/>
              <a:t> systémů při výkladu o digitalizaci analogových telefonních signálů. Studenti by proto měli být schopni vysvětlit, jaké operace (vzorkování, kvantování, kódování) se provádí, nezapomenout na filtr na vstupu (výstupu) kodéru, dekodéru PCM a pojmy jako </a:t>
            </a:r>
            <a:r>
              <a:rPr lang="cs-CZ" baseline="0" dirty="0" err="1" smtClean="0"/>
              <a:t>aliasing</a:t>
            </a:r>
            <a:r>
              <a:rPr lang="cs-CZ" baseline="0" dirty="0" smtClean="0"/>
              <a:t>, vzorkovací teorém, kvantizační </a:t>
            </a:r>
            <a:r>
              <a:rPr lang="cs-CZ" baseline="0" smtClean="0"/>
              <a:t>šum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Pulzní (diskrétní) modulace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38598"/>
            <a:ext cx="9036496" cy="396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Kvantované pulzní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modulovaný signál u předchozích pulzních modulací nebyl kvantovaný – mohl nabývat libovolné amplitudy u PAM, libovolné polohy u PPM a šířky v případě PWM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případě kvantovaných pulzních modulací jsou omezeny stavy výstupního modulovaného signálu na několik možných hodnot z daného intervalu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operace kvantování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 jednom příkladu kvantované pulzní modulace jsme již hovořili…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pulzně kódová modulace </a:t>
            </a:r>
            <a:r>
              <a:rPr lang="cs-CZ" sz="2000" dirty="0" smtClean="0">
                <a:solidFill>
                  <a:srgbClr val="3C3C8C"/>
                </a:solidFill>
              </a:rPr>
              <a:t>– </a:t>
            </a:r>
            <a:r>
              <a:rPr lang="cs-CZ" sz="2000" dirty="0" smtClean="0">
                <a:solidFill>
                  <a:srgbClr val="C00000"/>
                </a:solidFill>
              </a:rPr>
              <a:t>PCM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d</a:t>
            </a:r>
            <a:r>
              <a:rPr lang="cs-CZ" sz="2000" dirty="0" smtClean="0">
                <a:solidFill>
                  <a:srgbClr val="3C3C8C"/>
                </a:solidFill>
              </a:rPr>
              <a:t>okážete popsat její princip, nakreslit PCM kodér a dekodér (</a:t>
            </a:r>
            <a:r>
              <a:rPr lang="cs-CZ" sz="2000" dirty="0" err="1" smtClean="0">
                <a:solidFill>
                  <a:srgbClr val="3C3C8C"/>
                </a:solidFill>
              </a:rPr>
              <a:t>kodek</a:t>
            </a:r>
            <a:r>
              <a:rPr lang="cs-CZ" sz="2000" dirty="0" smtClean="0">
                <a:solidFill>
                  <a:srgbClr val="3C3C8C"/>
                </a:solidFill>
              </a:rPr>
              <a:t>) a uvést příklady jejího použití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929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posledním typem modulací, jsou tzv. pulzní modulace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někdy též označované diskrétní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nosný signál je digitální (diskrétní) – označuje se proto jako tzv. </a:t>
            </a:r>
            <a:r>
              <a:rPr lang="cs-CZ" sz="2000" dirty="0" smtClean="0">
                <a:solidFill>
                  <a:srgbClr val="C00000"/>
                </a:solidFill>
              </a:rPr>
              <a:t>taktovací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modulační signál je obvykle analogový (spojitý), může být i digitální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jednoduchého (dvoustavového) digitálního signálu budeme těžko ovlivňovat frekvenci a fázi…. jako u předchozích typů modulací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můžeme však ovlivnit amplitudu pulzů, jejich polohu a šířku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nekvantované pulzní modulace</a:t>
            </a:r>
            <a:r>
              <a:rPr lang="cs-CZ" sz="2000" dirty="0" smtClean="0">
                <a:solidFill>
                  <a:srgbClr val="3C3C8C"/>
                </a:solidFill>
              </a:rPr>
              <a:t> – modulovaný signál není kvantovaný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modulovaný signál nabývá nekonečně mnoho hodnot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kvantované (kódované) modulace</a:t>
            </a:r>
            <a:r>
              <a:rPr lang="cs-CZ" sz="2000" dirty="0" smtClean="0">
                <a:solidFill>
                  <a:srgbClr val="3C3C8C"/>
                </a:solidFill>
              </a:rPr>
              <a:t> – modulovaný signál je kvantovaný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odulovaný signál může nabývat jen omezených kombinací hodnot</a:t>
            </a:r>
          </a:p>
        </p:txBody>
      </p:sp>
      <p:pic>
        <p:nvPicPr>
          <p:cNvPr id="23554" name="Picture 2" descr="C:\Users\Pavel\AppData\Local\Microsoft\Windows\Temporary Internet Files\Content.IE5\AVNYBSNU\MC90044215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350757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3C3C8C"/>
                </a:solidFill>
              </a:rPr>
              <a:t>Nekvantované pulzní modulace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pulzně amplitudová modulace</a:t>
            </a:r>
            <a:r>
              <a:rPr lang="cs-CZ" sz="2000" dirty="0">
                <a:solidFill>
                  <a:srgbClr val="3C3C8C"/>
                </a:solidFill>
              </a:rPr>
              <a:t> – </a:t>
            </a:r>
            <a:r>
              <a:rPr lang="cs-CZ" sz="2000" dirty="0">
                <a:solidFill>
                  <a:srgbClr val="C00000"/>
                </a:solidFill>
              </a:rPr>
              <a:t>PAM</a:t>
            </a:r>
            <a:r>
              <a:rPr lang="cs-CZ" sz="2000" dirty="0">
                <a:solidFill>
                  <a:srgbClr val="3C3C8C"/>
                </a:solidFill>
              </a:rPr>
              <a:t> (Pulse </a:t>
            </a:r>
            <a:r>
              <a:rPr lang="cs-CZ" sz="2000" dirty="0" err="1">
                <a:solidFill>
                  <a:srgbClr val="3C3C8C"/>
                </a:solidFill>
              </a:rPr>
              <a:t>Amplitude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Modulation</a:t>
            </a:r>
            <a:r>
              <a:rPr lang="cs-CZ" sz="2000" dirty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pulzně polohová modulace</a:t>
            </a:r>
            <a:r>
              <a:rPr lang="cs-CZ" sz="2000" dirty="0">
                <a:solidFill>
                  <a:srgbClr val="3C3C8C"/>
                </a:solidFill>
              </a:rPr>
              <a:t> – </a:t>
            </a:r>
            <a:r>
              <a:rPr lang="cs-CZ" sz="2000" dirty="0">
                <a:solidFill>
                  <a:srgbClr val="C00000"/>
                </a:solidFill>
              </a:rPr>
              <a:t>PPM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/>
              <a:t>Pulse </a:t>
            </a:r>
            <a:r>
              <a:rPr lang="cs-CZ" sz="2000" dirty="0" err="1"/>
              <a:t>Position</a:t>
            </a:r>
            <a:r>
              <a:rPr lang="cs-CZ" sz="2000" dirty="0"/>
              <a:t> </a:t>
            </a:r>
            <a:r>
              <a:rPr lang="cs-CZ" sz="2000" dirty="0" err="1"/>
              <a:t>Modulation</a:t>
            </a:r>
            <a:r>
              <a:rPr lang="cs-CZ" sz="2000" dirty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pulzně šířková modulace</a:t>
            </a:r>
            <a:r>
              <a:rPr lang="cs-CZ" sz="2000" dirty="0">
                <a:solidFill>
                  <a:srgbClr val="3C3C8C"/>
                </a:solidFill>
              </a:rPr>
              <a:t> – </a:t>
            </a:r>
            <a:r>
              <a:rPr lang="cs-CZ" sz="2000" dirty="0">
                <a:solidFill>
                  <a:srgbClr val="C00000"/>
                </a:solidFill>
              </a:rPr>
              <a:t>PWM</a:t>
            </a:r>
            <a:r>
              <a:rPr lang="cs-CZ" sz="2000" dirty="0">
                <a:solidFill>
                  <a:srgbClr val="3C3C8C"/>
                </a:solidFill>
              </a:rPr>
              <a:t> (Pulse </a:t>
            </a:r>
            <a:r>
              <a:rPr lang="cs-CZ" sz="2000" dirty="0" err="1">
                <a:solidFill>
                  <a:srgbClr val="3C3C8C"/>
                </a:solidFill>
              </a:rPr>
              <a:t>Width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Modulation</a:t>
            </a:r>
            <a:r>
              <a:rPr lang="cs-CZ" sz="2000" dirty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3C3C8C"/>
                </a:solidFill>
              </a:rPr>
              <a:t>Kvantované pulzní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pulzně kódová modulace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dirty="0" smtClean="0">
                <a:solidFill>
                  <a:srgbClr val="C00000"/>
                </a:solidFill>
              </a:rPr>
              <a:t>PCM</a:t>
            </a:r>
            <a:r>
              <a:rPr lang="cs-CZ" sz="2000" dirty="0" smtClean="0">
                <a:solidFill>
                  <a:srgbClr val="3C3C8C"/>
                </a:solidFill>
              </a:rPr>
              <a:t> (Pulse </a:t>
            </a:r>
            <a:r>
              <a:rPr lang="cs-CZ" sz="2000" dirty="0" err="1" smtClean="0">
                <a:solidFill>
                  <a:srgbClr val="3C3C8C"/>
                </a:solidFill>
              </a:rPr>
              <a:t>Code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Modulation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 další</a:t>
            </a:r>
          </a:p>
        </p:txBody>
      </p:sp>
      <p:pic>
        <p:nvPicPr>
          <p:cNvPr id="29698" name="Picture 2" descr="C:\Users\Pavel\AppData\Local\Microsoft\Windows\Temporary Internet Files\Content.IE5\HOVRMKAD\MC900441523[3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4838700"/>
            <a:ext cx="18732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93579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Pulzně amplitudová modulace – PAM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nosným (taktovacím) signálem je jednoduchý dvoustavový digitální signál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odulačním signálem je spojitý analogový signál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něho ovlivňujeme amplitudu taktovacího signálu – výšku pulzů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346747"/>
              </p:ext>
            </p:extLst>
          </p:nvPr>
        </p:nvGraphicFramePr>
        <p:xfrm>
          <a:off x="1927225" y="2803180"/>
          <a:ext cx="5299075" cy="3467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8" name="Visio" r:id="rId5" imgW="3854257" imgH="2523150" progId="Visio.Drawing.11">
                  <p:embed/>
                </p:oleObj>
              </mc:Choice>
              <mc:Fallback>
                <p:oleObj name="Visio" r:id="rId5" imgW="3854257" imgH="25231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7225" y="2803180"/>
                        <a:ext cx="5299075" cy="3467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64795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Pulzně amplitudová modulace – </a:t>
            </a:r>
            <a:r>
              <a:rPr lang="cs-CZ" sz="2000" b="1" dirty="0" smtClean="0">
                <a:solidFill>
                  <a:srgbClr val="C00000"/>
                </a:solidFill>
              </a:rPr>
              <a:t>PAM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principem PAM modulace je vlastně operace vzorkování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časech pulzů taktovacího signálu odebíráme vzorky ze spojitého modulačního signálu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nenulová doba trvání odebrání vzorku – pulzy mají konstantní šířku</a:t>
            </a:r>
          </a:p>
        </p:txBody>
      </p:sp>
      <p:pic>
        <p:nvPicPr>
          <p:cNvPr id="25602" name="Picture 2" descr="C:\Users\Pavel\AppData\Local\Microsoft\Windows\Temporary Internet Files\Content.IE5\I7TNYYZC\MC90044188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3667125"/>
            <a:ext cx="1279525" cy="178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2267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Pulzně polohová modulace – PPM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stejný nosný (taktovací) i modulační signál jako v případě PAM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amplitudy modulačního signálu měníme polohu pulzů v rámci jejich intervalů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080577"/>
              </p:ext>
            </p:extLst>
          </p:nvPr>
        </p:nvGraphicFramePr>
        <p:xfrm>
          <a:off x="1890712" y="2459038"/>
          <a:ext cx="5399087" cy="3853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Visio" r:id="rId5" imgW="4142218" imgH="2955420" progId="Visio.Drawing.11">
                  <p:embed/>
                </p:oleObj>
              </mc:Choice>
              <mc:Fallback>
                <p:oleObj name="Visio" r:id="rId5" imgW="4142218" imgH="29554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90712" y="2459038"/>
                        <a:ext cx="5399087" cy="3853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35855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Pulzně polohová modulace – PPM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modulátoru i demodulátoru se používá pomocný signál s pilovým průběhem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omocí něho se určí výsledná poloha pulzu v rámci jeho intervalu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poloha (posunutí) pulzu se vždy určuje k počátku daného intervalu (čárkované čáry v předchozím obrázku)</a:t>
            </a:r>
          </a:p>
        </p:txBody>
      </p:sp>
      <p:pic>
        <p:nvPicPr>
          <p:cNvPr id="25603" name="Picture 3" descr="C:\Users\Pavel\AppData\Local\Microsoft\Windows\Temporary Internet Files\Content.IE5\KUHC1MXJ\MC90023215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3652838"/>
            <a:ext cx="2319338" cy="171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5709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Pulzně šířková modulace – PWM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</a:t>
            </a:r>
            <a:r>
              <a:rPr lang="cs-CZ" sz="2000" dirty="0" smtClean="0"/>
              <a:t>pět stejný nosný (taktovací) i modulační signál jako v případě PAM a PPM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amplituda modulačního signálu tentokrát určuje šířku (dobu trvání) pulzů modulovaného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248717"/>
              </p:ext>
            </p:extLst>
          </p:nvPr>
        </p:nvGraphicFramePr>
        <p:xfrm>
          <a:off x="1960563" y="2738437"/>
          <a:ext cx="5162775" cy="368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name="Visio" r:id="rId5" imgW="4142218" imgH="2955420" progId="Visio.Drawing.11">
                  <p:embed/>
                </p:oleObj>
              </mc:Choice>
              <mc:Fallback>
                <p:oleObj name="Visio" r:id="rId5" imgW="4142218" imgH="29554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60563" y="2738437"/>
                        <a:ext cx="5162775" cy="368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09201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Pulzní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Pulzně šířková modulace – PWM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modulovaný signál nese informaci pomocí poměru doby trvání jedničky a nuly signálu v jednotlivých intervalech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poměr doby, kdy je signál ve stavu logické jedničky a kdy ve stavu logické nuly se označuje jako tzv. </a:t>
            </a:r>
            <a:r>
              <a:rPr lang="cs-CZ" sz="2000" dirty="0" smtClean="0">
                <a:solidFill>
                  <a:srgbClr val="C00000"/>
                </a:solidFill>
              </a:rPr>
              <a:t>střída signálu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 se značí buď poměrem – 1:1, 1:2, 3:2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nebo pomocí procent (doba trvání jedničky) – 50%, 25%, 100%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apř. signál se střídou 1:1 = 50% odpovídá signálu se stejně dlouhou dobou trvání logické jedničky a logické nuly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PWM modulátoru i demodulátoru se jako v případě PPM používá pomocný pilovitý signál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 praxi se PWM modulace často používá pro </a:t>
            </a:r>
            <a:r>
              <a:rPr lang="cs-CZ" sz="2000" dirty="0" smtClean="0">
                <a:solidFill>
                  <a:srgbClr val="C00000"/>
                </a:solidFill>
              </a:rPr>
              <a:t>ovládání elektrických prvků</a:t>
            </a:r>
            <a:r>
              <a:rPr lang="cs-CZ" sz="2000" dirty="0" smtClean="0">
                <a:solidFill>
                  <a:srgbClr val="3C3C8C"/>
                </a:solidFill>
              </a:rPr>
              <a:t> – pro řízení vstupního napětí (proudu) – např. elektromotory, osvětlení apod.</a:t>
            </a:r>
          </a:p>
        </p:txBody>
      </p:sp>
    </p:spTree>
    <p:extLst>
      <p:ext uri="{BB962C8B-B14F-4D97-AF65-F5344CB8AC3E}">
        <p14:creationId xmlns:p14="http://schemas.microsoft.com/office/powerpoint/2010/main" val="7246867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6948</TotalTime>
  <Words>833</Words>
  <Application>Microsoft Office PowerPoint</Application>
  <PresentationFormat>Předvádění na obrazovce (4:3)</PresentationFormat>
  <Paragraphs>140</Paragraphs>
  <Slides>11</Slides>
  <Notes>9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Mustr_prezentace_OPPA</vt:lpstr>
      <vt:lpstr>Visio</vt:lpstr>
      <vt:lpstr>Prezentace aplikace PowerPoint</vt:lpstr>
      <vt:lpstr>Pulzní modulace</vt:lpstr>
      <vt:lpstr>Pulzní modulace</vt:lpstr>
      <vt:lpstr>Pulzní modulace</vt:lpstr>
      <vt:lpstr>Pulzní modulace</vt:lpstr>
      <vt:lpstr>Pulzní modulace</vt:lpstr>
      <vt:lpstr>Pulzní modulace</vt:lpstr>
      <vt:lpstr>Pulzní modulace</vt:lpstr>
      <vt:lpstr>Pulzní modulace</vt:lpstr>
      <vt:lpstr>Pulzní modulace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vodrazka</cp:lastModifiedBy>
  <cp:revision>516</cp:revision>
  <dcterms:created xsi:type="dcterms:W3CDTF">2013-09-10T05:03:47Z</dcterms:created>
  <dcterms:modified xsi:type="dcterms:W3CDTF">2014-01-15T11:18:55Z</dcterms:modified>
</cp:coreProperties>
</file>