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304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280" r:id="rId19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Dnešní cvičení věnujeme číslování a číslovacím plánům v telefonní síti. Tato</a:t>
            </a:r>
            <a:r>
              <a:rPr lang="cs-CZ" baseline="0" dirty="0" smtClean="0"/>
              <a:t> problematika by měla být studentům poměrně blízká – jistě si každý z nich pamatuje několik telefonních čísel a proto se jich můžete i ptát – např. kolik mají číslic běžná telefonní čísla v ČR, zda znají tel. čísla tísňových linek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Zde by se měly prolínat informace i z Cisco akademie – pojmy jako IP adresa, DNS apod. by měli studenti</a:t>
            </a:r>
            <a:r>
              <a:rPr lang="cs-CZ" baseline="0" dirty="0" smtClean="0"/>
              <a:t> znát již odtud.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4789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26766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0229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 Českém telekomunikačním úřadu jsme se zmínili krátce již ve druhé či třetí prezentaci – zeptejte se studentů, co je ČTÚ, co vykonává a případně zda by někdo věděl, kde sídlí?</a:t>
            </a:r>
            <a:r>
              <a:rPr lang="cs-CZ" baseline="0" dirty="0" smtClean="0"/>
              <a:t> Můžete se se studenty podívat na jejich stránky: http://www.ctu.cz/, kde lze podrobné informace najít.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Mezinárodní telekomunikační unie ITU je důležitým mezinárodním standardizačním</a:t>
            </a:r>
            <a:r>
              <a:rPr lang="cs-CZ" baseline="0" dirty="0" smtClean="0"/>
              <a:t> a částečně regulačním orgánem pro celý široký okruh telekomunikací. Podívejte se se studenty v krátkosti na jejich stránky: http://www.itu.int S ITU-T a jejich doporučeními se jistě setkáme i v následujících prezentacích.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 tomto a následujícím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slidu</a:t>
            </a:r>
            <a:r>
              <a:rPr lang="cs-CZ" baseline="0" dirty="0" smtClean="0"/>
              <a:t> si probereme tzv. skupiny čísel. To by mělo být studentům relativně blízké a proto se jich ptejte (nebo formou kvízu), ať napíší co nejvíce příkladů z daných skupin.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Můžete ve Vaší</a:t>
            </a:r>
            <a:r>
              <a:rPr lang="cs-CZ" baseline="0" dirty="0" smtClean="0"/>
              <a:t> třídě udělat krátkou statistiku – ať se nejprve přihlásí studenti, jejichž mobilní tel. číslo začíná 601, 602…, pak ať se přihlásí studenti s čísly začínajícími 72, </a:t>
            </a:r>
            <a:r>
              <a:rPr lang="cs-CZ" baseline="0" dirty="0" err="1" smtClean="0"/>
              <a:t>atd</a:t>
            </a:r>
            <a:r>
              <a:rPr lang="cs-CZ" baseline="0" dirty="0" smtClean="0"/>
              <a:t>…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879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1855477"/>
            <a:ext cx="76517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Číslování a číslovací plány v telefonní síti</a:t>
            </a:r>
          </a:p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Čeští operátoři a roaming  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Směrování hovorů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základě čísla země (CC) a národního směrového čísla (NDC) ústředna rozhodne, kam bude hovor směrovat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každá ústředna obsahuje </a:t>
            </a:r>
            <a:r>
              <a:rPr lang="cs-CZ" sz="2000" b="1" dirty="0" smtClean="0">
                <a:solidFill>
                  <a:srgbClr val="C00000"/>
                </a:solidFill>
              </a:rPr>
              <a:t>směrovací tabulku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ní jsou uloženy statické záznamy, kam daný hovor se směrovým číslem směrovat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dynamické záznamy o aktuálním stavu dané sítě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ústředna díky znalosti aktuálního stavu sítě (dynamické záznamy, aktualizovaná konfigurace operátora) může směrovat hovor nejvhodnější cestou (obvykle k dispozici více cest)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směrování negeografických čísel (např. 800123456) slouží tzv. </a:t>
            </a:r>
            <a:r>
              <a:rPr lang="cs-CZ" sz="2000" b="1" dirty="0" smtClean="0">
                <a:solidFill>
                  <a:srgbClr val="C00000"/>
                </a:solidFill>
              </a:rPr>
              <a:t>inteligentní síť</a:t>
            </a:r>
            <a:r>
              <a:rPr lang="cs-CZ" sz="2000" dirty="0" smtClean="0"/>
              <a:t> (</a:t>
            </a:r>
            <a:r>
              <a:rPr lang="cs-CZ" sz="2000" dirty="0" err="1" smtClean="0"/>
              <a:t>Intelligent</a:t>
            </a:r>
            <a:r>
              <a:rPr lang="cs-CZ" sz="2000" dirty="0" smtClean="0"/>
              <a:t> Network – IN)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8837164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Adresování ve </a:t>
            </a:r>
            <a:r>
              <a:rPr lang="cs-CZ" sz="1800" dirty="0" err="1" smtClean="0"/>
              <a:t>VoIP</a:t>
            </a:r>
            <a:r>
              <a:rPr lang="cs-CZ" sz="1800" dirty="0" smtClean="0"/>
              <a:t> sítích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Obecně </a:t>
            </a: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r>
              <a:rPr lang="cs-CZ" sz="2000" b="1" dirty="0" smtClean="0">
                <a:solidFill>
                  <a:srgbClr val="C00000"/>
                </a:solidFill>
              </a:rPr>
              <a:t> adresa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IP adresa verze 4 – 32-bitová adresa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IP adresa verze 6 – 128-bitová adresa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systém doménových jmen a jejich překlad – </a:t>
            </a:r>
            <a:r>
              <a:rPr lang="cs-CZ" sz="2000" dirty="0" smtClean="0">
                <a:solidFill>
                  <a:srgbClr val="C00000"/>
                </a:solidFill>
              </a:rPr>
              <a:t>DNS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mapování IP adresy na jména či jiné identifikátory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www.fel.cvut.cz – IP adresa 147.32.192.13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důvod – IP adresa se špatně pamatuje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hierarchické uspořádání – např. www.cvut.cz –&gt; www.fel.cvut.cz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1993 – číslování pomocí DNS – RFC 1530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speciální doména tpc.int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– ENUM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vložení záznamu do DNS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volání mezi IP a telefonní sítí – nutná brána (</a:t>
            </a:r>
            <a:r>
              <a:rPr lang="cs-CZ" sz="2000" dirty="0" err="1" smtClean="0"/>
              <a:t>VoIP</a:t>
            </a:r>
            <a:r>
              <a:rPr lang="cs-CZ" sz="2000" dirty="0" smtClean="0"/>
              <a:t> </a:t>
            </a:r>
            <a:r>
              <a:rPr lang="cs-CZ" sz="2000" dirty="0" err="1" smtClean="0"/>
              <a:t>gateway</a:t>
            </a:r>
            <a:r>
              <a:rPr lang="cs-CZ" sz="2000" dirty="0" smtClean="0"/>
              <a:t>), přepočet mezi adresacemi sítí</a:t>
            </a:r>
          </a:p>
        </p:txBody>
      </p:sp>
      <p:pic>
        <p:nvPicPr>
          <p:cNvPr id="5122" name="Picture 2" descr="C:\Users\Pavel\AppData\Local\Microsoft\Windows\Temporary Internet Files\Content.IE5\H2ETEE9Z\MC90044152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32" y="2140733"/>
            <a:ext cx="1689100" cy="14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9969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Přenositelnost telefonních čísel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Přenositelnost čísla v pevné telefonní síti – NP = </a:t>
            </a:r>
            <a:r>
              <a:rPr lang="cs-CZ" sz="2000" b="1" dirty="0" err="1" smtClean="0">
                <a:solidFill>
                  <a:srgbClr val="C00000"/>
                </a:solidFill>
              </a:rPr>
              <a:t>Number</a:t>
            </a:r>
            <a:r>
              <a:rPr lang="cs-CZ" sz="2000" b="1" dirty="0" smtClean="0">
                <a:solidFill>
                  <a:srgbClr val="C00000"/>
                </a:solidFill>
              </a:rPr>
              <a:t> Portability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ČR možná od 1.1. 2003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rozlišujeme: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C00000"/>
                </a:solidFill>
              </a:rPr>
              <a:t>přenositelnost čísla při změně služby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účastník mění službu u téhož operátora – např. přechod z analogové přípojky k digitální ISDN přípojce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C00000"/>
                </a:solidFill>
              </a:rPr>
              <a:t>přenositelnost čísla při změně umístění stanice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účastník zůstává u stávajícího operátora, jen mění svou poloh</a:t>
            </a:r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účastník se přestěhoval z Brna do Prahy</a:t>
            </a:r>
          </a:p>
        </p:txBody>
      </p:sp>
      <p:pic>
        <p:nvPicPr>
          <p:cNvPr id="6146" name="Picture 2" descr="C:\Users\Pavel\AppData\Local\Microsoft\Windows\Temporary Internet Files\Content.IE5\VSLFSKBD\MC90028228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4398963"/>
            <a:ext cx="1744662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346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Přenositelnost telefonních čísel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273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Přenositelnost čísla v pevné telefonní síti – NP = </a:t>
            </a:r>
            <a:r>
              <a:rPr lang="cs-CZ" sz="2000" b="1" dirty="0" err="1" smtClean="0">
                <a:solidFill>
                  <a:srgbClr val="C00000"/>
                </a:solidFill>
              </a:rPr>
              <a:t>Number</a:t>
            </a:r>
            <a:r>
              <a:rPr lang="cs-CZ" sz="2000" b="1" dirty="0" smtClean="0">
                <a:solidFill>
                  <a:srgbClr val="C00000"/>
                </a:solidFill>
              </a:rPr>
              <a:t> Portability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dále rozlišujeme: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 startAt="3"/>
            </a:pPr>
            <a:r>
              <a:rPr lang="cs-CZ" sz="2000" dirty="0" smtClean="0">
                <a:solidFill>
                  <a:srgbClr val="C00000"/>
                </a:solidFill>
              </a:rPr>
              <a:t>přenositelnost geografického a negeografického čísla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účastník mění svého operátora beze změny lokality</a:t>
            </a:r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geografické číslo</a:t>
            </a:r>
            <a:r>
              <a:rPr lang="cs-CZ" sz="2000" dirty="0" smtClean="0"/>
              <a:t> – pozná se z něho lokalita</a:t>
            </a:r>
          </a:p>
          <a:p>
            <a:pPr marL="2114550" lvl="5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224352100 – Praha?</a:t>
            </a:r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negeografické číslo</a:t>
            </a:r>
            <a:r>
              <a:rPr lang="cs-CZ" sz="2000" dirty="0" smtClean="0"/>
              <a:t> – nelze z něho poznat lokalitu</a:t>
            </a:r>
          </a:p>
          <a:p>
            <a:pPr marL="2114550" lvl="5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</a:t>
            </a:r>
            <a:r>
              <a:rPr lang="cs-CZ" sz="2000" dirty="0" smtClean="0"/>
              <a:t>apř. 800123456</a:t>
            </a:r>
          </a:p>
        </p:txBody>
      </p:sp>
    </p:spTree>
    <p:extLst>
      <p:ext uri="{BB962C8B-B14F-4D97-AF65-F5344CB8AC3E}">
        <p14:creationId xmlns:p14="http://schemas.microsoft.com/office/powerpoint/2010/main" val="35202402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Přenositelnost telefonních čísel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Přenositelnost čísla v mobilní síti – MNP = Mobile </a:t>
            </a:r>
            <a:r>
              <a:rPr lang="cs-CZ" sz="2000" b="1" dirty="0" err="1" smtClean="0">
                <a:solidFill>
                  <a:srgbClr val="C00000"/>
                </a:solidFill>
              </a:rPr>
              <a:t>Number</a:t>
            </a:r>
            <a:r>
              <a:rPr lang="cs-CZ" sz="2000" b="1" dirty="0" smtClean="0">
                <a:solidFill>
                  <a:srgbClr val="C00000"/>
                </a:solidFill>
              </a:rPr>
              <a:t> Portability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ČR umožněna od 15.1. 2006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umožňuje kterémukoliv účastníkovi mobilního operátora stát se účastníkem libovolného jiného operátora při zachování jeho telefonního čísla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cena za přenos čísla: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cenu za služby spojené s přenosem hradí přejímající (nový) operátor původnímu operátorovi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přejímající (nový) operátor má právo účtovat danému účastníkovi přiměřenou část z této ceny</a:t>
            </a:r>
          </a:p>
        </p:txBody>
      </p:sp>
      <p:pic>
        <p:nvPicPr>
          <p:cNvPr id="8194" name="Picture 2" descr="C:\Users\Pavel\AppData\Local\Microsoft\Windows\Temporary Internet Files\Content.IE5\AVNYBSNU\MC9003833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4359275"/>
            <a:ext cx="1812925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3810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Telefonní a mobilní operátoři v České republice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Operátor vs. virtuální operátor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Operátor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vlastní licenci pro provozování telefonní (mobilní) sítě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má vybudovanou vlastní (alespoň částečně) telefonní či mobilní síť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dále má vlastní přenosovou síť (mezi ústřednami, uzly…), provozuje přidané služby, obsluhuje koncové uživatele, atd.…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Virtuální operátor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nemá licenci pro provozování telefonní či mobilní sítě, ani nemá žádnou síť vybudovanou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může vlastnit či spravovat přenosovou páteřní síť (mezi ústřednami), ale přístupovou síť (telefonní či mobilní) si musí pronajímat od některého plnohodnotného operátora</a:t>
            </a:r>
          </a:p>
        </p:txBody>
      </p:sp>
    </p:spTree>
    <p:extLst>
      <p:ext uri="{BB962C8B-B14F-4D97-AF65-F5344CB8AC3E}">
        <p14:creationId xmlns:p14="http://schemas.microsoft.com/office/powerpoint/2010/main" val="36962001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Telefonní a mobilní operátoři v České republice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61498" y="1302151"/>
            <a:ext cx="903649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Virtuální operátor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může prodávat a nabízet své služby, obsluhovat své uživatele a zákazníky (tarifikace), provozovat přidané služby apod., ale nemá vlastní telefonní či mobilní přístupovou síť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virtuální operátor v pevných telefonních linkách se někdy označuje jako </a:t>
            </a:r>
            <a:r>
              <a:rPr lang="cs-CZ" sz="2000" b="1" dirty="0" smtClean="0">
                <a:solidFill>
                  <a:srgbClr val="FF0000"/>
                </a:solidFill>
              </a:rPr>
              <a:t>alternativní operátor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virtuální operátoři v pevných telefonních linkách často využívají </a:t>
            </a:r>
            <a:r>
              <a:rPr lang="cs-CZ" sz="2000" dirty="0" err="1" smtClean="0"/>
              <a:t>VoIP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5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Pevná telefonní síť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operátor: O2 Czech Republic a.s.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virtuální operátoři: GTS Czech</a:t>
            </a:r>
          </a:p>
          <a:p>
            <a:pPr marL="457200" lvl="2">
              <a:spcAft>
                <a:spcPts val="200"/>
              </a:spcAft>
            </a:pPr>
            <a:endParaRPr lang="cs-CZ" sz="1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Mobilní </a:t>
            </a:r>
            <a:r>
              <a:rPr lang="cs-CZ" sz="2000" b="1" dirty="0"/>
              <a:t>síť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operátoři: O2, T-Mobile, Vodafone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virtuální operátoři: U:fon, Blesk Mobil, </a:t>
            </a:r>
            <a:r>
              <a:rPr lang="cs-CZ" sz="2000" dirty="0" err="1" smtClean="0"/>
              <a:t>Fayn</a:t>
            </a:r>
            <a:r>
              <a:rPr lang="cs-CZ" sz="2000" dirty="0" smtClean="0"/>
              <a:t>, Ha-</a:t>
            </a:r>
            <a:r>
              <a:rPr lang="cs-CZ" sz="2000" dirty="0" err="1" smtClean="0"/>
              <a:t>loo</a:t>
            </a:r>
            <a:r>
              <a:rPr lang="cs-CZ" sz="2000" dirty="0" smtClean="0"/>
              <a:t>, Tesco Mobile…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3501454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Roaming v mobilních sítích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61498" y="1302151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Roaming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umožňuje poskytování telekomunikačních služeb účastníkovi v jiné zemi, než kde je účastník zaregistrovaný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cestě do zahraničí se váš mobilní telefon zaregistruje do mobilní sítě tamního operátora, pokud s ním má váš domácí operátor uzavřen tzv. </a:t>
            </a:r>
            <a:r>
              <a:rPr lang="cs-CZ" sz="2000" b="1" dirty="0" smtClean="0">
                <a:solidFill>
                  <a:srgbClr val="FF0000"/>
                </a:solidFill>
              </a:rPr>
              <a:t>roamingovou smlouvu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ta obsahuje i výši poplatků, které zaplatíte navíc svému domácímu operátorovi za poskytnutí roamingu</a:t>
            </a:r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za příchozí či odchozí volání, SMS, datové služby apod.</a:t>
            </a:r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výše poplatků za roaming v rámci Evropské Unie je regulována</a:t>
            </a:r>
          </a:p>
          <a:p>
            <a:pPr marL="1657350" lvl="4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parlament EU odsouhlasil úplné zrušení roamingových poplatků do prosince 2015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299" y="4986203"/>
            <a:ext cx="1717677" cy="171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554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Adresování v sítích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34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</a:t>
            </a:r>
            <a:r>
              <a:rPr lang="cs-CZ" sz="2000" dirty="0" smtClean="0"/>
              <a:t>elefonní číslo = adresa koncové stanice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historické důvody – již od počátků telefonie se používaly arabské číslice pro označení koncových stanic</a:t>
            </a: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VoIP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IP adresa – adresa počítače či jiného terminálu v rámci datové sítě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speciální číslování – např. služba </a:t>
            </a:r>
            <a:r>
              <a:rPr lang="cs-CZ" sz="2000" dirty="0" err="1" smtClean="0"/>
              <a:t>Skype</a:t>
            </a:r>
            <a:r>
              <a:rPr lang="cs-CZ" sz="2000" dirty="0" smtClean="0"/>
              <a:t> používá vlastní uzavřený systém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protokoly H.323 a SIP – otevřený způsob </a:t>
            </a:r>
            <a:r>
              <a:rPr lang="cs-CZ" sz="2000" dirty="0"/>
              <a:t>adresace </a:t>
            </a:r>
            <a:r>
              <a:rPr lang="cs-CZ" sz="2000" dirty="0" smtClean="0"/>
              <a:t>– formát obdobný jako e-mailová adresa, např. </a:t>
            </a:r>
            <a:r>
              <a:rPr lang="cs-CZ" sz="2000" dirty="0" err="1" smtClean="0"/>
              <a:t>sip:novak@mojeskola.cz</a:t>
            </a: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možnost mapování (převodu) IP adresy na běžné telefonní číslo – ENUM</a:t>
            </a:r>
          </a:p>
        </p:txBody>
      </p:sp>
      <p:pic>
        <p:nvPicPr>
          <p:cNvPr id="1026" name="Picture 2" descr="C:\Users\Pavel\AppData\Local\Microsoft\Windows\Temporary Internet Files\Content.IE5\H2ETEE9Z\MC90043494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919" y="4817378"/>
            <a:ext cx="2261046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Správa čísel, číslovací plán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Správa čísel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zahrnuje sestavení číslovacího plánu, provádění změn, úprav, odnímání oprávnění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ČR vykonává správu čísel Český telekomunikační úřad – ČTÚ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</a:t>
            </a:r>
            <a:r>
              <a:rPr lang="cs-CZ" sz="2000" dirty="0" smtClean="0"/>
              <a:t>elefonní čísla z číslovacího plánu lze využívat jen na základě oprávnění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čísla “zvláštní ekonomické hodnoty“ – lehce zapamatovatelná čísla (např. 111222 apod.) mohou být přidělena na základě výběrového řízení</a:t>
            </a:r>
            <a:endParaRPr lang="cs-CZ" sz="2000" dirty="0"/>
          </a:p>
          <a:p>
            <a:pPr>
              <a:spcAft>
                <a:spcPts val="200"/>
              </a:spcAft>
            </a:pPr>
            <a:endParaRPr lang="cs-CZ" sz="1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Číslovací plán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stanovuje systém číslování veřejných pevných a mobilních sítí, ISDN sítí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zároveň očíslování telefonních obvodů, doplňkových i přídavných služeb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určuje přestupný znak do mezinárodní telefonní sítě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/>
          </a:p>
          <a:p>
            <a:pPr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Z toho vyplývá = očíslování neveřejné sítě je plně v kompetenci jejího provozovatele – např. vnitřní telefonní síť ve firmě (pobočková ústředna)</a:t>
            </a:r>
          </a:p>
        </p:txBody>
      </p:sp>
    </p:spTree>
    <p:extLst>
      <p:ext uri="{BB962C8B-B14F-4D97-AF65-F5344CB8AC3E}">
        <p14:creationId xmlns:p14="http://schemas.microsoft.com/office/powerpoint/2010/main" val="4746699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číslování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Historie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čísla (adresy koncových stanic) určeny fyzickými propojkami ve spojovacích polích ústředen – pevná vazba čísla na ústřednu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</a:t>
            </a:r>
            <a:r>
              <a:rPr lang="cs-CZ" sz="2000" dirty="0" smtClean="0"/>
              <a:t>ekadický princip (krokové voliče – impulsní volba rotační číselnicí)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</a:t>
            </a:r>
            <a:r>
              <a:rPr lang="cs-CZ" sz="2000" dirty="0" smtClean="0"/>
              <a:t>epružné a neefektivní číslování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</a:t>
            </a:r>
            <a:r>
              <a:rPr lang="cs-CZ" sz="2000" dirty="0" smtClean="0"/>
              <a:t>emožnost přenositelnosti čísla</a:t>
            </a:r>
            <a:endParaRPr lang="cs-CZ" sz="2000" dirty="0"/>
          </a:p>
          <a:p>
            <a:pPr>
              <a:spcAft>
                <a:spcPts val="200"/>
              </a:spcAft>
            </a:pPr>
            <a:endParaRPr lang="cs-CZ" sz="1000" b="1" dirty="0" smtClean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Dnes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standardizace číslování pomocí doporučení Mezinárodní telekomunikační unie ITU-T číslo E.164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</a:t>
            </a:r>
            <a:r>
              <a:rPr lang="cs-CZ" sz="2000" dirty="0" smtClean="0"/>
              <a:t>dstranění většiny předchozích omezení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předepsaná obecná struktura mezinárodních telekomunikačních čísel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latí i v ČR 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/>
          </a:p>
        </p:txBody>
      </p:sp>
      <p:pic>
        <p:nvPicPr>
          <p:cNvPr id="2050" name="Picture 2" descr="C:\Users\Pavel\AppData\Local\Microsoft\Windows\Temporary Internet Files\Content.IE5\VSLFSKBD\MM900285330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5136614"/>
            <a:ext cx="1382198" cy="13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52707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Číslovací plány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Číslovací plán zjevný vs. skrytý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zjevný číslovací </a:t>
            </a:r>
            <a:r>
              <a:rPr lang="cs-CZ" sz="2000" dirty="0" smtClean="0"/>
              <a:t>plán obsahuje viditelná směrová čísla pro přestup do jiných sítí – tzv. </a:t>
            </a:r>
            <a:r>
              <a:rPr lang="cs-CZ" sz="2000" dirty="0" smtClean="0">
                <a:solidFill>
                  <a:srgbClr val="C00000"/>
                </a:solidFill>
              </a:rPr>
              <a:t>přestupné znaky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účastník nevolá do jiné sítě, nemusí tyto přestupné znaky používat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současné době se používá </a:t>
            </a:r>
            <a:r>
              <a:rPr lang="cs-CZ" sz="2000" dirty="0" smtClean="0">
                <a:solidFill>
                  <a:srgbClr val="C00000"/>
                </a:solidFill>
              </a:rPr>
              <a:t>zjevný číslovací plán na mezinárodní úrovni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předvolba 00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účastník volající z Německa do ČR vytočí nejprve 00420 (kód ČR)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a</a:t>
            </a:r>
            <a:r>
              <a:rPr lang="cs-CZ" sz="2000" dirty="0" smtClean="0"/>
              <a:t>le účastník volající z Německa do Německa předvolbu vytáčet nemusí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dříve byl zjevný plán použit i v rámci uzlových a tranzitních telefonních obvodů v ČR – např. účastník z Brna volající do Prahy vytočil předvolbu 02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</a:t>
            </a:r>
            <a:r>
              <a:rPr lang="cs-CZ" sz="2000" dirty="0" smtClean="0"/>
              <a:t>jevné plány se obvykle používají v pobočkových ústřednách, např.: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chci volat ven do veřejné telefonní sítě, předvolba 0</a:t>
            </a:r>
          </a:p>
        </p:txBody>
      </p:sp>
    </p:spTree>
    <p:extLst>
      <p:ext uri="{BB962C8B-B14F-4D97-AF65-F5344CB8AC3E}">
        <p14:creationId xmlns:p14="http://schemas.microsoft.com/office/powerpoint/2010/main" val="34039664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Číslovací plány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Číslovací plán zjevný vs. skrytý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skrytý číslovací </a:t>
            </a:r>
            <a:r>
              <a:rPr lang="cs-CZ" sz="2000" dirty="0" smtClean="0"/>
              <a:t>plán neobsahuje žádné zjevné „speciální“ znaky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nejsou potřeba rozlišovací a přestupná čísla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krytý číslovací plán bývá obvykle </a:t>
            </a:r>
            <a:r>
              <a:rPr lang="cs-CZ" sz="2000" dirty="0" smtClean="0">
                <a:solidFill>
                  <a:srgbClr val="C00000"/>
                </a:solidFill>
              </a:rPr>
              <a:t>uzavřený</a:t>
            </a:r>
            <a:r>
              <a:rPr lang="cs-CZ" sz="2000" dirty="0" smtClean="0"/>
              <a:t> = tj. je dána pevná délka čísel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v</a:t>
            </a:r>
            <a:r>
              <a:rPr lang="cs-CZ" sz="2000" dirty="0" smtClean="0">
                <a:solidFill>
                  <a:srgbClr val="C00000"/>
                </a:solidFill>
              </a:rPr>
              <a:t> ČR se používá od roku 2002 </a:t>
            </a:r>
            <a:r>
              <a:rPr lang="cs-CZ" sz="2000" dirty="0" smtClean="0"/>
              <a:t>(byla odstraněna „předvolba“ 0)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roce 2002 byla ze všech čísel ve veřejné národní telefonní síti v ČR vypuštěna předvolba „0“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zbylé číslice se staly plnou součástí telefonního čísla ve skrytém číslovacím plánu  </a:t>
            </a:r>
          </a:p>
        </p:txBody>
      </p:sp>
      <p:pic>
        <p:nvPicPr>
          <p:cNvPr id="3074" name="Picture 2" descr="C:\Users\Pavel\AppData\Local\Microsoft\Windows\Temporary Internet Files\Content.IE5\CK5X5V0T\MC900300239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078" y="4367508"/>
            <a:ext cx="1501163" cy="148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476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Skladba telefonního čísla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73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Skladbu telefonních čísel definuje doporučení ITU-T E.164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délka mezinárodního tvaru čísla stanovena na 12-15 číslic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 část – číslo země CC (Country </a:t>
            </a:r>
            <a:r>
              <a:rPr lang="cs-CZ" sz="2000" dirty="0" err="1" smtClean="0"/>
              <a:t>Code</a:t>
            </a:r>
            <a:r>
              <a:rPr lang="cs-CZ" sz="2000" dirty="0" smtClean="0"/>
              <a:t>) – 1, 2 nebo 3 číslice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následuje – národní směrové číslo NDC (</a:t>
            </a:r>
            <a:r>
              <a:rPr lang="cs-CZ" sz="2000" dirty="0" err="1" smtClean="0"/>
              <a:t>National</a:t>
            </a:r>
            <a:r>
              <a:rPr lang="cs-CZ" sz="2000" dirty="0" smtClean="0"/>
              <a:t> </a:t>
            </a:r>
            <a:r>
              <a:rPr lang="cs-CZ" sz="2000" dirty="0" err="1" smtClean="0"/>
              <a:t>Destination</a:t>
            </a:r>
            <a:r>
              <a:rPr lang="cs-CZ" sz="2000" dirty="0" smtClean="0"/>
              <a:t> </a:t>
            </a:r>
            <a:r>
              <a:rPr lang="cs-CZ" sz="2000" dirty="0" err="1" smtClean="0"/>
              <a:t>Code</a:t>
            </a:r>
            <a:r>
              <a:rPr lang="cs-CZ" sz="2000" dirty="0" smtClean="0"/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poslední část – účastnické číslo SN (</a:t>
            </a:r>
            <a:r>
              <a:rPr lang="cs-CZ" sz="2000" dirty="0" err="1" smtClean="0"/>
              <a:t>Subscriber</a:t>
            </a:r>
            <a:r>
              <a:rPr lang="cs-CZ" sz="2000" dirty="0" smtClean="0"/>
              <a:t> </a:t>
            </a:r>
            <a:r>
              <a:rPr lang="cs-CZ" sz="2000" dirty="0" err="1" smtClean="0"/>
              <a:t>Number</a:t>
            </a:r>
            <a:r>
              <a:rPr lang="cs-CZ" sz="2000" dirty="0" smtClean="0"/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národní směrové číslo a účastnické číslo tvoří tzv. </a:t>
            </a:r>
            <a:r>
              <a:rPr lang="cs-CZ" sz="2000" dirty="0" smtClean="0">
                <a:solidFill>
                  <a:srgbClr val="C00000"/>
                </a:solidFill>
              </a:rPr>
              <a:t>národní významové číslo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t</a:t>
            </a:r>
            <a:r>
              <a:rPr lang="cs-CZ" sz="2000" dirty="0" smtClean="0">
                <a:solidFill>
                  <a:srgbClr val="C00000"/>
                </a:solidFill>
              </a:rPr>
              <a:t>o má v ČR vždy 9 číslic</a:t>
            </a:r>
            <a:r>
              <a:rPr lang="cs-CZ" sz="2000" dirty="0" smtClean="0"/>
              <a:t> (výjimku tvoří speciální čísla) – </a:t>
            </a:r>
            <a:r>
              <a:rPr lang="cs-CZ" sz="2000" dirty="0" smtClean="0">
                <a:solidFill>
                  <a:srgbClr val="C00000"/>
                </a:solidFill>
              </a:rPr>
              <a:t>uzavřený plán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180367"/>
              </p:ext>
            </p:extLst>
          </p:nvPr>
        </p:nvGraphicFramePr>
        <p:xfrm>
          <a:off x="1507296" y="4062399"/>
          <a:ext cx="5618814" cy="2041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Visio" r:id="rId5" imgW="4867796" imgH="1768230" progId="Visio.Drawing.11">
                  <p:embed/>
                </p:oleObj>
              </mc:Choice>
              <mc:Fallback>
                <p:oleObj name="Visio" r:id="rId5" imgW="4867796" imgH="17682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07296" y="4062399"/>
                        <a:ext cx="5618814" cy="2041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56732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Národní významové číslo v ČR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506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Skladba národního čísla v ČR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skupina „1“</a:t>
            </a:r>
            <a:r>
              <a:rPr lang="cs-CZ" sz="2000" dirty="0" smtClean="0"/>
              <a:t> (první číslice NDC je 1)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soubor různých doplňkových a tísňových služeb v ČR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112, 155, 158, 150 – tísňová volání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1180, 1181 – informace o telefonních číslech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13100 – ohlašovna poruch telefonní sítě atd.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skupiny „2“ až „5“</a:t>
            </a:r>
            <a:r>
              <a:rPr lang="cs-CZ" sz="2000" dirty="0" smtClean="0"/>
              <a:t> – národní účastnická čísla v pevné síti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použito pro číslování telefonních obvodů (odpovídá krajům):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330450" lvl="7">
              <a:spcAft>
                <a:spcPts val="200"/>
              </a:spcAft>
            </a:pPr>
            <a:r>
              <a:rPr lang="cs-CZ" sz="2000" dirty="0" smtClean="0"/>
              <a:t>…</a:t>
            </a:r>
            <a:r>
              <a:rPr lang="cs-CZ" sz="2000" dirty="0" err="1" smtClean="0"/>
              <a:t>atd</a:t>
            </a:r>
            <a:r>
              <a:rPr lang="cs-CZ" sz="2000" dirty="0" smtClean="0"/>
              <a:t> (v tabulce nejsou uvedeny všechny)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070982"/>
              </p:ext>
            </p:extLst>
          </p:nvPr>
        </p:nvGraphicFramePr>
        <p:xfrm>
          <a:off x="559168" y="4099121"/>
          <a:ext cx="8062176" cy="18542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015544"/>
                <a:gridCol w="2015544"/>
                <a:gridCol w="2015544"/>
                <a:gridCol w="201554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číslic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Telefonní obvod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číslic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Telefonní obvod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Praha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38, 39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Jihočeský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31, 32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Středočeský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46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Pardubický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Karlovarský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51, 53, 54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Jihomoravský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37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Plzeňský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57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Zlínský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71821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Národní významové číslo v ČR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8" y="6057549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4780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Skladba národního čísla v ČR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skupiny „6“ a „7“</a:t>
            </a:r>
            <a:r>
              <a:rPr lang="cs-CZ" sz="2000" dirty="0" smtClean="0"/>
              <a:t> – národní účastnická čísla v mobilní síti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rozděleno mezi jednotlivé mobilní operátory v ČR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3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skupina „8“</a:t>
            </a:r>
            <a:r>
              <a:rPr lang="cs-CZ" sz="2000" dirty="0" smtClean="0"/>
              <a:t> – barevné linky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800 – zelené linky (zdarma), 844 – modré linky (místní tarif),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skupina „9“</a:t>
            </a:r>
            <a:r>
              <a:rPr lang="cs-CZ" sz="2000" dirty="0" smtClean="0"/>
              <a:t> – ostatní služby – často speciální tarifikace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900 – žluté linky (obchodní služby), 906 – duhové linky (hry, inzerce, horoskopy), </a:t>
            </a:r>
            <a:r>
              <a:rPr lang="cs-CZ" sz="2000" dirty="0" err="1" smtClean="0"/>
              <a:t>atd</a:t>
            </a:r>
            <a:r>
              <a:rPr lang="cs-CZ" sz="2000" dirty="0" smtClean="0"/>
              <a:t>…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065482"/>
              </p:ext>
            </p:extLst>
          </p:nvPr>
        </p:nvGraphicFramePr>
        <p:xfrm>
          <a:off x="447010" y="2434106"/>
          <a:ext cx="8286492" cy="184912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498500"/>
                <a:gridCol w="2189409"/>
                <a:gridCol w="1738647"/>
                <a:gridCol w="1859936"/>
              </a:tblGrid>
              <a:tr h="361601"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číslic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Operátor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Skupina číslic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Operátor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601, 602, 606, 607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Telefónica 02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608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Vodafone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72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Telefónica 02</a:t>
                      </a: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77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Vodafone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603, 604, 605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T-Mobile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73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T-Mobile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2780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4494</TotalTime>
  <Words>1880</Words>
  <Application>Microsoft Office PowerPoint</Application>
  <PresentationFormat>Předvádění na obrazovce (4:3)</PresentationFormat>
  <Paragraphs>325</Paragraphs>
  <Slides>18</Slides>
  <Notes>16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Wingdings</vt:lpstr>
      <vt:lpstr>Mustr_prezentace_OPPA</vt:lpstr>
      <vt:lpstr>Visio</vt:lpstr>
      <vt:lpstr>Prezentace aplikace PowerPoint</vt:lpstr>
      <vt:lpstr>Adresování v sítích</vt:lpstr>
      <vt:lpstr>Správa čísel, číslovací plán</vt:lpstr>
      <vt:lpstr>Vývoj číslování</vt:lpstr>
      <vt:lpstr>Číslovací plány</vt:lpstr>
      <vt:lpstr>Číslovací plány</vt:lpstr>
      <vt:lpstr>Skladba telefonního čísla</vt:lpstr>
      <vt:lpstr>Národní významové číslo v ČR</vt:lpstr>
      <vt:lpstr>Národní významové číslo v ČR</vt:lpstr>
      <vt:lpstr>Směrování hovorů</vt:lpstr>
      <vt:lpstr>Adresování ve VoIP sítích</vt:lpstr>
      <vt:lpstr>Přenositelnost telefonních čísel</vt:lpstr>
      <vt:lpstr>Přenositelnost telefonních čísel</vt:lpstr>
      <vt:lpstr>Přenositelnost telefonních čísel</vt:lpstr>
      <vt:lpstr>Telefonní a mobilní operátoři v České republice</vt:lpstr>
      <vt:lpstr>Telefonní a mobilní operátoři v České republice</vt:lpstr>
      <vt:lpstr>Roaming v mobilních sítích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262</cp:revision>
  <dcterms:created xsi:type="dcterms:W3CDTF">2013-09-10T05:03:47Z</dcterms:created>
  <dcterms:modified xsi:type="dcterms:W3CDTF">2014-09-25T12:09:16Z</dcterms:modified>
</cp:coreProperties>
</file>