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70" r:id="rId2"/>
    <p:sldId id="289" r:id="rId3"/>
    <p:sldId id="300" r:id="rId4"/>
    <p:sldId id="299" r:id="rId5"/>
    <p:sldId id="298" r:id="rId6"/>
    <p:sldId id="290" r:id="rId7"/>
    <p:sldId id="291" r:id="rId8"/>
    <p:sldId id="292" r:id="rId9"/>
    <p:sldId id="293" r:id="rId10"/>
    <p:sldId id="294" r:id="rId11"/>
    <p:sldId id="295" r:id="rId12"/>
    <p:sldId id="301" r:id="rId13"/>
    <p:sldId id="296" r:id="rId14"/>
    <p:sldId id="297" r:id="rId15"/>
    <p:sldId id="280" r:id="rId16"/>
  </p:sldIdLst>
  <p:sldSz cx="9144000" cy="6858000" type="screen4x3"/>
  <p:notesSz cx="6858000" cy="9945688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42E12"/>
    <a:srgbClr val="F7D417"/>
    <a:srgbClr val="3C3C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55" autoAdjust="0"/>
    <p:restoredTop sz="80756" autoAdjust="0"/>
  </p:normalViewPr>
  <p:slideViewPr>
    <p:cSldViewPr snapToGrid="0" snapToObjects="1">
      <p:cViewPr varScale="1">
        <p:scale>
          <a:sx n="76" d="100"/>
          <a:sy n="76" d="100"/>
        </p:scale>
        <p:origin x="114" y="5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7213"/>
            <a:ext cx="29718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9447213"/>
            <a:ext cx="29718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F4B5975-4091-4F51-BEC7-5BCEFEB1EFD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507124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1388" y="746125"/>
            <a:ext cx="4975225" cy="3730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724400"/>
            <a:ext cx="5486400" cy="447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5625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b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445625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b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fld id="{19F9E967-BB3B-47E5-8EEC-C2894244786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675067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baseline="0" dirty="0" smtClean="0">
              <a:sym typeface="Wingdings" pitchFamily="2" charset="2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baseline="0" dirty="0" smtClean="0">
              <a:sym typeface="Wingdings" pitchFamily="2" charset="2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067457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baseline="0" dirty="0" smtClean="0">
              <a:sym typeface="Wingdings" pitchFamily="2" charset="2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033186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baseline="0" dirty="0" smtClean="0">
              <a:sym typeface="Wingdings" pitchFamily="2" charset="2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83026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baseline="0" dirty="0" smtClean="0">
                <a:sym typeface="Wingdings" pitchFamily="2" charset="2"/>
              </a:rPr>
              <a:t>Motivační úkol do příštího cvičení – nechte studenty vyhledat a shromáždit co nejvíc informací o pevných telefonních službách poskytovaných v ČR a jejich parametrech, cenách, pokrytí…. V úvodu příštího cvičení si vyhraďte alespoň 10-15 minut a společně se studenty proberte, co se jim podařilo najít a zjistit. Můžete i odměnit plusem studenty, kterým se podařilo shromáždit nejvíce či nejzajímavější nabídky.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377454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baseline="0" dirty="0" smtClean="0">
              <a:sym typeface="Wingdings" pitchFamily="2" charset="2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196550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baseline="0" dirty="0" smtClean="0">
              <a:sym typeface="Wingdings" pitchFamily="2" charset="2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238193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baseline="0" dirty="0" smtClean="0">
                <a:sym typeface="Wingdings" pitchFamily="2" charset="2"/>
              </a:rPr>
              <a:t>V dnešní prezentaci se vrátíme krátce k digitálním signalizacím. Využijte proto úvod dnešního cvičení k opakování z minulých hodin – zopakujte se studenty formou zkoušení (testu) proces digitalizace telefonního signálu (vzorkování, kvantování, kódování), co je PCM rámec a jak vypadá, zopakujte společně i typy spojovacích polí v ústředně, generace telefonních ústředen, spojování hovorů v polích S a T, funkce účastnické sady (BORSCHT) apod.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487117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baseline="0" dirty="0" smtClean="0">
              <a:sym typeface="Wingdings" pitchFamily="2" charset="2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032607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baseline="0" dirty="0" smtClean="0">
                <a:sym typeface="Wingdings" pitchFamily="2" charset="2"/>
              </a:rPr>
              <a:t>Dnešní krátká prezentace se vrací k digitálním signalizacím – CAS a CCS. Podrobněji si popíšeme rozdíly, způsob přenosu a uvedeme i jednotlivé typy signalizací z obou skupin. Podrobněji se již signalizacemi dále zabývat nebudeme, další informace až na FEL, ČVUT v Praze 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318869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baseline="0" dirty="0" smtClean="0">
              <a:sym typeface="Wingdings" pitchFamily="2" charset="2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925263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baseline="0" dirty="0" smtClean="0">
              <a:sym typeface="Wingdings" pitchFamily="2" charset="2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839086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baseline="0" dirty="0" smtClean="0">
              <a:sym typeface="Wingdings" pitchFamily="2" charset="2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434163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9" descr="prezentaceOPPa_s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39813" y="2482850"/>
            <a:ext cx="7772400" cy="1470025"/>
          </a:xfrm>
        </p:spPr>
        <p:txBody>
          <a:bodyPr anchor="t"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noProof="0" smtClean="0"/>
              <a:t>Kliknutím lze upravit styl.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39813" y="5591175"/>
            <a:ext cx="6400800" cy="60325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cs-CZ" noProof="0" smtClean="0"/>
              <a:t>Kliknutím lze upravit styl předlohy.</a:t>
            </a:r>
          </a:p>
        </p:txBody>
      </p:sp>
    </p:spTree>
    <p:extLst>
      <p:ext uri="{BB962C8B-B14F-4D97-AF65-F5344CB8AC3E}">
        <p14:creationId xmlns:p14="http://schemas.microsoft.com/office/powerpoint/2010/main" val="1313393059"/>
      </p:ext>
    </p:extLst>
  </p:cSld>
  <p:clrMapOvr>
    <a:masterClrMapping/>
  </p:clrMapOvr>
  <p:transition>
    <p:randomBa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1B7B6F-10CC-4456-88DD-EDCA2660382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6500555"/>
      </p:ext>
    </p:extLst>
  </p:cSld>
  <p:clrMapOvr>
    <a:masterClrMapping/>
  </p:clrMapOvr>
  <p:transition>
    <p:randomBa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721475" y="236538"/>
            <a:ext cx="2035175" cy="58896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15950" y="236538"/>
            <a:ext cx="5953125" cy="58896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403F1C-2470-4664-9B5B-1F2642AE899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16801762"/>
      </p:ext>
    </p:extLst>
  </p:cSld>
  <p:clrMapOvr>
    <a:masterClrMapping/>
  </p:clrMapOvr>
  <p:transition>
    <p:randomBa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C4985B-73AF-46EE-94C6-3612EC56C1C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6112997"/>
      </p:ext>
    </p:extLst>
  </p:cSld>
  <p:clrMapOvr>
    <a:masterClrMapping/>
  </p:clrMapOvr>
  <p:transition>
    <p:randomBa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6A7F6-4B1B-4BFD-9095-8A6BDFF338F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9016777"/>
      </p:ext>
    </p:extLst>
  </p:cSld>
  <p:clrMapOvr>
    <a:masterClrMapping/>
  </p:clrMapOvr>
  <p:transition>
    <p:randomBa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15950" y="1600200"/>
            <a:ext cx="3994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762500" y="1600200"/>
            <a:ext cx="3994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A4D19B-8121-4653-A161-7B702532751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7098831"/>
      </p:ext>
    </p:extLst>
  </p:cSld>
  <p:clrMapOvr>
    <a:masterClrMapping/>
  </p:clrMapOvr>
  <p:transition>
    <p:randomBa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2041B1-0CE4-4F7B-93DD-E05971A8603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32419913"/>
      </p:ext>
    </p:extLst>
  </p:cSld>
  <p:clrMapOvr>
    <a:masterClrMapping/>
  </p:clrMapOvr>
  <p:transition>
    <p:randomBa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2D93EC-4EF0-44FE-BBCB-4025FFB88EE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0976397"/>
      </p:ext>
    </p:extLst>
  </p:cSld>
  <p:clrMapOvr>
    <a:masterClrMapping/>
  </p:clrMapOvr>
  <p:transition>
    <p:randomBa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B0D5EF-4B36-4456-AB22-7E8B0B57494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59466758"/>
      </p:ext>
    </p:extLst>
  </p:cSld>
  <p:clrMapOvr>
    <a:masterClrMapping/>
  </p:clrMapOvr>
  <p:transition>
    <p:randomBa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91DC8A-9667-4301-AE0D-B23D4973A36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11871645"/>
      </p:ext>
    </p:extLst>
  </p:cSld>
  <p:clrMapOvr>
    <a:masterClrMapping/>
  </p:clrMapOvr>
  <p:transition>
    <p:randomBa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Kliknutím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77DC33-E398-4EC9-A6D0-D48DC1E370D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57203035"/>
      </p:ext>
    </p:extLst>
  </p:cSld>
  <p:clrMapOvr>
    <a:masterClrMapping/>
  </p:clrMapOvr>
  <p:transition>
    <p:randomBa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4" descr="prezentaceOPPa_S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5950" y="1600200"/>
            <a:ext cx="81407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67688" y="6191250"/>
            <a:ext cx="588962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3C3C8C"/>
                </a:solidFill>
              </a:defRPr>
            </a:lvl1pPr>
          </a:lstStyle>
          <a:p>
            <a:pPr>
              <a:defRPr/>
            </a:pPr>
            <a:fld id="{1C9E5F94-2D86-4E9B-B60D-9A8D3E44146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236538"/>
            <a:ext cx="5848350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2" name="Text Box 14"/>
          <p:cNvSpPr txBox="1">
            <a:spLocks noChangeArrowheads="1"/>
          </p:cNvSpPr>
          <p:nvPr/>
        </p:nvSpPr>
        <p:spPr bwMode="auto">
          <a:xfrm>
            <a:off x="6838950" y="6362700"/>
            <a:ext cx="1295400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cs-CZ" sz="900" b="1" smtClean="0">
                <a:solidFill>
                  <a:srgbClr val="D42E12"/>
                </a:solidFill>
              </a:rPr>
              <a:t>WWW.OPPA.CZ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81" r:id="rId3"/>
    <p:sldLayoutId id="2147483680" r:id="rId4"/>
    <p:sldLayoutId id="2147483679" r:id="rId5"/>
    <p:sldLayoutId id="2147483678" r:id="rId6"/>
    <p:sldLayoutId id="2147483677" r:id="rId7"/>
    <p:sldLayoutId id="2147483676" r:id="rId8"/>
    <p:sldLayoutId id="2147483675" r:id="rId9"/>
    <p:sldLayoutId id="2147483674" r:id="rId10"/>
    <p:sldLayoutId id="2147483673" r:id="rId11"/>
  </p:sldLayoutIdLst>
  <p:transition>
    <p:randomBar/>
  </p:transition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9pPr>
    </p:titleStyle>
    <p:bodyStyle>
      <a:lvl1pPr marL="266700" indent="-266700" algn="l" rtl="0" eaLnBrk="1" fontAlgn="base" hangingPunct="1">
        <a:spcBef>
          <a:spcPct val="20000"/>
        </a:spcBef>
        <a:spcAft>
          <a:spcPct val="0"/>
        </a:spcAft>
        <a:buClr>
          <a:srgbClr val="D42E12"/>
        </a:buClr>
        <a:buFont typeface="Wingdings" pitchFamily="2" charset="2"/>
        <a:buChar char="§"/>
        <a:defRPr sz="2400">
          <a:solidFill>
            <a:srgbClr val="3C3C8C"/>
          </a:solidFill>
          <a:latin typeface="+mn-lt"/>
          <a:ea typeface="+mn-ea"/>
          <a:cs typeface="+mn-cs"/>
        </a:defRPr>
      </a:lvl1pPr>
      <a:lvl2pPr marL="714375" indent="-268288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3C3C8C"/>
          </a:solidFill>
          <a:latin typeface="+mn-lt"/>
        </a:defRPr>
      </a:lvl2pPr>
      <a:lvl3pPr marL="1076325" indent="-182563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rgbClr val="3C3C8C"/>
          </a:solidFill>
          <a:latin typeface="+mn-lt"/>
        </a:defRPr>
      </a:lvl3pPr>
      <a:lvl4pPr marL="1524000" indent="-268288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rgbClr val="3C3C8C"/>
          </a:solidFill>
          <a:latin typeface="+mn-lt"/>
        </a:defRPr>
      </a:lvl4pPr>
      <a:lvl5pPr marL="18859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5pPr>
      <a:lvl6pPr marL="23431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6pPr>
      <a:lvl7pPr marL="28003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7pPr>
      <a:lvl8pPr marL="32575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8pPr>
      <a:lvl9pPr marL="37147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w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7" Type="http://schemas.openxmlformats.org/officeDocument/2006/relationships/image" Target="../media/image10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1.wmf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566670" y="2501883"/>
            <a:ext cx="7831205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cs-CZ" sz="4000" b="1" dirty="0">
                <a:solidFill>
                  <a:schemeClr val="bg1"/>
                </a:solidFill>
              </a:rPr>
              <a:t>Základy spojovací techniky</a:t>
            </a: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1038225" y="1236663"/>
            <a:ext cx="6400800" cy="325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eaLnBrk="0" hangingPunct="0">
              <a:lnSpc>
                <a:spcPct val="90000"/>
              </a:lnSpc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1400" b="1" dirty="0">
                <a:solidFill>
                  <a:schemeClr val="bg1"/>
                </a:solidFill>
              </a:rPr>
              <a:t>EVROPSKÝ SOCIÁLNÍ FOND</a:t>
            </a: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946150" y="3952875"/>
            <a:ext cx="49561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cs-CZ" b="1" dirty="0">
                <a:solidFill>
                  <a:srgbClr val="D42E12"/>
                </a:solidFill>
              </a:rPr>
              <a:t>PRAHA </a:t>
            </a:r>
            <a:r>
              <a:rPr lang="en-US" b="1" dirty="0">
                <a:solidFill>
                  <a:srgbClr val="D42E12"/>
                </a:solidFill>
              </a:rPr>
              <a:t>&amp; EU</a:t>
            </a:r>
            <a:br>
              <a:rPr lang="en-US" b="1" dirty="0">
                <a:solidFill>
                  <a:srgbClr val="D42E12"/>
                </a:solidFill>
              </a:rPr>
            </a:br>
            <a:r>
              <a:rPr lang="en-US" b="1" dirty="0">
                <a:solidFill>
                  <a:schemeClr val="bg1"/>
                </a:solidFill>
              </a:rPr>
              <a:t>INVESTUJEME DO VA</a:t>
            </a:r>
            <a:r>
              <a:rPr lang="cs-CZ" b="1" dirty="0">
                <a:solidFill>
                  <a:schemeClr val="bg1"/>
                </a:solidFill>
              </a:rPr>
              <a:t>ŠÍ </a:t>
            </a:r>
            <a:r>
              <a:rPr lang="cs-CZ" b="1" dirty="0" smtClean="0">
                <a:solidFill>
                  <a:schemeClr val="bg1"/>
                </a:solidFill>
              </a:rPr>
              <a:t>BUDOUCNOSTI</a:t>
            </a:r>
            <a:endParaRPr lang="cs-CZ" b="1" dirty="0">
              <a:solidFill>
                <a:schemeClr val="bg1"/>
              </a:solidFill>
            </a:endParaRP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5289550"/>
            <a:ext cx="91440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algn="ctr" eaLnBrk="0" hangingPunct="0"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2000" b="1" dirty="0">
                <a:solidFill>
                  <a:schemeClr val="bg1"/>
                </a:solidFill>
              </a:rPr>
              <a:t>Podpora kvality výuky informačních a telekomunikačních technologií</a:t>
            </a:r>
            <a:br>
              <a:rPr lang="cs-CZ" sz="2000" b="1" dirty="0">
                <a:solidFill>
                  <a:schemeClr val="bg1"/>
                </a:solidFill>
              </a:rPr>
            </a:br>
            <a:r>
              <a:rPr lang="cs-CZ" sz="2000" b="1" dirty="0">
                <a:solidFill>
                  <a:schemeClr val="bg1"/>
                </a:solidFill>
              </a:rPr>
              <a:t>ITTEL</a:t>
            </a:r>
            <a:br>
              <a:rPr lang="cs-CZ" sz="2000" b="1" dirty="0">
                <a:solidFill>
                  <a:schemeClr val="bg1"/>
                </a:solidFill>
              </a:rPr>
            </a:br>
            <a:r>
              <a:rPr lang="cs-CZ" sz="2000" b="1" dirty="0">
                <a:solidFill>
                  <a:schemeClr val="bg1"/>
                </a:solidFill>
              </a:rPr>
              <a:t> CZ.2.17/3.1.00/36206</a:t>
            </a:r>
          </a:p>
        </p:txBody>
      </p:sp>
      <p:pic>
        <p:nvPicPr>
          <p:cNvPr id="3079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6" y="251749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ové pole 2"/>
          <p:cNvSpPr txBox="1">
            <a:spLocks noChangeArrowheads="1"/>
          </p:cNvSpPr>
          <p:nvPr/>
        </p:nvSpPr>
        <p:spPr bwMode="auto">
          <a:xfrm>
            <a:off x="4516767" y="273974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STŘEDNÍ</a:t>
            </a:r>
            <a:endParaRPr lang="cs-CZ" dirty="0">
              <a:solidFill>
                <a:schemeClr val="bg1"/>
              </a:solidFill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solidFill>
                  <a:schemeClr val="bg1"/>
                </a:solidFill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9500" y="236538"/>
            <a:ext cx="6055396" cy="749300"/>
          </a:xfrm>
        </p:spPr>
        <p:txBody>
          <a:bodyPr/>
          <a:lstStyle/>
          <a:p>
            <a:r>
              <a:rPr lang="cs-CZ" sz="1800" dirty="0"/>
              <a:t>Digitální signalizace CCS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72008" y="1315970"/>
            <a:ext cx="9036496" cy="47141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FF0000"/>
                </a:solidFill>
              </a:rPr>
              <a:t>Signalizace typu </a:t>
            </a:r>
            <a:r>
              <a:rPr lang="cs-CZ" sz="2000" b="1" dirty="0">
                <a:solidFill>
                  <a:srgbClr val="FF0000"/>
                </a:solidFill>
              </a:rPr>
              <a:t>CCS</a:t>
            </a:r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 smtClean="0"/>
              <a:t>mezi </a:t>
            </a:r>
            <a:r>
              <a:rPr lang="cs-CZ" sz="2000" dirty="0"/>
              <a:t>nejznámější CCS signalizace patří:</a:t>
            </a:r>
          </a:p>
          <a:p>
            <a:pPr marL="800100" lvl="1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/>
              <a:t>DSS1 – signalizace použitá v přístupových sítích ISDN</a:t>
            </a:r>
          </a:p>
          <a:p>
            <a:pPr marL="800100" lvl="1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/>
              <a:t>SS7 – signalizace mezi tranzitními a uzlovými ústřednami</a:t>
            </a:r>
          </a:p>
          <a:p>
            <a:pPr>
              <a:spcAft>
                <a:spcPts val="200"/>
              </a:spcAft>
            </a:pPr>
            <a:endParaRPr lang="cs-CZ" sz="1000" dirty="0" smtClean="0"/>
          </a:p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FF0000"/>
                </a:solidFill>
              </a:rPr>
              <a:t>Signalizace SS7</a:t>
            </a:r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 smtClean="0"/>
              <a:t>signalizační zprávy přenášené ve formě datagramů – přechod k IP</a:t>
            </a:r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/>
              <a:t>v</a:t>
            </a:r>
            <a:r>
              <a:rPr lang="cs-CZ" sz="2000" dirty="0" smtClean="0"/>
              <a:t>rstvový model – jednotlivé části:</a:t>
            </a:r>
          </a:p>
          <a:p>
            <a:pPr marL="800100" lvl="1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 smtClean="0"/>
              <a:t>telefonní uživatelská část, datová uživatelská část, ISDN uživatelská část, apod.</a:t>
            </a:r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/>
              <a:t>p</a:t>
            </a:r>
            <a:r>
              <a:rPr lang="cs-CZ" sz="2000" dirty="0" smtClean="0"/>
              <a:t>řenos signalizace – 2 možné způsoby:</a:t>
            </a:r>
          </a:p>
          <a:p>
            <a:pPr marL="800100" lvl="1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b="1" dirty="0" smtClean="0">
                <a:solidFill>
                  <a:srgbClr val="FF0000"/>
                </a:solidFill>
              </a:rPr>
              <a:t>přidružený</a:t>
            </a:r>
            <a:r>
              <a:rPr lang="cs-CZ" dirty="0" smtClean="0"/>
              <a:t> – signalizační kanál vede paralelně s hovorovým (datovým) kanálem</a:t>
            </a:r>
          </a:p>
          <a:p>
            <a:pPr marL="800100" lvl="1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b="1" dirty="0" err="1">
                <a:solidFill>
                  <a:srgbClr val="FF0000"/>
                </a:solidFill>
              </a:rPr>
              <a:t>k</a:t>
            </a:r>
            <a:r>
              <a:rPr lang="cs-CZ" b="1" dirty="0" err="1" smtClean="0">
                <a:solidFill>
                  <a:srgbClr val="FF0000"/>
                </a:solidFill>
              </a:rPr>
              <a:t>vazipřidružený</a:t>
            </a:r>
            <a:r>
              <a:rPr lang="cs-CZ" dirty="0" smtClean="0"/>
              <a:t> – signalizační a hovorová (datová) cesta se liší, signalizace však musí procházet všemi ústřednami, které daný hovor (data) spojují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40844262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9500" y="236538"/>
            <a:ext cx="6055396" cy="749300"/>
          </a:xfrm>
        </p:spPr>
        <p:txBody>
          <a:bodyPr/>
          <a:lstStyle/>
          <a:p>
            <a:r>
              <a:rPr lang="cs-CZ" sz="1800" dirty="0"/>
              <a:t>Digitální signalizace CCS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72008" y="1315970"/>
            <a:ext cx="90364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7800" lvl="1">
              <a:spcAft>
                <a:spcPts val="200"/>
              </a:spcAft>
            </a:pPr>
            <a:r>
              <a:rPr lang="cs-CZ" sz="2000" b="1" dirty="0" smtClean="0">
                <a:solidFill>
                  <a:srgbClr val="FF0000"/>
                </a:solidFill>
              </a:rPr>
              <a:t>Přidružený vs</a:t>
            </a:r>
            <a:r>
              <a:rPr lang="cs-CZ" sz="2000" b="1" dirty="0">
                <a:solidFill>
                  <a:srgbClr val="FF0000"/>
                </a:solidFill>
              </a:rPr>
              <a:t>. </a:t>
            </a:r>
            <a:r>
              <a:rPr lang="cs-CZ" sz="2000" b="1" dirty="0" err="1">
                <a:solidFill>
                  <a:srgbClr val="FF0000"/>
                </a:solidFill>
              </a:rPr>
              <a:t>kvazipřidružený</a:t>
            </a:r>
            <a:r>
              <a:rPr lang="cs-CZ" sz="2000" dirty="0" smtClean="0"/>
              <a:t> způsob přenosu signalizace SS7</a:t>
            </a:r>
            <a:endParaRPr lang="cs-CZ" sz="2000" dirty="0"/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2192" y="1957312"/>
            <a:ext cx="8626634" cy="3630688"/>
          </a:xfrm>
          <a:prstGeom prst="rect">
            <a:avLst/>
          </a:prstGeom>
        </p:spPr>
      </p:pic>
      <p:sp>
        <p:nvSpPr>
          <p:cNvPr id="8" name="Obdélník 7"/>
          <p:cNvSpPr/>
          <p:nvPr/>
        </p:nvSpPr>
        <p:spPr>
          <a:xfrm>
            <a:off x="121478" y="5173792"/>
            <a:ext cx="59491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b="1" dirty="0" smtClean="0">
                <a:solidFill>
                  <a:srgbClr val="FF0000"/>
                </a:solidFill>
              </a:rPr>
              <a:t>signalizační body STP</a:t>
            </a:r>
            <a:r>
              <a:rPr lang="cs-CZ" dirty="0" smtClean="0"/>
              <a:t> </a:t>
            </a:r>
            <a:r>
              <a:rPr lang="cs-CZ" dirty="0"/>
              <a:t>– </a:t>
            </a:r>
            <a:r>
              <a:rPr lang="cs-CZ" dirty="0" smtClean="0"/>
              <a:t>chovají se jako směrovače v síti a směrují signalizační zprávy na základě jejich adres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05325795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9500" y="236538"/>
            <a:ext cx="6055396" cy="749300"/>
          </a:xfrm>
        </p:spPr>
        <p:txBody>
          <a:bodyPr/>
          <a:lstStyle/>
          <a:p>
            <a:r>
              <a:rPr lang="cs-CZ" sz="1800" dirty="0" smtClean="0"/>
              <a:t>Signalizační síť SS7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12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4844550" y="1548530"/>
            <a:ext cx="4261350" cy="40729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b="1" dirty="0" smtClean="0">
                <a:solidFill>
                  <a:srgbClr val="FF0000"/>
                </a:solidFill>
              </a:rPr>
              <a:t>tranzitní signalizační body STP</a:t>
            </a:r>
            <a:r>
              <a:rPr lang="cs-CZ" dirty="0" smtClean="0"/>
              <a:t> </a:t>
            </a:r>
            <a:r>
              <a:rPr lang="cs-CZ" dirty="0"/>
              <a:t>– </a:t>
            </a:r>
            <a:r>
              <a:rPr lang="cs-CZ" dirty="0" smtClean="0"/>
              <a:t>chovají se jako směrovače v síti a směrují signalizační zprávy na základě jejich adres</a:t>
            </a:r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b="1" dirty="0">
                <a:solidFill>
                  <a:srgbClr val="FF0000"/>
                </a:solidFill>
              </a:rPr>
              <a:t>signalizační body </a:t>
            </a:r>
            <a:r>
              <a:rPr lang="cs-CZ" b="1" dirty="0" smtClean="0">
                <a:solidFill>
                  <a:srgbClr val="FF0000"/>
                </a:solidFill>
              </a:rPr>
              <a:t>SSP</a:t>
            </a:r>
            <a:r>
              <a:rPr lang="cs-CZ" dirty="0" smtClean="0"/>
              <a:t> </a:t>
            </a:r>
            <a:r>
              <a:rPr lang="cs-CZ" dirty="0"/>
              <a:t>– </a:t>
            </a:r>
            <a:r>
              <a:rPr lang="cs-CZ" dirty="0" smtClean="0"/>
              <a:t>obvykle </a:t>
            </a:r>
            <a:r>
              <a:rPr lang="cs-CZ" dirty="0" smtClean="0"/>
              <a:t>ústředny, </a:t>
            </a:r>
            <a:r>
              <a:rPr lang="cs-CZ" dirty="0" smtClean="0"/>
              <a:t>inicializující SS7 spojení, vytvářejí, ruší a přijímají SS7 zprávy</a:t>
            </a:r>
            <a:endParaRPr lang="cs-CZ" dirty="0"/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b="1" dirty="0" smtClean="0">
                <a:solidFill>
                  <a:srgbClr val="FF0000"/>
                </a:solidFill>
              </a:rPr>
              <a:t>servisní </a:t>
            </a:r>
            <a:r>
              <a:rPr lang="cs-CZ" b="1" dirty="0">
                <a:solidFill>
                  <a:srgbClr val="FF0000"/>
                </a:solidFill>
              </a:rPr>
              <a:t>body </a:t>
            </a:r>
            <a:r>
              <a:rPr lang="cs-CZ" b="1" dirty="0" smtClean="0">
                <a:solidFill>
                  <a:srgbClr val="FF0000"/>
                </a:solidFill>
              </a:rPr>
              <a:t>SCP</a:t>
            </a:r>
            <a:r>
              <a:rPr lang="cs-CZ" dirty="0" smtClean="0"/>
              <a:t> </a:t>
            </a:r>
            <a:r>
              <a:rPr lang="cs-CZ" dirty="0"/>
              <a:t>– </a:t>
            </a:r>
            <a:r>
              <a:rPr lang="cs-CZ" dirty="0" smtClean="0"/>
              <a:t>komunikují s databází čísel a registrů, vyhledávají a identifikují směry pro směrování hovorů</a:t>
            </a:r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cs-CZ" dirty="0"/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dirty="0" smtClean="0"/>
              <a:t>každý bod v signalizační síti SS7 má svojí adresu pro směrování zpráv</a:t>
            </a:r>
            <a:endParaRPr lang="cs-CZ" dirty="0"/>
          </a:p>
        </p:txBody>
      </p:sp>
      <p:pic>
        <p:nvPicPr>
          <p:cNvPr id="9" name="Obrázek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" y="1568015"/>
            <a:ext cx="4882650" cy="3282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622876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9500" y="236538"/>
            <a:ext cx="6055396" cy="749300"/>
          </a:xfrm>
        </p:spPr>
        <p:txBody>
          <a:bodyPr/>
          <a:lstStyle/>
          <a:p>
            <a:r>
              <a:rPr lang="cs-CZ" sz="1800" dirty="0"/>
              <a:t>Digitální telefonní síť v ČR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13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72008" y="1327693"/>
            <a:ext cx="9036496" cy="39651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 smtClean="0"/>
              <a:t>analogová </a:t>
            </a:r>
            <a:r>
              <a:rPr lang="cs-CZ" sz="2000" dirty="0"/>
              <a:t>telefonní síť byla u nás budována již od počátku 20. století</a:t>
            </a:r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/>
              <a:t>v České republice byla zvolena metoda výstavby digitální telefonní sítě typu DON</a:t>
            </a:r>
          </a:p>
          <a:p>
            <a:pPr>
              <a:spcAft>
                <a:spcPts val="200"/>
              </a:spcAft>
            </a:pPr>
            <a:r>
              <a:rPr lang="cs-CZ" sz="2000" b="1" dirty="0">
                <a:solidFill>
                  <a:srgbClr val="FF0000"/>
                </a:solidFill>
              </a:rPr>
              <a:t>DON</a:t>
            </a:r>
            <a:r>
              <a:rPr lang="cs-CZ" sz="2000" dirty="0"/>
              <a:t> = </a:t>
            </a:r>
            <a:r>
              <a:rPr lang="cs-CZ" sz="2000" b="1" dirty="0">
                <a:solidFill>
                  <a:srgbClr val="FF0000"/>
                </a:solidFill>
              </a:rPr>
              <a:t>Digital </a:t>
            </a:r>
            <a:r>
              <a:rPr lang="cs-CZ" sz="2000" b="1" dirty="0" err="1" smtClean="0">
                <a:solidFill>
                  <a:srgbClr val="FF0000"/>
                </a:solidFill>
              </a:rPr>
              <a:t>Overflow</a:t>
            </a:r>
            <a:r>
              <a:rPr lang="cs-CZ" sz="2000" b="1" dirty="0" smtClean="0">
                <a:solidFill>
                  <a:srgbClr val="FF0000"/>
                </a:solidFill>
              </a:rPr>
              <a:t> </a:t>
            </a:r>
            <a:r>
              <a:rPr lang="cs-CZ" sz="2000" b="1" dirty="0">
                <a:solidFill>
                  <a:srgbClr val="FF0000"/>
                </a:solidFill>
              </a:rPr>
              <a:t>Network </a:t>
            </a:r>
            <a:r>
              <a:rPr lang="cs-CZ" sz="2000" dirty="0"/>
              <a:t>= </a:t>
            </a:r>
            <a:r>
              <a:rPr lang="cs-CZ" sz="2000" b="1" dirty="0">
                <a:solidFill>
                  <a:srgbClr val="FF0000"/>
                </a:solidFill>
              </a:rPr>
              <a:t>digitální překryvná síť</a:t>
            </a:r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/>
              <a:t>digitální překryvná síť – paralelně s původními analogovými trasami byly budovány nové digitální rozvody a uzly</a:t>
            </a:r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/>
              <a:t>studie na výstavbu DON byla v ČR provedena v roce 1991</a:t>
            </a:r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/>
              <a:t>v roce 1997 byla v u nás spuštěna digitální signalizace SS7 v nové síti (mezi ústřednami)</a:t>
            </a:r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/>
              <a:t>od roku 1997 začaly být nabízeny digitální přípojky ISDN</a:t>
            </a:r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/>
              <a:t>současná digitální telefonní síť v ČR je založena na ústřednách S12 od </a:t>
            </a:r>
            <a:r>
              <a:rPr lang="cs-CZ" sz="2000" dirty="0" err="1"/>
              <a:t>Alcatelu</a:t>
            </a:r>
            <a:r>
              <a:rPr lang="cs-CZ" sz="2000" dirty="0"/>
              <a:t> a EWSD od společnosti Siemens</a:t>
            </a:r>
            <a:endParaRPr lang="cs-CZ" dirty="0"/>
          </a:p>
        </p:txBody>
      </p:sp>
      <p:pic>
        <p:nvPicPr>
          <p:cNvPr id="8" name="Picture 2" descr="C:\Users\Pavel\AppData\Local\Microsoft\Windows\Temporary Internet Files\Content.IE5\CIKVN7I5\MC900350106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7350" y="5097707"/>
            <a:ext cx="973360" cy="1417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1411767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9500" y="236538"/>
            <a:ext cx="6055396" cy="749300"/>
          </a:xfrm>
        </p:spPr>
        <p:txBody>
          <a:bodyPr/>
          <a:lstStyle/>
          <a:p>
            <a:r>
              <a:rPr lang="cs-CZ" sz="1800" dirty="0"/>
              <a:t>Digitální telefonní síť v ČR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14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72008" y="1327693"/>
            <a:ext cx="9036496" cy="3272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>
                <a:solidFill>
                  <a:srgbClr val="FF0000"/>
                </a:solidFill>
              </a:rPr>
              <a:t>Úkol do příštího cvičení</a:t>
            </a:r>
            <a:r>
              <a:rPr lang="cs-CZ" sz="2000" dirty="0"/>
              <a:t> – Vyhledejte na Internetu nebo v letácích různých českých operátorů nabídky na zřízení pevné telefonní přípojky pro běžné domácnosti i firmy. </a:t>
            </a:r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cs-CZ" sz="2000" dirty="0"/>
          </a:p>
          <a:p>
            <a:pPr>
              <a:spcAft>
                <a:spcPts val="200"/>
              </a:spcAft>
            </a:pPr>
            <a:r>
              <a:rPr lang="cs-CZ" sz="2000" dirty="0"/>
              <a:t>Pokuste se zjistit, jakou technologií je daná přípojka realizovaná – analogová přípojka, digitální ISDN, přípojka typu </a:t>
            </a:r>
            <a:r>
              <a:rPr lang="cs-CZ" sz="2000" dirty="0" err="1"/>
              <a:t>VoIP</a:t>
            </a:r>
            <a:r>
              <a:rPr lang="cs-CZ" sz="2000" dirty="0"/>
              <a:t>.</a:t>
            </a:r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cs-CZ" sz="2000" dirty="0"/>
          </a:p>
          <a:p>
            <a:pPr>
              <a:spcAft>
                <a:spcPts val="200"/>
              </a:spcAft>
            </a:pPr>
            <a:r>
              <a:rPr lang="cs-CZ" sz="2000" dirty="0"/>
              <a:t>Zjistěte také cenové nabídky – cenu za instalaci, výši měsíčních paušálních plateb i cenu za minutu hovoru na jinou pevnou linku, cenu za volání na mobilní telefony i za volání do zahraničí.</a:t>
            </a:r>
            <a:endParaRPr lang="cs-CZ" dirty="0"/>
          </a:p>
        </p:txBody>
      </p:sp>
      <p:pic>
        <p:nvPicPr>
          <p:cNvPr id="8" name="Picture 2" descr="C:\Users\Pavel\AppData\Local\Microsoft\Windows\Temporary Internet Files\Content.IE5\H2ETEE9Z\MC900018709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6728" y="4521105"/>
            <a:ext cx="1574800" cy="1662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181956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15950" y="1600200"/>
            <a:ext cx="8140700" cy="2897188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endParaRPr lang="cs-CZ" sz="2800" b="1" dirty="0" smtClean="0">
              <a:solidFill>
                <a:schemeClr val="bg1"/>
              </a:solidFill>
            </a:endParaRPr>
          </a:p>
          <a:p>
            <a:pPr algn="ctr">
              <a:buFont typeface="Wingdings" pitchFamily="2" charset="2"/>
              <a:buNone/>
            </a:pPr>
            <a:r>
              <a:rPr lang="cs-CZ" sz="2800" b="1" dirty="0" smtClean="0">
                <a:solidFill>
                  <a:schemeClr val="bg1"/>
                </a:solidFill>
              </a:rPr>
              <a:t>DĚKUJI ZA POZORNOST</a:t>
            </a: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1927225" y="5591175"/>
            <a:ext cx="56134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eaLnBrk="0" hangingPunct="0"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1400" dirty="0" smtClean="0">
                <a:solidFill>
                  <a:schemeClr val="bg1"/>
                </a:solidFill>
              </a:rPr>
              <a:t>Střední průmyslová škola na Proseku, 2013</a:t>
            </a:r>
            <a:endParaRPr lang="cs-CZ" sz="1400" dirty="0">
              <a:solidFill>
                <a:schemeClr val="bg1"/>
              </a:solidFill>
            </a:endParaRPr>
          </a:p>
        </p:txBody>
      </p:sp>
      <p:pic>
        <p:nvPicPr>
          <p:cNvPr id="4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7" y="262352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ové pole 2"/>
          <p:cNvSpPr txBox="1">
            <a:spLocks noChangeArrowheads="1"/>
          </p:cNvSpPr>
          <p:nvPr/>
        </p:nvSpPr>
        <p:spPr bwMode="auto">
          <a:xfrm>
            <a:off x="4516768" y="284577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STŘEDNÍ</a:t>
            </a:r>
            <a:endParaRPr lang="cs-CZ" dirty="0">
              <a:solidFill>
                <a:schemeClr val="bg1"/>
              </a:solidFill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solidFill>
                  <a:schemeClr val="bg1"/>
                </a:solidFill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 build="p" autoUpdateAnimBg="0" advAuto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9500" y="236538"/>
            <a:ext cx="6055396" cy="749300"/>
          </a:xfrm>
        </p:spPr>
        <p:txBody>
          <a:bodyPr/>
          <a:lstStyle/>
          <a:p>
            <a:r>
              <a:rPr lang="cs-CZ" sz="1800" dirty="0" smtClean="0"/>
              <a:t>Analogové signalizace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72008" y="1364202"/>
            <a:ext cx="9036496" cy="4867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Pojem signalizace jsme si již vysvětlili, vzpomenete si, co znamená?</a:t>
            </a:r>
            <a:endParaRPr lang="cs-CZ" dirty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A jakým způsobem je možné dělit signalizace? (4 </a:t>
            </a:r>
            <a:r>
              <a:rPr lang="cs-CZ" dirty="0"/>
              <a:t>možná kritéria </a:t>
            </a:r>
            <a:r>
              <a:rPr lang="cs-CZ" dirty="0" smtClean="0"/>
              <a:t>dělení)</a:t>
            </a:r>
            <a:endParaRPr lang="cs-CZ" dirty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/>
              <a:t>A co je vlastně úkolem signalizace? Jaké jsou její základní úkoly a co doplňkového může signalizace zajišťovat?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Zastavíme se nejprve u analogových signalizací</a:t>
            </a:r>
          </a:p>
          <a:p>
            <a:pPr lvl="1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b="1" dirty="0">
                <a:solidFill>
                  <a:srgbClr val="C00000"/>
                </a:solidFill>
              </a:rPr>
              <a:t>vázaný MFC kód R2</a:t>
            </a:r>
          </a:p>
          <a:p>
            <a:pPr marL="914400" lvl="1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jedná se o registrovou signalizaci – sestavení přenosové cesty</a:t>
            </a:r>
          </a:p>
          <a:p>
            <a:pPr marL="914400" lvl="1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používá 6 různých frekvencí (tónů) pro přenos </a:t>
            </a:r>
            <a:r>
              <a:rPr lang="cs-CZ" sz="2000" dirty="0" err="1" smtClean="0"/>
              <a:t>dopředným</a:t>
            </a:r>
            <a:r>
              <a:rPr lang="cs-CZ" sz="2000" dirty="0" smtClean="0"/>
              <a:t> směrem a 6 jiných frekvencí (tónů) pro přenos zpětným směrem (odstup dvojice sousedních frekvencí je vždy 120 Hz)</a:t>
            </a:r>
          </a:p>
          <a:p>
            <a:pPr marL="914400" lvl="1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signalizace se přenáší přímo v telefonním kanálu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b="1" dirty="0" smtClean="0">
                <a:solidFill>
                  <a:srgbClr val="C00000"/>
                </a:solidFill>
              </a:rPr>
              <a:t>signalizace P</a:t>
            </a:r>
          </a:p>
          <a:p>
            <a:pPr marL="914400" lvl="1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u první a druhé generace ústředen</a:t>
            </a:r>
          </a:p>
          <a:p>
            <a:pPr marL="914400" lvl="1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síťová signalizace (u některých ústředen se používala i jako vnitřní)</a:t>
            </a:r>
          </a:p>
          <a:p>
            <a:pPr marL="2286000" lvl="4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využívala 3 dráty – a, b, c</a:t>
            </a:r>
          </a:p>
        </p:txBody>
      </p:sp>
    </p:spTree>
    <p:extLst>
      <p:ext uri="{BB962C8B-B14F-4D97-AF65-F5344CB8AC3E}">
        <p14:creationId xmlns:p14="http://schemas.microsoft.com/office/powerpoint/2010/main" val="383551105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9500" y="236538"/>
            <a:ext cx="6055396" cy="749300"/>
          </a:xfrm>
        </p:spPr>
        <p:txBody>
          <a:bodyPr/>
          <a:lstStyle/>
          <a:p>
            <a:r>
              <a:rPr lang="cs-CZ" sz="1800" dirty="0" smtClean="0"/>
              <a:t>Analogové signalizace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72008" y="1364202"/>
            <a:ext cx="90364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b="1" dirty="0" smtClean="0">
                <a:solidFill>
                  <a:srgbClr val="C00000"/>
                </a:solidFill>
              </a:rPr>
              <a:t>signalizace P</a:t>
            </a: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86571" y="1865312"/>
            <a:ext cx="5648325" cy="3762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6504616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9500" y="236538"/>
            <a:ext cx="6055396" cy="749300"/>
          </a:xfrm>
        </p:spPr>
        <p:txBody>
          <a:bodyPr/>
          <a:lstStyle/>
          <a:p>
            <a:r>
              <a:rPr lang="cs-CZ" sz="1800" dirty="0" smtClean="0"/>
              <a:t>Analogové signalizace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72008" y="1364202"/>
            <a:ext cx="9036496" cy="2682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b="1" dirty="0" smtClean="0">
                <a:solidFill>
                  <a:srgbClr val="C00000"/>
                </a:solidFill>
              </a:rPr>
              <a:t>E</a:t>
            </a:r>
            <a:r>
              <a:rPr lang="en-US" sz="2000" b="1" dirty="0" smtClean="0">
                <a:solidFill>
                  <a:srgbClr val="C00000"/>
                </a:solidFill>
              </a:rPr>
              <a:t>&amp;</a:t>
            </a:r>
            <a:r>
              <a:rPr lang="cs-CZ" sz="2000" b="1" dirty="0" smtClean="0">
                <a:solidFill>
                  <a:srgbClr val="C00000"/>
                </a:solidFill>
              </a:rPr>
              <a:t>M signalizace</a:t>
            </a:r>
            <a:endParaRPr lang="cs-CZ" sz="2000" b="1" dirty="0">
              <a:solidFill>
                <a:srgbClr val="C00000"/>
              </a:solidFill>
            </a:endParaRPr>
          </a:p>
          <a:p>
            <a:pPr marL="914400" lvl="1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zkratka </a:t>
            </a:r>
            <a:r>
              <a:rPr lang="cs-CZ" sz="2000" dirty="0" err="1" smtClean="0"/>
              <a:t>Earth</a:t>
            </a:r>
            <a:r>
              <a:rPr lang="cs-CZ" sz="2000" dirty="0" smtClean="0"/>
              <a:t> and </a:t>
            </a:r>
            <a:r>
              <a:rPr lang="cs-CZ" sz="2000" dirty="0" err="1" smtClean="0"/>
              <a:t>Mouth</a:t>
            </a:r>
            <a:r>
              <a:rPr lang="cs-CZ" sz="2000" dirty="0" smtClean="0"/>
              <a:t> (ucho a ústa)</a:t>
            </a:r>
          </a:p>
          <a:p>
            <a:pPr marL="914400" lvl="1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obousměrná signalizace přenášená nad hovorovým kanálem – 3,825 kHz</a:t>
            </a:r>
          </a:p>
          <a:p>
            <a:pPr marL="914400" lvl="1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využívá přímo hovorové páry (1 až 3 páry současně) a společnou zem</a:t>
            </a:r>
          </a:p>
          <a:p>
            <a:pPr marL="914400" lvl="1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může být ve stavovém módu, ale i pulzní varianta</a:t>
            </a:r>
          </a:p>
          <a:p>
            <a:pPr marL="914400" lvl="1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dnes se ještě občas používá u pobočkových ústředen – tzv. příčková signalizace</a:t>
            </a: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478" y="4046988"/>
            <a:ext cx="4603750" cy="1876688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54599" y="3895786"/>
            <a:ext cx="3713635" cy="2440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077798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9500" y="236538"/>
            <a:ext cx="6055396" cy="749300"/>
          </a:xfrm>
        </p:spPr>
        <p:txBody>
          <a:bodyPr/>
          <a:lstStyle/>
          <a:p>
            <a:r>
              <a:rPr lang="cs-CZ" sz="1800" dirty="0"/>
              <a:t>Digitální signalizace CAS a CCS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72008" y="1364202"/>
            <a:ext cx="9036496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Pojem signalizace jsme si již vysvětlili, vzpomenete si, co znamená?</a:t>
            </a:r>
            <a:endParaRPr lang="cs-CZ" dirty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A jakým způsobem je možné dělit signalizace? (4 </a:t>
            </a:r>
            <a:r>
              <a:rPr lang="cs-CZ" dirty="0"/>
              <a:t>možná kritéria </a:t>
            </a:r>
            <a:r>
              <a:rPr lang="cs-CZ" dirty="0" smtClean="0"/>
              <a:t>dělení)</a:t>
            </a:r>
            <a:endParaRPr lang="cs-CZ" dirty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/>
              <a:t>A co je vlastně úkolem signalizace? Jaké jsou její základní úkoly a co doplňkového může signalizace zajišťovat?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/>
              <a:t>Jedno z možných dělení, které jsme si uvedli bylo na signalizace typu CAS a typu CCS. Dokážete vysvětlit obě zkratky? A jaký je mezi nimi rozdíl?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1600" dirty="0"/>
          </a:p>
          <a:p>
            <a:pPr>
              <a:spcAft>
                <a:spcPts val="200"/>
              </a:spcAft>
            </a:pPr>
            <a:r>
              <a:rPr lang="cs-CZ" sz="2000" b="1" dirty="0">
                <a:solidFill>
                  <a:srgbClr val="FF0000"/>
                </a:solidFill>
              </a:rPr>
              <a:t>Signalizace CAS</a:t>
            </a:r>
            <a:r>
              <a:rPr lang="cs-CZ" sz="2000" dirty="0">
                <a:solidFill>
                  <a:srgbClr val="FF0000"/>
                </a:solidFill>
              </a:rPr>
              <a:t> </a:t>
            </a:r>
            <a:r>
              <a:rPr lang="cs-CZ" sz="2000" dirty="0"/>
              <a:t>– </a:t>
            </a:r>
            <a:r>
              <a:rPr lang="cs-CZ" sz="2000" dirty="0" err="1"/>
              <a:t>Channel</a:t>
            </a:r>
            <a:r>
              <a:rPr lang="cs-CZ" sz="2000" dirty="0"/>
              <a:t> </a:t>
            </a:r>
            <a:r>
              <a:rPr lang="cs-CZ" sz="2000" dirty="0" err="1"/>
              <a:t>Associated</a:t>
            </a:r>
            <a:r>
              <a:rPr lang="cs-CZ" sz="2000" dirty="0"/>
              <a:t> </a:t>
            </a:r>
            <a:r>
              <a:rPr lang="cs-CZ" sz="2000" dirty="0" err="1"/>
              <a:t>Signaling</a:t>
            </a:r>
            <a:r>
              <a:rPr lang="cs-CZ" sz="2000" dirty="0"/>
              <a:t> – je signalizace přidružená k hovorovým kanálům</a:t>
            </a:r>
          </a:p>
          <a:p>
            <a:pPr>
              <a:spcAft>
                <a:spcPts val="200"/>
              </a:spcAft>
            </a:pPr>
            <a:r>
              <a:rPr lang="cs-CZ" sz="2000" b="1" dirty="0">
                <a:solidFill>
                  <a:srgbClr val="FF0000"/>
                </a:solidFill>
              </a:rPr>
              <a:t>Signalizace CCS</a:t>
            </a:r>
            <a:r>
              <a:rPr lang="cs-CZ" sz="2000" dirty="0">
                <a:solidFill>
                  <a:srgbClr val="FF0000"/>
                </a:solidFill>
              </a:rPr>
              <a:t> </a:t>
            </a:r>
            <a:r>
              <a:rPr lang="cs-CZ" sz="2000" dirty="0"/>
              <a:t>– </a:t>
            </a:r>
            <a:r>
              <a:rPr lang="cs-CZ" sz="2000" dirty="0" err="1"/>
              <a:t>Common</a:t>
            </a:r>
            <a:r>
              <a:rPr lang="cs-CZ" sz="2000" dirty="0"/>
              <a:t> </a:t>
            </a:r>
            <a:r>
              <a:rPr lang="cs-CZ" sz="2000" dirty="0" err="1"/>
              <a:t>Channel</a:t>
            </a:r>
            <a:r>
              <a:rPr lang="cs-CZ" sz="2000" dirty="0"/>
              <a:t> </a:t>
            </a:r>
            <a:r>
              <a:rPr lang="cs-CZ" sz="2000" dirty="0" err="1"/>
              <a:t>Signaling</a:t>
            </a:r>
            <a:r>
              <a:rPr lang="cs-CZ" sz="2000" dirty="0"/>
              <a:t> – představuje signalizaci využívající vyhrazený signalizační kanál, který obsluhuje větší množství hovorových kanálů</a:t>
            </a:r>
          </a:p>
        </p:txBody>
      </p:sp>
      <p:pic>
        <p:nvPicPr>
          <p:cNvPr id="9" name="Picture 3" descr="C:\Users\Pavel\AppData\Local\Microsoft\Windows\Temporary Internet Files\Content.IE5\CK5X5V0T\MC900282706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0256" y="4962963"/>
            <a:ext cx="1546061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3667902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9500" y="236538"/>
            <a:ext cx="6055396" cy="749300"/>
          </a:xfrm>
        </p:spPr>
        <p:txBody>
          <a:bodyPr/>
          <a:lstStyle/>
          <a:p>
            <a:r>
              <a:rPr lang="cs-CZ" sz="1800" dirty="0" smtClean="0"/>
              <a:t>Rámec PCM 30/32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72008" y="1302907"/>
            <a:ext cx="9036496" cy="39805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Jak </a:t>
            </a:r>
            <a:r>
              <a:rPr lang="cs-CZ" dirty="0"/>
              <a:t>vypadá základní rámec PCM 30/32? Dokážete jej nakreslit, očíslovat jednotlivé </a:t>
            </a:r>
            <a:r>
              <a:rPr lang="cs-CZ" dirty="0" err="1"/>
              <a:t>timesloty</a:t>
            </a:r>
            <a:r>
              <a:rPr lang="cs-CZ" dirty="0"/>
              <a:t> a říci, co se v kterém z nich přenáší</a:t>
            </a:r>
            <a:r>
              <a:rPr lang="cs-CZ" dirty="0" smtClean="0"/>
              <a:t>?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dirty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dirty="0" smtClean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dirty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dirty="0" smtClean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dirty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dirty="0" smtClean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dirty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z </a:t>
            </a:r>
            <a:r>
              <a:rPr lang="cs-CZ" dirty="0"/>
              <a:t>32 </a:t>
            </a:r>
            <a:r>
              <a:rPr lang="cs-CZ" dirty="0" err="1"/>
              <a:t>timeslotů</a:t>
            </a:r>
            <a:r>
              <a:rPr lang="cs-CZ" dirty="0"/>
              <a:t> je </a:t>
            </a:r>
            <a:r>
              <a:rPr lang="cs-CZ" b="1" dirty="0"/>
              <a:t>30</a:t>
            </a:r>
            <a:r>
              <a:rPr lang="cs-CZ" dirty="0"/>
              <a:t> využito pro přenos vzorků hovorových signálů, 2 </a:t>
            </a:r>
            <a:r>
              <a:rPr lang="cs-CZ" dirty="0" err="1"/>
              <a:t>timesloty</a:t>
            </a:r>
            <a:r>
              <a:rPr lang="cs-CZ" dirty="0"/>
              <a:t> vyhrazeny pro přenos synchronizace a signalizace – odtud označení </a:t>
            </a:r>
            <a:r>
              <a:rPr lang="cs-CZ" b="1" dirty="0"/>
              <a:t>30/32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1000" dirty="0" smtClean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Jaké operace se provádí v PCM kodéru?</a:t>
            </a:r>
            <a:endParaRPr lang="cs-CZ" sz="2000" dirty="0"/>
          </a:p>
        </p:txBody>
      </p:sp>
      <p:graphicFrame>
        <p:nvGraphicFramePr>
          <p:cNvPr id="8" name="Obj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07740213"/>
              </p:ext>
            </p:extLst>
          </p:nvPr>
        </p:nvGraphicFramePr>
        <p:xfrm>
          <a:off x="1079500" y="1926536"/>
          <a:ext cx="6786629" cy="20531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66" name="Visio" r:id="rId5" imgW="8323150" imgH="2398645" progId="Visio.Drawing.11">
                  <p:embed/>
                </p:oleObj>
              </mc:Choice>
              <mc:Fallback>
                <p:oleObj name="Visio" r:id="rId5" imgW="8323150" imgH="2398645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079500" y="1926536"/>
                        <a:ext cx="6786629" cy="205313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Picture 3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00"/>
          <a:stretch/>
        </p:blipFill>
        <p:spPr bwMode="auto">
          <a:xfrm>
            <a:off x="2156024" y="5069638"/>
            <a:ext cx="5685745" cy="1274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61205447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9500" y="236538"/>
            <a:ext cx="6055396" cy="749300"/>
          </a:xfrm>
        </p:spPr>
        <p:txBody>
          <a:bodyPr/>
          <a:lstStyle/>
          <a:p>
            <a:r>
              <a:rPr lang="cs-CZ" sz="1800" dirty="0"/>
              <a:t>Digitální signalizace CAS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72008" y="1315970"/>
            <a:ext cx="9036496" cy="29649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 smtClean="0"/>
              <a:t>v </a:t>
            </a:r>
            <a:r>
              <a:rPr lang="cs-CZ" sz="2000" dirty="0"/>
              <a:t>16. kanálovém intervalu (</a:t>
            </a:r>
            <a:r>
              <a:rPr lang="cs-CZ" sz="2000" dirty="0" err="1"/>
              <a:t>timeslotu</a:t>
            </a:r>
            <a:r>
              <a:rPr lang="cs-CZ" sz="2000" dirty="0"/>
              <a:t>) je vyhrazeno v rámci PCM 30/32 místo právě pro přenos přidružené signalizace </a:t>
            </a:r>
            <a:r>
              <a:rPr lang="cs-CZ" sz="2000" dirty="0" smtClean="0"/>
              <a:t>CAS</a:t>
            </a:r>
            <a:endParaRPr lang="cs-CZ" sz="2000" dirty="0"/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 smtClean="0"/>
              <a:t>přidružené </a:t>
            </a:r>
            <a:r>
              <a:rPr lang="cs-CZ" sz="2000" dirty="0"/>
              <a:t>proto, že se signalizační zprávy přímo vážou k některému z </a:t>
            </a:r>
            <a:r>
              <a:rPr lang="cs-CZ" sz="2000" dirty="0" smtClean="0"/>
              <a:t>kanálových intervalů </a:t>
            </a:r>
            <a:r>
              <a:rPr lang="cs-CZ" sz="2000" dirty="0"/>
              <a:t>v daném PCM </a:t>
            </a:r>
            <a:r>
              <a:rPr lang="cs-CZ" sz="2000" dirty="0" smtClean="0"/>
              <a:t>rámci</a:t>
            </a:r>
            <a:endParaRPr lang="cs-CZ" sz="2000" dirty="0"/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/>
              <a:t>8 bitů v 16. kanálovém intervalu je rozděleno na 4+4</a:t>
            </a:r>
          </a:p>
          <a:p>
            <a:pPr marL="800100" lvl="1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/>
              <a:t>první 4 bity jsou vyhrazeny pro </a:t>
            </a:r>
            <a:r>
              <a:rPr lang="cs-CZ" sz="2000" dirty="0" smtClean="0"/>
              <a:t>signalizaci </a:t>
            </a:r>
            <a:r>
              <a:rPr lang="cs-CZ" sz="2000" dirty="0"/>
              <a:t>jednoho hovorového </a:t>
            </a:r>
            <a:r>
              <a:rPr lang="cs-CZ" sz="2000" dirty="0" err="1"/>
              <a:t>timeslotu</a:t>
            </a:r>
            <a:r>
              <a:rPr lang="cs-CZ" sz="2000" dirty="0"/>
              <a:t> a druhé 4 bity zase pro jiný </a:t>
            </a:r>
            <a:r>
              <a:rPr lang="cs-CZ" sz="2000" dirty="0" err="1"/>
              <a:t>timeslot</a:t>
            </a:r>
            <a:r>
              <a:rPr lang="cs-CZ" sz="2000" dirty="0"/>
              <a:t> ze stejného PCM rámce</a:t>
            </a:r>
          </a:p>
          <a:p>
            <a:pPr marL="800100" lvl="1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/>
              <a:t>z toho vyplývá, že pro přenos signalizace </a:t>
            </a:r>
            <a:r>
              <a:rPr lang="cs-CZ" sz="2000" b="1" dirty="0">
                <a:solidFill>
                  <a:srgbClr val="C00000"/>
                </a:solidFill>
              </a:rPr>
              <a:t>pro všech 30 hovorových </a:t>
            </a:r>
            <a:r>
              <a:rPr lang="cs-CZ" sz="2000" b="1" dirty="0" smtClean="0">
                <a:solidFill>
                  <a:srgbClr val="C00000"/>
                </a:solidFill>
              </a:rPr>
              <a:t>kanálových intervalů </a:t>
            </a:r>
            <a:r>
              <a:rPr lang="cs-CZ" sz="2000" b="1" dirty="0">
                <a:solidFill>
                  <a:srgbClr val="C00000"/>
                </a:solidFill>
              </a:rPr>
              <a:t>potřebujeme 15 rámců </a:t>
            </a:r>
            <a:r>
              <a:rPr lang="cs-CZ" sz="2000" b="1" dirty="0" smtClean="0">
                <a:solidFill>
                  <a:srgbClr val="C00000"/>
                </a:solidFill>
              </a:rPr>
              <a:t>PCM</a:t>
            </a:r>
            <a:endParaRPr lang="cs-CZ" sz="2000" b="1" dirty="0">
              <a:solidFill>
                <a:srgbClr val="C00000"/>
              </a:solidFill>
            </a:endParaRPr>
          </a:p>
        </p:txBody>
      </p:sp>
      <p:pic>
        <p:nvPicPr>
          <p:cNvPr id="9" name="Picture 2" descr="C:\Users\Pavel\AppData\Local\Microsoft\Windows\Temporary Internet Files\Content.IE5\CIKVN7I5\MC900282280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6216" y="4506262"/>
            <a:ext cx="1322943" cy="1372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73581038"/>
              </p:ext>
            </p:extLst>
          </p:nvPr>
        </p:nvGraphicFramePr>
        <p:xfrm>
          <a:off x="547925" y="4225832"/>
          <a:ext cx="6401014" cy="25293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86" name="Visio" r:id="rId6" imgW="7327861" imgH="2894904" progId="Visio.Drawing.11">
                  <p:embed/>
                </p:oleObj>
              </mc:Choice>
              <mc:Fallback>
                <p:oleObj name="Visio" r:id="rId6" imgW="7327861" imgH="2894904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47925" y="4225832"/>
                        <a:ext cx="6401014" cy="252934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73677107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9500" y="236538"/>
            <a:ext cx="6055396" cy="749300"/>
          </a:xfrm>
        </p:spPr>
        <p:txBody>
          <a:bodyPr/>
          <a:lstStyle/>
          <a:p>
            <a:r>
              <a:rPr lang="cs-CZ" sz="1800" dirty="0"/>
              <a:t>Digitální signalizace CAS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72008" y="1315970"/>
            <a:ext cx="9036496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>
                <a:solidFill>
                  <a:srgbClr val="FF0000"/>
                </a:solidFill>
              </a:rPr>
              <a:t>Signalizace CAS</a:t>
            </a:r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/>
              <a:t>v těchto signalizačních bitech se můžou přenášet různé signalizační zprávy:</a:t>
            </a:r>
          </a:p>
          <a:p>
            <a:pPr marL="800100" lvl="1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/>
              <a:t>např. volba čísla – jaké znáte dva základní typy volby?</a:t>
            </a:r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/>
              <a:t>k nejznámějším digitálním signalizacím typu CAS patří:</a:t>
            </a:r>
          </a:p>
          <a:p>
            <a:pPr lvl="1">
              <a:spcAft>
                <a:spcPts val="200"/>
              </a:spcAft>
            </a:pPr>
            <a:r>
              <a:rPr lang="cs-CZ" sz="2000" b="1" dirty="0" smtClean="0">
                <a:solidFill>
                  <a:srgbClr val="FF0000"/>
                </a:solidFill>
              </a:rPr>
              <a:t>signalizace </a:t>
            </a:r>
            <a:r>
              <a:rPr lang="cs-CZ" sz="2000" b="1" dirty="0">
                <a:solidFill>
                  <a:srgbClr val="FF0000"/>
                </a:solidFill>
              </a:rPr>
              <a:t>K</a:t>
            </a:r>
          </a:p>
          <a:p>
            <a:pPr marL="800100" lvl="1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/>
              <a:t>skupina signalizací používaná pro propojování starších ústředen (1. a 2. generace)</a:t>
            </a:r>
          </a:p>
          <a:p>
            <a:pPr marL="800100" lvl="1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/>
              <a:t>dále používaná v přístupové analogové síti pro přenos uživatelské volby – multifrekvenční kód</a:t>
            </a:r>
          </a:p>
        </p:txBody>
      </p:sp>
      <p:pic>
        <p:nvPicPr>
          <p:cNvPr id="10" name="Picture 2" descr="C:\Users\Pavel\AppData\Local\Microsoft\Windows\Temporary Internet Files\Content.IE5\RO5OSVXZ\MC900282708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0514" y="4477264"/>
            <a:ext cx="1871965" cy="2145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0419203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9500" y="236538"/>
            <a:ext cx="6055396" cy="749300"/>
          </a:xfrm>
        </p:spPr>
        <p:txBody>
          <a:bodyPr/>
          <a:lstStyle/>
          <a:p>
            <a:r>
              <a:rPr lang="cs-CZ" sz="1800" dirty="0"/>
              <a:t>Digitální signalizace CCS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72008" y="1315970"/>
            <a:ext cx="9036496" cy="43755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FF0000"/>
                </a:solidFill>
              </a:rPr>
              <a:t>Signalizace </a:t>
            </a:r>
            <a:r>
              <a:rPr lang="cs-CZ" sz="2000" b="1" dirty="0">
                <a:solidFill>
                  <a:srgbClr val="FF0000"/>
                </a:solidFill>
              </a:rPr>
              <a:t>CCS</a:t>
            </a:r>
          </a:p>
          <a:p>
            <a:pPr marL="800100" lvl="1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 smtClean="0"/>
              <a:t>signalizace </a:t>
            </a:r>
            <a:r>
              <a:rPr lang="cs-CZ" sz="2000" dirty="0"/>
              <a:t>typu CCS není pevně vázána na konkrétní PCM rámec</a:t>
            </a:r>
          </a:p>
          <a:p>
            <a:pPr marL="800100" lvl="1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 smtClean="0"/>
              <a:t>může </a:t>
            </a:r>
            <a:r>
              <a:rPr lang="cs-CZ" sz="2000" dirty="0"/>
              <a:t>se přenášet v libovolném </a:t>
            </a:r>
            <a:r>
              <a:rPr lang="cs-CZ" sz="2000" dirty="0" err="1"/>
              <a:t>timeslotu</a:t>
            </a:r>
            <a:r>
              <a:rPr lang="cs-CZ" sz="2000" dirty="0"/>
              <a:t> PCM rámce (nejen </a:t>
            </a:r>
            <a:r>
              <a:rPr lang="cs-CZ" sz="2000" dirty="0" smtClean="0"/>
              <a:t>v </a:t>
            </a:r>
            <a:r>
              <a:rPr lang="cs-CZ" sz="2000" dirty="0"/>
              <a:t>16</a:t>
            </a:r>
            <a:r>
              <a:rPr lang="cs-CZ" sz="2000" dirty="0" smtClean="0"/>
              <a:t>.)</a:t>
            </a:r>
            <a:endParaRPr lang="cs-CZ" sz="2000" dirty="0"/>
          </a:p>
          <a:p>
            <a:pPr marL="800100" lvl="1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 smtClean="0"/>
              <a:t>je </a:t>
            </a:r>
            <a:r>
              <a:rPr lang="cs-CZ" sz="2000" dirty="0"/>
              <a:t>možné ji přenášet v úplně jiném PCM rámci než daný telefonní </a:t>
            </a:r>
            <a:r>
              <a:rPr lang="cs-CZ" sz="2000" dirty="0" smtClean="0"/>
              <a:t>hovor</a:t>
            </a:r>
            <a:endParaRPr lang="cs-CZ" sz="2000" dirty="0"/>
          </a:p>
          <a:p>
            <a:pPr marL="800100" lvl="1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 smtClean="0"/>
              <a:t>dokonce </a:t>
            </a:r>
            <a:r>
              <a:rPr lang="cs-CZ" sz="2000" dirty="0"/>
              <a:t>je možné ji přenášet úplně jinou přenosovou </a:t>
            </a:r>
            <a:r>
              <a:rPr lang="cs-CZ" sz="2000" dirty="0" smtClean="0"/>
              <a:t>cestou</a:t>
            </a:r>
            <a:endParaRPr lang="cs-CZ" sz="2000" dirty="0"/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 smtClean="0"/>
              <a:t>pro </a:t>
            </a:r>
            <a:r>
              <a:rPr lang="cs-CZ" sz="2000" dirty="0"/>
              <a:t>signalizaci typu CCS se často buduje samostatná přenosová síť mezi ústřednami</a:t>
            </a:r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/>
              <a:t>zařízení pro zpracování a přenos signalizace v této síti se označují jako:</a:t>
            </a:r>
          </a:p>
          <a:p>
            <a:pPr marL="800100" lvl="1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b="1" dirty="0" smtClean="0">
                <a:solidFill>
                  <a:srgbClr val="FF0000"/>
                </a:solidFill>
              </a:rPr>
              <a:t>SSP</a:t>
            </a:r>
            <a:r>
              <a:rPr lang="cs-CZ" sz="2000" dirty="0" smtClean="0"/>
              <a:t> </a:t>
            </a:r>
            <a:r>
              <a:rPr lang="cs-CZ" sz="2000" dirty="0"/>
              <a:t>– </a:t>
            </a:r>
            <a:r>
              <a:rPr lang="cs-CZ" sz="2000" b="1" dirty="0" err="1">
                <a:solidFill>
                  <a:srgbClr val="FF0000"/>
                </a:solidFill>
              </a:rPr>
              <a:t>Signaling</a:t>
            </a:r>
            <a:r>
              <a:rPr lang="cs-CZ" sz="2000" b="1" dirty="0">
                <a:solidFill>
                  <a:srgbClr val="FF0000"/>
                </a:solidFill>
              </a:rPr>
              <a:t> Point </a:t>
            </a:r>
            <a:r>
              <a:rPr lang="cs-CZ" sz="2000" dirty="0"/>
              <a:t>– </a:t>
            </a:r>
            <a:r>
              <a:rPr lang="cs-CZ" sz="2000" b="1" dirty="0">
                <a:solidFill>
                  <a:srgbClr val="FF0000"/>
                </a:solidFill>
              </a:rPr>
              <a:t>signalizační bod</a:t>
            </a:r>
          </a:p>
          <a:p>
            <a:pPr marL="1257300" lvl="2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/>
              <a:t>může signalizační zprávy přijímat i vytvářet</a:t>
            </a:r>
          </a:p>
          <a:p>
            <a:pPr marL="800100" lvl="1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b="1" dirty="0">
                <a:solidFill>
                  <a:srgbClr val="FF0000"/>
                </a:solidFill>
              </a:rPr>
              <a:t>STP</a:t>
            </a:r>
            <a:r>
              <a:rPr lang="cs-CZ" sz="2000" dirty="0"/>
              <a:t> – </a:t>
            </a:r>
            <a:r>
              <a:rPr lang="cs-CZ" sz="2000" b="1" dirty="0" err="1">
                <a:solidFill>
                  <a:srgbClr val="FF0000"/>
                </a:solidFill>
              </a:rPr>
              <a:t>Signaling</a:t>
            </a:r>
            <a:r>
              <a:rPr lang="cs-CZ" sz="2000" b="1" dirty="0">
                <a:solidFill>
                  <a:srgbClr val="FF0000"/>
                </a:solidFill>
              </a:rPr>
              <a:t> Transfer Point </a:t>
            </a:r>
            <a:r>
              <a:rPr lang="cs-CZ" sz="2000" dirty="0"/>
              <a:t>– </a:t>
            </a:r>
            <a:r>
              <a:rPr lang="cs-CZ" sz="2000" b="1" dirty="0">
                <a:solidFill>
                  <a:srgbClr val="FF0000"/>
                </a:solidFill>
              </a:rPr>
              <a:t>tranzitní signalizační bod</a:t>
            </a:r>
          </a:p>
          <a:p>
            <a:pPr marL="1257300" lvl="2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/>
              <a:t>tímto bodem signalizační zprávy pouze procházejí </a:t>
            </a:r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/>
              <a:t>tyto body mají vlastní adresy (kódy) a signalizace je mezi nimi </a:t>
            </a:r>
            <a:r>
              <a:rPr lang="cs-CZ" sz="2000" dirty="0" smtClean="0"/>
              <a:t>směrována</a:t>
            </a:r>
            <a:endParaRPr lang="cs-CZ" sz="2000" dirty="0"/>
          </a:p>
        </p:txBody>
      </p:sp>
      <p:pic>
        <p:nvPicPr>
          <p:cNvPr id="8" name="Picture 2" descr="C:\Users\Pavel\AppData\Local\Microsoft\Windows\Temporary Internet Files\Content.IE5\H2ETEE9Z\MC900196066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9956" y="5704591"/>
            <a:ext cx="1415895" cy="1050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7234222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ustr_prezentace_OPPA">
  <a:themeElements>
    <a:clrScheme name="PPT_OPPa - Arial 1">
      <a:dk1>
        <a:srgbClr val="3C3C8C"/>
      </a:dk1>
      <a:lt1>
        <a:srgbClr val="FFFFFF"/>
      </a:lt1>
      <a:dk2>
        <a:srgbClr val="F7D417"/>
      </a:dk2>
      <a:lt2>
        <a:srgbClr val="B8B3AD"/>
      </a:lt2>
      <a:accent1>
        <a:srgbClr val="D42E12"/>
      </a:accent1>
      <a:accent2>
        <a:srgbClr val="7DBA00"/>
      </a:accent2>
      <a:accent3>
        <a:srgbClr val="FFFFFF"/>
      </a:accent3>
      <a:accent4>
        <a:srgbClr val="323277"/>
      </a:accent4>
      <a:accent5>
        <a:srgbClr val="E6ADAA"/>
      </a:accent5>
      <a:accent6>
        <a:srgbClr val="71A800"/>
      </a:accent6>
      <a:hlink>
        <a:srgbClr val="0085A1"/>
      </a:hlink>
      <a:folHlink>
        <a:srgbClr val="BA5700"/>
      </a:folHlink>
    </a:clrScheme>
    <a:fontScheme name="PPT_OPPa -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PT_OPPa - Arial 1">
        <a:dk1>
          <a:srgbClr val="3C3C8C"/>
        </a:dk1>
        <a:lt1>
          <a:srgbClr val="FFFFFF"/>
        </a:lt1>
        <a:dk2>
          <a:srgbClr val="F7D417"/>
        </a:dk2>
        <a:lt2>
          <a:srgbClr val="B8B3AD"/>
        </a:lt2>
        <a:accent1>
          <a:srgbClr val="D42E12"/>
        </a:accent1>
        <a:accent2>
          <a:srgbClr val="7DBA00"/>
        </a:accent2>
        <a:accent3>
          <a:srgbClr val="FFFFFF"/>
        </a:accent3>
        <a:accent4>
          <a:srgbClr val="323277"/>
        </a:accent4>
        <a:accent5>
          <a:srgbClr val="E6ADAA"/>
        </a:accent5>
        <a:accent6>
          <a:srgbClr val="71A800"/>
        </a:accent6>
        <a:hlink>
          <a:srgbClr val="0085A1"/>
        </a:hlink>
        <a:folHlink>
          <a:srgbClr val="BA57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Mustr_prezentace_OPPA</Template>
  <TotalTime>1751</TotalTime>
  <Words>1371</Words>
  <Application>Microsoft Office PowerPoint</Application>
  <PresentationFormat>Předvádění na obrazovce (4:3)</PresentationFormat>
  <Paragraphs>202</Paragraphs>
  <Slides>15</Slides>
  <Notes>13</Notes>
  <HiddenSlides>0</HiddenSlides>
  <MMClips>0</MMClips>
  <ScaleCrop>false</ScaleCrop>
  <HeadingPairs>
    <vt:vector size="8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15</vt:i4>
      </vt:variant>
    </vt:vector>
  </HeadingPairs>
  <TitlesOfParts>
    <vt:vector size="20" baseType="lpstr">
      <vt:lpstr>Arial</vt:lpstr>
      <vt:lpstr>Calibri</vt:lpstr>
      <vt:lpstr>Wingdings</vt:lpstr>
      <vt:lpstr>Mustr_prezentace_OPPA</vt:lpstr>
      <vt:lpstr>Visio</vt:lpstr>
      <vt:lpstr>Prezentace aplikace PowerPoint</vt:lpstr>
      <vt:lpstr>Analogové signalizace</vt:lpstr>
      <vt:lpstr>Analogové signalizace</vt:lpstr>
      <vt:lpstr>Analogové signalizace</vt:lpstr>
      <vt:lpstr>Digitální signalizace CAS a CCS</vt:lpstr>
      <vt:lpstr>Rámec PCM 30/32</vt:lpstr>
      <vt:lpstr>Digitální signalizace CAS</vt:lpstr>
      <vt:lpstr>Digitální signalizace CAS</vt:lpstr>
      <vt:lpstr>Digitální signalizace CCS</vt:lpstr>
      <vt:lpstr>Digitální signalizace CCS</vt:lpstr>
      <vt:lpstr>Digitální signalizace CCS</vt:lpstr>
      <vt:lpstr>Signalizační síť SS7</vt:lpstr>
      <vt:lpstr>Digitální telefonní síť v ČR</vt:lpstr>
      <vt:lpstr>Digitální telefonní síť v ČR</vt:lpstr>
      <vt:lpstr>Prezentace aplikace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Prochazka</dc:creator>
  <cp:lastModifiedBy>Pavel Lafata</cp:lastModifiedBy>
  <cp:revision>370</cp:revision>
  <dcterms:created xsi:type="dcterms:W3CDTF">2013-09-10T05:03:47Z</dcterms:created>
  <dcterms:modified xsi:type="dcterms:W3CDTF">2014-10-02T17:37:33Z</dcterms:modified>
</cp:coreProperties>
</file>