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0" r:id="rId2"/>
    <p:sldId id="289" r:id="rId3"/>
    <p:sldId id="290" r:id="rId4"/>
    <p:sldId id="292" r:id="rId5"/>
    <p:sldId id="291" r:id="rId6"/>
    <p:sldId id="293" r:id="rId7"/>
    <p:sldId id="294" r:id="rId8"/>
    <p:sldId id="295" r:id="rId9"/>
    <p:sldId id="301" r:id="rId10"/>
    <p:sldId id="296" r:id="rId11"/>
    <p:sldId id="297" r:id="rId12"/>
    <p:sldId id="298" r:id="rId13"/>
    <p:sldId id="302" r:id="rId14"/>
    <p:sldId id="303" r:id="rId15"/>
    <p:sldId id="299" r:id="rId16"/>
    <p:sldId id="300" r:id="rId17"/>
    <p:sldId id="280" r:id="rId18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Na dnešním cvičení se zaměříme na digitální přípojky ISDN a přenos hlasu pomocí </a:t>
            </a:r>
            <a:r>
              <a:rPr lang="cs-CZ" baseline="0" dirty="0" err="1" smtClean="0">
                <a:sym typeface="Wingdings" pitchFamily="2" charset="2"/>
              </a:rPr>
              <a:t>VoIP</a:t>
            </a:r>
            <a:r>
              <a:rPr lang="cs-CZ" baseline="0" dirty="0" smtClean="0">
                <a:sym typeface="Wingdings" pitchFamily="2" charset="2"/>
              </a:rPr>
              <a:t>. Pro studenty bude dostačovat několik základních pojmů, podrobněji se k ISDN možná vrátíme ve vyšších ročnících, o </a:t>
            </a:r>
            <a:r>
              <a:rPr lang="cs-CZ" baseline="0" dirty="0" err="1" smtClean="0">
                <a:sym typeface="Wingdings" pitchFamily="2" charset="2"/>
              </a:rPr>
              <a:t>VoIP</a:t>
            </a:r>
            <a:r>
              <a:rPr lang="cs-CZ" baseline="0" dirty="0" smtClean="0">
                <a:sym typeface="Wingdings" pitchFamily="2" charset="2"/>
              </a:rPr>
              <a:t> se dozvědí více na Cisco Akademii.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Pojem </a:t>
            </a:r>
            <a:r>
              <a:rPr lang="cs-CZ" baseline="0" dirty="0" err="1" smtClean="0">
                <a:sym typeface="Wingdings" pitchFamily="2" charset="2"/>
              </a:rPr>
              <a:t>kodek</a:t>
            </a:r>
            <a:r>
              <a:rPr lang="cs-CZ" baseline="0" dirty="0" smtClean="0">
                <a:sym typeface="Wingdings" pitchFamily="2" charset="2"/>
              </a:rPr>
              <a:t> by si studenti měli pamatovat ze cvičení o PCM – kodér + dekodér = </a:t>
            </a:r>
            <a:r>
              <a:rPr lang="cs-CZ" baseline="0" dirty="0" err="1" smtClean="0">
                <a:sym typeface="Wingdings" pitchFamily="2" charset="2"/>
              </a:rPr>
              <a:t>kodek</a:t>
            </a:r>
            <a:r>
              <a:rPr lang="cs-CZ" baseline="0" dirty="0" smtClean="0">
                <a:sym typeface="Wingdings" pitchFamily="2" charset="2"/>
              </a:rPr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4686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3034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473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4523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43215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Pokud vám zbyde čas, vyzkoušejte v počítačové učebně uskutečnit pár </a:t>
            </a:r>
            <a:r>
              <a:rPr lang="cs-CZ" baseline="0" dirty="0" err="1" smtClean="0">
                <a:sym typeface="Wingdings" pitchFamily="2" charset="2"/>
              </a:rPr>
              <a:t>VoIP</a:t>
            </a:r>
            <a:r>
              <a:rPr lang="cs-CZ" baseline="0" dirty="0" smtClean="0">
                <a:sym typeface="Wingdings" pitchFamily="2" charset="2"/>
              </a:rPr>
              <a:t> hovorů mezi studenty za použití volně dostupných programů, viz seznam výše. Pro některé z nich je potřeba registrace, pro některé (</a:t>
            </a:r>
            <a:r>
              <a:rPr lang="cs-CZ" baseline="0" dirty="0" err="1" smtClean="0">
                <a:sym typeface="Wingdings" pitchFamily="2" charset="2"/>
              </a:rPr>
              <a:t>teamspeak</a:t>
            </a:r>
            <a:r>
              <a:rPr lang="cs-CZ" baseline="0" dirty="0" smtClean="0">
                <a:sym typeface="Wingdings" pitchFamily="2" charset="2"/>
              </a:rPr>
              <a:t>, </a:t>
            </a:r>
            <a:r>
              <a:rPr lang="cs-CZ" baseline="0" dirty="0" err="1" smtClean="0">
                <a:sym typeface="Wingdings" pitchFamily="2" charset="2"/>
              </a:rPr>
              <a:t>ventrilo</a:t>
            </a:r>
            <a:r>
              <a:rPr lang="cs-CZ" baseline="0" dirty="0" smtClean="0">
                <a:sym typeface="Wingdings" pitchFamily="2" charset="2"/>
              </a:rPr>
              <a:t>, </a:t>
            </a:r>
            <a:r>
              <a:rPr lang="cs-CZ" baseline="0" dirty="0" err="1" smtClean="0">
                <a:sym typeface="Wingdings" pitchFamily="2" charset="2"/>
              </a:rPr>
              <a:t>mumble</a:t>
            </a:r>
            <a:r>
              <a:rPr lang="cs-CZ" baseline="0" dirty="0" smtClean="0">
                <a:sym typeface="Wingdings" pitchFamily="2" charset="2"/>
              </a:rPr>
              <a:t>) je nutné stáhnout a na jednom počítači zprovoznit i potřebný server.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5618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>
                <a:sym typeface="Wingdings" pitchFamily="2" charset="2"/>
              </a:rPr>
              <a:t>Signalizace DSS1 je obdobou signalizace SS7, je ale určena pro účastnickou stranu.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042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7073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ISDN přípojka znamená hlavně širokou škálu služeb, které nejsou dostupné v klasické analogové telefonii. Důvodem je zejména nasazení digitální signalizace, na rozdíl od analogových používaných na účastnické straně u analogových přípojek.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8746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7819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6179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717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33731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O </a:t>
            </a:r>
            <a:r>
              <a:rPr lang="cs-CZ" baseline="0" dirty="0" err="1" smtClean="0">
                <a:sym typeface="Wingdings" pitchFamily="2" charset="2"/>
              </a:rPr>
              <a:t>VoIP</a:t>
            </a:r>
            <a:r>
              <a:rPr lang="cs-CZ" baseline="0" dirty="0" smtClean="0">
                <a:sym typeface="Wingdings" pitchFamily="2" charset="2"/>
              </a:rPr>
              <a:t> již studenti něco zřejmě zaslechli v Cisco Akademii, případně znají programy jako např. Skype, </a:t>
            </a:r>
            <a:r>
              <a:rPr lang="cs-CZ" baseline="0" dirty="0" err="1" smtClean="0">
                <a:sym typeface="Wingdings" pitchFamily="2" charset="2"/>
              </a:rPr>
              <a:t>Teamspeak</a:t>
            </a:r>
            <a:r>
              <a:rPr lang="cs-CZ" baseline="0" dirty="0" smtClean="0">
                <a:sym typeface="Wingdings" pitchFamily="2" charset="2"/>
              </a:rPr>
              <a:t> apod. Problematika přenosu IP paketů, rámců </a:t>
            </a:r>
            <a:r>
              <a:rPr lang="cs-CZ" baseline="0" dirty="0" err="1" smtClean="0">
                <a:sym typeface="Wingdings" pitchFamily="2" charset="2"/>
              </a:rPr>
              <a:t>Ethernet</a:t>
            </a:r>
            <a:r>
              <a:rPr lang="cs-CZ" baseline="0" dirty="0" smtClean="0">
                <a:sym typeface="Wingdings" pitchFamily="2" charset="2"/>
              </a:rPr>
              <a:t> a způsob přenosu v datových sítích (LAN) je podrobně probírán právě v Cisco Akademii, proto se zaměříme jen na přenos hlasu.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3454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6670" y="2222483"/>
            <a:ext cx="783120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Digitální přípojka ISDN a přenos hlasu pomocí </a:t>
            </a:r>
            <a:r>
              <a:rPr lang="cs-CZ" sz="4000" b="1" dirty="0" err="1">
                <a:solidFill>
                  <a:schemeClr val="bg1"/>
                </a:solidFill>
              </a:rPr>
              <a:t>VoIP</a:t>
            </a:r>
            <a:endParaRPr lang="cs-CZ" sz="4000" b="1" dirty="0">
              <a:solidFill>
                <a:schemeClr val="bg1"/>
              </a:solidFill>
            </a:endParaRPr>
          </a:p>
          <a:p>
            <a:pPr algn="ctr"/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err="1" smtClean="0"/>
              <a:t>VoIP</a:t>
            </a:r>
            <a:r>
              <a:rPr lang="cs-CZ" sz="1800" dirty="0" smtClean="0"/>
              <a:t> = </a:t>
            </a:r>
            <a:r>
              <a:rPr lang="cs-CZ" sz="1800" dirty="0" err="1" smtClean="0"/>
              <a:t>Voice</a:t>
            </a:r>
            <a:r>
              <a:rPr lang="cs-CZ" sz="1800" dirty="0" smtClean="0"/>
              <a:t> </a:t>
            </a:r>
            <a:r>
              <a:rPr lang="cs-CZ" sz="1800" dirty="0" err="1" smtClean="0"/>
              <a:t>over</a:t>
            </a:r>
            <a:r>
              <a:rPr lang="cs-CZ" sz="1800" dirty="0" smtClean="0"/>
              <a:t> IP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err="1" smtClean="0"/>
              <a:t>VoIP</a:t>
            </a:r>
            <a:endParaRPr lang="cs-CZ" sz="2000" b="1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err="1"/>
              <a:t>VoIP</a:t>
            </a:r>
            <a:r>
              <a:rPr lang="cs-CZ" sz="2000" dirty="0"/>
              <a:t> = </a:t>
            </a:r>
            <a:r>
              <a:rPr lang="cs-CZ" sz="2000" b="1" dirty="0" err="1"/>
              <a:t>Voice</a:t>
            </a:r>
            <a:r>
              <a:rPr lang="cs-CZ" sz="2000" b="1" dirty="0"/>
              <a:t> </a:t>
            </a:r>
            <a:r>
              <a:rPr lang="cs-CZ" sz="2000" b="1" dirty="0" err="1"/>
              <a:t>over</a:t>
            </a:r>
            <a:r>
              <a:rPr lang="cs-CZ" sz="2000" b="1" dirty="0"/>
              <a:t> IP </a:t>
            </a:r>
            <a:r>
              <a:rPr lang="cs-CZ" sz="2000" dirty="0"/>
              <a:t>= </a:t>
            </a:r>
            <a:r>
              <a:rPr lang="cs-CZ" sz="2000" b="1" dirty="0"/>
              <a:t>Přenos hlasu prostřednictvím IP protokolu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 pojmem IP protokol či IP paket jste se již seznámili v Cisco akademii, případně v jiným předmětech týkajících se výpočetní techniky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IP protokol je dnes nejrozšířenější protokol při komunikaci mezi počítači, notebooky, tablety a všemi zařízeními používajícími rozhraní </a:t>
            </a:r>
            <a:r>
              <a:rPr lang="cs-CZ" sz="2000" dirty="0" err="1"/>
              <a:t>Ethernet</a:t>
            </a:r>
            <a:endParaRPr lang="cs-CZ" sz="2000" dirty="0"/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protože jsou počítačové datové sítě LAN dnes hojně rozšířeny, vznikla myšlenka přenášet lidský hlas a telefonní hovory přes tyto sítě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jedná se o zcela odlišnou koncepci než klasické telefonní sítě</a:t>
            </a:r>
          </a:p>
          <a:p>
            <a:pPr marL="1371600"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lidský hlas je považován za „běžná“ data a přenáší se datovými sítěmi ve formě datových IP paketů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334" y="5029201"/>
            <a:ext cx="565808" cy="171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0277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err="1" smtClean="0"/>
              <a:t>VoIP</a:t>
            </a:r>
            <a:r>
              <a:rPr lang="cs-CZ" sz="1800" dirty="0" smtClean="0"/>
              <a:t> = </a:t>
            </a:r>
            <a:r>
              <a:rPr lang="cs-CZ" sz="1800" dirty="0" err="1" smtClean="0"/>
              <a:t>Voice</a:t>
            </a:r>
            <a:r>
              <a:rPr lang="cs-CZ" sz="1800" dirty="0" smtClean="0"/>
              <a:t> </a:t>
            </a:r>
            <a:r>
              <a:rPr lang="cs-CZ" sz="1800" dirty="0" err="1" smtClean="0"/>
              <a:t>over</a:t>
            </a:r>
            <a:r>
              <a:rPr lang="cs-CZ" sz="1800" dirty="0" smtClean="0"/>
              <a:t> IP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4832092"/>
          </a:xfrm>
          <a:prstGeom prst="rect">
            <a:avLst/>
          </a:prstGeom>
        </p:spPr>
        <p:txBody>
          <a:bodyPr wrap="square" lIns="0" rIns="36000">
            <a:spAutoFit/>
          </a:bodyPr>
          <a:lstStyle/>
          <a:p>
            <a:pPr marL="363538" indent="-36353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IP </a:t>
            </a:r>
            <a:r>
              <a:rPr lang="cs-CZ" sz="2000" dirty="0"/>
              <a:t>pakety se datovou sítí směrují na základě své </a:t>
            </a:r>
            <a:r>
              <a:rPr lang="cs-CZ" sz="2000" b="1" dirty="0"/>
              <a:t>IP adresy</a:t>
            </a:r>
            <a:r>
              <a:rPr lang="cs-CZ" sz="2000" dirty="0"/>
              <a:t> a </a:t>
            </a:r>
            <a:r>
              <a:rPr lang="cs-CZ" sz="2000" b="1" dirty="0"/>
              <a:t>fyzických MAC adres</a:t>
            </a:r>
            <a:r>
              <a:rPr lang="cs-CZ" sz="2000" dirty="0"/>
              <a:t> jednotlivých </a:t>
            </a:r>
            <a:r>
              <a:rPr lang="cs-CZ" sz="2000" dirty="0" smtClean="0"/>
              <a:t>zařízení – dokázali </a:t>
            </a:r>
            <a:r>
              <a:rPr lang="cs-CZ" sz="2000" dirty="0"/>
              <a:t>byste popsat co je IP adresa, co je MAC adresa a jaké mají tvary?</a:t>
            </a:r>
          </a:p>
          <a:p>
            <a:pPr marL="363538" indent="-36353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 datové síti jsou různá zařízení – směrovače (</a:t>
            </a:r>
            <a:r>
              <a:rPr lang="cs-CZ" sz="2000" dirty="0" err="1"/>
              <a:t>routery</a:t>
            </a:r>
            <a:r>
              <a:rPr lang="cs-CZ" sz="2000" dirty="0"/>
              <a:t>), přepínače (</a:t>
            </a:r>
            <a:r>
              <a:rPr lang="cs-CZ" sz="2000" dirty="0" err="1"/>
              <a:t>switche</a:t>
            </a:r>
            <a:r>
              <a:rPr lang="cs-CZ" sz="2000" dirty="0"/>
              <a:t>), opakovače (huby) a koncové stanice (počítače, terminály, servery,…)</a:t>
            </a:r>
          </a:p>
          <a:p>
            <a:pPr marL="363538" indent="-36353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směrovače a přepínače mohou pakety směrovat různými směry – pakety od jednoho uživatele se mohou do stejného koncového bodu dostávat různými cestami</a:t>
            </a:r>
          </a:p>
          <a:p>
            <a:pPr marL="363538" indent="-36353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obdobně jako v případě PCM – lidský hlas je digitalizován a kódován různými </a:t>
            </a:r>
            <a:r>
              <a:rPr lang="cs-CZ" sz="2000" dirty="0" err="1"/>
              <a:t>kodeky</a:t>
            </a:r>
            <a:r>
              <a:rPr lang="cs-CZ" sz="2000" dirty="0"/>
              <a:t> a poté vkládán do jednotlivých IP paketů a přenášen datovou sítí </a:t>
            </a:r>
          </a:p>
          <a:p>
            <a:pPr marL="363538" indent="-36353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dnes existuje celá řada různých </a:t>
            </a:r>
            <a:r>
              <a:rPr lang="cs-CZ" sz="2000" b="1" dirty="0" err="1"/>
              <a:t>kodeků</a:t>
            </a:r>
            <a:r>
              <a:rPr lang="cs-CZ" sz="2000" dirty="0"/>
              <a:t> a protokolů pro </a:t>
            </a:r>
            <a:r>
              <a:rPr lang="cs-CZ" sz="2000" dirty="0" err="1"/>
              <a:t>VoIP</a:t>
            </a:r>
            <a:r>
              <a:rPr lang="cs-CZ" sz="2000" dirty="0"/>
              <a:t> komunikaci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liší se přenosovou rychlostí, kvalitou hlasu, zpožděním, službami</a:t>
            </a:r>
            <a:r>
              <a:rPr lang="cs-CZ" dirty="0" smtClean="0"/>
              <a:t>…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b="1" dirty="0"/>
              <a:t>signalizace</a:t>
            </a:r>
            <a:r>
              <a:rPr lang="cs-CZ" sz="2000" dirty="0" smtClean="0"/>
              <a:t> se obvykle řeší pomocí protokolu </a:t>
            </a:r>
            <a:r>
              <a:rPr lang="cs-CZ" sz="2000" b="1" dirty="0"/>
              <a:t>SIP</a:t>
            </a:r>
            <a:r>
              <a:rPr lang="cs-CZ" sz="2000" dirty="0"/>
              <a:t> (Session </a:t>
            </a:r>
            <a:r>
              <a:rPr lang="cs-CZ" sz="2000" dirty="0" err="1"/>
              <a:t>Initiation</a:t>
            </a:r>
            <a:r>
              <a:rPr lang="cs-CZ" sz="2000" dirty="0"/>
              <a:t> </a:t>
            </a:r>
            <a:r>
              <a:rPr lang="cs-CZ" sz="2000" dirty="0" err="1" smtClean="0"/>
              <a:t>Protocol</a:t>
            </a:r>
            <a:r>
              <a:rPr lang="cs-CZ" sz="2000" dirty="0" smtClean="0"/>
              <a:t>)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71610800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err="1" smtClean="0"/>
              <a:t>VoIP</a:t>
            </a:r>
            <a:r>
              <a:rPr lang="cs-CZ" sz="1800" dirty="0" smtClean="0"/>
              <a:t> = </a:t>
            </a:r>
            <a:r>
              <a:rPr lang="cs-CZ" sz="1800" dirty="0" err="1" smtClean="0"/>
              <a:t>Voice</a:t>
            </a:r>
            <a:r>
              <a:rPr lang="cs-CZ" sz="1800" dirty="0" smtClean="0"/>
              <a:t> </a:t>
            </a:r>
            <a:r>
              <a:rPr lang="cs-CZ" sz="1800" dirty="0" err="1" smtClean="0"/>
              <a:t>over</a:t>
            </a:r>
            <a:r>
              <a:rPr lang="cs-CZ" sz="1800" dirty="0" smtClean="0"/>
              <a:t> IP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4503797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err="1" smtClean="0"/>
              <a:t>VoIP</a:t>
            </a:r>
            <a:r>
              <a:rPr lang="cs-CZ" sz="2000" dirty="0" smtClean="0"/>
              <a:t> </a:t>
            </a:r>
            <a:r>
              <a:rPr lang="cs-CZ" sz="2000" dirty="0"/>
              <a:t>síť je obvykle tvořena: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koncovými stanicemi</a:t>
            </a:r>
            <a:r>
              <a:rPr lang="cs-CZ" sz="2000" dirty="0"/>
              <a:t> – to mohou být </a:t>
            </a:r>
            <a:r>
              <a:rPr lang="cs-CZ" sz="2000" dirty="0" err="1"/>
              <a:t>VoIP</a:t>
            </a:r>
            <a:r>
              <a:rPr lang="cs-CZ" sz="2000" dirty="0"/>
              <a:t> telefonní přístroje, ale i obyčejný počítač s mikrofonem a sluchátky s nainstalovaným </a:t>
            </a:r>
            <a:r>
              <a:rPr lang="cs-CZ" sz="2000" dirty="0" err="1"/>
              <a:t>VoIP</a:t>
            </a:r>
            <a:r>
              <a:rPr lang="cs-CZ" sz="2000" dirty="0"/>
              <a:t> programem (klientem), i dnešní chytré mobilní telefony mohou obsahovat </a:t>
            </a:r>
            <a:r>
              <a:rPr lang="cs-CZ" sz="2000" dirty="0" err="1"/>
              <a:t>VoIP</a:t>
            </a:r>
            <a:r>
              <a:rPr lang="cs-CZ" sz="2000" dirty="0"/>
              <a:t> klienta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přenosové médium</a:t>
            </a:r>
            <a:r>
              <a:rPr lang="cs-CZ" sz="2000" dirty="0"/>
              <a:t> – přenosová cesta mezi jednotlivými zařízeními – může se jednat o UTP kabely, optická vlákna, Wi-Fi sítě, VDSL2 přípojku,…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err="1"/>
              <a:t>VoIP</a:t>
            </a:r>
            <a:r>
              <a:rPr lang="cs-CZ" sz="2000" b="1" dirty="0"/>
              <a:t> </a:t>
            </a:r>
            <a:r>
              <a:rPr lang="cs-CZ" sz="2000" b="1" dirty="0" err="1"/>
              <a:t>gatekeeper</a:t>
            </a:r>
            <a:r>
              <a:rPr lang="cs-CZ" sz="2000" dirty="0"/>
              <a:t> – zařízení (server) v sítí, které řídí a obvykle spojuje veškerou </a:t>
            </a:r>
            <a:r>
              <a:rPr lang="cs-CZ" sz="2000" dirty="0" err="1"/>
              <a:t>VoIP</a:t>
            </a:r>
            <a:r>
              <a:rPr lang="cs-CZ" sz="2000" dirty="0"/>
              <a:t> komunikaci mezi zaregistrovanými stanicemi – může se jednat o hardwarové i softwarové řešení (</a:t>
            </a:r>
            <a:r>
              <a:rPr lang="cs-CZ" sz="2000" dirty="0" err="1"/>
              <a:t>VoIP</a:t>
            </a:r>
            <a:r>
              <a:rPr lang="cs-CZ" sz="2000" dirty="0"/>
              <a:t> </a:t>
            </a:r>
            <a:r>
              <a:rPr lang="cs-CZ" sz="2000" dirty="0" err="1"/>
              <a:t>gatekeeper</a:t>
            </a:r>
            <a:r>
              <a:rPr lang="cs-CZ" sz="2000" dirty="0"/>
              <a:t> není ve </a:t>
            </a:r>
            <a:r>
              <a:rPr lang="cs-CZ" sz="2000" dirty="0" err="1"/>
              <a:t>VoIP</a:t>
            </a:r>
            <a:r>
              <a:rPr lang="cs-CZ" sz="2000" dirty="0"/>
              <a:t> síti nutný)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err="1"/>
              <a:t>VoIP</a:t>
            </a:r>
            <a:r>
              <a:rPr lang="cs-CZ" sz="2000" b="1" dirty="0"/>
              <a:t> brána (</a:t>
            </a:r>
            <a:r>
              <a:rPr lang="cs-CZ" sz="2000" b="1" dirty="0" err="1"/>
              <a:t>gateway</a:t>
            </a:r>
            <a:r>
              <a:rPr lang="cs-CZ" sz="2000" b="1" dirty="0"/>
              <a:t>)</a:t>
            </a:r>
            <a:r>
              <a:rPr lang="cs-CZ" sz="2000" dirty="0"/>
              <a:t> – jsou zařízení, které umožňují do </a:t>
            </a:r>
            <a:r>
              <a:rPr lang="cs-CZ" sz="2000" dirty="0" err="1"/>
              <a:t>VoIP</a:t>
            </a:r>
            <a:r>
              <a:rPr lang="cs-CZ" sz="2000" dirty="0"/>
              <a:t> sítě připojit i koncová zařízení, která přenos pomocí </a:t>
            </a:r>
            <a:r>
              <a:rPr lang="cs-CZ" sz="2000" dirty="0" err="1"/>
              <a:t>VoIP</a:t>
            </a:r>
            <a:r>
              <a:rPr lang="cs-CZ" sz="2000" dirty="0"/>
              <a:t> nepodporují – typicky třeba běžné analogové telefonní přístroje</a:t>
            </a:r>
          </a:p>
        </p:txBody>
      </p:sp>
      <p:pic>
        <p:nvPicPr>
          <p:cNvPr id="9" name="Picture 6" descr="C:\Users\Pavel\AppData\Local\Microsoft\Windows\Temporary Internet Files\Content.IE5\H2ETEE9Z\MC90035010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458" y="5511170"/>
            <a:ext cx="866184" cy="126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53134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err="1" smtClean="0"/>
              <a:t>VoIP</a:t>
            </a:r>
            <a:r>
              <a:rPr lang="cs-CZ" sz="1800" dirty="0" smtClean="0"/>
              <a:t> </a:t>
            </a:r>
            <a:r>
              <a:rPr lang="cs-CZ" sz="1800" dirty="0" smtClean="0"/>
              <a:t>signalizace a protokoly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3323987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err="1" smtClean="0"/>
              <a:t>VoIP</a:t>
            </a:r>
            <a:r>
              <a:rPr lang="cs-CZ" sz="2000" dirty="0" smtClean="0"/>
              <a:t> </a:t>
            </a:r>
            <a:r>
              <a:rPr lang="cs-CZ" sz="2000" dirty="0"/>
              <a:t>síť </a:t>
            </a:r>
            <a:r>
              <a:rPr lang="cs-CZ" sz="2000" dirty="0" smtClean="0"/>
              <a:t>používá jeden z protokolů – </a:t>
            </a:r>
            <a:r>
              <a:rPr lang="cs-CZ" sz="2000" b="1" dirty="0" smtClean="0">
                <a:solidFill>
                  <a:srgbClr val="C00000"/>
                </a:solidFill>
              </a:rPr>
              <a:t>H.323</a:t>
            </a:r>
            <a:r>
              <a:rPr lang="cs-CZ" sz="2000" dirty="0" smtClean="0"/>
              <a:t>, </a:t>
            </a:r>
            <a:r>
              <a:rPr lang="cs-CZ" sz="2000" b="1" dirty="0" smtClean="0">
                <a:solidFill>
                  <a:srgbClr val="C00000"/>
                </a:solidFill>
              </a:rPr>
              <a:t>SIP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ty nahrazují mimo jiné funkci signalizace – sestavení, udržení a rušení spojení</a:t>
            </a:r>
            <a:endParaRPr lang="cs-CZ" sz="2000" dirty="0"/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H.323</a:t>
            </a:r>
            <a:r>
              <a:rPr lang="cs-CZ" sz="2000" dirty="0" smtClean="0"/>
              <a:t> – starší protokol, zastřešuje několik </a:t>
            </a:r>
            <a:r>
              <a:rPr lang="cs-CZ" sz="2000" dirty="0" err="1" smtClean="0"/>
              <a:t>podprotokolů</a:t>
            </a:r>
            <a:r>
              <a:rPr lang="cs-CZ" sz="2000" dirty="0" smtClean="0"/>
              <a:t> s různými funkcemi a pro různé situace</a:t>
            </a:r>
          </a:p>
          <a:p>
            <a:pPr marL="80010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zajišťuje kompatibilitu při komunikaci různých </a:t>
            </a:r>
            <a:r>
              <a:rPr lang="cs-CZ" sz="2000" dirty="0" err="1" smtClean="0"/>
              <a:t>VoIP</a:t>
            </a:r>
            <a:r>
              <a:rPr lang="cs-CZ" sz="2000" dirty="0" smtClean="0"/>
              <a:t> terminálů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SIP</a:t>
            </a:r>
            <a:r>
              <a:rPr lang="cs-CZ" sz="2000" dirty="0" smtClean="0"/>
              <a:t> – dnes nejpoužívanější </a:t>
            </a:r>
            <a:r>
              <a:rPr lang="cs-CZ" sz="2000" dirty="0" err="1" smtClean="0"/>
              <a:t>VoIP</a:t>
            </a:r>
            <a:r>
              <a:rPr lang="cs-CZ" sz="2000" dirty="0" smtClean="0"/>
              <a:t> protokol</a:t>
            </a:r>
          </a:p>
          <a:p>
            <a:pPr marL="80010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provádí pouze navazování komunikace (relací) – zprávy </a:t>
            </a:r>
            <a:r>
              <a:rPr lang="cs-CZ" sz="2000" dirty="0" err="1" smtClean="0"/>
              <a:t>Invite</a:t>
            </a:r>
            <a:r>
              <a:rPr lang="cs-CZ" sz="2000" dirty="0" smtClean="0"/>
              <a:t>, </a:t>
            </a:r>
            <a:r>
              <a:rPr lang="cs-CZ" sz="2000" dirty="0" err="1" smtClean="0"/>
              <a:t>Trying</a:t>
            </a:r>
            <a:r>
              <a:rPr lang="cs-CZ" sz="2000" dirty="0" smtClean="0"/>
              <a:t>, </a:t>
            </a:r>
            <a:r>
              <a:rPr lang="cs-CZ" sz="2000" dirty="0" err="1" smtClean="0"/>
              <a:t>Ringing</a:t>
            </a:r>
            <a:r>
              <a:rPr lang="cs-CZ" sz="2000" dirty="0" smtClean="0"/>
              <a:t>, OK, </a:t>
            </a:r>
            <a:r>
              <a:rPr lang="cs-CZ" sz="2000" dirty="0" err="1" smtClean="0"/>
              <a:t>Ack</a:t>
            </a:r>
            <a:r>
              <a:rPr lang="cs-CZ" sz="2000" dirty="0" smtClean="0"/>
              <a:t>, </a:t>
            </a:r>
            <a:r>
              <a:rPr lang="cs-CZ" sz="2000" dirty="0" err="1" smtClean="0"/>
              <a:t>Bye</a:t>
            </a:r>
            <a:r>
              <a:rPr lang="cs-CZ" sz="2000" dirty="0" smtClean="0"/>
              <a:t> apod.</a:t>
            </a:r>
          </a:p>
          <a:p>
            <a:pPr marL="80010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směrování v síti pomocí SIP </a:t>
            </a:r>
            <a:r>
              <a:rPr lang="cs-CZ" sz="2000" dirty="0" err="1" smtClean="0"/>
              <a:t>proxy</a:t>
            </a:r>
            <a:r>
              <a:rPr lang="cs-CZ" sz="2000" dirty="0" smtClean="0"/>
              <a:t> serverů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4384055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err="1" smtClean="0"/>
              <a:t>VoIP</a:t>
            </a:r>
            <a:r>
              <a:rPr lang="cs-CZ" sz="1800" dirty="0" smtClean="0"/>
              <a:t> </a:t>
            </a:r>
            <a:r>
              <a:rPr lang="cs-CZ" sz="1800" dirty="0" smtClean="0"/>
              <a:t>ukázka SIP komunikace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4200" y="1436688"/>
            <a:ext cx="6057900" cy="475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34790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err="1" smtClean="0"/>
              <a:t>VoIP</a:t>
            </a:r>
            <a:r>
              <a:rPr lang="cs-CZ" sz="1800" dirty="0" smtClean="0"/>
              <a:t> = </a:t>
            </a:r>
            <a:r>
              <a:rPr lang="cs-CZ" sz="1800" dirty="0" err="1" smtClean="0"/>
              <a:t>Voice</a:t>
            </a:r>
            <a:r>
              <a:rPr lang="cs-CZ" sz="1800" dirty="0" smtClean="0"/>
              <a:t> </a:t>
            </a:r>
            <a:r>
              <a:rPr lang="cs-CZ" sz="1800" dirty="0" err="1" smtClean="0"/>
              <a:t>over</a:t>
            </a:r>
            <a:r>
              <a:rPr lang="cs-CZ" sz="1800" dirty="0" smtClean="0"/>
              <a:t> IP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4206280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Problémy </a:t>
            </a:r>
            <a:r>
              <a:rPr lang="cs-CZ" sz="2000" dirty="0" err="1"/>
              <a:t>VoIP</a:t>
            </a:r>
            <a:r>
              <a:rPr lang="cs-CZ" sz="2000" dirty="0"/>
              <a:t> sítí: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IP protokol a datové sítě byly původně určeny pro přenos dat mezi počítači, terminály a dalšími zařízeními a nikoliv pro přenos lidského hlasu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IP pakety se mohou sítí šířit různým způsobem, různými cestami s různými zpožděními a z toho vznikají problémy:</a:t>
            </a:r>
          </a:p>
          <a:p>
            <a:pPr marL="914400" lvl="1" indent="-457200">
              <a:spcBef>
                <a:spcPts val="6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/>
              <a:t>ztráty paketů</a:t>
            </a:r>
            <a:r>
              <a:rPr lang="cs-CZ" dirty="0"/>
              <a:t> – část paketů může být v důsledku chyby, poruchy, nebo i vlastností sítě přesměrována chybně a nikdy se nemusí dostat do správného koncového bodu – s tím jsou samozřejmě ztraceny i části telefonního hovoru – přeskakování hlasu, vypadávání slabik,…</a:t>
            </a:r>
          </a:p>
          <a:p>
            <a:pPr marL="914400" lvl="1" indent="-457200">
              <a:spcBef>
                <a:spcPts val="6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/>
              <a:t>zpoždění a kolísání zpoždění paketů</a:t>
            </a:r>
            <a:r>
              <a:rPr lang="cs-CZ" dirty="0"/>
              <a:t> – pakety se mohou cestou různě dlouhou dobu pozdržet </a:t>
            </a:r>
            <a:r>
              <a:rPr lang="cs-CZ" dirty="0" smtClean="0"/>
              <a:t>– </a:t>
            </a:r>
            <a:r>
              <a:rPr lang="cs-CZ" dirty="0"/>
              <a:t>výsledkem je opět vypadávání slabik, slov, ozvěna</a:t>
            </a:r>
          </a:p>
          <a:p>
            <a:pPr marL="914400" lvl="1" indent="-457200">
              <a:spcBef>
                <a:spcPts val="6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 smtClean="0"/>
              <a:t>nesprávné pořadí paketů</a:t>
            </a:r>
            <a:r>
              <a:rPr lang="cs-CZ" dirty="0" smtClean="0"/>
              <a:t> – </a:t>
            </a:r>
            <a:r>
              <a:rPr lang="cs-CZ" dirty="0"/>
              <a:t>pakety nemusí do cílového místa dorazit ve stejném pořadí, v jakém byly původně odeslány – vznik výpadků, ozvěny</a:t>
            </a:r>
          </a:p>
        </p:txBody>
      </p:sp>
      <p:pic>
        <p:nvPicPr>
          <p:cNvPr id="8" name="Picture 2" descr="C:\Users\Pavel\AppData\Local\Microsoft\Windows\Temporary Internet Files\Content.IE5\VSLFSKBD\MC9002826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654" y="5470585"/>
            <a:ext cx="1097312" cy="130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41277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err="1" smtClean="0"/>
              <a:t>VoIP</a:t>
            </a:r>
            <a:r>
              <a:rPr lang="cs-CZ" sz="1800" dirty="0" smtClean="0"/>
              <a:t> = </a:t>
            </a:r>
            <a:r>
              <a:rPr lang="cs-CZ" sz="1800" dirty="0" err="1" smtClean="0"/>
              <a:t>Voice</a:t>
            </a:r>
            <a:r>
              <a:rPr lang="cs-CZ" sz="1800" dirty="0" smtClean="0"/>
              <a:t> </a:t>
            </a:r>
            <a:r>
              <a:rPr lang="cs-CZ" sz="1800" dirty="0" err="1" smtClean="0"/>
              <a:t>over</a:t>
            </a:r>
            <a:r>
              <a:rPr lang="cs-CZ" sz="1800" dirty="0" smtClean="0"/>
              <a:t> IP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2631490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Pokud </a:t>
            </a:r>
            <a:r>
              <a:rPr lang="cs-CZ" sz="2000" dirty="0"/>
              <a:t>vám zbyde na konci </a:t>
            </a:r>
            <a:r>
              <a:rPr lang="cs-CZ" sz="2000" dirty="0" smtClean="0"/>
              <a:t>hodiny čas</a:t>
            </a:r>
            <a:r>
              <a:rPr lang="cs-CZ" sz="2000" dirty="0"/>
              <a:t>, zkuste si s využitím dostupného vybavení uskutečnit několik </a:t>
            </a:r>
            <a:r>
              <a:rPr lang="cs-CZ" sz="2000" dirty="0" err="1"/>
              <a:t>VoIP</a:t>
            </a:r>
            <a:r>
              <a:rPr lang="cs-CZ" sz="2000" dirty="0"/>
              <a:t> hovorů.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na počítač si nainstalujte některý z programů – např. Skype, </a:t>
            </a:r>
            <a:r>
              <a:rPr lang="cs-CZ" sz="2000" dirty="0" err="1"/>
              <a:t>Teamspeak</a:t>
            </a:r>
            <a:r>
              <a:rPr lang="cs-CZ" sz="2000" dirty="0"/>
              <a:t>, </a:t>
            </a:r>
            <a:r>
              <a:rPr lang="cs-CZ" sz="2000" dirty="0" err="1"/>
              <a:t>Mumble</a:t>
            </a:r>
            <a:r>
              <a:rPr lang="cs-CZ" sz="2000" dirty="0"/>
              <a:t>, </a:t>
            </a:r>
            <a:r>
              <a:rPr lang="cs-CZ" sz="2000" dirty="0" err="1"/>
              <a:t>Ventrilo</a:t>
            </a:r>
            <a:r>
              <a:rPr lang="cs-CZ" sz="2000" dirty="0"/>
              <a:t>, </a:t>
            </a:r>
            <a:r>
              <a:rPr lang="cs-CZ" sz="2000" dirty="0" err="1"/>
              <a:t>Nymgo</a:t>
            </a: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použijte mikrofon a sluchátka (reproduktory) připojené k počítači a navažte spojení s jiným uživatelem nebo uživateli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vyzkoušejte různá nastavení </a:t>
            </a:r>
            <a:r>
              <a:rPr lang="cs-CZ" sz="2000" dirty="0" err="1"/>
              <a:t>kodeků</a:t>
            </a:r>
            <a:r>
              <a:rPr lang="cs-CZ" sz="2000" dirty="0"/>
              <a:t> na kvalitu přenášeného zvuku a požadované rychlosti připojení počítače k síti</a:t>
            </a:r>
          </a:p>
        </p:txBody>
      </p:sp>
      <p:pic>
        <p:nvPicPr>
          <p:cNvPr id="8" name="Picture 2" descr="C:\Users\Pavel\AppData\Local\Microsoft\Windows\Temporary Internet Files\Content.IE5\CK5X5V0T\MC9002297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952" y="4171950"/>
            <a:ext cx="1849437" cy="184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1611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</a:t>
            </a:r>
            <a:r>
              <a:rPr lang="cs-CZ" sz="1800" dirty="0" smtClean="0"/>
              <a:t>přípojka ISDN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3402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doposud jsme probírali pouze analogové telefonní přípojky pracující v pásmu hovorového kanálu 300-3400 Hz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na minulém cvičení jsme ale zmínili, že od roku 1997 jsou v ČR nabízeny také digitální přípojky ISDN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Má někdo z vás doma digitální přípojku ISDN? Nebo někdo z rodičů v </a:t>
            </a:r>
            <a:r>
              <a:rPr lang="cs-CZ" sz="2000" dirty="0" smtClean="0"/>
              <a:t>práci? Setkali </a:t>
            </a:r>
            <a:r>
              <a:rPr lang="cs-CZ" sz="2000" dirty="0"/>
              <a:t>jste se někdy se zkratkou ISDN? Dokázal by ji někdo vysvětlit?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/>
          </a:p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FF0000"/>
                </a:solidFill>
              </a:rPr>
              <a:t>ISDN</a:t>
            </a:r>
            <a:r>
              <a:rPr lang="cs-CZ" sz="2000" dirty="0"/>
              <a:t> = </a:t>
            </a:r>
            <a:r>
              <a:rPr lang="cs-CZ" sz="2000" b="1" dirty="0" err="1">
                <a:solidFill>
                  <a:srgbClr val="FF0000"/>
                </a:solidFill>
              </a:rPr>
              <a:t>Integrated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err="1">
                <a:solidFill>
                  <a:srgbClr val="FF0000"/>
                </a:solidFill>
              </a:rPr>
              <a:t>Services</a:t>
            </a:r>
            <a:r>
              <a:rPr lang="cs-CZ" sz="2000" b="1" dirty="0">
                <a:solidFill>
                  <a:srgbClr val="FF0000"/>
                </a:solidFill>
              </a:rPr>
              <a:t> Digital Network</a:t>
            </a:r>
            <a:r>
              <a:rPr lang="cs-CZ" sz="2000" dirty="0"/>
              <a:t> = </a:t>
            </a:r>
            <a:r>
              <a:rPr lang="cs-CZ" sz="2000" b="1" dirty="0">
                <a:solidFill>
                  <a:srgbClr val="FF0000"/>
                </a:solidFill>
              </a:rPr>
              <a:t>Digitální síť integrovaných služeb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v 90. letech 20. století probíhala digitalizace telefonních ústředen a telefonní sítě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mezi ústřednami se začala používat digitální signalizace SS7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posledním analogovým úsekem v telefonní síti tak zůstalo účastnické vedení a koncové telekomunikační zařízení u účastníka (telefonní přístroj)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vznikla snaha o plnou digitalizaci včetně tohoto posledního úseku – ISDN</a:t>
            </a:r>
          </a:p>
        </p:txBody>
      </p:sp>
      <p:pic>
        <p:nvPicPr>
          <p:cNvPr id="8" name="Picture 3" descr="C:\Users\Pavel\AppData\Local\Microsoft\Windows\Temporary Internet Files\Content.IE5\CIKVN7I5\MC900360682[2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699" y="5848201"/>
            <a:ext cx="1022691" cy="96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</a:t>
            </a:r>
            <a:r>
              <a:rPr lang="cs-CZ" sz="1800" dirty="0" smtClean="0"/>
              <a:t>přípojka ISDN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3402"/>
            <a:ext cx="9036496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ISDN je plně digitální účastnická přípojka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účastnická digitální signalizace DSS1 (mezi účastníkem a ústřednou)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funkce kódování – C a digitalizace lidského hlasu neprobíhá v účastnické sadě ústředny, ale již v telefonním přístroji účastníka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od účastníka přichází již plně digitální signály – hlasové, obrazové, </a:t>
            </a:r>
            <a:r>
              <a:rPr lang="cs-CZ" sz="2000" dirty="0" smtClean="0"/>
              <a:t>datové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přípojka ISDN je složena z řetězce referenčních rozhraních a bloků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78" y="3783713"/>
            <a:ext cx="8931523" cy="223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27625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</a:t>
            </a:r>
            <a:r>
              <a:rPr lang="cs-CZ" sz="1800" dirty="0" smtClean="0"/>
              <a:t>přípojka ISDN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36848"/>
            <a:ext cx="9036496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lvl="1">
              <a:spcAft>
                <a:spcPts val="200"/>
              </a:spcAft>
            </a:pPr>
            <a:r>
              <a:rPr lang="cs-CZ" sz="2000" b="1" dirty="0" smtClean="0">
                <a:solidFill>
                  <a:srgbClr val="FF0000"/>
                </a:solidFill>
              </a:rPr>
              <a:t>účastnická část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síťové zakončení NT – dvojice funkčních bloků NT1 a NT2 navzájem oddělených rozhraním T, v praxi však obvykle sloučeno do jednoho zařízení</a:t>
            </a:r>
          </a:p>
          <a:p>
            <a:pPr marL="1371600"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700" dirty="0" smtClean="0"/>
              <a:t>napájení a řízení koncových zařízení u účastníka, digitální </a:t>
            </a:r>
            <a:r>
              <a:rPr lang="cs-CZ" sz="1700" dirty="0" err="1" smtClean="0"/>
              <a:t>čtyřdrátová</a:t>
            </a:r>
            <a:r>
              <a:rPr lang="cs-CZ" sz="1700" dirty="0" smtClean="0"/>
              <a:t> sběrnice S u účastníka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koncové ISDN kompatibilní zařízení připojené přímo ke sběrnici S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koncové ISDN nekompatibilní zařízení připojené přes terminálový adaptor TA a rozhraní R ke sběrnici S</a:t>
            </a:r>
          </a:p>
          <a:p>
            <a:pPr marL="176213" lvl="1">
              <a:spcAft>
                <a:spcPts val="200"/>
              </a:spcAft>
            </a:pPr>
            <a:r>
              <a:rPr lang="cs-CZ" sz="2000" b="1" dirty="0" smtClean="0">
                <a:solidFill>
                  <a:srgbClr val="FF0000"/>
                </a:solidFill>
              </a:rPr>
              <a:t>účastnické dvoudrátové vedení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připojuje síťové zakončení NT přes rozhraní U k ISDN ústředně</a:t>
            </a:r>
          </a:p>
          <a:p>
            <a:pPr marL="176213" lvl="1">
              <a:spcAft>
                <a:spcPts val="200"/>
              </a:spcAft>
            </a:pPr>
            <a:r>
              <a:rPr lang="cs-CZ" sz="2000" b="1" dirty="0" smtClean="0">
                <a:solidFill>
                  <a:srgbClr val="FF0000"/>
                </a:solidFill>
              </a:rPr>
              <a:t>ISDN ústředna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zakončení účastnického vedení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přes rozhraní V je připojen vlastní koncový blok s funkcemi ISDN ústředny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022581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</a:t>
            </a:r>
            <a:r>
              <a:rPr lang="cs-CZ" sz="1800" dirty="0" smtClean="0"/>
              <a:t>přípojka ISDN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4042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</a:t>
            </a:r>
            <a:r>
              <a:rPr lang="cs-CZ" sz="2000" dirty="0"/>
              <a:t>názvu ISDN vyplývá, že přípojka nabízí množství doplňkových služeb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to je díky použité digitální signalizaci, která tyto služby umožňuje, </a:t>
            </a:r>
            <a:r>
              <a:rPr lang="cs-CZ" sz="2000" dirty="0" err="1"/>
              <a:t>např</a:t>
            </a:r>
            <a:r>
              <a:rPr lang="cs-CZ" sz="2000" dirty="0"/>
              <a:t>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identifikace volajícího čísla – CLIP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potlačení identifikace volajícího čísla – CLIR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přepojení koncového zařízení (terminálu) během hovoru – TP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přidržení volání – HOLD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přesměrování hovorů – CF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informace o poplatcích – </a:t>
            </a:r>
            <a:r>
              <a:rPr lang="cs-CZ" sz="2000" dirty="0" err="1"/>
              <a:t>AoC</a:t>
            </a:r>
            <a:endParaRPr lang="cs-CZ" sz="2000" dirty="0"/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vícenásobné účastnické číslo – MSN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konferenční hovory – CONF, </a:t>
            </a:r>
            <a:r>
              <a:rPr lang="cs-CZ" sz="2000" dirty="0" err="1"/>
              <a:t>atd</a:t>
            </a:r>
            <a:r>
              <a:rPr lang="cs-CZ" sz="2000" dirty="0"/>
              <a:t>…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 praxi obvykle poskytovatelé nabízejí základní balíček služeb a k nim lze další služby volitelně dokupovat</a:t>
            </a:r>
          </a:p>
        </p:txBody>
      </p:sp>
      <p:pic>
        <p:nvPicPr>
          <p:cNvPr id="8" name="Picture 2" descr="C:\Users\Pavel\AppData\Local\Microsoft\Windows\Temporary Internet Files\Content.IE5\H2ETEE9Z\MC90029369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997" y="5167991"/>
            <a:ext cx="1357225" cy="142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34164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</a:t>
            </a:r>
            <a:r>
              <a:rPr lang="cs-CZ" sz="1800" dirty="0" smtClean="0"/>
              <a:t>přípojka ISDN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přenos u ISDN přípojek probíhá v tzv. kanálech: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>
                <a:solidFill>
                  <a:srgbClr val="FF0000"/>
                </a:solidFill>
              </a:rPr>
              <a:t>B-kanál</a:t>
            </a:r>
            <a:r>
              <a:rPr lang="cs-CZ" dirty="0"/>
              <a:t> má přenosovou rychlost 64 </a:t>
            </a:r>
            <a:r>
              <a:rPr lang="cs-CZ" dirty="0" err="1"/>
              <a:t>kbit</a:t>
            </a:r>
            <a:r>
              <a:rPr lang="cs-CZ" dirty="0"/>
              <a:t>/s – slouží pro přenos digitálních telefonních, obrazových a datových signálů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>
                <a:solidFill>
                  <a:srgbClr val="FF0000"/>
                </a:solidFill>
              </a:rPr>
              <a:t>D-kanál</a:t>
            </a:r>
            <a:r>
              <a:rPr lang="cs-CZ" dirty="0"/>
              <a:t> s přenosovou rychlostí 16 nebo 64 </a:t>
            </a:r>
            <a:r>
              <a:rPr lang="cs-CZ" dirty="0" err="1"/>
              <a:t>kbit</a:t>
            </a:r>
            <a:r>
              <a:rPr lang="cs-CZ" dirty="0"/>
              <a:t>/s – je určen pro přenos řídících zpráv a informací, nebo uživatelských dat ve formě paketů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ISDN přípojka existuje ve 2 základních variantách: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>
                <a:solidFill>
                  <a:srgbClr val="FF0000"/>
                </a:solidFill>
              </a:rPr>
              <a:t>ISDN-BRA</a:t>
            </a:r>
            <a:r>
              <a:rPr lang="cs-CZ" dirty="0"/>
              <a:t> = ISDN Basic </a:t>
            </a:r>
            <a:r>
              <a:rPr lang="cs-CZ" dirty="0" err="1"/>
              <a:t>Rate</a:t>
            </a:r>
            <a:r>
              <a:rPr lang="cs-CZ" dirty="0"/>
              <a:t> Access = základní ISDN přípojka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>
                <a:solidFill>
                  <a:srgbClr val="FF0000"/>
                </a:solidFill>
              </a:rPr>
              <a:t>ISDN-PRA</a:t>
            </a:r>
            <a:r>
              <a:rPr lang="cs-CZ" dirty="0"/>
              <a:t> = ISDN </a:t>
            </a:r>
            <a:r>
              <a:rPr lang="cs-CZ" dirty="0" err="1"/>
              <a:t>Primary</a:t>
            </a:r>
            <a:r>
              <a:rPr lang="cs-CZ" dirty="0"/>
              <a:t> </a:t>
            </a:r>
            <a:r>
              <a:rPr lang="cs-CZ" dirty="0" err="1"/>
              <a:t>Rate</a:t>
            </a:r>
            <a:r>
              <a:rPr lang="cs-CZ" dirty="0"/>
              <a:t> Access = primární ISDN přípojka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ISDN-BRA</a:t>
            </a:r>
            <a:r>
              <a:rPr lang="cs-CZ" sz="2000" dirty="0"/>
              <a:t> je určena pro běžné domácnosti a koncové uživatele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obsahuje 2 B-kanály a 1 D-kanál s přenosovou rychlostí 16 </a:t>
            </a:r>
            <a:r>
              <a:rPr lang="cs-CZ" dirty="0" err="1"/>
              <a:t>kbit</a:t>
            </a:r>
            <a:r>
              <a:rPr lang="cs-CZ" dirty="0"/>
              <a:t>/s, celkem tedy 2x64+1x16 = 144 </a:t>
            </a:r>
            <a:r>
              <a:rPr lang="cs-CZ" dirty="0" err="1"/>
              <a:t>kbit</a:t>
            </a:r>
            <a:r>
              <a:rPr lang="cs-CZ" dirty="0"/>
              <a:t>/s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možnost připojení až 8 koncových zařízení (terminálů) – z nich 2 mohou být aktivní současně – například 2 telefonní hovory najednou, </a:t>
            </a:r>
            <a:r>
              <a:rPr lang="cs-CZ" dirty="0" err="1"/>
              <a:t>telefon+fax</a:t>
            </a:r>
            <a:r>
              <a:rPr lang="cs-CZ" dirty="0"/>
              <a:t> apod.</a:t>
            </a:r>
          </a:p>
        </p:txBody>
      </p:sp>
      <p:pic>
        <p:nvPicPr>
          <p:cNvPr id="9" name="Picture 2" descr="C:\Users\Pavel\AppData\Local\Microsoft\Windows\Temporary Internet Files\Content.IE5\H2ETEE9Z\MP90038533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946" y="5315961"/>
            <a:ext cx="1057358" cy="148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6689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</a:t>
            </a:r>
            <a:r>
              <a:rPr lang="cs-CZ" sz="1800" dirty="0" smtClean="0"/>
              <a:t>přípojka ISDN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/>
              <a:t>ISDN-BRA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účastnické vedení je dvoudrátové – u uživatele </a:t>
            </a:r>
            <a:r>
              <a:rPr lang="cs-CZ" sz="2000" dirty="0" smtClean="0"/>
              <a:t>je </a:t>
            </a:r>
            <a:r>
              <a:rPr lang="cs-CZ" sz="2000" dirty="0" err="1"/>
              <a:t>čtyřdrátová</a:t>
            </a:r>
            <a:r>
              <a:rPr lang="cs-CZ" sz="2000" dirty="0"/>
              <a:t> </a:t>
            </a:r>
            <a:r>
              <a:rPr lang="cs-CZ" sz="2000" dirty="0" smtClean="0"/>
              <a:t>sběrnice S</a:t>
            </a:r>
            <a:endParaRPr lang="cs-CZ" sz="2000" dirty="0"/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pro každý směr komunikace jeden pár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u účastníka v koncovém bodě je nainstalováno </a:t>
            </a:r>
            <a:r>
              <a:rPr lang="cs-CZ" sz="2000" dirty="0" smtClean="0"/>
              <a:t>síťové </a:t>
            </a:r>
            <a:r>
              <a:rPr lang="cs-CZ" sz="2000" dirty="0"/>
              <a:t>zakončení NT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převod a úprava kódů mezi sběrnicí a účastnickým vedením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časové </a:t>
            </a:r>
            <a:r>
              <a:rPr lang="cs-CZ" dirty="0" err="1"/>
              <a:t>multiplexování</a:t>
            </a:r>
            <a:r>
              <a:rPr lang="cs-CZ" dirty="0"/>
              <a:t> přenášených signálů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napájení koncových zařízení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připojení digitálního telefonního přístroje, faxu – přímo ke </a:t>
            </a:r>
            <a:r>
              <a:rPr lang="cs-CZ" sz="2000" dirty="0" err="1"/>
              <a:t>čtyřdrátové</a:t>
            </a:r>
            <a:r>
              <a:rPr lang="cs-CZ" sz="2000" dirty="0"/>
              <a:t> </a:t>
            </a:r>
            <a:r>
              <a:rPr lang="cs-CZ" sz="2000" dirty="0" smtClean="0"/>
              <a:t>sběrnici S</a:t>
            </a: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připojení analogového telefonního přístroje, faxu nebo počítače – prostřednictvím terminálového </a:t>
            </a:r>
            <a:r>
              <a:rPr lang="cs-CZ" sz="2000" dirty="0" smtClean="0"/>
              <a:t>adaptoru TA a rozhraní R</a:t>
            </a:r>
            <a:endParaRPr lang="cs-CZ" sz="2000" dirty="0"/>
          </a:p>
        </p:txBody>
      </p:sp>
      <p:pic>
        <p:nvPicPr>
          <p:cNvPr id="8" name="Picture 2" descr="C:\Users\Pavel\AppData\Local\Microsoft\Windows\Temporary Internet Files\Content.IE5\CIKVN7I5\MC90029902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533" y="5043354"/>
            <a:ext cx="1814512" cy="156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49039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</a:t>
            </a:r>
            <a:r>
              <a:rPr lang="cs-CZ" sz="1800" dirty="0" smtClean="0"/>
              <a:t>přípojka ISDN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ISDN-PRA</a:t>
            </a:r>
            <a:endParaRPr lang="cs-CZ" sz="2000" b="1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určena pro připojení firem, firemních ústředen, lokálních počítačových sítí LAN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obsahuje 30 B-kanálů a 1 D-kanál s rychlostí 64 </a:t>
            </a:r>
            <a:r>
              <a:rPr lang="cs-CZ" sz="2000" dirty="0" err="1"/>
              <a:t>kbit</a:t>
            </a:r>
            <a:r>
              <a:rPr lang="cs-CZ" sz="2000" dirty="0"/>
              <a:t>/s, celkově tedy 30x64+1x64+64 (rámcová synchronizace a signalizace) = 2048 </a:t>
            </a:r>
            <a:r>
              <a:rPr lang="cs-CZ" sz="2000" dirty="0" err="1"/>
              <a:t>kbit</a:t>
            </a:r>
            <a:r>
              <a:rPr lang="cs-CZ" sz="2000" dirty="0"/>
              <a:t>/s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struktura rámce v podstatě odpovídá časovému rámci PCM 30/32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účastnické vedení je obvykle </a:t>
            </a:r>
            <a:r>
              <a:rPr lang="cs-CZ" sz="2000" dirty="0" err="1"/>
              <a:t>čtyřdrátové</a:t>
            </a:r>
            <a:r>
              <a:rPr lang="cs-CZ" sz="2000" dirty="0"/>
              <a:t>, možnost připojení optickým vláknem</a:t>
            </a:r>
          </a:p>
        </p:txBody>
      </p:sp>
      <p:pic>
        <p:nvPicPr>
          <p:cNvPr id="9" name="Picture 3" descr="C:\Users\Pavel\AppData\Local\Microsoft\Windows\Temporary Internet Files\Content.IE5\H2ETEE9Z\MP900289863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392" y="4017432"/>
            <a:ext cx="2865512" cy="191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19620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</a:t>
            </a:r>
            <a:r>
              <a:rPr lang="cs-CZ" sz="1800" dirty="0" smtClean="0"/>
              <a:t>přípojka ISDN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5125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ISDN-BRA</a:t>
            </a:r>
            <a:r>
              <a:rPr lang="cs-CZ" sz="2000" b="1" dirty="0" smtClean="0"/>
              <a:t> – euroISDN2</a:t>
            </a:r>
          </a:p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ISDN-PRA</a:t>
            </a:r>
            <a:r>
              <a:rPr lang="cs-CZ" sz="2000" b="1" dirty="0" smtClean="0"/>
              <a:t> – euroISDN30</a:t>
            </a:r>
            <a:endParaRPr lang="cs-CZ" sz="2000" b="1" dirty="0"/>
          </a:p>
        </p:txBody>
      </p:sp>
      <p:pic>
        <p:nvPicPr>
          <p:cNvPr id="1026" name="Picture 2" descr="http://img.hw.cz/i/ISDN-Digitalna-siet-integrovanych-sluzieb/kabel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93" y="2058659"/>
            <a:ext cx="7477126" cy="360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34811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1929</TotalTime>
  <Words>1730</Words>
  <Application>Microsoft Office PowerPoint</Application>
  <PresentationFormat>Předvádění na obrazovce (4:3)</PresentationFormat>
  <Paragraphs>222</Paragraphs>
  <Slides>17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Mustr_prezentace_OPPA</vt:lpstr>
      <vt:lpstr>Prezentace aplikace PowerPoint</vt:lpstr>
      <vt:lpstr>Digitální přípojka ISDN</vt:lpstr>
      <vt:lpstr>Digitální přípojka ISDN</vt:lpstr>
      <vt:lpstr>Digitální přípojka ISDN</vt:lpstr>
      <vt:lpstr>Digitální přípojka ISDN</vt:lpstr>
      <vt:lpstr>Digitální přípojka ISDN</vt:lpstr>
      <vt:lpstr>Digitální přípojka ISDN</vt:lpstr>
      <vt:lpstr>Digitální přípojka ISDN</vt:lpstr>
      <vt:lpstr>Digitální přípojka ISDN</vt:lpstr>
      <vt:lpstr>VoIP = Voice over IP</vt:lpstr>
      <vt:lpstr>VoIP = Voice over IP</vt:lpstr>
      <vt:lpstr>VoIP = Voice over IP</vt:lpstr>
      <vt:lpstr>VoIP signalizace a protokoly</vt:lpstr>
      <vt:lpstr>VoIP ukázka SIP komunikace</vt:lpstr>
      <vt:lpstr>VoIP = Voice over IP</vt:lpstr>
      <vt:lpstr>VoIP = Voice over IP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387</cp:revision>
  <dcterms:created xsi:type="dcterms:W3CDTF">2013-09-10T05:03:47Z</dcterms:created>
  <dcterms:modified xsi:type="dcterms:W3CDTF">2014-09-25T12:55:07Z</dcterms:modified>
</cp:coreProperties>
</file>