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70" r:id="rId2"/>
    <p:sldId id="289" r:id="rId3"/>
    <p:sldId id="290" r:id="rId4"/>
    <p:sldId id="291" r:id="rId5"/>
    <p:sldId id="300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280" r:id="rId15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5" autoAdjust="0"/>
    <p:restoredTop sz="80756" autoAdjust="0"/>
  </p:normalViewPr>
  <p:slideViewPr>
    <p:cSldViewPr snapToGrid="0" snapToObjects="1">
      <p:cViewPr varScale="1">
        <p:scale>
          <a:sx n="72" d="100"/>
          <a:sy n="72" d="100"/>
        </p:scale>
        <p:origin x="-9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18077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4994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0988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723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39595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6474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74241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cs-CZ" dirty="0" err="1" smtClean="0"/>
              <a:t>vm</a:t>
            </a:r>
            <a:r>
              <a:rPr lang="cs-CZ" dirty="0" smtClean="0"/>
              <a:t> = 4 </a:t>
            </a:r>
            <a:r>
              <a:rPr lang="cs-CZ" dirty="0" err="1" smtClean="0"/>
              <a:t>MBd</a:t>
            </a:r>
            <a:endParaRPr lang="cs-CZ" dirty="0" smtClean="0"/>
          </a:p>
          <a:p>
            <a:pPr marL="228600" indent="-228600">
              <a:buAutoNum type="arabicPeriod"/>
            </a:pPr>
            <a:r>
              <a:rPr lang="cs-CZ" dirty="0" smtClean="0"/>
              <a:t>256-QAM, m = 256 stavů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59554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45651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9374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Opakování</a:t>
            </a:r>
          </a:p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modulace a linkové kódy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Opakování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Pulzní (diskrétní) modulace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Jak se liší pulzní modulace od předchozích analogových a digitálních?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Jaký typ nosného signálu se v pulzních modulacích používá?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Jaké vlastnosti nosného signálu v pulzních modulacích (taktovací signál) můžeme ovlivňovat?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to jsou tzv. kvantované a nekvantované pulzní modulace? Jaký je mezi nimi základní rozdíl?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Jaké 3 základní typy </a:t>
            </a:r>
            <a:r>
              <a:rPr lang="cs-CZ" sz="2000" dirty="0" smtClean="0">
                <a:solidFill>
                  <a:srgbClr val="3C3C8C"/>
                </a:solidFill>
              </a:rPr>
              <a:t>nekvantovaných pulzních </a:t>
            </a:r>
            <a:r>
              <a:rPr lang="cs-CZ" sz="2000" dirty="0">
                <a:solidFill>
                  <a:srgbClr val="3C3C8C"/>
                </a:solidFill>
              </a:rPr>
              <a:t>modulací znáte</a:t>
            </a:r>
            <a:r>
              <a:rPr lang="cs-CZ" sz="2000" dirty="0" smtClean="0">
                <a:solidFill>
                  <a:srgbClr val="3C3C8C"/>
                </a:solidFill>
              </a:rPr>
              <a:t>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Znáte příklad nějaké kvantované pulzní modulace?</a:t>
            </a:r>
            <a:endParaRPr lang="cs-CZ" sz="2000" dirty="0">
              <a:solidFill>
                <a:srgbClr val="3C3C8C"/>
              </a:solidFill>
            </a:endParaRPr>
          </a:p>
        </p:txBody>
      </p:sp>
      <p:pic>
        <p:nvPicPr>
          <p:cNvPr id="7" name="Picture 2" descr="C:\Users\Pavel\AppData\Local\Microsoft\Windows\Temporary Internet Files\Content.IE5\H2ETEE9Z\MC90029369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7284" y="4732968"/>
            <a:ext cx="1440142" cy="1516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19350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Opakování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349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Pulzní (diskrétní) modulace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Nakreslete příklad a stručně popište princip pulzně amplitudové, polohové a šířkové modulace (PAM, PPM, PWM).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Jaký základní parametr pulzů ovlivňujeme v případě PAM modulace?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 (vůči čemu) určujeme polohu pulzu v případě PPM modulace?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je tzv. střída signálu? V jakém tvaru se obvykle udává?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Jaký znáte příklad kvantované pulzní modulace?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Vyjmenujte a stručně popište 3 základní operace, které se provádějí se spojitým analogovým signálem při jeho digitalizaci pomocí PCM modulace.</a:t>
            </a:r>
            <a:endParaRPr lang="cs-CZ" sz="2000" dirty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94430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Opakování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Digitální signály, kódy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Dokážete stručně vysvětlit základní pojmy, jako je digitální signál, znak, abeceda, kódový prvek a značka?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Jaké nejznámější a nejčastější abecedy pro vyjádření digitálních signálů se historicky používaly nebo používají dnes?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Vzpomenete si na vyjádření alespoň několika písmen pomocí Morseovy abecedy?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 se od sebe liší abecedy MTA-2 a ASCII?</a:t>
            </a:r>
          </a:p>
          <a:p>
            <a:pPr marL="0" lvl="1">
              <a:spcAft>
                <a:spcPts val="200"/>
              </a:spcAft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r>
              <a:rPr lang="cs-CZ" sz="2000" dirty="0" smtClean="0">
                <a:solidFill>
                  <a:srgbClr val="C00000"/>
                </a:solidFill>
              </a:rPr>
              <a:t>Kódy a jejich vlastnosti</a:t>
            </a:r>
            <a:endParaRPr lang="cs-CZ" sz="2000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 souvisí délka trvání symbolu kódu </a:t>
            </a:r>
            <a:r>
              <a:rPr lang="cs-CZ" sz="2000" i="1" dirty="0" smtClean="0">
                <a:solidFill>
                  <a:srgbClr val="3C3C8C"/>
                </a:solidFill>
              </a:rPr>
              <a:t>a</a:t>
            </a:r>
            <a:r>
              <a:rPr lang="cs-CZ" sz="2000" dirty="0" smtClean="0">
                <a:solidFill>
                  <a:srgbClr val="3C3C8C"/>
                </a:solidFill>
              </a:rPr>
              <a:t> s jeho modulační rychlostí </a:t>
            </a:r>
            <a:r>
              <a:rPr lang="cs-CZ" sz="2000" i="1" dirty="0" err="1" smtClean="0">
                <a:solidFill>
                  <a:srgbClr val="3C3C8C"/>
                </a:solidFill>
              </a:rPr>
              <a:t>v</a:t>
            </a:r>
            <a:r>
              <a:rPr lang="cs-CZ" sz="2000" i="1" baseline="-25000" dirty="0" err="1" smtClean="0">
                <a:solidFill>
                  <a:srgbClr val="3C3C8C"/>
                </a:solidFill>
              </a:rPr>
              <a:t>m</a:t>
            </a:r>
            <a:r>
              <a:rPr lang="cs-CZ" sz="2000" dirty="0" smtClean="0">
                <a:solidFill>
                  <a:srgbClr val="3C3C8C"/>
                </a:solidFill>
              </a:rPr>
              <a:t>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vyjadřuje počet stavů kódu?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 souvisí přenosová rychlost s modulační rychlostí a počtem stavů kódu?</a:t>
            </a:r>
            <a:endParaRPr lang="cs-CZ" sz="2000" dirty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62625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Opakování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990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Linkové kódy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Vysvětlete stručně pojem linkový kód.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Vyjmenujte 4 základní vlastnosti požadované u linkových kódů a stručně je popište.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Vzpomenete si alespoň na několik různých způsobů a základních hledisek pro dělení linkových kódů?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Nakreslete ukázkový průběh a stručně vysvětlete princip následujících kódů. Vzpomenete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smtClean="0">
                <a:solidFill>
                  <a:srgbClr val="3C3C8C"/>
                </a:solidFill>
              </a:rPr>
              <a:t>si i na příklad jejich využití v praxi?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AMI (Alternativ Mark </a:t>
            </a:r>
            <a:r>
              <a:rPr lang="cs-CZ" sz="2000" dirty="0" err="1" smtClean="0">
                <a:solidFill>
                  <a:srgbClr val="3C3C8C"/>
                </a:solidFill>
              </a:rPr>
              <a:t>Inversion</a:t>
            </a:r>
            <a:r>
              <a:rPr lang="cs-CZ" sz="2000" dirty="0" smtClean="0">
                <a:solidFill>
                  <a:srgbClr val="3C3C8C"/>
                </a:solidFill>
              </a:rPr>
              <a:t>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CMI (</a:t>
            </a:r>
            <a:r>
              <a:rPr lang="cs-CZ" sz="2000" dirty="0" err="1" smtClean="0">
                <a:solidFill>
                  <a:srgbClr val="3C3C8C"/>
                </a:solidFill>
              </a:rPr>
              <a:t>Coded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Mark </a:t>
            </a:r>
            <a:r>
              <a:rPr lang="cs-CZ" sz="2000" dirty="0" err="1">
                <a:solidFill>
                  <a:srgbClr val="3C3C8C"/>
                </a:solidFill>
              </a:rPr>
              <a:t>Inversion</a:t>
            </a:r>
            <a:r>
              <a:rPr lang="cs-CZ" sz="2000" dirty="0" smtClean="0">
                <a:solidFill>
                  <a:srgbClr val="3C3C8C"/>
                </a:solidFill>
              </a:rPr>
              <a:t>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Manchester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2B1Q</a:t>
            </a:r>
          </a:p>
        </p:txBody>
      </p:sp>
      <p:pic>
        <p:nvPicPr>
          <p:cNvPr id="7" name="Picture 2" descr="C:\Users\Pavel\AppData\Local\Microsoft\Windows\Temporary Internet Files\Content.IE5\I7TNYYZC\MC90039812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850" y="4636403"/>
            <a:ext cx="1677988" cy="181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20572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Opakování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75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Modulace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Co znamená modulace signálu?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Jaké úpravy se při tom obvykle provádějí?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 čemu jsou tyto úpravy dobré? Co lze získat pomocí modulace signálu?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Vysvětlete následující pojmy: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modulační signál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nosný signál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modulovaný signál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modulátor, demodulátor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Jaké 3 základní druhy modulací rozlišujeme na základě typů modulačního a nosného signálu?</a:t>
            </a:r>
          </a:p>
        </p:txBody>
      </p:sp>
      <p:pic>
        <p:nvPicPr>
          <p:cNvPr id="7" name="Picture 2" descr="C:\Users\Pavel\AppData\Local\Microsoft\Windows\Temporary Internet Files\Content.IE5\H2ETEE9Z\MC90044152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982" y="3042433"/>
            <a:ext cx="1689100" cy="1442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Opakování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06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Analogové modulace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Jaké znáte 3 základní typy analogových (spojitých) modulací</a:t>
            </a:r>
            <a:r>
              <a:rPr lang="cs-CZ" sz="2000" dirty="0" smtClean="0">
                <a:solidFill>
                  <a:srgbClr val="3C3C8C"/>
                </a:solidFill>
              </a:rPr>
              <a:t>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Jaké 3 základní parametry harmonického signálu můžeme pomocí modulací ovlivňovat?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Amplitudová </a:t>
            </a:r>
            <a:r>
              <a:rPr lang="cs-CZ" sz="2000" b="1" dirty="0">
                <a:solidFill>
                  <a:srgbClr val="C00000"/>
                </a:solidFill>
              </a:rPr>
              <a:t>modulace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Co vyjadřuje tzv. hloubka modulace?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Nakreslete na tabuli časové průběhy harmonického modulačního signálu a nosného signálu a znázorněte výsledek jejich amplitudové modulace (modulovaný signál). Do obrázku zakreslete i obálku modulovaného signálu.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Nakreslete a popište, jak vypadá typické frekvenční spektrum amplitudové modulace.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znamenají pojmy amplitudová modulace s jedním postranním pásmem (AM SSB) a navíc i s potlačenou nosnou (AM SSB SC)?</a:t>
            </a:r>
            <a:endParaRPr lang="cs-CZ" sz="2000" dirty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62075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Opakování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91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Frekvenční </a:t>
            </a:r>
            <a:r>
              <a:rPr lang="cs-CZ" sz="2000" b="1" dirty="0">
                <a:solidFill>
                  <a:srgbClr val="C00000"/>
                </a:solidFill>
              </a:rPr>
              <a:t>modulace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Co znamená pojem frekvenční zdvih?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Nakreslete příklad frekvenční modulace dvou harmonických signálů (modulační a nosný signál).</a:t>
            </a:r>
          </a:p>
          <a:p>
            <a:pPr marL="0" lvl="1">
              <a:spcAft>
                <a:spcPts val="200"/>
              </a:spcAft>
            </a:pPr>
            <a:endParaRPr lang="cs-CZ" sz="2000" dirty="0" smtClean="0">
              <a:solidFill>
                <a:srgbClr val="3C3C8C"/>
              </a:solidFill>
            </a:endParaRPr>
          </a:p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Fázová </a:t>
            </a:r>
            <a:r>
              <a:rPr lang="cs-CZ" sz="2000" b="1" dirty="0">
                <a:solidFill>
                  <a:srgbClr val="C00000"/>
                </a:solidFill>
              </a:rPr>
              <a:t>modulace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Co </a:t>
            </a:r>
            <a:r>
              <a:rPr lang="cs-CZ" sz="2000" dirty="0" smtClean="0"/>
              <a:t>vyjadřuje tzv. modulační index?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Nakreslete ukázku signálu modulovaného fázovou modulací dvojice harmonických signálů (modulační a nosný signál).</a:t>
            </a:r>
          </a:p>
          <a:p>
            <a:pPr marL="0" lvl="1">
              <a:spcAft>
                <a:spcPts val="200"/>
              </a:spcAft>
            </a:pPr>
            <a:endParaRPr lang="cs-CZ" sz="2000" dirty="0">
              <a:solidFill>
                <a:srgbClr val="3C3C8C"/>
              </a:solidFill>
            </a:endParaRPr>
          </a:p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Modulátor, demodulátor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Jakým způsobem lze realizovat jednoduchý modulátor AM či FM modulace?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Nakreslete schéma jednoduchého AM demodulátoru a vysvětlete jeho princip.</a:t>
            </a:r>
            <a:endParaRPr lang="cs-CZ" sz="2000" dirty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pic>
        <p:nvPicPr>
          <p:cNvPr id="7" name="Picture 2" descr="C:\Users\Pavel\AppData\Local\Microsoft\Windows\Temporary Internet Files\Content.IE5\CIKVN7I5\MC90035010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340" y="2566557"/>
            <a:ext cx="827310" cy="1204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55891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je to „krystalka“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5950" y="1600200"/>
            <a:ext cx="5768147" cy="4525963"/>
          </a:xfrm>
        </p:spPr>
        <p:txBody>
          <a:bodyPr/>
          <a:lstStyle/>
          <a:p>
            <a:r>
              <a:rPr lang="cs-CZ" sz="2000" dirty="0" smtClean="0"/>
              <a:t>Slyšeli jste někdy tento pojem?</a:t>
            </a:r>
          </a:p>
          <a:p>
            <a:r>
              <a:rPr lang="cs-CZ" sz="2000" dirty="0" smtClean="0"/>
              <a:t>Jedná se o nejjednodušší přijímač rozhlasového vysílání AM na středních vlnách</a:t>
            </a:r>
          </a:p>
          <a:p>
            <a:r>
              <a:rPr lang="cs-CZ" sz="2000" dirty="0" smtClean="0"/>
              <a:t>Stačí k tomu</a:t>
            </a:r>
          </a:p>
          <a:p>
            <a:pPr lvl="1"/>
            <a:r>
              <a:rPr lang="cs-CZ" sz="1800" dirty="0" smtClean="0"/>
              <a:t>Kus drátu jako anténa</a:t>
            </a:r>
          </a:p>
          <a:p>
            <a:pPr lvl="1"/>
            <a:r>
              <a:rPr lang="cs-CZ" sz="1800" dirty="0" smtClean="0"/>
              <a:t>Uzemnění (např. na kovové roury topení)</a:t>
            </a:r>
          </a:p>
          <a:p>
            <a:pPr lvl="1"/>
            <a:r>
              <a:rPr lang="cs-CZ" sz="1800" dirty="0" smtClean="0"/>
              <a:t>Germaniová dioda (původně hrot zabodnutý do krystalu – odtud název přijímače)</a:t>
            </a:r>
          </a:p>
          <a:p>
            <a:pPr lvl="1"/>
            <a:r>
              <a:rPr lang="cs-CZ" sz="1800" dirty="0" err="1" smtClean="0"/>
              <a:t>Vysokoohmová</a:t>
            </a:r>
            <a:r>
              <a:rPr lang="cs-CZ" sz="1800" dirty="0" smtClean="0"/>
              <a:t> sluchátka</a:t>
            </a:r>
          </a:p>
          <a:p>
            <a:r>
              <a:rPr lang="cs-CZ" sz="2000" dirty="0" smtClean="0"/>
              <a:t>Přijímač lze vylepšit laděným obvodem (rezonanční obvod s cívkou a kondenzátorem) pro výběr rozhlasové stanice (naladění na nosný kmitočet)</a:t>
            </a:r>
          </a:p>
          <a:p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1026" name="Picture 2" descr="http://expedicebilytesak.sweb.cz/clenove/portrety/OK2TAR/mezi-kopanci-a-zkraty/jednoducha-krystalk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310" y="3737113"/>
            <a:ext cx="1916287" cy="2574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data:image/jpeg;base64,/9j/4AAQSkZJRgABAQAAAQABAAD/2wCEAAkGBhQGERANBw8RFRMPERAQEBESFxMSDRERFBwhFxYcHh4XJzIqIxsvJRIeKzskIyg1OC0sFx89ODMqNSYtLTUBCQoKBQUFDQUFDSkYEhgpKSkpKSkpKSkpKSkpKSkpKSkpKSkpKSkpKSkpKSkpKSkpKSkpKSkpKSkpKSkpKSkpKf/AABEIAKAAsAMBIgACEQEDEQH/xAAbAAEBAAMBAQEAAAAAAAAAAAAABgQFBwMCAf/EAEQQAAEDAwAFCAMNBgcAAAAAAAEAAgMEBREGEiExlAcTFkFRUlXSFyJhFBUjMjQ1VHF0dZGztBhikpOh0UJyc4GDsbL/xAAUAQEAAAAAAAAAAAAAAAAAAAAA/8QAFBEBAAAAAAAAAAAAAAAAAAAAAP/aAAwDAQACEQMRAD8A7iiwb3cjZ6eapZE6XmY3SGNhAe4N2uxnrwD+C96GtZco456V2syVjZGOG5zHDIP4FB7otRY7y66S18UjWgUlUKdhGcubzUcmTnrzKd3YF93O+tt89JSBhfJVvkDQCBqRxt1nvOeoZaPreEG0REQEREBERAREQEREBERAREQEREBERB+EZ3qT0Ld7yy1dmk2Clfz9JnropyS0Dt1HazPqDVWqS02b7zSUt5j2e5H8zVY/xUU5DXk9uq7Vf/s7tQeuh/ym8/eI/Twrx0Vb7/VdZd37WAmgoj1cxC74V4/zSZ29kYWkqLm+iF5itpxUVl0jpKU9kstPCC/Z1NaHOz+4r2zWpljghpKMYZBGyNnbhoxk+07/AKygzEREBERAREQEREBERAREQEREBERAREQF41tGy4RyQVTQ5krHRvadzmOGCPwK9kQcm5L9F54a+tfeJNdttmdBTk4y+V8cbOcPt5mKMf8AI72rrKl9D/lN5+8R+nhVQgIiICIiAiIgIiICIiAiIgIiICIiAiIgIiIJfQ/5TefvEfp4VUKX0P8AlN5+8R+nhVQgIiICLDut4hscfPXOVsceuxmu/YwOecNyerb1lZMUonaHxEFrgC1wILSDuII6kH2i8DXRtkFOZGc65hkEeRzhjBwXY7MnGV7oCIiAiIgIiICIiAiIgIiICIiCBt2k8OjNXdY7oJ2mWtbLHqwTyNdHzETcgsaRvYfwW09JlF3qjhavyKqRBK+kyi71RwtX5E9JlF3qjhavyKqRBynlN01o73RCCMzOzVUhc19PUMaWCQFwy5oG7OzrWDJWw6Nky6B1tTCMlxoKimrZbc85ydX1NaMntH9N6suVeKSWgb7iifK8VdG9scYLnv1ZA7Ax9W9YjbHctM/W0inNDTHdRUjs1b29kk3V7Q3f7EEZY+VCK73mKrucMkLoqCallY1sk3wvOa/qhg1tXHa3Z/VdG9JlF3qjhavyLUWrQ1mjl5pzZqTm6ZltlY6RoOoZTLn1nHaX4xv6vqXQUEr6TKLvVHC1fkT0mUXeqOFq/IqpEEr6TKLvVHC1fkT0mUXeqOFq/IqpEHMdMeXODR4RC208s7pCS4SCWla1o9sjMknPUNnX2LeW/lXoq+KOYmobzjGuLfc9Q/VJ3jLGkH6wcL85UbPDdKemNdCx5bX0DGlw2hkszGSAHsIOCP7BWEMDadrY4GhrWNDWtaMNa0bAABuGxBMekyi71RwtX5E9JlF3qjhavyKqRBK+kyi71RwtX5E9JlF3qjhavyKqX4TjegwrNeYr/C2ptr9eN5cA7DmnLSWuBDtoIIO9Zy55Zbo+zWSvqqMgSQy3eSMkZAc2eQg461Z6PVrrlSUtRUY15qeCV+Bgaz2Bxx7MlBsEREBERAREQEREBERAREQFAcrOnVToQyldZYY5DM+Vr+ca9+A0NIxqEd4q/Utp1yhQaANhfc45nidz2t5kMJBYATnWcO8g4neeWO43tjIqmkhAZNBOC2KYHXheJGja7dloz7Fn+ny6fQ6f+VP5lXftHUH0Wt/hh86ftHUH0Wt/hh86Dp9tqDVwxSygBz443uA2AFzQTv8ArWSvGiqhXRxzRggSMZIAfjAOGRn27V7IC53yl2mK+19ipbkwPilmrA9hJAcBGHDaNu8BdEUPpp866P8A+vXflBBqNNeSu22u31tRRUTWyRU0r43a0hLXNGQdpVvod830H2Ol/LasTlF+arj9kn/8rL0O+b6D7HS/ltQbhERAREQEREBERAREQEREBaLSjQql0yEbb3EXiEuczDnswXYB+Kf3Qt6iDkemfJHbbRBFJR0zg59ZQwuPOSHMcszWPG09jit/6DrT9Ed/Nl/us3lPrGUlNT+6ZGMzcLeRrua3IZMxzjt7ACT2AKva4PALCCCMgjaCCg+KanbSMZFCMNY1rGjfhrRgf9L0REBTGmOhz9JpKOehrHU0tE6V8b2xtlJMjQ07HEDcP6qnRBxest9wutorqusvUrmRivjfAYIQJGwPdHjWG0Z1OrdldQ0O+b6D7HS/ltWn0Bo2XC3zQVbA+OWrubHsdta5rqiQEFVlPTtpWNjgaGtY1rGNGxrWtGAB7MBB6IiIIWhsztJaq5uqq6uYKesbBEyCd0UTWczG/cOvMhWx6AN8RuvFyL90P+U3n7xH6eFVCCW6AN8RuvFyJ0Ab4jdeLkVSiCW6AN8RuvFyJ0Ab4jdeLkVSiCW6AN8RuvFyJ0Ab4jdeLkVSiCW6AN8RuvFyJ0Ab4jdeLkVSiCW6AN8RuvFyJ0Ab4jdeLkVSiDlGn3Io/SQQOttfM50RcHCtkkmbquxtaQNh9Xdjbs2jCpLXyZtt0MMHvlcvgo2M9SofHH6ox6rR8VvYOoKzRBLdAG+I3Xi5E6AN8RuvFyKpRBLdAG+I3Xi5E6AN8RuvFyKpRBrrBYo9HIG0tCXljXSPzI4vkc6Rxe4kneSXFbFEQERSh5TKMdVXwlX5EH3of8pvP3iP08KqFzfRzTmnt81ykqW1YbU1gmiPuWqOtHzMbM7GbNsbt/YrKxaTQ6R857g574LV1udhmh+NnGOcaM/FO7ds7UG2REQEREBERAREQEREBERAREQEREBERAWl0koZ6lrX0FwdStibI6UiKOYPbsIJ192NU7u97FukQc4sVXJpM58dl0nMro2hzw2lgy1pOM7QuixNLAA85IABduyesr6wiAiIgIiICIiAiIgIiICIiAiIgIiICIi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6" descr="data:image/jpeg;base64,/9j/4AAQSkZJRgABAQAAAQABAAD/2wCEAAkGBhQGERANBw8RFRMPERAQEBESFxMSDRERFBwhFxYcHh4XJzIqIxsvJRIeKzskIyg1OC0sFx89ODMqNSYtLTUBCQoKBQUFDQUFDSkYEhgpKSkpKSkpKSkpKSkpKSkpKSkpKSkpKSkpKSkpKSkpKSkpKSkpKSkpKSkpKSkpKSkpKf/AABEIAKAAsAMBIgACEQEDEQH/xAAbAAEBAAMBAQEAAAAAAAAAAAAABgQFBwMCAf/EAEQQAAEDAwAFCAMNBgcAAAAAAAEAAgMEBREGEiExlAcTFkFRUlXSFyJhFBUjMjQ1VHF0dZGztBhikpOh0UJyc4GDsbL/xAAUAQEAAAAAAAAAAAAAAAAAAAAA/8QAFBEBAAAAAAAAAAAAAAAAAAAAAP/aAAwDAQACEQMRAD8A7iiwb3cjZ6eapZE6XmY3SGNhAe4N2uxnrwD+C96GtZco456V2syVjZGOG5zHDIP4FB7otRY7y66S18UjWgUlUKdhGcubzUcmTnrzKd3YF93O+tt89JSBhfJVvkDQCBqRxt1nvOeoZaPreEG0REQEREBERAREQEREBERAREQEREBERB+EZ3qT0Ld7yy1dmk2Clfz9JnropyS0Dt1HazPqDVWqS02b7zSUt5j2e5H8zVY/xUU5DXk9uq7Vf/s7tQeuh/ym8/eI/Twrx0Vb7/VdZd37WAmgoj1cxC74V4/zSZ29kYWkqLm+iF5itpxUVl0jpKU9kstPCC/Z1NaHOz+4r2zWpljghpKMYZBGyNnbhoxk+07/AKygzEREBERAREQEREBERAREQEREBERAREQF41tGy4RyQVTQ5krHRvadzmOGCPwK9kQcm5L9F54a+tfeJNdttmdBTk4y+V8cbOcPt5mKMf8AI72rrKl9D/lN5+8R+nhVQgIiICIiAiIgIiICIiAiIgIiICIiAiIgIiIJfQ/5TefvEfp4VUKX0P8AlN5+8R+nhVQgIiICLDut4hscfPXOVsceuxmu/YwOecNyerb1lZMUonaHxEFrgC1wILSDuII6kH2i8DXRtkFOZGc65hkEeRzhjBwXY7MnGV7oCIiAiIgIiICIiAiIgIiICIiCBt2k8OjNXdY7oJ2mWtbLHqwTyNdHzETcgsaRvYfwW09JlF3qjhavyKqRBK+kyi71RwtX5E9JlF3qjhavyKqRBynlN01o73RCCMzOzVUhc19PUMaWCQFwy5oG7OzrWDJWw6Nky6B1tTCMlxoKimrZbc85ydX1NaMntH9N6suVeKSWgb7iifK8VdG9scYLnv1ZA7Ax9W9YjbHctM/W0inNDTHdRUjs1b29kk3V7Q3f7EEZY+VCK73mKrucMkLoqCallY1sk3wvOa/qhg1tXHa3Z/VdG9JlF3qjhavyLUWrQ1mjl5pzZqTm6ZltlY6RoOoZTLn1nHaX4xv6vqXQUEr6TKLvVHC1fkT0mUXeqOFq/IqpEEr6TKLvVHC1fkT0mUXeqOFq/IqpEHMdMeXODR4RC208s7pCS4SCWla1o9sjMknPUNnX2LeW/lXoq+KOYmobzjGuLfc9Q/VJ3jLGkH6wcL85UbPDdKemNdCx5bX0DGlw2hkszGSAHsIOCP7BWEMDadrY4GhrWNDWtaMNa0bAABuGxBMekyi71RwtX5E9JlF3qjhavyKqRBK+kyi71RwtX5E9JlF3qjhavyKqX4TjegwrNeYr/C2ptr9eN5cA7DmnLSWuBDtoIIO9Zy55Zbo+zWSvqqMgSQy3eSMkZAc2eQg461Z6PVrrlSUtRUY15qeCV+Bgaz2Bxx7MlBsEREBERAREQEREBERAREQFAcrOnVToQyldZYY5DM+Vr+ca9+A0NIxqEd4q/Utp1yhQaANhfc45nidz2t5kMJBYATnWcO8g4neeWO43tjIqmkhAZNBOC2KYHXheJGja7dloz7Fn+ny6fQ6f+VP5lXftHUH0Wt/hh86ftHUH0Wt/hh86Dp9tqDVwxSygBz443uA2AFzQTv8ArWSvGiqhXRxzRggSMZIAfjAOGRn27V7IC53yl2mK+19ipbkwPilmrA9hJAcBGHDaNu8BdEUPpp866P8A+vXflBBqNNeSu22u31tRRUTWyRU0r43a0hLXNGQdpVvod830H2Ol/LasTlF+arj9kn/8rL0O+b6D7HS/ltQbhERAREQEREBERAREQEREBaLSjQql0yEbb3EXiEuczDnswXYB+Kf3Qt6iDkemfJHbbRBFJR0zg59ZQwuPOSHMcszWPG09jit/6DrT9Ed/Nl/us3lPrGUlNT+6ZGMzcLeRrua3IZMxzjt7ACT2AKva4PALCCCMgjaCCg+KanbSMZFCMNY1rGjfhrRgf9L0REBTGmOhz9JpKOehrHU0tE6V8b2xtlJMjQ07HEDcP6qnRBxest9wutorqusvUrmRivjfAYIQJGwPdHjWG0Z1OrdldQ0O+b6D7HS/ltWn0Bo2XC3zQVbA+OWrubHsdta5rqiQEFVlPTtpWNjgaGtY1rGNGxrWtGAB7MBB6IiIIWhsztJaq5uqq6uYKesbBEyCd0UTWczG/cOvMhWx6AN8RuvFyL90P+U3n7xH6eFVCCW6AN8RuvFyJ0Ab4jdeLkVSiCW6AN8RuvFyJ0Ab4jdeLkVSiCW6AN8RuvFyJ0Ab4jdeLkVSiCW6AN8RuvFyJ0Ab4jdeLkVSiCW6AN8RuvFyJ0Ab4jdeLkVSiDlGn3Io/SQQOttfM50RcHCtkkmbquxtaQNh9Xdjbs2jCpLXyZtt0MMHvlcvgo2M9SofHH6ox6rR8VvYOoKzRBLdAG+I3Xi5E6AN8RuvFyKpRBLdAG+I3Xi5E6AN8RuvFyKpRBrrBYo9HIG0tCXljXSPzI4vkc6Rxe4kneSXFbFEQERSh5TKMdVXwlX5EH3of8pvP3iP08KqFzfRzTmnt81ykqW1YbU1gmiPuWqOtHzMbM7GbNsbt/YrKxaTQ6R857g574LV1udhmh+NnGOcaM/FO7ds7UG2REQEREBERAREQEREBERAREQEREBERAWl0koZ6lrX0FwdStibI6UiKOYPbsIJ192NU7u97FukQc4sVXJpM58dl0nMro2hzw2lgy1pOM7QuixNLAA85IABduyesr6wiAiIgIiICIiAiIgIiICIiAiIgIiICIiD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1032" name="Picture 8" descr="http://upload.wikimedia.org/wikipedia/commons/thumb/4/45/645_krystalka00.svg/220px-645_krystalka00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097" y="1457739"/>
            <a:ext cx="2095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774699"/>
      </p:ext>
    </p:extLst>
  </p:cSld>
  <p:clrMapOvr>
    <a:masterClrMapping/>
  </p:clrMapOvr>
  <p:transition>
    <p:randomBa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Opakování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Digitální modulace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čem se principálně liší analogové a digitální modulace?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 vypadá modulační signál používaný u digitálních modulací?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Jakým jiným výrazem se ještě označují digitální modulace?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Jaké znáte 3 základní jednoduché digitální modulace?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to jsou tzv. složené digitální modulace? Znáte příklad takové modulace?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Počet stavů digitální modulace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Co znamená pojem </a:t>
            </a:r>
            <a:r>
              <a:rPr lang="cs-CZ" sz="2000" dirty="0" err="1" smtClean="0"/>
              <a:t>vícestavová</a:t>
            </a:r>
            <a:r>
              <a:rPr lang="cs-CZ" sz="2000" dirty="0" smtClean="0"/>
              <a:t> modulace?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Uveďte příklad </a:t>
            </a:r>
            <a:r>
              <a:rPr lang="cs-CZ" sz="2000" dirty="0" err="1" smtClean="0">
                <a:solidFill>
                  <a:srgbClr val="3C3C8C"/>
                </a:solidFill>
              </a:rPr>
              <a:t>vícestavové</a:t>
            </a:r>
            <a:r>
              <a:rPr lang="cs-CZ" sz="2000" dirty="0" smtClean="0">
                <a:solidFill>
                  <a:srgbClr val="3C3C8C"/>
                </a:solidFill>
              </a:rPr>
              <a:t> digitální modulace a na této ukázce vysvětlete souvislost mezi počtem stavů a počtem přenášených bitů.</a:t>
            </a:r>
          </a:p>
        </p:txBody>
      </p:sp>
      <p:pic>
        <p:nvPicPr>
          <p:cNvPr id="7" name="Picture 3" descr="C:\Users\Pavel\AppData\Local\Microsoft\Windows\Temporary Internet Files\Content.IE5\CK5X5V0T\MC90028270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385" y="5164576"/>
            <a:ext cx="1448932" cy="155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47063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Opakování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Základní digitální modulace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Nakreslete vhodný modulační signál a nosný signál(y) a pomocí nich demonstrujte výsledné modulované signály pomocí jednoduchého amplitudového, frekvenčního i fázového klíčování (ASK, FSK, PSK).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Popište základní vlastnosti a způsob realizace 3 základních digitálních modulací – ASK, FSK, PSK.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znamená pojem On-</a:t>
            </a:r>
            <a:r>
              <a:rPr lang="cs-CZ" sz="2000" dirty="0" err="1" smtClean="0">
                <a:solidFill>
                  <a:srgbClr val="3C3C8C"/>
                </a:solidFill>
              </a:rPr>
              <a:t>Off</a:t>
            </a:r>
            <a:r>
              <a:rPr lang="cs-CZ" sz="2000" dirty="0" smtClean="0">
                <a:solidFill>
                  <a:srgbClr val="3C3C8C"/>
                </a:solidFill>
              </a:rPr>
              <a:t> klíčování?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Jakou základní vlastnost má modulace MSK (Minimum Shift </a:t>
            </a:r>
            <a:r>
              <a:rPr lang="cs-CZ" sz="2000" dirty="0" err="1" smtClean="0">
                <a:solidFill>
                  <a:srgbClr val="3C3C8C"/>
                </a:solidFill>
              </a:rPr>
              <a:t>Keying</a:t>
            </a:r>
            <a:r>
              <a:rPr lang="cs-CZ" sz="2000" dirty="0" smtClean="0">
                <a:solidFill>
                  <a:srgbClr val="3C3C8C"/>
                </a:solidFill>
              </a:rPr>
              <a:t>)?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Jaký je rozdíl mezi tzv. přímým a diferenciálním fázovým klíčováním PSK?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Co to je tzv. konstelační diagram? Nakreslete jeho příklad pro PSK, 4-PSK apod.</a:t>
            </a:r>
          </a:p>
        </p:txBody>
      </p:sp>
    </p:spTree>
    <p:extLst>
      <p:ext uri="{BB962C8B-B14F-4D97-AF65-F5344CB8AC3E}">
        <p14:creationId xmlns:p14="http://schemas.microsoft.com/office/powerpoint/2010/main" val="337394844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Opakování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657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Kvadraturní amplitudová modulace – QAM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 jakých 2 základních digitálních modulací je složena QAM modulace?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Jakým způsobem je ji možno realizovat v praxi? Co znamená tzv. kvadraturní a </a:t>
            </a:r>
            <a:r>
              <a:rPr lang="cs-CZ" sz="2000" dirty="0" err="1" smtClean="0">
                <a:solidFill>
                  <a:srgbClr val="3C3C8C"/>
                </a:solidFill>
              </a:rPr>
              <a:t>soufázová</a:t>
            </a:r>
            <a:r>
              <a:rPr lang="cs-CZ" sz="2000" dirty="0" smtClean="0">
                <a:solidFill>
                  <a:srgbClr val="3C3C8C"/>
                </a:solidFill>
              </a:rPr>
              <a:t> složka?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Nakreslete konstelační diagram modulace 16-QAM, zakreslete všech 16 stavů a vysvětlete, kolik bitů každý stav představuje.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Uveďte alespoň několik různých přenosových systémů a komunikačních technologií, které využívají QAM modulaci.</a:t>
            </a:r>
            <a:endParaRPr lang="cs-CZ" sz="2000" dirty="0" smtClean="0"/>
          </a:p>
        </p:txBody>
      </p:sp>
      <p:pic>
        <p:nvPicPr>
          <p:cNvPr id="7" name="Picture 2" descr="C:\Users\Pavel\AppData\Local\Microsoft\Windows\Temporary Internet Files\Content.IE5\AVNYBSNU\MC90037012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284" y="4311917"/>
            <a:ext cx="1304209" cy="1792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789338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Opakování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965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Modulační a přenosová rychlost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Vysvětlete rozdíl mezi modulační a přenosovou rychlostí a uveďte jejich základní jednotky.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Napište základní vztah pro výpočet přenosové rychlosti </a:t>
            </a:r>
            <a:r>
              <a:rPr lang="cs-CZ" sz="2000" i="1" dirty="0" err="1" smtClean="0"/>
              <a:t>v</a:t>
            </a:r>
            <a:r>
              <a:rPr lang="cs-CZ" sz="2000" i="1" baseline="-25000" dirty="0" err="1" smtClean="0"/>
              <a:t>p</a:t>
            </a:r>
            <a:r>
              <a:rPr lang="cs-CZ" sz="2000" dirty="0" smtClean="0"/>
              <a:t> při znalosti modulační rychlosti </a:t>
            </a:r>
            <a:r>
              <a:rPr lang="cs-CZ" sz="2000" i="1" dirty="0" err="1" smtClean="0"/>
              <a:t>v</a:t>
            </a:r>
            <a:r>
              <a:rPr lang="cs-CZ" sz="2000" i="1" baseline="-25000" dirty="0" err="1" smtClean="0"/>
              <a:t>m</a:t>
            </a:r>
            <a:r>
              <a:rPr lang="cs-CZ" sz="2000" dirty="0" smtClean="0"/>
              <a:t> a počtu stavů modulace </a:t>
            </a:r>
            <a:r>
              <a:rPr lang="cs-CZ" sz="2000" i="1" dirty="0" smtClean="0"/>
              <a:t>m</a:t>
            </a:r>
            <a:r>
              <a:rPr lang="cs-CZ" sz="2000" dirty="0" smtClean="0"/>
              <a:t>.</a:t>
            </a:r>
          </a:p>
          <a:p>
            <a:pPr marL="0" lvl="1">
              <a:spcAft>
                <a:spcPts val="200"/>
              </a:spcAft>
            </a:pPr>
            <a:endParaRPr lang="cs-CZ" sz="2000" dirty="0" smtClean="0"/>
          </a:p>
          <a:p>
            <a:pPr marL="0" lvl="1">
              <a:spcAft>
                <a:spcPts val="200"/>
              </a:spcAft>
            </a:pPr>
            <a:r>
              <a:rPr lang="cs-CZ" sz="2000" dirty="0" smtClean="0">
                <a:solidFill>
                  <a:srgbClr val="C00000"/>
                </a:solidFill>
              </a:rPr>
              <a:t>Příklady pro samostatné počítání</a:t>
            </a:r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Jaká je modulační rychlost </a:t>
            </a:r>
            <a:r>
              <a:rPr lang="cs-CZ" sz="2000" i="1" dirty="0" err="1" smtClean="0"/>
              <a:t>v</a:t>
            </a:r>
            <a:r>
              <a:rPr lang="cs-CZ" sz="2000" i="1" baseline="-25000" dirty="0" err="1" smtClean="0"/>
              <a:t>m</a:t>
            </a:r>
            <a:r>
              <a:rPr lang="cs-CZ" sz="2000" dirty="0" smtClean="0"/>
              <a:t> 64-stavové QAM modulace (64-QAM), když výsledná přenosová rychlost </a:t>
            </a:r>
            <a:r>
              <a:rPr lang="cs-CZ" sz="2000" i="1" dirty="0" err="1" smtClean="0"/>
              <a:t>v</a:t>
            </a:r>
            <a:r>
              <a:rPr lang="cs-CZ" sz="2000" i="1" baseline="-25000" dirty="0" err="1" smtClean="0"/>
              <a:t>p</a:t>
            </a:r>
            <a:r>
              <a:rPr lang="cs-CZ" sz="2000" dirty="0" smtClean="0"/>
              <a:t> = 24 </a:t>
            </a:r>
            <a:r>
              <a:rPr lang="cs-CZ" sz="2000" dirty="0" err="1" smtClean="0"/>
              <a:t>Mbit</a:t>
            </a:r>
            <a:r>
              <a:rPr lang="cs-CZ" sz="2000" dirty="0" smtClean="0"/>
              <a:t>/s?</a:t>
            </a:r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endParaRPr lang="cs-CZ" sz="2000" dirty="0"/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Kolikastavové QAM modulaci odpovídá situace, kdy přenosová rychlost </a:t>
            </a:r>
            <a:r>
              <a:rPr lang="cs-CZ" sz="2000" i="1" dirty="0" err="1" smtClean="0"/>
              <a:t>v</a:t>
            </a:r>
            <a:r>
              <a:rPr lang="cs-CZ" sz="2000" i="1" baseline="-25000" dirty="0" err="1" smtClean="0"/>
              <a:t>p</a:t>
            </a:r>
            <a:r>
              <a:rPr lang="cs-CZ" sz="2000" dirty="0" smtClean="0"/>
              <a:t> = 32 </a:t>
            </a:r>
            <a:r>
              <a:rPr lang="cs-CZ" sz="2000" dirty="0" err="1" smtClean="0"/>
              <a:t>Mbit</a:t>
            </a:r>
            <a:r>
              <a:rPr lang="cs-CZ" sz="2000" dirty="0" smtClean="0"/>
              <a:t>/s při modulační rychlosti </a:t>
            </a:r>
            <a:r>
              <a:rPr lang="cs-CZ" sz="2000" i="1" dirty="0" err="1" smtClean="0"/>
              <a:t>v</a:t>
            </a:r>
            <a:r>
              <a:rPr lang="cs-CZ" sz="2000" i="1" baseline="-25000" dirty="0" err="1" smtClean="0"/>
              <a:t>m</a:t>
            </a:r>
            <a:r>
              <a:rPr lang="cs-CZ" sz="2000" dirty="0" smtClean="0"/>
              <a:t> = 4 </a:t>
            </a:r>
            <a:r>
              <a:rPr lang="cs-CZ" sz="2000" dirty="0" err="1" smtClean="0"/>
              <a:t>MBd</a:t>
            </a:r>
            <a:r>
              <a:rPr lang="cs-CZ" sz="2000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93644095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7258</TotalTime>
  <Words>1094</Words>
  <Application>Microsoft Office PowerPoint</Application>
  <PresentationFormat>Předvádění na obrazovce (4:3)</PresentationFormat>
  <Paragraphs>201</Paragraphs>
  <Slides>14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Mustr_prezentace_OPPA</vt:lpstr>
      <vt:lpstr>Prezentace aplikace PowerPoint</vt:lpstr>
      <vt:lpstr>Opakování</vt:lpstr>
      <vt:lpstr>Opakování</vt:lpstr>
      <vt:lpstr>Opakování</vt:lpstr>
      <vt:lpstr>Co je to „krystalka“</vt:lpstr>
      <vt:lpstr>Opakování</vt:lpstr>
      <vt:lpstr>Opakování</vt:lpstr>
      <vt:lpstr>Opakování</vt:lpstr>
      <vt:lpstr>Opakování</vt:lpstr>
      <vt:lpstr>Opakování</vt:lpstr>
      <vt:lpstr>Opakování</vt:lpstr>
      <vt:lpstr>Opakování</vt:lpstr>
      <vt:lpstr>Opakování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vodrazka</cp:lastModifiedBy>
  <cp:revision>578</cp:revision>
  <dcterms:created xsi:type="dcterms:W3CDTF">2013-09-10T05:03:47Z</dcterms:created>
  <dcterms:modified xsi:type="dcterms:W3CDTF">2014-02-04T16:23:37Z</dcterms:modified>
</cp:coreProperties>
</file>