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0" r:id="rId2"/>
    <p:sldId id="289" r:id="rId3"/>
    <p:sldId id="305" r:id="rId4"/>
    <p:sldId id="306" r:id="rId5"/>
    <p:sldId id="307" r:id="rId6"/>
    <p:sldId id="304" r:id="rId7"/>
    <p:sldId id="290" r:id="rId8"/>
    <p:sldId id="291" r:id="rId9"/>
    <p:sldId id="292" r:id="rId10"/>
    <p:sldId id="293" r:id="rId11"/>
    <p:sldId id="296" r:id="rId12"/>
    <p:sldId id="294" r:id="rId13"/>
    <p:sldId id="295" r:id="rId14"/>
    <p:sldId id="297" r:id="rId15"/>
    <p:sldId id="298" r:id="rId16"/>
    <p:sldId id="299" r:id="rId17"/>
    <p:sldId id="302" r:id="rId18"/>
    <p:sldId id="303" r:id="rId19"/>
    <p:sldId id="308" r:id="rId20"/>
    <p:sldId id="309" r:id="rId21"/>
    <p:sldId id="280" r:id="rId2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otevřeme novou specifickou kapitolu z</a:t>
            </a:r>
            <a:r>
              <a:rPr lang="cs-CZ" baseline="0" dirty="0" smtClean="0"/>
              <a:t> telekomunikační techniky – přenos dat. V navazující prezentaci se pak ještě stručně zmíníme o modemech, </a:t>
            </a:r>
            <a:r>
              <a:rPr lang="cs-CZ" baseline="0" dirty="0" err="1" smtClean="0"/>
              <a:t>xDSL</a:t>
            </a:r>
            <a:r>
              <a:rPr lang="cs-CZ" baseline="0" dirty="0" smtClean="0"/>
              <a:t> modemech, CATV, ale většinu této látky si ponecháme až na 2. ročník.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015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 synchronním přenosovým technologiím se dostaneme hlavně ve druhém ročníku.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422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již většina moderních PC nemá k dispozici tzv. sériový port, což je RS-232C. Nicméně zejména v praxi</a:t>
            </a:r>
            <a:r>
              <a:rPr lang="cs-CZ" baseline="0" dirty="0" smtClean="0"/>
              <a:t> se stále hojně využívá a je dobrým příkladem demonstrovat si na něm charakteristiky rozhraní I2.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543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9843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0420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7139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7139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50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456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36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351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smtClean="0"/>
              <a:t>Nejprve </a:t>
            </a:r>
            <a:r>
              <a:rPr lang="cs-CZ" baseline="0" dirty="0" smtClean="0"/>
              <a:t>je potřeba vysvětlit několik základních pojmů a principů z oblasti přenosu dat – zkratky DTE, DCE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24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první pohled se může zdát studentům rozdělení a definování pojmů DCE, DTE, rozhraní I1, I2 a I3 zbytečně složité. Zkuste jim je proto vysvětlit na jednoduchém příkladu analogového telefonního modemu s přenosem dat v hovorovém pásmu. V tomto případě je DTE třeba obyčejný počítač s programovým vybavením pro ovládání modemu. Ten je k PC připojen</a:t>
            </a:r>
            <a:r>
              <a:rPr lang="cs-CZ" baseline="0" dirty="0" smtClean="0"/>
              <a:t> standardním sériovým portem RS-232, na předchozím obrázku tomuto konektoru odpovídá rozhraní I2. Modem je v tomto příkladu zařízení DCE, převezme data z PC určená pro odeslání a převede je do vhodnější formy pro jejich odeslání prostřednictvím telefonní linky – provede modulaci a další úpravy. Připojená telefonní linka je dle předchozího obrázku telekomunikační okruh a je k modemu připojena prostřednictvím konektoru RJ11, který je v tomto příkladu rozhraním I1. Modem (zařízení DCE) také kromě vlastního odesílání a přijímání dat komunikuje s protější stranou (jiným modemem), navazuje služební komunikaci a řídí ji. Na protější straně je připojený například jiný modem k PC a ten provede opačné operace, tzn. demodulaci přijatého signálu na data, která odešle k připojenému PC.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7237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9912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Studenti asi obvykle dnes znají</a:t>
            </a:r>
            <a:r>
              <a:rPr lang="cs-CZ" baseline="0" dirty="0" smtClean="0"/>
              <a:t> spíše datové sítě s komutací paketů – </a:t>
            </a:r>
            <a:r>
              <a:rPr lang="cs-CZ" baseline="0" dirty="0" err="1" smtClean="0"/>
              <a:t>Ethernet</a:t>
            </a:r>
            <a:r>
              <a:rPr lang="cs-CZ" baseline="0" dirty="0" smtClean="0"/>
              <a:t>. Pakety se sítí šíří různými cestami, přes různé směrovače a přepínače a teprve v koncovém bodě je z nich opět sestavena (v ideálním případě) původní datová zpráva. Příklad sítí nebo technologií s komutací okruhů je např. tzv. ATM buňky. Kdy je nejprve vyslána tzv. vytyčovací buňka, která projde síti mezi vysílací a přijímací stranou jako první a propojí jednotnou cestu ve všech síťových prvcích podél cesty. Zbylé datové ATM buňky pak procházejí všechny přesně touto vytyčenou cestou, která se následně opět rozpadne po ukončení celého přenosu.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527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Arytmický způsob přenosu</a:t>
            </a:r>
            <a:r>
              <a:rPr lang="cs-CZ" baseline="0" dirty="0" smtClean="0"/>
              <a:t> je typicky použit na sériovém rozhraní PC tzv. RS-232. Pokud máte na počítačích v učebně nainstalovaný program </a:t>
            </a:r>
            <a:r>
              <a:rPr lang="cs-CZ" baseline="0" dirty="0" err="1" smtClean="0"/>
              <a:t>hyperterminál</a:t>
            </a:r>
            <a:r>
              <a:rPr lang="cs-CZ" baseline="0" dirty="0" smtClean="0"/>
              <a:t> (nebo obdobu, např. </a:t>
            </a:r>
            <a:r>
              <a:rPr lang="cs-CZ" baseline="0" dirty="0" err="1" smtClean="0"/>
              <a:t>Putty</a:t>
            </a:r>
            <a:r>
              <a:rPr lang="cs-CZ" baseline="0" dirty="0" smtClean="0"/>
              <a:t>), nechte studenty vyzkoušet nastavit parametry sériového rozhraní – start a stop bit, paritu, počet bitů, přenos. rychlost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293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emf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Vrstvový model RM-OSI</a:t>
            </a:r>
          </a:p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Úvod do datových přenosů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Datový přenos</a:t>
            </a:r>
            <a:endParaRPr lang="cs-CZ" sz="2000" b="1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způsob přenosu dat – ta jsou obvykle ve formě bitů (logická 0, 1)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přijímač na druhé straně okruhu musí být schopný rozpoznat okamžiky příchodu jednotlivých bitů – synchronizace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2 nejčastější způsoby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C00000"/>
                </a:solidFill>
              </a:rPr>
              <a:t>arytmický způsob přenosu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seskupení bitů do skupin s konstantní velikostí, obvykle 8 bitů (bajt)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např. jeden znak ASCII abecedy (typicky 7 bitů + 1 paritní)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 začátek skupiny se umístí specifický bit, tzv. start bit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 konec se často přidává tzv. stop bit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přijímací strana při detekci start bitu zjistí, že je vysílána nová posloupnost bitů a začne odpočítávat jednotlivé přijaté bity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stop bit slouží pro kontrolu správnosti detekce všech 8 datových bitů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díky start a stop bitu dojde vždy k synchronizaci vysílače a přijímače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n</a:t>
            </a:r>
            <a:r>
              <a:rPr lang="cs-CZ" dirty="0" smtClean="0">
                <a:solidFill>
                  <a:srgbClr val="3C3C8C"/>
                </a:solidFill>
              </a:rPr>
              <a:t>ení tak nutná stálá synchronizace, jen po dobu příjmu jedné skupiny bitů</a:t>
            </a:r>
          </a:p>
        </p:txBody>
      </p:sp>
    </p:spTree>
    <p:extLst>
      <p:ext uri="{BB962C8B-B14F-4D97-AF65-F5344CB8AC3E}">
        <p14:creationId xmlns:p14="http://schemas.microsoft.com/office/powerpoint/2010/main" val="9751604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330564"/>
              </p:ext>
            </p:extLst>
          </p:nvPr>
        </p:nvGraphicFramePr>
        <p:xfrm>
          <a:off x="1569720" y="1344479"/>
          <a:ext cx="6193118" cy="5397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8" name="Visio" r:id="rId5" imgW="7176211" imgH="6149460" progId="Visio.Drawing.11">
                  <p:embed/>
                </p:oleObj>
              </mc:Choice>
              <mc:Fallback>
                <p:oleObj name="Visio" r:id="rId5" imgW="7176211" imgH="61494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69720" y="1344479"/>
                        <a:ext cx="6193118" cy="5397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81190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+mj-lt"/>
              <a:buAutoNum type="arabicPeriod" startAt="2"/>
            </a:pPr>
            <a:r>
              <a:rPr lang="cs-CZ" sz="2000" dirty="0" smtClean="0">
                <a:solidFill>
                  <a:srgbClr val="C00000"/>
                </a:solidFill>
              </a:rPr>
              <a:t>synchronní způsob přenosu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nutná stálá a přesná synchronizace vysílací a přijímací strany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start a stop bity nejsou potřeba, data jsou vysílána jako nepřerušovaný sled bitů s pevným časovým rámcem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díky přesné synchronizaci přijímací strana zná správné okamžiky začátků jednotlivých bitů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 případě nedodržení synchronizace hrozí ztráta přenášených dat – vlivem chybné detekce a vyhodnocení přijímaných bitů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synchronizaci lze zajistit: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speciálně vyhrazeným synchronizačním kanálem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distribucí synchronizačního taktu v datovém kanále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vhodně navrženým linkovým kódem zajišťujícím synchronizaci vysílací a přijímací strany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dnešní přenosové systém obvykle kombinují 2. a 3. způsob – specifické bitové posloupnosti pro udržení synchronizace ve služebních zprávách a záhlavích, linkové kódy s množstvím přechodů (hran) mezi logickou 1 a 0</a:t>
            </a:r>
          </a:p>
        </p:txBody>
      </p:sp>
    </p:spTree>
    <p:extLst>
      <p:ext uri="{BB962C8B-B14F-4D97-AF65-F5344CB8AC3E}">
        <p14:creationId xmlns:p14="http://schemas.microsoft.com/office/powerpoint/2010/main" val="7542058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Datová rozhraní</a:t>
            </a:r>
          </a:p>
          <a:p>
            <a:pPr marL="627063" lvl="2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 rozhraních I</a:t>
            </a:r>
            <a:r>
              <a:rPr lang="cs-CZ" baseline="-25000" dirty="0" smtClean="0">
                <a:solidFill>
                  <a:srgbClr val="3C3C8C"/>
                </a:solidFill>
              </a:rPr>
              <a:t>1</a:t>
            </a:r>
            <a:r>
              <a:rPr lang="cs-CZ" dirty="0" smtClean="0">
                <a:solidFill>
                  <a:srgbClr val="3C3C8C"/>
                </a:solidFill>
              </a:rPr>
              <a:t> a I</a:t>
            </a:r>
            <a:r>
              <a:rPr lang="cs-CZ" baseline="-25000" dirty="0" smtClean="0">
                <a:solidFill>
                  <a:srgbClr val="3C3C8C"/>
                </a:solidFill>
              </a:rPr>
              <a:t>2</a:t>
            </a:r>
            <a:r>
              <a:rPr lang="cs-CZ" dirty="0" smtClean="0">
                <a:solidFill>
                  <a:srgbClr val="3C3C8C"/>
                </a:solidFill>
              </a:rPr>
              <a:t> standardizovány parametry a charakteristiky v doporučeních ITU-T – díky tomu mohou komunikovat zařízení různých výrobců</a:t>
            </a:r>
          </a:p>
          <a:p>
            <a:pPr marL="627063" lvl="2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rozhraní I</a:t>
            </a:r>
            <a:r>
              <a:rPr lang="cs-CZ" baseline="-25000" dirty="0" smtClean="0">
                <a:solidFill>
                  <a:srgbClr val="3C3C8C"/>
                </a:solidFill>
              </a:rPr>
              <a:t>2</a:t>
            </a:r>
            <a:r>
              <a:rPr lang="cs-CZ" dirty="0" smtClean="0">
                <a:solidFill>
                  <a:srgbClr val="3C3C8C"/>
                </a:solidFill>
              </a:rPr>
              <a:t> definováno 4 charakteristikami:</a:t>
            </a:r>
          </a:p>
          <a:p>
            <a:pPr marL="1084263" lvl="3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mechanické</a:t>
            </a:r>
          </a:p>
          <a:p>
            <a:pPr marL="1084263" lvl="3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elektrické</a:t>
            </a:r>
          </a:p>
          <a:p>
            <a:pPr marL="1084263" lvl="3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funkční</a:t>
            </a:r>
          </a:p>
          <a:p>
            <a:pPr marL="1084263" lvl="3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protokolové</a:t>
            </a:r>
          </a:p>
          <a:p>
            <a:pPr marL="627063" lvl="2" indent="-26511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 praxi dnes nejpoužívanější rozhraní </a:t>
            </a:r>
            <a:r>
              <a:rPr lang="cs-CZ" b="1" dirty="0" smtClean="0">
                <a:solidFill>
                  <a:srgbClr val="C00000"/>
                </a:solidFill>
              </a:rPr>
              <a:t>RS-232</a:t>
            </a:r>
            <a:r>
              <a:rPr lang="cs-CZ" dirty="0" smtClean="0">
                <a:solidFill>
                  <a:srgbClr val="3C3C8C"/>
                </a:solidFill>
              </a:rPr>
              <a:t> a </a:t>
            </a:r>
            <a:r>
              <a:rPr lang="cs-CZ" b="1" dirty="0" smtClean="0">
                <a:solidFill>
                  <a:srgbClr val="C00000"/>
                </a:solidFill>
              </a:rPr>
              <a:t>RS-485</a:t>
            </a:r>
            <a:endParaRPr lang="cs-CZ" sz="1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r>
              <a:rPr lang="cs-CZ" b="1" dirty="0" smtClean="0">
                <a:solidFill>
                  <a:srgbClr val="C00000"/>
                </a:solidFill>
              </a:rPr>
              <a:t>RS-232</a:t>
            </a:r>
            <a:r>
              <a:rPr lang="cs-CZ" dirty="0" smtClean="0">
                <a:solidFill>
                  <a:srgbClr val="3C3C8C"/>
                </a:solidFill>
              </a:rPr>
              <a:t> – původní, tzv. sériové rozhraní běžného počítače, nyní nahrazeno USB</a:t>
            </a: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Dnes se stále využívá v průmyslových aplikacích pro komunikaci a řízení síťových prvků, telekomunikačních zařízení, apod.</a:t>
            </a:r>
            <a:endParaRPr lang="cs-CZ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r>
              <a:rPr lang="cs-CZ" b="1" dirty="0" smtClean="0">
                <a:solidFill>
                  <a:srgbClr val="C00000"/>
                </a:solidFill>
              </a:rPr>
              <a:t>RS-485</a:t>
            </a:r>
            <a:endParaRPr lang="cs-CZ" dirty="0" smtClean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Menší počet vodičů, logické úrovně (0 a 1) určovány diferenciálně, umožňuje sběrnicové propojení až 32 zařízení v průmyslových sítích, výtazích, zabezpečovacích systémech, inteligentních budovách atd.</a:t>
            </a:r>
          </a:p>
        </p:txBody>
      </p:sp>
    </p:spTree>
    <p:extLst>
      <p:ext uri="{BB962C8B-B14F-4D97-AF65-F5344CB8AC3E}">
        <p14:creationId xmlns:p14="http://schemas.microsoft.com/office/powerpoint/2010/main" val="24152910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72008" y="1308766"/>
            <a:ext cx="9036496" cy="5191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RS-232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mechanické charakteristiky</a:t>
            </a:r>
            <a:r>
              <a:rPr lang="cs-CZ" dirty="0" smtClean="0">
                <a:solidFill>
                  <a:srgbClr val="3C3C8C"/>
                </a:solidFill>
              </a:rPr>
              <a:t> – definují fyzické parametry a uspořádání konektoru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RS-232 konektor Canon DB-25 s 25 piny, případně DE-9 s 9 piny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>
              <a:solidFill>
                <a:srgbClr val="3C3C8C"/>
              </a:solidFill>
            </a:endParaRP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>
              <a:solidFill>
                <a:srgbClr val="3C3C8C"/>
              </a:solidFill>
            </a:endParaRP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elektrické charakteristiky</a:t>
            </a:r>
            <a:r>
              <a:rPr lang="cs-CZ" dirty="0" smtClean="0">
                <a:solidFill>
                  <a:srgbClr val="3C3C8C"/>
                </a:solidFill>
              </a:rPr>
              <a:t> – přiřazují logickým stavům 0 a 1 elektrické vyjádření, tzn. </a:t>
            </a:r>
            <a:r>
              <a:rPr lang="cs-CZ" dirty="0">
                <a:solidFill>
                  <a:srgbClr val="3C3C8C"/>
                </a:solidFill>
              </a:rPr>
              <a:t>p</a:t>
            </a:r>
            <a:r>
              <a:rPr lang="cs-CZ" dirty="0" smtClean="0">
                <a:solidFill>
                  <a:srgbClr val="3C3C8C"/>
                </a:solidFill>
              </a:rPr>
              <a:t>olaritu a rozmezí amplitudy, rozsah přenosové rychlosti apod.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RS-232 nejčastěji dle doporučení ITU-T V.28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logické nule odpovídá kladné napětí +3 až +15 V, jedničce záporné -3 až -15 V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přenosová rychlost maximálně 64 </a:t>
            </a:r>
            <a:r>
              <a:rPr lang="cs-CZ" dirty="0" err="1" smtClean="0">
                <a:solidFill>
                  <a:srgbClr val="3C3C8C"/>
                </a:solidFill>
              </a:rPr>
              <a:t>kbit</a:t>
            </a:r>
            <a:r>
              <a:rPr lang="cs-CZ" dirty="0" smtClean="0">
                <a:solidFill>
                  <a:srgbClr val="3C3C8C"/>
                </a:solidFill>
              </a:rPr>
              <a:t>/s (115,2) do vzdálenosti 10 metrů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elektrické charakteristiky také </a:t>
            </a:r>
            <a:r>
              <a:rPr lang="cs-CZ" dirty="0">
                <a:solidFill>
                  <a:srgbClr val="3C3C8C"/>
                </a:solidFill>
              </a:rPr>
              <a:t>definují tzv. ekvivalentní obvod </a:t>
            </a:r>
            <a:r>
              <a:rPr lang="cs-CZ" dirty="0" smtClean="0">
                <a:solidFill>
                  <a:srgbClr val="3C3C8C"/>
                </a:solidFill>
              </a:rPr>
              <a:t>rozhraní I</a:t>
            </a:r>
            <a:r>
              <a:rPr lang="cs-CZ" baseline="-25000" dirty="0" smtClean="0">
                <a:solidFill>
                  <a:srgbClr val="3C3C8C"/>
                </a:solidFill>
              </a:rPr>
              <a:t>2</a:t>
            </a:r>
            <a:endParaRPr lang="cs-CZ" baseline="-25000" dirty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</p:txBody>
      </p:sp>
      <p:pic>
        <p:nvPicPr>
          <p:cNvPr id="7" name="Picture 2" descr="https://encrypted-tbn3.gstatic.com/images?q=tbn:ANd9GcTM4kSLYmr73TiIflppNBt0Dx957Q5ShpPtFBdFtCPXFC3jG0g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" t="-10040" r="-5786" b="19871"/>
          <a:stretch/>
        </p:blipFill>
        <p:spPr bwMode="auto">
          <a:xfrm>
            <a:off x="1661628" y="2555802"/>
            <a:ext cx="2466975" cy="166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Picture 4" descr="http://www.dpie.com/pcmcia/quatech_rs232_pinou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60"/>
          <a:stretch/>
        </p:blipFill>
        <p:spPr bwMode="auto">
          <a:xfrm>
            <a:off x="5492750" y="2574510"/>
            <a:ext cx="3263900" cy="1833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3332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RS-232</a:t>
            </a:r>
            <a:r>
              <a:rPr lang="cs-CZ" dirty="0" smtClean="0">
                <a:solidFill>
                  <a:srgbClr val="3C3C8C"/>
                </a:solidFill>
              </a:rPr>
              <a:t> – ekvivalentní </a:t>
            </a:r>
            <a:r>
              <a:rPr lang="cs-CZ" dirty="0">
                <a:solidFill>
                  <a:srgbClr val="3C3C8C"/>
                </a:solidFill>
              </a:rPr>
              <a:t>obvod </a:t>
            </a:r>
            <a:r>
              <a:rPr lang="cs-CZ" dirty="0" smtClean="0">
                <a:solidFill>
                  <a:srgbClr val="3C3C8C"/>
                </a:solidFill>
              </a:rPr>
              <a:t>rozhraní I</a:t>
            </a:r>
            <a:r>
              <a:rPr lang="cs-CZ" baseline="-25000" dirty="0" smtClean="0">
                <a:solidFill>
                  <a:srgbClr val="3C3C8C"/>
                </a:solidFill>
              </a:rPr>
              <a:t>2</a:t>
            </a: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RS-232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>
                <a:solidFill>
                  <a:srgbClr val="3C3C8C"/>
                </a:solidFill>
              </a:rPr>
              <a:t>– </a:t>
            </a:r>
            <a:endParaRPr lang="cs-CZ" dirty="0" smtClean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r>
              <a:rPr lang="cs-CZ" dirty="0" smtClean="0">
                <a:solidFill>
                  <a:srgbClr val="3C3C8C"/>
                </a:solidFill>
              </a:rPr>
              <a:t>napěťové úrovně dle V.28</a:t>
            </a:r>
            <a:endParaRPr lang="cs-CZ" baseline="-25000" dirty="0">
              <a:solidFill>
                <a:srgbClr val="3C3C8C"/>
              </a:solidFill>
            </a:endParaRPr>
          </a:p>
          <a:p>
            <a:pPr marL="0" lvl="2">
              <a:spcAft>
                <a:spcPts val="200"/>
              </a:spcAft>
            </a:pPr>
            <a:endParaRPr lang="cs-CZ" baseline="-25000" dirty="0">
              <a:solidFill>
                <a:srgbClr val="3C3C8C"/>
              </a:solidFill>
            </a:endParaRPr>
          </a:p>
        </p:txBody>
      </p:sp>
      <p:pic>
        <p:nvPicPr>
          <p:cNvPr id="30722" name="Picture 2" descr="x32pts_009_imp (ekvivalentni obvod rozhrani dle ITU-T 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828" y="1731136"/>
            <a:ext cx="5349323" cy="23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746607"/>
              </p:ext>
            </p:extLst>
          </p:nvPr>
        </p:nvGraphicFramePr>
        <p:xfrm>
          <a:off x="2929880" y="4263639"/>
          <a:ext cx="3955189" cy="250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9" name="Visio" r:id="rId6" imgW="4663963" imgH="2953993" progId="Visio.Drawing.11">
                  <p:embed/>
                </p:oleObj>
              </mc:Choice>
              <mc:Fallback>
                <p:oleObj name="Visio" r:id="rId6" imgW="4663963" imgH="295399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29880" y="4263639"/>
                        <a:ext cx="3955189" cy="250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88555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3903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RS-232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funkční charakteristiky</a:t>
            </a:r>
            <a:r>
              <a:rPr lang="cs-CZ" dirty="0" smtClean="0">
                <a:solidFill>
                  <a:srgbClr val="3C3C8C"/>
                </a:solidFill>
              </a:rPr>
              <a:t> – doporučení V.24 definuje pro RS-232 celkem 42 vazebních obvodů, tzv. obvody řady 100</a:t>
            </a:r>
          </a:p>
          <a:p>
            <a:pPr marL="1104900" lvl="3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každý z těchto obvodů je připojen na jeden pin konektoru a plní konkrétní funkci při komunikaci mezi zařízeními DTE a DCE</a:t>
            </a:r>
          </a:p>
          <a:p>
            <a:pPr marL="1104900" lvl="3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sloužilo k řízení telefonních modemů a datových měničů</a:t>
            </a:r>
          </a:p>
          <a:p>
            <a:pPr marL="1104900" lvl="3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dnes se prakticky nevyužívá, postačí datové piny pro vysílání a příjem a případně pro potvrzování (při HW řízení toku, při SW řízení toku není potřeba)</a:t>
            </a:r>
          </a:p>
          <a:p>
            <a:pPr marL="1104900" lvl="3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647700" lvl="2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3C3C8C"/>
                </a:solidFill>
              </a:rPr>
              <a:t>protokolové charakteristiky</a:t>
            </a:r>
            <a:r>
              <a:rPr lang="cs-CZ" dirty="0" smtClean="0">
                <a:solidFill>
                  <a:srgbClr val="3C3C8C"/>
                </a:solidFill>
              </a:rPr>
              <a:t> – určují výměnu řídících informací na rozhraní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rozhraní I</a:t>
            </a:r>
            <a:r>
              <a:rPr lang="cs-CZ" baseline="-25000" dirty="0" smtClean="0">
                <a:solidFill>
                  <a:srgbClr val="3C3C8C"/>
                </a:solidFill>
              </a:rPr>
              <a:t>2</a:t>
            </a:r>
            <a:r>
              <a:rPr lang="cs-CZ" dirty="0" smtClean="0">
                <a:solidFill>
                  <a:srgbClr val="3C3C8C"/>
                </a:solidFill>
              </a:rPr>
              <a:t> není vytvořeno žádné samostatné doporučení, tyto charakteristiky jsou uvedeny v doporučeních pro zařízení DTE a DCE</a:t>
            </a:r>
          </a:p>
        </p:txBody>
      </p:sp>
    </p:spTree>
    <p:extLst>
      <p:ext uri="{BB962C8B-B14F-4D97-AF65-F5344CB8AC3E}">
        <p14:creationId xmlns:p14="http://schemas.microsoft.com/office/powerpoint/2010/main" val="34744687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encrypted-tbn3.gstatic.com/images?q=tbn:ANd9GcSLmJr2jao5m5GrQw-RqtDwKlRzTMVYUDzhzAIGs4l6h0mWNb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817" y="2868407"/>
            <a:ext cx="2698183" cy="224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RS-232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Dnes obecně snaha integrovat komunikační funkce do koncových zařízení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integrace síťových rozhraní přímo do PC, univerzální sériové rozhraní USB, masové rozšíření Ethernetu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při potřebě komunikace přes RS-232 se používá převodník USB/RS-232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 úspěšnou komunikaci je třeba nastavit v PC zejména: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Rychlost (nejčastěji 9,6 nebo 19,2 </a:t>
            </a:r>
            <a:r>
              <a:rPr lang="cs-CZ" dirty="0" err="1" smtClean="0">
                <a:solidFill>
                  <a:srgbClr val="3C3C8C"/>
                </a:solidFill>
              </a:rPr>
              <a:t>kBd</a:t>
            </a:r>
            <a:r>
              <a:rPr lang="cs-CZ" dirty="0" smtClean="0">
                <a:solidFill>
                  <a:srgbClr val="3C3C8C"/>
                </a:solidFill>
              </a:rPr>
              <a:t>)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Délku start/stop prvku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Počet bitů značky – 7 nebo 8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Paritu – sudou nebo lichou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Řízení toku – HW nebo SW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Obě stany komunikace musejí být nastaveny stejně!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K propojení DCE-DTE se používá přímý kabel (zásuvka-vidlice)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K propojení </a:t>
            </a:r>
            <a:r>
              <a:rPr lang="cs-CZ" dirty="0" smtClean="0">
                <a:solidFill>
                  <a:srgbClr val="3C3C8C"/>
                </a:solidFill>
              </a:rPr>
              <a:t>DTE-DTE (mezi 2 PC) se </a:t>
            </a:r>
            <a:r>
              <a:rPr lang="cs-CZ" dirty="0">
                <a:solidFill>
                  <a:srgbClr val="3C3C8C"/>
                </a:solidFill>
              </a:rPr>
              <a:t>používá </a:t>
            </a:r>
            <a:r>
              <a:rPr lang="cs-CZ" dirty="0" smtClean="0">
                <a:solidFill>
                  <a:srgbClr val="3C3C8C"/>
                </a:solidFill>
              </a:rPr>
              <a:t>křížený kabel (zásuvka-zásuvka)</a:t>
            </a:r>
            <a:endParaRPr lang="cs-CZ" dirty="0">
              <a:solidFill>
                <a:srgbClr val="3C3C8C"/>
              </a:solidFill>
            </a:endParaRP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K sériové </a:t>
            </a:r>
            <a:r>
              <a:rPr lang="cs-CZ" smtClean="0">
                <a:solidFill>
                  <a:srgbClr val="3C3C8C"/>
                </a:solidFill>
              </a:rPr>
              <a:t>komunikaci PC slouží </a:t>
            </a:r>
            <a:r>
              <a:rPr lang="cs-CZ" dirty="0" smtClean="0">
                <a:solidFill>
                  <a:srgbClr val="3C3C8C"/>
                </a:solidFill>
              </a:rPr>
              <a:t>programy, jako např. </a:t>
            </a:r>
            <a:r>
              <a:rPr lang="cs-CZ" dirty="0" err="1" smtClean="0">
                <a:solidFill>
                  <a:srgbClr val="3C3C8C"/>
                </a:solidFill>
              </a:rPr>
              <a:t>PuTTY</a:t>
            </a:r>
            <a:endParaRPr lang="cs-CZ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24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Rozhraní RS-485</a:t>
            </a:r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>
          <a:xfrm>
            <a:off x="615949" y="1364974"/>
            <a:ext cx="8302763" cy="4761189"/>
          </a:xfrm>
        </p:spPr>
        <p:txBody>
          <a:bodyPr/>
          <a:lstStyle/>
          <a:p>
            <a:r>
              <a:rPr lang="cs-CZ" altLang="cs-CZ" sz="2000" dirty="0"/>
              <a:t>Symetrické rozhraní dle </a:t>
            </a:r>
            <a:r>
              <a:rPr lang="cs-CZ" altLang="cs-CZ" sz="2000" dirty="0" smtClean="0"/>
              <a:t>doporučení ITU-T V.11, tj. dva symetrické datové vodiče, zem je pouze pro potřeby stínění</a:t>
            </a:r>
            <a:endParaRPr lang="cs-CZ" altLang="cs-CZ" sz="2000" dirty="0"/>
          </a:p>
          <a:p>
            <a:r>
              <a:rPr lang="cs-CZ" altLang="cs-CZ" sz="2000" dirty="0"/>
              <a:t>Maximální úrovně −6V </a:t>
            </a:r>
            <a:r>
              <a:rPr lang="cs-CZ" altLang="cs-CZ" sz="2000" dirty="0" smtClean="0"/>
              <a:t>až </a:t>
            </a:r>
            <a:r>
              <a:rPr lang="cs-CZ" altLang="cs-CZ" sz="2000" dirty="0"/>
              <a:t>+6V </a:t>
            </a:r>
            <a:r>
              <a:rPr lang="cs-CZ" altLang="cs-CZ" sz="2000" dirty="0" smtClean="0"/>
              <a:t>(typicky ±3V, </a:t>
            </a:r>
            <a:r>
              <a:rPr lang="cs-CZ" altLang="cs-CZ" sz="2000" dirty="0"/>
              <a:t>± </a:t>
            </a:r>
            <a:r>
              <a:rPr lang="cs-CZ" altLang="cs-CZ" sz="2000" dirty="0" smtClean="0"/>
              <a:t>0,3 </a:t>
            </a:r>
            <a:r>
              <a:rPr lang="cs-CZ" altLang="cs-CZ" sz="2000" dirty="0"/>
              <a:t>V </a:t>
            </a:r>
            <a:r>
              <a:rPr lang="cs-CZ" altLang="cs-CZ" sz="2000" dirty="0" smtClean="0"/>
              <a:t>je prahová hodnota pro rozpoznání znaku)</a:t>
            </a:r>
            <a:endParaRPr lang="cs-CZ" altLang="cs-CZ" sz="2000" dirty="0"/>
          </a:p>
          <a:p>
            <a:r>
              <a:rPr lang="cs-CZ" altLang="cs-CZ" sz="2000" dirty="0"/>
              <a:t>Rychlost </a:t>
            </a:r>
            <a:r>
              <a:rPr lang="cs-CZ" altLang="cs-CZ" sz="2000" dirty="0" smtClean="0"/>
              <a:t>0,001 </a:t>
            </a:r>
            <a:r>
              <a:rPr lang="cs-CZ" altLang="cs-CZ" sz="2000" dirty="0"/>
              <a:t>až 10 </a:t>
            </a:r>
            <a:r>
              <a:rPr lang="cs-CZ" altLang="cs-CZ" sz="2000" dirty="0" err="1" smtClean="0"/>
              <a:t>Mbit</a:t>
            </a:r>
            <a:r>
              <a:rPr lang="cs-CZ" altLang="cs-CZ" sz="2000" dirty="0" smtClean="0"/>
              <a:t>/s</a:t>
            </a:r>
          </a:p>
          <a:p>
            <a:r>
              <a:rPr lang="cs-CZ" altLang="cs-CZ" sz="2000" dirty="0" smtClean="0"/>
              <a:t>Délka desítky m až km – záleží na rychlosti</a:t>
            </a:r>
            <a:endParaRPr lang="cs-CZ" altLang="cs-CZ" sz="2000" dirty="0"/>
          </a:p>
          <a:p>
            <a:r>
              <a:rPr lang="cs-CZ" altLang="cs-CZ" sz="2000" dirty="0"/>
              <a:t>Asynchronní </a:t>
            </a:r>
            <a:r>
              <a:rPr lang="cs-CZ" altLang="cs-CZ" sz="2000" dirty="0" smtClean="0"/>
              <a:t>nebo </a:t>
            </a:r>
            <a:r>
              <a:rPr lang="cs-CZ" altLang="cs-CZ" sz="2000" dirty="0"/>
              <a:t>synchronní </a:t>
            </a:r>
            <a:r>
              <a:rPr lang="cs-CZ" altLang="cs-CZ" sz="2000" dirty="0" smtClean="0"/>
              <a:t>přenos</a:t>
            </a:r>
            <a:endParaRPr lang="cs-CZ" altLang="cs-CZ" sz="2000" dirty="0"/>
          </a:p>
          <a:p>
            <a:pPr eaLnBrk="1" hangingPunct="1"/>
            <a:r>
              <a:rPr lang="cs-CZ" altLang="cs-CZ" sz="2000" dirty="0" smtClean="0"/>
              <a:t>Sběrnice (2 nebo 4 drátová)</a:t>
            </a:r>
          </a:p>
          <a:p>
            <a:pPr lvl="1" eaLnBrk="1" hangingPunct="1"/>
            <a:r>
              <a:rPr lang="cs-CZ" altLang="cs-CZ" sz="1800" dirty="0" smtClean="0"/>
              <a:t>mnohabodová komunikace master-</a:t>
            </a:r>
            <a:r>
              <a:rPr lang="cs-CZ" altLang="cs-CZ" sz="1800" dirty="0" err="1" smtClean="0"/>
              <a:t>slave</a:t>
            </a:r>
            <a:endParaRPr lang="cs-CZ" altLang="cs-CZ" sz="1800" dirty="0" smtClean="0"/>
          </a:p>
          <a:p>
            <a:pPr lvl="1" eaLnBrk="1" hangingPunct="1"/>
            <a:r>
              <a:rPr lang="cs-CZ" altLang="cs-CZ" sz="1800" dirty="0" smtClean="0"/>
              <a:t>Impedanční přizpůsobení na koncích vedení (typicky 100 ohmů)</a:t>
            </a:r>
          </a:p>
        </p:txBody>
      </p:sp>
      <p:pic>
        <p:nvPicPr>
          <p:cNvPr id="33794" name="Picture 2" descr="http://www.lammertbies.nl/picture/rs485_network_topolo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071" y="4950860"/>
            <a:ext cx="41529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2791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Rozhraní </a:t>
            </a:r>
            <a:r>
              <a:rPr lang="cs-CZ" altLang="cs-CZ" dirty="0" smtClean="0"/>
              <a:t>USB</a:t>
            </a:r>
            <a:endParaRPr lang="cs-CZ" altLang="cs-CZ" dirty="0" smtClean="0"/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>
          <a:xfrm>
            <a:off x="152401" y="1364975"/>
            <a:ext cx="8864600" cy="4172226"/>
          </a:xfrm>
        </p:spPr>
        <p:txBody>
          <a:bodyPr/>
          <a:lstStyle/>
          <a:p>
            <a:r>
              <a:rPr lang="cs-CZ" altLang="cs-CZ" sz="2000" b="1" dirty="0" smtClean="0">
                <a:solidFill>
                  <a:srgbClr val="C00000"/>
                </a:solidFill>
              </a:rPr>
              <a:t>USB</a:t>
            </a:r>
            <a:r>
              <a:rPr lang="cs-CZ" altLang="cs-CZ" sz="2000" dirty="0" smtClean="0"/>
              <a:t> – Universal </a:t>
            </a:r>
            <a:r>
              <a:rPr lang="cs-CZ" altLang="cs-CZ" sz="2000" dirty="0" err="1" smtClean="0"/>
              <a:t>Serial</a:t>
            </a:r>
            <a:r>
              <a:rPr lang="cs-CZ" altLang="cs-CZ" sz="2000" dirty="0" smtClean="0"/>
              <a:t> Bus – univerzální sériová sběrnice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1800" dirty="0" smtClean="0"/>
              <a:t>moderní sběrnicové rozhraní pro připojení periferií k PC, </a:t>
            </a:r>
            <a:r>
              <a:rPr lang="cs-CZ" altLang="cs-CZ" sz="1800" dirty="0" err="1" smtClean="0"/>
              <a:t>tabletům</a:t>
            </a:r>
            <a:r>
              <a:rPr lang="cs-CZ" altLang="cs-CZ" sz="1800" dirty="0" smtClean="0"/>
              <a:t>, </a:t>
            </a:r>
            <a:r>
              <a:rPr lang="cs-CZ" altLang="cs-CZ" sz="1800" dirty="0" err="1" smtClean="0"/>
              <a:t>smartphonům</a:t>
            </a:r>
            <a:r>
              <a:rPr lang="cs-CZ" altLang="cs-CZ" sz="1800" dirty="0" smtClean="0"/>
              <a:t> apod.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altLang="cs-CZ" dirty="0" smtClean="0"/>
              <a:t>postupný vývoj USB 1.1 – v roce 1995 (1998), přenosová rychlost 1,5 nebo 12 </a:t>
            </a:r>
            <a:r>
              <a:rPr lang="cs-CZ" altLang="cs-CZ" dirty="0" err="1" smtClean="0"/>
              <a:t>Mbit</a:t>
            </a:r>
            <a:r>
              <a:rPr lang="cs-CZ" altLang="cs-CZ" dirty="0" smtClean="0"/>
              <a:t>/s, 4 vodiče – 2 datové, napájení +5 V, zem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altLang="cs-CZ" dirty="0" smtClean="0"/>
              <a:t>USB 2.0 – v roce 2000, zpětná kompatibilita, rychlost až 480 </a:t>
            </a:r>
            <a:r>
              <a:rPr lang="cs-CZ" altLang="cs-CZ" dirty="0" err="1" smtClean="0"/>
              <a:t>Mbit</a:t>
            </a:r>
            <a:r>
              <a:rPr lang="cs-CZ" altLang="cs-CZ" dirty="0" smtClean="0"/>
              <a:t>/s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altLang="cs-CZ" dirty="0" smtClean="0"/>
              <a:t>USB 3.0 – v roce 2008 (2010), rychlost až 5 </a:t>
            </a:r>
            <a:r>
              <a:rPr lang="cs-CZ" altLang="cs-CZ" dirty="0" err="1" smtClean="0"/>
              <a:t>Gbit</a:t>
            </a:r>
            <a:r>
              <a:rPr lang="cs-CZ" altLang="cs-CZ" dirty="0" smtClean="0"/>
              <a:t>/s, zpětná kompatibilita, větší počet datových vodičů (4) a celkový počet vodičů (9)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altLang="cs-CZ" dirty="0" smtClean="0"/>
              <a:t>USB 3.1 – v roce 2013, rychlost až 10 </a:t>
            </a:r>
            <a:r>
              <a:rPr lang="cs-CZ" altLang="cs-CZ" dirty="0" err="1" smtClean="0"/>
              <a:t>Gbit</a:t>
            </a:r>
            <a:r>
              <a:rPr lang="cs-CZ" altLang="cs-CZ" dirty="0" smtClean="0"/>
              <a:t>/s, nový typ konektoru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1800" dirty="0" smtClean="0"/>
              <a:t>USB sběrnice poskytuje napájení až do 500 mA, nebo extern</a:t>
            </a:r>
            <a:r>
              <a:rPr lang="cs-CZ" altLang="cs-CZ" sz="1800" dirty="0" smtClean="0"/>
              <a:t>í napájení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1800" dirty="0" smtClean="0"/>
              <a:t>garantovaná délka kabelu mezi zařízeními je 5 m (delší – negarantované)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1800" dirty="0" smtClean="0"/>
              <a:t>možnost připojení více zařízení na sběrnici – adresace, všesměrová adresa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altLang="cs-CZ" sz="1800" dirty="0" smtClean="0"/>
              <a:t>počítač je vždy zařízení typu „master“ a připojené periferie jsou typu „</a:t>
            </a:r>
            <a:r>
              <a:rPr lang="cs-CZ" altLang="cs-CZ" sz="1800" dirty="0" err="1" smtClean="0"/>
              <a:t>slave</a:t>
            </a:r>
            <a:r>
              <a:rPr lang="cs-CZ" altLang="cs-CZ" sz="1800" dirty="0" smtClean="0"/>
              <a:t>“</a:t>
            </a:r>
          </a:p>
        </p:txBody>
      </p:sp>
      <p:pic>
        <p:nvPicPr>
          <p:cNvPr id="32770" name="Picture 2" descr="http://upload.wikimedia.org/wikipedia/commons/thumb/4/4a/USB_types.jpg/220px-USB_ty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4" y="5562601"/>
            <a:ext cx="2536826" cy="11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3530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Doposud jsme se převážně zabývali spojovací technikou a přenosem telefonního signálu</a:t>
            </a: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technika</a:t>
            </a:r>
            <a:r>
              <a:rPr lang="cs-CZ" sz="2000" dirty="0" smtClean="0"/>
              <a:t> = přenos dat, zpráv, údajů apod.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data mohou být v libovolné formě – analogové i digitální elektrické signály, značky, akustické veličiny, optické signály…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Vrstvový model RM-OSI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organizace ISO vypracovala tzv. referenční model RM-OSI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rozdělení celého procesu vytvoření a přenosu zprávy (dat) mezi dvěma obecnými systémy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model pro otevřené systémy – řešení různých výrobců jednotlivých vrstev jsou spolu navzájem kompatibilní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vrstvový model je abstraktní systém – lze jej použít na libovolný komunikační systém a technologii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Ethernet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Ethernet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err="1" smtClean="0">
                <a:solidFill>
                  <a:srgbClr val="3C3C8C"/>
                </a:solidFill>
              </a:rPr>
              <a:t>Ethernet</a:t>
            </a:r>
            <a:r>
              <a:rPr lang="cs-CZ" dirty="0" smtClean="0">
                <a:solidFill>
                  <a:srgbClr val="3C3C8C"/>
                </a:solidFill>
              </a:rPr>
              <a:t> je souhrn technologií využívajících metalická vedení, optická vlákna i bezdrátové prostředky pro realizaci síťového propojení a komunikaci zařízení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C3C8C"/>
                </a:solidFill>
              </a:rPr>
              <a:t>standardizován institutem </a:t>
            </a:r>
            <a:r>
              <a:rPr lang="cs-CZ" b="1" dirty="0" smtClean="0">
                <a:solidFill>
                  <a:srgbClr val="C00000"/>
                </a:solidFill>
              </a:rPr>
              <a:t>IEEE</a:t>
            </a:r>
            <a:r>
              <a:rPr lang="cs-CZ" dirty="0" smtClean="0">
                <a:solidFill>
                  <a:srgbClr val="3C3C8C"/>
                </a:solidFill>
              </a:rPr>
              <a:t> – Institute </a:t>
            </a:r>
            <a:r>
              <a:rPr lang="cs-CZ" dirty="0" err="1">
                <a:solidFill>
                  <a:srgbClr val="3C3C8C"/>
                </a:solidFill>
              </a:rPr>
              <a:t>of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Electrical</a:t>
            </a:r>
            <a:r>
              <a:rPr lang="cs-CZ" dirty="0">
                <a:solidFill>
                  <a:srgbClr val="3C3C8C"/>
                </a:solidFill>
              </a:rPr>
              <a:t> and </a:t>
            </a:r>
            <a:r>
              <a:rPr lang="cs-CZ" dirty="0" err="1">
                <a:solidFill>
                  <a:srgbClr val="3C3C8C"/>
                </a:solidFill>
              </a:rPr>
              <a:t>Electronics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 smtClean="0">
                <a:solidFill>
                  <a:srgbClr val="3C3C8C"/>
                </a:solidFill>
              </a:rPr>
              <a:t>Engineers</a:t>
            </a:r>
            <a:r>
              <a:rPr lang="cs-CZ" dirty="0" smtClean="0">
                <a:solidFill>
                  <a:srgbClr val="3C3C8C"/>
                </a:solidFill>
              </a:rPr>
              <a:t>, Institut </a:t>
            </a:r>
            <a:r>
              <a:rPr lang="cs-CZ" dirty="0">
                <a:solidFill>
                  <a:srgbClr val="3C3C8C"/>
                </a:solidFill>
              </a:rPr>
              <a:t>pro elektrotechnické a elektronické </a:t>
            </a:r>
            <a:r>
              <a:rPr lang="cs-CZ" dirty="0" smtClean="0">
                <a:solidFill>
                  <a:srgbClr val="3C3C8C"/>
                </a:solidFill>
              </a:rPr>
              <a:t>inženýrství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vývoj začal v roce letech 1972-75 ve firmě XEROX, z původní přenosové rychlosti 10 </a:t>
            </a:r>
            <a:r>
              <a:rPr lang="cs-CZ" dirty="0" err="1" smtClean="0">
                <a:solidFill>
                  <a:srgbClr val="3C3C8C"/>
                </a:solidFill>
              </a:rPr>
              <a:t>Mbit</a:t>
            </a:r>
            <a:r>
              <a:rPr lang="cs-CZ" dirty="0" smtClean="0">
                <a:solidFill>
                  <a:srgbClr val="3C3C8C"/>
                </a:solidFill>
              </a:rPr>
              <a:t>/s až do řádů 10, 100, 400 a 1000 </a:t>
            </a:r>
            <a:r>
              <a:rPr lang="cs-CZ" dirty="0" err="1" smtClean="0">
                <a:solidFill>
                  <a:srgbClr val="3C3C8C"/>
                </a:solidFill>
              </a:rPr>
              <a:t>Gbit</a:t>
            </a:r>
            <a:r>
              <a:rPr lang="cs-CZ" dirty="0" smtClean="0">
                <a:solidFill>
                  <a:srgbClr val="3C3C8C"/>
                </a:solidFill>
              </a:rPr>
              <a:t>/s dnes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C00000"/>
                </a:solidFill>
              </a:rPr>
              <a:t>IEEE 802.3</a:t>
            </a:r>
            <a:r>
              <a:rPr lang="cs-CZ" dirty="0" smtClean="0">
                <a:solidFill>
                  <a:srgbClr val="3C3C8C"/>
                </a:solidFill>
              </a:rPr>
              <a:t> – specifikace fyzické a spojové vrstvy </a:t>
            </a:r>
            <a:r>
              <a:rPr lang="cs-CZ" dirty="0" err="1" smtClean="0">
                <a:solidFill>
                  <a:srgbClr val="3C3C8C"/>
                </a:solidFill>
              </a:rPr>
              <a:t>Ethernetu</a:t>
            </a:r>
            <a:r>
              <a:rPr lang="cs-CZ" dirty="0" smtClean="0">
                <a:solidFill>
                  <a:srgbClr val="3C3C8C"/>
                </a:solidFill>
              </a:rPr>
              <a:t>, parametry fyzických médií: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číslo – metoda modulace – typ či identifikace média</a:t>
            </a:r>
          </a:p>
          <a:p>
            <a:pPr marL="893763" lvl="3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např. tedy: 100Base-T – představuje </a:t>
            </a:r>
            <a:r>
              <a:rPr lang="cs-CZ" dirty="0" err="1" smtClean="0">
                <a:solidFill>
                  <a:srgbClr val="3C3C8C"/>
                </a:solidFill>
              </a:rPr>
              <a:t>Ethernet</a:t>
            </a:r>
            <a:r>
              <a:rPr lang="cs-CZ" dirty="0" smtClean="0">
                <a:solidFill>
                  <a:srgbClr val="3C3C8C"/>
                </a:solidFill>
              </a:rPr>
              <a:t> 100 </a:t>
            </a:r>
            <a:r>
              <a:rPr lang="cs-CZ" dirty="0" err="1" smtClean="0">
                <a:solidFill>
                  <a:srgbClr val="3C3C8C"/>
                </a:solidFill>
              </a:rPr>
              <a:t>Mbit</a:t>
            </a:r>
            <a:r>
              <a:rPr lang="cs-CZ" dirty="0" smtClean="0">
                <a:solidFill>
                  <a:srgbClr val="3C3C8C"/>
                </a:solidFill>
              </a:rPr>
              <a:t>/s v základním pásmu s využitím symetrických párů strukturované kabeláže UTP (STP)</a:t>
            </a: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C00000"/>
                </a:solidFill>
              </a:rPr>
              <a:t>IEEE 802.11</a:t>
            </a:r>
            <a:r>
              <a:rPr lang="cs-CZ" dirty="0" smtClean="0">
                <a:solidFill>
                  <a:srgbClr val="3C3C8C"/>
                </a:solidFill>
              </a:rPr>
              <a:t> – standard pro bezdrátové sítě Wi-Fi, IEEE 802.16 – </a:t>
            </a:r>
            <a:r>
              <a:rPr lang="cs-CZ" dirty="0" err="1" smtClean="0">
                <a:solidFill>
                  <a:srgbClr val="3C3C8C"/>
                </a:solidFill>
              </a:rPr>
              <a:t>WiMAX</a:t>
            </a:r>
            <a:endParaRPr lang="cs-CZ" dirty="0" smtClean="0">
              <a:solidFill>
                <a:srgbClr val="3C3C8C"/>
              </a:solidFill>
            </a:endParaRPr>
          </a:p>
          <a:p>
            <a:pPr marL="436563" lvl="2" indent="-180975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3C3C8C"/>
              </a:solidFill>
            </a:endParaRPr>
          </a:p>
          <a:p>
            <a:pPr marL="355600" lvl="3">
              <a:spcAft>
                <a:spcPts val="200"/>
              </a:spcAft>
            </a:pPr>
            <a:r>
              <a:rPr lang="cs-CZ" dirty="0" err="1" smtClean="0">
                <a:solidFill>
                  <a:srgbClr val="3C3C8C"/>
                </a:solidFill>
              </a:rPr>
              <a:t>Ethernetu</a:t>
            </a:r>
            <a:r>
              <a:rPr lang="cs-CZ" dirty="0" smtClean="0">
                <a:solidFill>
                  <a:srgbClr val="3C3C8C"/>
                </a:solidFill>
              </a:rPr>
              <a:t> bude věnován prostor ve druhém ročníku a samostatném předmětu</a:t>
            </a:r>
            <a:endParaRPr lang="cs-CZ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795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Model RM-OSI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052175"/>
              </p:ext>
            </p:extLst>
          </p:nvPr>
        </p:nvGraphicFramePr>
        <p:xfrm>
          <a:off x="2158529" y="1299697"/>
          <a:ext cx="6030179" cy="5410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Visio" r:id="rId5" imgW="9264701" imgH="8312979" progId="Visio.Drawing.11">
                  <p:embed/>
                </p:oleObj>
              </mc:Choice>
              <mc:Fallback>
                <p:oleObj name="Visio" r:id="rId5" imgW="9264701" imgH="831297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58529" y="1299697"/>
                        <a:ext cx="6030179" cy="5410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45961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Vrstvový model RM-OSI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7 samostatných vrstev</a:t>
            </a:r>
            <a:r>
              <a:rPr lang="cs-CZ" sz="2000" dirty="0" smtClean="0"/>
              <a:t>: aplikační, prezentační, relační, transportní, síťová, spojová, fyzická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mezi vrstvami probíhá komunikace prostřednictvím rozhraní – tzv. </a:t>
            </a:r>
            <a:r>
              <a:rPr lang="cs-CZ" sz="2000" b="1" dirty="0" err="1" smtClean="0">
                <a:solidFill>
                  <a:srgbClr val="C00000"/>
                </a:solidFill>
              </a:rPr>
              <a:t>mezivrstvová</a:t>
            </a:r>
            <a:r>
              <a:rPr lang="cs-CZ" sz="2000" b="1" dirty="0" smtClean="0">
                <a:solidFill>
                  <a:srgbClr val="C00000"/>
                </a:solidFill>
              </a:rPr>
              <a:t> komunikace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komunikaci mezi dvěma stejnými vrstvami na protějších stranách řídí tzv. </a:t>
            </a:r>
            <a:r>
              <a:rPr lang="cs-CZ" sz="2000" b="1" dirty="0" smtClean="0">
                <a:solidFill>
                  <a:srgbClr val="C00000"/>
                </a:solidFill>
              </a:rPr>
              <a:t>protokoly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každé telekomunikační zařízení obsahuje 1 až 7 vrstev – může tedy obsahovat např. jen fyzickou vrstvu, ale může naopak zahrnovat všech 7 vrstev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komunikace v modelu probíhá vždy obousměrně</a:t>
            </a:r>
            <a:r>
              <a:rPr lang="cs-CZ" sz="2000" dirty="0" smtClean="0">
                <a:solidFill>
                  <a:srgbClr val="3C3C8C"/>
                </a:solidFill>
              </a:rPr>
              <a:t> odshora dolů a zpět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každá vrstva vykonává soubor přesně daných funkcí</a:t>
            </a:r>
            <a:r>
              <a:rPr lang="cs-CZ" sz="2000" dirty="0" smtClean="0">
                <a:solidFill>
                  <a:srgbClr val="3C3C8C"/>
                </a:solidFill>
              </a:rPr>
              <a:t> v rámci komunikačního modelu – od nižší vrstvy přebírá její služby a naopak své služby poskytuje nejbližší vyšší vrstvě</a:t>
            </a:r>
          </a:p>
        </p:txBody>
      </p:sp>
    </p:spTree>
    <p:extLst>
      <p:ext uri="{BB962C8B-B14F-4D97-AF65-F5344CB8AC3E}">
        <p14:creationId xmlns:p14="http://schemas.microsoft.com/office/powerpoint/2010/main" val="29793402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Vrstvový model RM-OSI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3198"/>
            <a:ext cx="903649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fyzická vrstva</a:t>
            </a:r>
            <a:r>
              <a:rPr lang="cs-CZ" sz="2000" dirty="0" smtClean="0"/>
              <a:t> definuje elektrické a funkční vlastnosti, připojuje zařízení ke komunikačnímu médiu, provádí modulace a demodulace signálů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spojová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uspořádává data z fyzické vrstvy do rámců, detekce a korekce chyb při přenosu, fyzická adresa zařízení (přepínání)</a:t>
            </a:r>
            <a:endParaRPr lang="cs-CZ" sz="2000" dirty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síťov</a:t>
            </a:r>
            <a:r>
              <a:rPr lang="cs-CZ" sz="2000" b="1" dirty="0">
                <a:solidFill>
                  <a:srgbClr val="C00000"/>
                </a:solidFill>
              </a:rPr>
              <a:t>á</a:t>
            </a:r>
            <a:r>
              <a:rPr lang="cs-CZ" sz="2000" b="1" dirty="0" smtClean="0">
                <a:solidFill>
                  <a:srgbClr val="C00000"/>
                </a:solidFill>
              </a:rPr>
              <a:t>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zajišťuje směrování v síti na základě síťových adres zařízení (směrování), rámce uspořádává do paketů nebo je naopak ruší</a:t>
            </a:r>
            <a:endParaRPr lang="cs-CZ" sz="2000" dirty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transportní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zajišťuje přenos dat mezi dvěma koncovými uzly, zaručuje kvalitu přenosu vyžadovanou vyššími vrstvami</a:t>
            </a:r>
            <a:endParaRPr lang="cs-CZ" sz="2000" dirty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relační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organizuje a synchronizuje dialog mezi relačními vrstvami obou komunikujících systémů a řídí výměnu dat mezi nimi</a:t>
            </a:r>
            <a:endParaRPr lang="cs-CZ" sz="2000" dirty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prezentační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transformuje přenášená data do tvaru srozumitelného pro aplikační vrstvu, provádí šifrování, konverze, komprimace…</a:t>
            </a:r>
            <a:endParaRPr lang="cs-CZ" sz="2000" dirty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aplikační </a:t>
            </a:r>
            <a:r>
              <a:rPr lang="cs-CZ" sz="2000" b="1" dirty="0">
                <a:solidFill>
                  <a:srgbClr val="C00000"/>
                </a:solidFill>
              </a:rPr>
              <a:t>vrstva</a:t>
            </a:r>
            <a:r>
              <a:rPr lang="cs-CZ" sz="2000" dirty="0"/>
              <a:t> </a:t>
            </a:r>
            <a:r>
              <a:rPr lang="cs-CZ" sz="2000" dirty="0" smtClean="0"/>
              <a:t>poskytuje aplikacím přístup ke komunikačnímu systému, zobrazení a výstup dat směrem k uživateli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0000462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37108" y="1821198"/>
            <a:ext cx="8614792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Datový spoj </a:t>
            </a:r>
            <a:r>
              <a:rPr lang="cs-CZ" sz="2000" dirty="0" smtClean="0">
                <a:solidFill>
                  <a:srgbClr val="3C3C8C"/>
                </a:solidFill>
              </a:rPr>
              <a:t>= komunikační řetězec obsahující dvojici datových stanic a telekomunikační okruh mezi nimi pro obousměrnou výměnu dat</a:t>
            </a: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pic>
        <p:nvPicPr>
          <p:cNvPr id="28674" name="Picture 2" descr="x32pts_007_imp (schema zakladniho datoveho retezce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33" y="3075102"/>
            <a:ext cx="7720255" cy="165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0419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Datový spoj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Datová stanice</a:t>
            </a:r>
            <a:r>
              <a:rPr lang="cs-CZ" sz="2000" dirty="0" smtClean="0"/>
              <a:t> – tvořena částí DTE a DCE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DTE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dirty="0">
                <a:solidFill>
                  <a:srgbClr val="3C3C8C"/>
                </a:solidFill>
              </a:rPr>
              <a:t>Data Terminal </a:t>
            </a:r>
            <a:r>
              <a:rPr lang="cs-CZ" sz="2000" dirty="0" err="1" smtClean="0">
                <a:solidFill>
                  <a:srgbClr val="3C3C8C"/>
                </a:solidFill>
              </a:rPr>
              <a:t>Equipment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cs-CZ" sz="2000" dirty="0" smtClean="0">
                <a:solidFill>
                  <a:srgbClr val="C00000"/>
                </a:solidFill>
              </a:rPr>
              <a:t>koncové datové zařízení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obecně libovolný datový terminál, např. počítač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jeho rozhraní </a:t>
            </a:r>
            <a:r>
              <a:rPr lang="cs-CZ" sz="2000" b="1" dirty="0" smtClean="0">
                <a:solidFill>
                  <a:srgbClr val="C00000"/>
                </a:solidFill>
              </a:rPr>
              <a:t>I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3</a:t>
            </a:r>
            <a:r>
              <a:rPr lang="cs-CZ" sz="2000" dirty="0" smtClean="0">
                <a:solidFill>
                  <a:srgbClr val="3C3C8C"/>
                </a:solidFill>
              </a:rPr>
              <a:t> vzniká prvotní formát přenášených dat – např. uživatel píše zprávu na klávesnici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rozhraní I</a:t>
            </a:r>
            <a:r>
              <a:rPr lang="cs-CZ" sz="2000" baseline="-25000" dirty="0" smtClean="0">
                <a:solidFill>
                  <a:srgbClr val="3C3C8C"/>
                </a:solidFill>
              </a:rPr>
              <a:t>3</a:t>
            </a:r>
            <a:r>
              <a:rPr lang="cs-CZ" sz="2000" dirty="0" smtClean="0">
                <a:solidFill>
                  <a:srgbClr val="3C3C8C"/>
                </a:solidFill>
              </a:rPr>
              <a:t> na obou stranách vymezuje vlastní datový spoj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3C3C8C"/>
                </a:solidFill>
              </a:rPr>
              <a:t>DCE</a:t>
            </a:r>
            <a:r>
              <a:rPr lang="cs-CZ" sz="2000" dirty="0">
                <a:solidFill>
                  <a:srgbClr val="3C3C8C"/>
                </a:solidFill>
              </a:rPr>
              <a:t> – Data </a:t>
            </a:r>
            <a:r>
              <a:rPr lang="cs-CZ" sz="2000" dirty="0" err="1">
                <a:solidFill>
                  <a:srgbClr val="3C3C8C"/>
                </a:solidFill>
              </a:rPr>
              <a:t>Circuit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terminating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Equipment</a:t>
            </a:r>
            <a:r>
              <a:rPr lang="cs-CZ" sz="2000" dirty="0">
                <a:solidFill>
                  <a:srgbClr val="3C3C8C"/>
                </a:solidFill>
              </a:rPr>
              <a:t> = </a:t>
            </a:r>
            <a:r>
              <a:rPr lang="cs-CZ" sz="2000" dirty="0" smtClean="0">
                <a:solidFill>
                  <a:srgbClr val="C00000"/>
                </a:solidFill>
              </a:rPr>
              <a:t>ukončující </a:t>
            </a:r>
            <a:r>
              <a:rPr lang="cs-CZ" sz="2000" dirty="0">
                <a:solidFill>
                  <a:srgbClr val="C00000"/>
                </a:solidFill>
              </a:rPr>
              <a:t>datové </a:t>
            </a:r>
            <a:r>
              <a:rPr lang="cs-CZ" sz="2000" dirty="0" smtClean="0">
                <a:solidFill>
                  <a:srgbClr val="C00000"/>
                </a:solidFill>
              </a:rPr>
              <a:t>zařízení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rozhraní </a:t>
            </a:r>
            <a:r>
              <a:rPr lang="cs-CZ" sz="2000" b="1" dirty="0" smtClean="0">
                <a:solidFill>
                  <a:srgbClr val="C00000"/>
                </a:solidFill>
              </a:rPr>
              <a:t>I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 přebírá z DTE původní datový signál a převádí jej na rozhraní </a:t>
            </a:r>
            <a:r>
              <a:rPr lang="cs-CZ" sz="2000" b="1" dirty="0" smtClean="0">
                <a:solidFill>
                  <a:srgbClr val="C00000"/>
                </a:solidFill>
              </a:rPr>
              <a:t>I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 na signál vhodný pro přenos daným prostředím (metalické vedení, optické vlákno, volný prostor)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zařízení DCE jsou tedy různé měniče a převodníky signálů, modemy, síťové jednotky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kromě toho DCE zajišťuje služební komunikaci s protějším zařízením DCE a DTE, synchronizaci, kontrolu přenosu apod.</a:t>
            </a:r>
          </a:p>
        </p:txBody>
      </p:sp>
    </p:spTree>
    <p:extLst>
      <p:ext uri="{BB962C8B-B14F-4D97-AF65-F5344CB8AC3E}">
        <p14:creationId xmlns:p14="http://schemas.microsoft.com/office/powerpoint/2010/main" val="33631588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Datový spoj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Datový okruh</a:t>
            </a:r>
            <a:r>
              <a:rPr lang="cs-CZ" sz="2000" dirty="0" smtClean="0"/>
              <a:t> = soubor prostředků pro dálkový přenos datových signálů pomocí dvojice protisměrných datových kanálů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na obou stranách vymezen pomocí rozhraní I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Telekomunikační okruh</a:t>
            </a:r>
            <a:r>
              <a:rPr lang="cs-CZ" sz="2000" dirty="0" smtClean="0">
                <a:solidFill>
                  <a:srgbClr val="3C3C8C"/>
                </a:solidFill>
              </a:rPr>
              <a:t> = obousměrná přenosová cesta realizovaná pomocí přenosových systémů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metalická vedení, optická vlákna, rádiové signály volným prostorem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obsahuje různé prvky – různé typy vedení, ústředny, uzlové směrovače a přepínače, multiplexory,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pevné telekomunikační okruhy</a:t>
            </a:r>
            <a:r>
              <a:rPr lang="cs-CZ" sz="2000" dirty="0" smtClean="0">
                <a:solidFill>
                  <a:srgbClr val="3C3C8C"/>
                </a:solidFill>
              </a:rPr>
              <a:t> – trvalé propojení datových stanic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komutované telekomunikační okruhy</a:t>
            </a:r>
            <a:r>
              <a:rPr lang="cs-CZ" sz="2000" dirty="0" smtClean="0">
                <a:solidFill>
                  <a:srgbClr val="3C3C8C"/>
                </a:solidFill>
              </a:rPr>
              <a:t> – dočasně vytvořené propojení mezi dvojicí datových stanic z dostupných prostředků, obvykle pomocí volby protější stanice</a:t>
            </a:r>
          </a:p>
        </p:txBody>
      </p:sp>
    </p:spTree>
    <p:extLst>
      <p:ext uri="{BB962C8B-B14F-4D97-AF65-F5344CB8AC3E}">
        <p14:creationId xmlns:p14="http://schemas.microsoft.com/office/powerpoint/2010/main" val="38073238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Přenos dat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8766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pevné telekomunikační okruhy</a:t>
            </a:r>
            <a:r>
              <a:rPr lang="cs-CZ" sz="2000" dirty="0" smtClean="0">
                <a:solidFill>
                  <a:srgbClr val="3C3C8C"/>
                </a:solidFill>
              </a:rPr>
              <a:t> – trvalé okruhy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velmi nákladné a obvykle nehospodárné (nízké využití)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komutované telekomunikační okruhy</a:t>
            </a:r>
            <a:r>
              <a:rPr lang="cs-CZ" sz="2000" dirty="0" smtClean="0">
                <a:solidFill>
                  <a:srgbClr val="3C3C8C"/>
                </a:solidFill>
              </a:rPr>
              <a:t> – dočasné okruhy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často v tzv. hostitelských sítích, např. datové přenosy v telefonních sítích, rozvodech kabelové televize, silnoproudých sítích,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2 základní typy komutovaných datových sítí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600" dirty="0" smtClean="0">
              <a:solidFill>
                <a:srgbClr val="3C3C8C"/>
              </a:solidFill>
            </a:endParaRPr>
          </a:p>
          <a:p>
            <a:pPr marL="169863" lvl="1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datové </a:t>
            </a:r>
            <a:r>
              <a:rPr lang="cs-CZ" sz="2000" b="1" dirty="0">
                <a:solidFill>
                  <a:srgbClr val="C00000"/>
                </a:solidFill>
              </a:rPr>
              <a:t>sítě s komutací </a:t>
            </a:r>
            <a:r>
              <a:rPr lang="cs-CZ" sz="2000" b="1" dirty="0" smtClean="0">
                <a:solidFill>
                  <a:srgbClr val="C00000"/>
                </a:solidFill>
              </a:rPr>
              <a:t>okruhů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en-US" sz="2000" dirty="0">
                <a:solidFill>
                  <a:srgbClr val="3C3C8C"/>
                </a:solidFill>
              </a:rPr>
              <a:t>CSDN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en-US" sz="2000" dirty="0" smtClean="0">
                <a:solidFill>
                  <a:srgbClr val="3C3C8C"/>
                </a:solidFill>
              </a:rPr>
              <a:t>Circuit </a:t>
            </a:r>
            <a:r>
              <a:rPr lang="en-US" sz="2000" dirty="0">
                <a:solidFill>
                  <a:srgbClr val="3C3C8C"/>
                </a:solidFill>
              </a:rPr>
              <a:t>Switched Data </a:t>
            </a:r>
            <a:r>
              <a:rPr lang="en-US" sz="2000" dirty="0" smtClean="0">
                <a:solidFill>
                  <a:srgbClr val="3C3C8C"/>
                </a:solidFill>
              </a:rPr>
              <a:t>Network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627063" lvl="2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první fázi je nejprve vytvořen komutovaný okruh mezi datovými stanicemi z dostupných prostředků</a:t>
            </a:r>
          </a:p>
          <a:p>
            <a:pPr marL="627063" lvl="2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celý datový přenos pak probíhá po tomto okruhu</a:t>
            </a:r>
          </a:p>
          <a:p>
            <a:pPr marL="169863" lvl="1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datové </a:t>
            </a:r>
            <a:r>
              <a:rPr lang="cs-CZ" sz="2000" b="1" dirty="0">
                <a:solidFill>
                  <a:srgbClr val="C00000"/>
                </a:solidFill>
              </a:rPr>
              <a:t>sítě s komutací </a:t>
            </a:r>
            <a:r>
              <a:rPr lang="cs-CZ" sz="2000" b="1" dirty="0" smtClean="0">
                <a:solidFill>
                  <a:srgbClr val="C00000"/>
                </a:solidFill>
              </a:rPr>
              <a:t>paketů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en-US" sz="2000" dirty="0">
                <a:solidFill>
                  <a:srgbClr val="3C3C8C"/>
                </a:solidFill>
              </a:rPr>
              <a:t>PSDN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en-US" sz="2000" dirty="0" smtClean="0">
                <a:solidFill>
                  <a:srgbClr val="3C3C8C"/>
                </a:solidFill>
              </a:rPr>
              <a:t>Packet </a:t>
            </a:r>
            <a:r>
              <a:rPr lang="en-US" sz="2000" dirty="0">
                <a:solidFill>
                  <a:srgbClr val="3C3C8C"/>
                </a:solidFill>
              </a:rPr>
              <a:t>Switched Data </a:t>
            </a:r>
            <a:r>
              <a:rPr lang="en-US" sz="2000" dirty="0" smtClean="0">
                <a:solidFill>
                  <a:srgbClr val="3C3C8C"/>
                </a:solidFill>
              </a:rPr>
              <a:t>Network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627063" lvl="2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využití časového dělení – rozdělení dat do menších paketů</a:t>
            </a:r>
          </a:p>
          <a:p>
            <a:pPr marL="627063" lvl="2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 jsou opatřeny v záhlaví adresou koncové datové stanice</a:t>
            </a:r>
          </a:p>
          <a:p>
            <a:pPr marL="627063" lvl="2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pakety se datovou sítí šíří (směrují) různými cestami a různými body</a:t>
            </a:r>
          </a:p>
        </p:txBody>
      </p:sp>
    </p:spTree>
    <p:extLst>
      <p:ext uri="{BB962C8B-B14F-4D97-AF65-F5344CB8AC3E}">
        <p14:creationId xmlns:p14="http://schemas.microsoft.com/office/powerpoint/2010/main" val="5568086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7691</TotalTime>
  <Words>2447</Words>
  <Application>Microsoft Office PowerPoint</Application>
  <PresentationFormat>Předvádění na obrazovce (4:3)</PresentationFormat>
  <Paragraphs>319</Paragraphs>
  <Slides>21</Slides>
  <Notes>17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Přenos dat</vt:lpstr>
      <vt:lpstr>Model RM-OSI</vt:lpstr>
      <vt:lpstr>Vrstvový model RM-OSI</vt:lpstr>
      <vt:lpstr>Vrstvový model RM-OSI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Přenos dat</vt:lpstr>
      <vt:lpstr>Rozhraní RS-485</vt:lpstr>
      <vt:lpstr>Rozhraní USB</vt:lpstr>
      <vt:lpstr>Ethernet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596</cp:revision>
  <dcterms:created xsi:type="dcterms:W3CDTF">2013-09-10T05:03:47Z</dcterms:created>
  <dcterms:modified xsi:type="dcterms:W3CDTF">2014-10-01T13:34:40Z</dcterms:modified>
</cp:coreProperties>
</file>