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301" r:id="rId11"/>
    <p:sldId id="302" r:id="rId12"/>
    <p:sldId id="303" r:id="rId13"/>
    <p:sldId id="304" r:id="rId14"/>
    <p:sldId id="305" r:id="rId15"/>
    <p:sldId id="297" r:id="rId16"/>
    <p:sldId id="306" r:id="rId17"/>
    <p:sldId id="298" r:id="rId18"/>
    <p:sldId id="299" r:id="rId19"/>
    <p:sldId id="300" r:id="rId20"/>
    <p:sldId id="280" r:id="rId21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Celá tato prezentace slouží spíše jako základní souhrn, aby si studenti uvědomili, že v různých frekvenčních pásmech pracují různé telekomunikační technologie a aby získali</a:t>
            </a:r>
            <a:r>
              <a:rPr lang="cs-CZ" baseline="0" dirty="0" smtClean="0"/>
              <a:t> alespoň základní povědomí o tom, na jaké frekvenci funguje jejich mobilní telefon, kde se dá naladit TV vysílání a v jakém pásmu pracuje Wi-Fi síť jejich notebooku. U každého frekvenčního pásma je proto uvedeno jen několik základních informací a bodů, podrobněji se zaměříme na principy a popis některých z nich a některých technologií na samostatných cvičeních.</a:t>
            </a:r>
          </a:p>
          <a:p>
            <a:r>
              <a:rPr lang="cs-CZ" baseline="0" dirty="0" smtClean="0"/>
              <a:t>Důležité je také vysvětlit studentům, že vlnová délka (frekvence) elektromagnetických vln podstatně ovlivňuje i způsob jejich šíření mezi dvěma body. Obecně tedy u rádiových pásem platí, že pro nízké frekvence je potřeba velkých a rozměrných antén a vysílacích výkonů, vlny se pak šíří buď postupným ohýbáním podél zemského povrchu, nebo pomocí odrazů od atmosféry (ionosféry). Proto je možné v pásmech velmi dlouhých, dlouhých, středních a částečně i krátkých vln příjem i bez přímé viditelnosti k vysílači na velké vzdálenosti až tisíců kilometrů (přenos mezi Evropou a Amerikou). Na druhou stranu nízké frekvence neumožňují dosažení velkých přenosových rychlostí a proto se tato pásma používají pouze pro jednoduché komunikační systémy, přenos hlasu, navigace, dispečerské služby a dálkové přenosy. Pokud jste např. radioamatér, můžete se studenty diskutovat i tuto zajímavou oblast a představit jim i pár praktických postřehů a zkušeností.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6477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1988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25786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58503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Optické přenosy pomocí optických vláken nebo volným prostorem</a:t>
            </a:r>
            <a:r>
              <a:rPr lang="cs-CZ" baseline="0" dirty="0" smtClean="0"/>
              <a:t> budou samostatně probrány na některém z dalších cvičení, proto je zde k dispozici jen velmi stručný přehled. Spíše je principem poukázat studenty na to, že infračervené záření pro využití v telekomunikacích je zejména v pásmu 1650-850 </a:t>
            </a:r>
            <a:r>
              <a:rPr lang="cs-CZ" baseline="0" dirty="0" err="1" smtClean="0"/>
              <a:t>nm</a:t>
            </a:r>
            <a:r>
              <a:rPr lang="cs-CZ" baseline="0" dirty="0" smtClean="0"/>
              <a:t>, zatímco viditelné spektrum leží na kratších vlnových délkách cca 450-700 </a:t>
            </a:r>
            <a:r>
              <a:rPr lang="cs-CZ" baseline="0" dirty="0" err="1" smtClean="0"/>
              <a:t>nm</a:t>
            </a:r>
            <a:r>
              <a:rPr lang="cs-CZ" baseline="0" dirty="0" smtClean="0"/>
              <a:t>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0178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Opět jako v případě optických systémů,</a:t>
            </a:r>
            <a:r>
              <a:rPr lang="cs-CZ" baseline="0" dirty="0" smtClean="0"/>
              <a:t> i metalickým vedením se budeme zabývat dále podrobněji. Proto je tento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 spíše jen ilustrací toho, aby studenti věděli kde se nalézá hovorové telefonní pásmo jejich telefonní přípojky doma, v jakém pásmu pracuje jejich VDSL2 modem apod. Pro mnohé z nich bude zřejmě i zajímavé porovnání s rádiovými přenosy – které se dnes běžně uskutečňují v pásmech stovek MHz a jednotek GHz, zatímco pro telekomunikační vedení se používají maximálně desítky MHz (s výjimkou </a:t>
            </a:r>
            <a:r>
              <a:rPr lang="cs-CZ" baseline="0" dirty="0" err="1" smtClean="0"/>
              <a:t>Ethernetu</a:t>
            </a:r>
            <a:r>
              <a:rPr lang="cs-CZ" baseline="0" dirty="0" smtClean="0"/>
              <a:t>). Toto souvisí především s útlumem metalických vedeních na vysokých frekvencích, což bude podrobně probráno dále.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Podstatné z tohoto cvičení také je, aby si studenti uvědomili,</a:t>
            </a:r>
            <a:r>
              <a:rPr lang="cs-CZ" baseline="0" dirty="0" smtClean="0"/>
              <a:t> že jejich mobilní telefon nemůže vysílat například na frekvenci dlouhých nebo středních vln a že naopak pásma v okolí 2 GHz se nehodí pro přenos TV vysílání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Zkuste třeba se studenty i krátký kvíz, kdo zná kromě žižkovského vysílače jiné TV</a:t>
            </a:r>
            <a:r>
              <a:rPr lang="cs-CZ" baseline="0" dirty="0" smtClean="0"/>
              <a:t> vysílače v Praze, či jejím okolí, nebo i jinde v ČR? Mapa i seznam TV vysílačů lze například nalézt na:</a:t>
            </a:r>
          </a:p>
          <a:p>
            <a:r>
              <a:rPr lang="cs-CZ" dirty="0" smtClean="0"/>
              <a:t>http://www.digitalnitelevize.cz/vysilace/region-praha.html</a:t>
            </a:r>
          </a:p>
          <a:p>
            <a:r>
              <a:rPr lang="cs-CZ" dirty="0" smtClean="0"/>
              <a:t>http://www.mapavysilacu.cz/maps.html</a:t>
            </a:r>
          </a:p>
          <a:p>
            <a:r>
              <a:rPr lang="cs-CZ" dirty="0" smtClean="0"/>
              <a:t>http://dtv.ctu.cz/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U tohoto pásma se blíže pozastavte,</a:t>
            </a:r>
            <a:r>
              <a:rPr lang="cs-CZ" baseline="0" dirty="0" smtClean="0"/>
              <a:t> protože se zde nachází poměrně velká část moderních telekomunikačních systémů a technologií, a studenti by měli alespoň některé z nich znát. Minimálně tedy mobilní sítě, Wi-Fi apod. Interaktivně se ptejte studentů na jejich znalosti, diskutujte například dosah mobilních sítí a Wi-Fi sítí a zkušenosti studentů s jejich používáním z domova atd. Podívejte se se studenty například z okna učebny (pokud je výhled na okolní střechy) a pokuste se najít antény mobilních základnových stanic, Wi-Fi sítí apod. Podrobně se k problematice mobilních sítí, datových sítí Wi-Fi apod. dostaneme v rámci samostatných prezentací na dalších cvičeních.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Obdobně jako u předchozího </a:t>
            </a:r>
            <a:r>
              <a:rPr lang="cs-CZ" dirty="0" err="1" smtClean="0"/>
              <a:t>slidu</a:t>
            </a:r>
            <a:r>
              <a:rPr lang="cs-CZ" dirty="0" smtClean="0"/>
              <a:t>, podívejte se ven z okna a zkuste najít nějaký typický příklad parabolické antény mikrovlnného datového spoje, nebo alespoň satelitní antény</a:t>
            </a:r>
            <a:r>
              <a:rPr lang="cs-CZ" baseline="0" dirty="0" smtClean="0"/>
              <a:t> pro příjem DVB-S vysílání. K problematice satelitních systémů a družic se dostaneme blíže v rámci samostatné prezentace.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6726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Elektromagnetická vlna a její využití v telekomunikacích 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Typy antén pro jednotlivá pásma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56768" y="1363828"/>
            <a:ext cx="9108504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Rozdělení antén podle uspořádání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52425" indent="-357188">
              <a:spcAft>
                <a:spcPts val="200"/>
              </a:spcAft>
              <a:buFont typeface="+mj-lt"/>
              <a:buAutoNum type="arabicPeriod"/>
            </a:pPr>
            <a:r>
              <a:rPr lang="cs-CZ" b="1" dirty="0" smtClean="0"/>
              <a:t>Lineární antény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frekvence řádově MHz-GHz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obvykle krátké dipóly (vodiče) rozložené do podoby drátů, trubek, pásků..</a:t>
            </a:r>
            <a:endParaRPr lang="cs-CZ" dirty="0"/>
          </a:p>
          <a:p>
            <a:pPr marL="352425" indent="-357188">
              <a:spcAft>
                <a:spcPts val="200"/>
              </a:spcAft>
              <a:buFont typeface="+mj-lt"/>
              <a:buAutoNum type="arabicPeriod"/>
            </a:pPr>
            <a:r>
              <a:rPr lang="cs-CZ" b="1" dirty="0" smtClean="0"/>
              <a:t>Plošné antény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využití pro pásma v řádech desítek GHz (centimetrové vlny)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elementární plošky – plošný směr vyzařování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trychtýřové antény, štěrbinové antény, reflektory, čočky apod.</a:t>
            </a:r>
            <a:endParaRPr lang="cs-CZ" dirty="0" smtClean="0"/>
          </a:p>
          <a:p>
            <a:pPr marL="352425" indent="-357188">
              <a:spcAft>
                <a:spcPts val="200"/>
              </a:spcAft>
              <a:buFont typeface="+mj-lt"/>
              <a:buAutoNum type="arabicPeriod"/>
            </a:pPr>
            <a:r>
              <a:rPr lang="cs-CZ" b="1" dirty="0" smtClean="0"/>
              <a:t>Magnetické antény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cívkové a rámové uspořádání, feritové antény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723625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Typy antén pro jednotlivá pásma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56768" y="1363828"/>
            <a:ext cx="910850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Rozdělení antén podle tvaru, konstrukce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52425" indent="-357188">
              <a:spcAft>
                <a:spcPts val="200"/>
              </a:spcAft>
              <a:buFont typeface="+mj-lt"/>
              <a:buAutoNum type="arabicPeriod"/>
            </a:pPr>
            <a:r>
              <a:rPr lang="cs-CZ" b="1" dirty="0" smtClean="0"/>
              <a:t>Drátové antény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jsou založeny na vyzařov</a:t>
            </a:r>
            <a:r>
              <a:rPr lang="cs-CZ" dirty="0" smtClean="0"/>
              <a:t>ání elementárních vodičů uspořádaných do různých tvarů – přímý dipól, smyčka (kruhová anténa), cívka (šroubovice) apod.</a:t>
            </a:r>
            <a:endParaRPr lang="cs-CZ" dirty="0"/>
          </a:p>
          <a:p>
            <a:pPr marL="352425" indent="-357188">
              <a:spcAft>
                <a:spcPts val="200"/>
              </a:spcAft>
              <a:buFont typeface="+mj-lt"/>
              <a:buAutoNum type="arabicPeriod"/>
            </a:pPr>
            <a:r>
              <a:rPr lang="cs-CZ" b="1" dirty="0" smtClean="0"/>
              <a:t>Plošné antény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páskové a </a:t>
            </a:r>
            <a:r>
              <a:rPr lang="cs-CZ" dirty="0" err="1" smtClean="0"/>
              <a:t>mikropáskové</a:t>
            </a:r>
            <a:r>
              <a:rPr lang="cs-CZ" dirty="0" smtClean="0"/>
              <a:t> antény s plošným vyzařováním, štěrbinové antény, trychtýřové antény</a:t>
            </a:r>
          </a:p>
          <a:p>
            <a:pPr marL="352425" indent="-357188">
              <a:spcAft>
                <a:spcPts val="200"/>
              </a:spcAft>
              <a:buFont typeface="+mj-lt"/>
              <a:buAutoNum type="arabicPeriod"/>
            </a:pPr>
            <a:r>
              <a:rPr lang="cs-CZ" b="1" dirty="0" smtClean="0"/>
              <a:t>Reflektorové antény</a:t>
            </a:r>
            <a:endParaRPr lang="cs-CZ" b="1" dirty="0" smtClean="0"/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tvořeny zářičem a reflektorem – obvykle tvar paraboloidu, parabolické antény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5527746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Příklady antén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026" name="Picture 2" descr="http://redbeacon.s3.amazonaws.com/homeguides%2Farticles%2Fthumbs%2Fantenna-installation.jpg.600x275_q85_cro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11" y="1387475"/>
            <a:ext cx="4086225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0" y="3313669"/>
            <a:ext cx="4519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anténa typu </a:t>
            </a:r>
            <a:r>
              <a:rPr lang="cs-CZ" dirty="0" err="1" smtClean="0"/>
              <a:t>Yaggi</a:t>
            </a:r>
            <a:r>
              <a:rPr lang="cs-CZ" dirty="0" smtClean="0"/>
              <a:t> – typicky pro TV pásma</a:t>
            </a:r>
            <a:endParaRPr lang="cs-CZ" dirty="0"/>
          </a:p>
        </p:txBody>
      </p:sp>
      <p:pic>
        <p:nvPicPr>
          <p:cNvPr id="1028" name="Picture 4" descr="http://upload.wikimedia.org/wikipedia/commons/a/a0/136_to_174_MHz_base_station_antenna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737" y="1387475"/>
            <a:ext cx="4086225" cy="23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5251749" y="3835401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všesměrová anténa typu dipól </a:t>
            </a:r>
            <a:endParaRPr lang="cs-CZ" dirty="0"/>
          </a:p>
        </p:txBody>
      </p:sp>
      <p:pic>
        <p:nvPicPr>
          <p:cNvPr id="1030" name="Picture 6" descr="http://www.radiolabs.com/products/antennas/images/wiberduck5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51" y="3807383"/>
            <a:ext cx="1692323" cy="270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112911" y="4828659"/>
            <a:ext cx="23791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dipólová anténa pro domácí Wi-Fi sítě</a:t>
            </a:r>
            <a:endParaRPr lang="cs-CZ" dirty="0"/>
          </a:p>
        </p:txBody>
      </p:sp>
      <p:pic>
        <p:nvPicPr>
          <p:cNvPr id="1032" name="Picture 8" descr="http://www.aandjantennas.com.au/images/lo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720" y="4533048"/>
            <a:ext cx="2665244" cy="1770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bdélník 13"/>
          <p:cNvSpPr/>
          <p:nvPr/>
        </p:nvSpPr>
        <p:spPr>
          <a:xfrm>
            <a:off x="6927849" y="4978580"/>
            <a:ext cx="2139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logaritmicko-periodická anténa pro TV pásma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36869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Příklady antén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273709" y="1627755"/>
            <a:ext cx="2435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kruhová anténa pro rozhlasové pásmo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0" y="3381496"/>
            <a:ext cx="3557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parabolická (reflektorová) anténa</a:t>
            </a:r>
            <a:endParaRPr lang="cs-CZ" dirty="0"/>
          </a:p>
        </p:txBody>
      </p:sp>
      <p:pic>
        <p:nvPicPr>
          <p:cNvPr id="2050" name="Picture 2" descr="https://www.antennasdirect.com/store/images/P/FM_360_We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665" y="1415144"/>
            <a:ext cx="2498156" cy="167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digitaltveurope.net/wp-content/uploads/2014/08/SES-uplink-antenn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0" y="1332830"/>
            <a:ext cx="2965449" cy="197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indoorhdantenna.com/OLD/DB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709" y="3086407"/>
            <a:ext cx="2596057" cy="246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bdélník 16"/>
          <p:cNvSpPr/>
          <p:nvPr/>
        </p:nvSpPr>
        <p:spPr>
          <a:xfrm>
            <a:off x="6833556" y="5584198"/>
            <a:ext cx="1900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anténa typu síto (pro TV pásma)</a:t>
            </a:r>
            <a:endParaRPr lang="cs-CZ" dirty="0"/>
          </a:p>
        </p:txBody>
      </p:sp>
      <p:pic>
        <p:nvPicPr>
          <p:cNvPr id="2056" name="Picture 8" descr="http://www.hayseed.net/%7Ejpk5lad/Assorted%20Ham%20Stuff/antenna%20pix/LL%20antenna%20on%20tower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243" y="3955792"/>
            <a:ext cx="3468868" cy="260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bdélník 18"/>
          <p:cNvSpPr/>
          <p:nvPr/>
        </p:nvSpPr>
        <p:spPr>
          <a:xfrm>
            <a:off x="129325" y="4660868"/>
            <a:ext cx="243509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anténa typu hrábě pro nízké kmitočty (stovky kHz)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550352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Příklady antén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5902919" y="1450865"/>
            <a:ext cx="28058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plošná anténa pro použití v RFID</a:t>
            </a:r>
            <a:endParaRPr lang="cs-CZ" dirty="0"/>
          </a:p>
        </p:txBody>
      </p:sp>
      <p:sp>
        <p:nvSpPr>
          <p:cNvPr id="17" name="Obdélník 16"/>
          <p:cNvSpPr/>
          <p:nvPr/>
        </p:nvSpPr>
        <p:spPr>
          <a:xfrm>
            <a:off x="5600177" y="4160733"/>
            <a:ext cx="3303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plošná (pásková) anténa v platební kartě</a:t>
            </a:r>
            <a:endParaRPr lang="cs-CZ" dirty="0"/>
          </a:p>
        </p:txBody>
      </p:sp>
      <p:sp>
        <p:nvSpPr>
          <p:cNvPr id="19" name="Obdélník 18"/>
          <p:cNvSpPr/>
          <p:nvPr/>
        </p:nvSpPr>
        <p:spPr>
          <a:xfrm>
            <a:off x="121478" y="4286600"/>
            <a:ext cx="2435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sektorové antény mobilních sítí</a:t>
            </a:r>
            <a:endParaRPr lang="cs-CZ" dirty="0"/>
          </a:p>
        </p:txBody>
      </p:sp>
      <p:pic>
        <p:nvPicPr>
          <p:cNvPr id="3074" name="Picture 2" descr="http://www.exchange3d.com/images/uploads/aff1491/monopole_c15/monopole_c15.obj_thumbnail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25" y="1416585"/>
            <a:ext cx="2817075" cy="281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cb007.com/articlefiles/91739-ScreenShot00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702" y="1416585"/>
            <a:ext cx="2147123" cy="19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bluestarinc.com/fileadmin/bluestar-typo3/images/News-Images/LA/AmEx-RFI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870" y="2127368"/>
            <a:ext cx="3040827" cy="192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2.l-3com.com/randtron/img/slotpanel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924" y="4538003"/>
            <a:ext cx="2942206" cy="223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Obdélník 19"/>
          <p:cNvSpPr/>
          <p:nvPr/>
        </p:nvSpPr>
        <p:spPr>
          <a:xfrm>
            <a:off x="5453130" y="4932931"/>
            <a:ext cx="3303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štěrbinová anténa (radar)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800623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Rušení v rádiových pásmech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83378" y="1324850"/>
            <a:ext cx="9022522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>
                <a:solidFill>
                  <a:srgbClr val="C00000"/>
                </a:solidFill>
              </a:rPr>
              <a:t>Typy rušení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52425" indent="-357188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Přírodní zdroje rušení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přirozené úkazy (přírodní), které mohou rušit přenos rádiových vln v různých pásmech různou měrou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bouřka (blesky), jiskření a zkraty, statická elektřina, sluneční erupce, silné poruchy geomagnetického pole země</a:t>
            </a:r>
          </a:p>
          <a:p>
            <a:pPr marL="352425" indent="-357188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Uměle vyvolané rušení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umělý zdroj rušení přímo či nepřímo vytvořený lidskou činností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např. jaderný výbuch, zbraně pro záměrné rušení komunikace protivníka (EMP puma) apod.</a:t>
            </a:r>
          </a:p>
          <a:p>
            <a:pPr marL="352425" indent="-357188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Rušení z cizích zdrojů, </a:t>
            </a:r>
            <a:r>
              <a:rPr lang="cs-CZ" sz="2000" dirty="0" err="1" smtClean="0"/>
              <a:t>elektrosmog</a:t>
            </a:r>
            <a:endParaRPr lang="cs-CZ" sz="2000" dirty="0" smtClean="0"/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řada dnes běžně využívaných zařízení generuje elektromagnetické rušení ve svém okolí</a:t>
            </a:r>
          </a:p>
          <a:p>
            <a:pPr marL="809625" lvl="1" indent="-3571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 smtClean="0"/>
              <a:t>neregulovaný (neschválený) provoz jednoho typu zařízení může negativně ovlivnit jiné technologie – např. Wi-Fi sítě v pásmu 5 GHz ruší některé meteorologické radary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8922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21478" y="1439150"/>
            <a:ext cx="8803581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Infračervené a viditelné spektrum 300 GHz </a:t>
            </a:r>
            <a:r>
              <a:rPr lang="cs-CZ" sz="2000" b="1" dirty="0">
                <a:solidFill>
                  <a:srgbClr val="C00000"/>
                </a:solidFill>
              </a:rPr>
              <a:t>– </a:t>
            </a:r>
            <a:r>
              <a:rPr lang="cs-CZ" sz="2000" b="1" dirty="0" smtClean="0">
                <a:solidFill>
                  <a:srgbClr val="C00000"/>
                </a:solidFill>
              </a:rPr>
              <a:t>700 </a:t>
            </a:r>
            <a:r>
              <a:rPr lang="cs-CZ" sz="2000" b="1" dirty="0" err="1" smtClean="0">
                <a:solidFill>
                  <a:srgbClr val="C00000"/>
                </a:solidFill>
              </a:rPr>
              <a:t>THz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Oblast infračerveného a viditelného spektra spadá již do optických komunikačních systémů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Častěji se pásma v této oblasti vymezují pomocí vlnových délek místo frekvence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Dvě základní skupiny rozdělené dle použitého přenosového média:</a:t>
            </a:r>
          </a:p>
          <a:p>
            <a:pPr marL="1266825" lvl="2" indent="-357188">
              <a:spcAft>
                <a:spcPts val="200"/>
              </a:spcAft>
              <a:buFont typeface="+mj-lt"/>
              <a:buAutoNum type="arabicPeriod"/>
            </a:pPr>
            <a:r>
              <a:rPr lang="cs-CZ" b="1" dirty="0" smtClean="0"/>
              <a:t>Vláknové optické spoje</a:t>
            </a:r>
          </a:p>
          <a:p>
            <a:pPr marL="1266825" lvl="2" indent="-357188">
              <a:spcAft>
                <a:spcPts val="200"/>
              </a:spcAft>
              <a:buFont typeface="+mj-lt"/>
              <a:buAutoNum type="arabicPeriod"/>
            </a:pPr>
            <a:r>
              <a:rPr lang="cs-CZ" b="1" dirty="0" err="1" smtClean="0"/>
              <a:t>Bezvláknové</a:t>
            </a:r>
            <a:r>
              <a:rPr lang="cs-CZ" b="1" dirty="0" smtClean="0"/>
              <a:t> optické spoje </a:t>
            </a:r>
            <a:r>
              <a:rPr lang="cs-CZ" dirty="0" smtClean="0"/>
              <a:t>(optické spoje volným prostorem) 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84796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95720" y="1369443"/>
            <a:ext cx="89066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2425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Vláknové optické spoje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Optický paprsek se šíří optickým vlnovodem – vláknem s obvykle válcovitým průřezem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 telekomunikacích se nejčastěji používají křemičitá skleněná vlákna, pouze výjimečně (specifické využití) i plastová optická vlákna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Využitelné pásmo infračervených vlnových délek 1650-850 </a:t>
            </a:r>
            <a:r>
              <a:rPr lang="cs-CZ" dirty="0" err="1" smtClean="0"/>
              <a:t>nm</a:t>
            </a:r>
            <a:r>
              <a:rPr lang="cs-CZ" dirty="0" smtClean="0"/>
              <a:t> (180-350 </a:t>
            </a:r>
            <a:r>
              <a:rPr lang="cs-CZ" dirty="0" err="1" smtClean="0"/>
              <a:t>THz</a:t>
            </a:r>
            <a:r>
              <a:rPr lang="cs-CZ" dirty="0" smtClean="0"/>
              <a:t>)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Zdrojem jsou výkonné lasery i levné laserové diody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Vysoké přenosové rychlosti, dlouhé vzdálenosti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Pro plastová optická vlákna se využívá viditelné světlo, obvykle 620-650 </a:t>
            </a:r>
            <a:r>
              <a:rPr lang="cs-CZ" dirty="0" err="1" smtClean="0"/>
              <a:t>nm</a:t>
            </a:r>
            <a:r>
              <a:rPr lang="cs-CZ" dirty="0"/>
              <a:t> </a:t>
            </a:r>
            <a:r>
              <a:rPr lang="cs-CZ" dirty="0" smtClean="0"/>
              <a:t>(červená barva) – nízké přenosové rychlosti a krátká vzdálenost, nízká cena</a:t>
            </a:r>
          </a:p>
        </p:txBody>
      </p:sp>
    </p:spTree>
    <p:extLst>
      <p:ext uri="{BB962C8B-B14F-4D97-AF65-F5344CB8AC3E}">
        <p14:creationId xmlns:p14="http://schemas.microsoft.com/office/powerpoint/2010/main" val="127278787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35496" y="1279292"/>
            <a:ext cx="8948688" cy="3929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2425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err="1" smtClean="0">
                <a:solidFill>
                  <a:srgbClr val="C00000"/>
                </a:solidFill>
              </a:rPr>
              <a:t>Bezvláknové</a:t>
            </a:r>
            <a:r>
              <a:rPr lang="cs-CZ" sz="2000" b="1" dirty="0" smtClean="0">
                <a:solidFill>
                  <a:srgbClr val="C00000"/>
                </a:solidFill>
              </a:rPr>
              <a:t> optické spoje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Optický paprsek se šíří volným prostorem – atmosféra, vesmír,…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Tzv. FSO systémy (Free </a:t>
            </a:r>
            <a:r>
              <a:rPr lang="cs-CZ" dirty="0" err="1" smtClean="0"/>
              <a:t>Space</a:t>
            </a:r>
            <a:r>
              <a:rPr lang="cs-CZ" dirty="0" smtClean="0"/>
              <a:t> </a:t>
            </a:r>
            <a:r>
              <a:rPr lang="cs-CZ" dirty="0" err="1" smtClean="0"/>
              <a:t>Optics</a:t>
            </a:r>
            <a:r>
              <a:rPr lang="cs-CZ" dirty="0" smtClean="0"/>
              <a:t>) – instalace na výškové budovy (mrakodrapy)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Obě koncová zařízení musí být velmi přesně zaměřena proti sobě – velmi úzký paprsek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Krátké vzdálenosti, 1-5 km, vysoké přenosové rychlosti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Obvykle pásma vlnových délek 1310 </a:t>
            </a:r>
            <a:r>
              <a:rPr lang="cs-CZ" dirty="0" err="1" smtClean="0"/>
              <a:t>nm</a:t>
            </a:r>
            <a:r>
              <a:rPr lang="cs-CZ" dirty="0" smtClean="0"/>
              <a:t>, 850 </a:t>
            </a:r>
            <a:r>
              <a:rPr lang="cs-CZ" dirty="0" err="1" smtClean="0"/>
              <a:t>nm</a:t>
            </a:r>
            <a:r>
              <a:rPr lang="cs-CZ" dirty="0" smtClean="0"/>
              <a:t> a viditelné pásmo 620 </a:t>
            </a:r>
            <a:r>
              <a:rPr lang="cs-CZ" dirty="0" err="1" smtClean="0"/>
              <a:t>nm</a:t>
            </a:r>
            <a:endParaRPr lang="cs-CZ" dirty="0" smtClean="0"/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Kolísání přenosových parametrů vlivem počasí – mlha, vítr, prach v ovzduší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Kromě pozemní instalace se používá FSO i pro komunikaci mezi družicemi ve vesmíru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Na krátké vzdálenosti technologie </a:t>
            </a:r>
            <a:r>
              <a:rPr lang="cs-CZ" dirty="0" err="1" smtClean="0"/>
              <a:t>IrDA</a:t>
            </a:r>
            <a:r>
              <a:rPr lang="cs-CZ" dirty="0" smtClean="0"/>
              <a:t> (max. 1-2 metry), dálkové ovladače (k TV…)</a:t>
            </a:r>
          </a:p>
        </p:txBody>
      </p:sp>
      <p:pic>
        <p:nvPicPr>
          <p:cNvPr id="9" name="Picture 2" descr="foto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533" y="4934709"/>
            <a:ext cx="2511948" cy="18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5100602" y="5139506"/>
            <a:ext cx="38835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FSO systém instalovaný na Fakultě elektrotechnické, ČVUT v Praze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147048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22689" y="4010625"/>
            <a:ext cx="1724775" cy="3735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bdélník 11"/>
          <p:cNvSpPr/>
          <p:nvPr/>
        </p:nvSpPr>
        <p:spPr>
          <a:xfrm>
            <a:off x="121478" y="1279292"/>
            <a:ext cx="8996764" cy="4534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2425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Metalická vedení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Frekvenční pásma u metalických vedení a kabelů nejsou tak přesně rozdělena, jako v případě rádiových pásem pro volný prostor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Analogový telefonní kanál v pásmu 300-3400 Hz</a:t>
            </a:r>
          </a:p>
          <a:p>
            <a:pPr marL="1266825" lvl="2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Kompromis mezi dobrou srozumitelností, věrností lidského hlasu a potřebnou šířkou pásma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Digitální síť integrovaných služeb ISDN v základní (Basic) verzi v pásmu do 80 kHz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Digitální účastnické přípojky </a:t>
            </a:r>
            <a:r>
              <a:rPr lang="cs-CZ" dirty="0" err="1" smtClean="0"/>
              <a:t>xDSL</a:t>
            </a:r>
            <a:r>
              <a:rPr lang="cs-CZ" dirty="0" smtClean="0"/>
              <a:t>:</a:t>
            </a:r>
          </a:p>
          <a:p>
            <a:pPr marL="1266825" lvl="2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 závislosti na konkrétní variantě a nabízených přenosových rychlostí:</a:t>
            </a:r>
          </a:p>
          <a:p>
            <a:pPr marL="1724025" lvl="3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ADSL pracuje do 1,1 MHz</a:t>
            </a:r>
          </a:p>
          <a:p>
            <a:pPr marL="1724025" lvl="3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ADSL2+ pak do 2,2 MHz</a:t>
            </a:r>
          </a:p>
          <a:p>
            <a:pPr marL="1724025" lvl="3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VDSL2 umožňuje více variant, obvykle pásma do 12, 17 a 30 MHz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 datových rozvodech budov se používají kmitočty typicky do 100, 250 a 600 MHz</a:t>
            </a:r>
          </a:p>
        </p:txBody>
      </p:sp>
    </p:spTree>
    <p:extLst>
      <p:ext uri="{BB962C8B-B14F-4D97-AF65-F5344CB8AC3E}">
        <p14:creationId xmlns:p14="http://schemas.microsoft.com/office/powerpoint/2010/main" val="416167625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2008" y="1351298"/>
            <a:ext cx="9036496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Velmi dlouhé vlny, VDV (VLF) v pásmu </a:t>
            </a:r>
            <a:r>
              <a:rPr lang="cs-CZ" sz="2000" b="1" dirty="0">
                <a:solidFill>
                  <a:srgbClr val="C00000"/>
                </a:solidFill>
              </a:rPr>
              <a:t>3 – </a:t>
            </a:r>
            <a:r>
              <a:rPr lang="cs-CZ" sz="2000" b="1" dirty="0" smtClean="0">
                <a:solidFill>
                  <a:srgbClr val="C00000"/>
                </a:solidFill>
              </a:rPr>
              <a:t>30 kHz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Dlouhé vlny, DV (LF) v pásmu </a:t>
            </a:r>
            <a:r>
              <a:rPr lang="cs-CZ" sz="2000" b="1" dirty="0">
                <a:solidFill>
                  <a:srgbClr val="C00000"/>
                </a:solidFill>
              </a:rPr>
              <a:t>30 – </a:t>
            </a:r>
            <a:r>
              <a:rPr lang="cs-CZ" sz="2000" b="1" dirty="0" smtClean="0">
                <a:solidFill>
                  <a:srgbClr val="C00000"/>
                </a:solidFill>
              </a:rPr>
              <a:t>300 kHz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Jednoduchá komunikace na velmi dlouhé vzdálenosti až 2000 km, vysoká spolehlivost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err="1" smtClean="0"/>
              <a:t>Rádiomajáky</a:t>
            </a:r>
            <a:r>
              <a:rPr lang="cs-CZ" dirty="0" smtClean="0"/>
              <a:t>, navigační  služby, námořní navigace, časový signál, několik celosvětových rozhlasových stanic, potřeba velkých vysílacích výkonů a rozměrných antén (200-300 metrů vysoké stožáry)</a:t>
            </a:r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54" y="3704434"/>
            <a:ext cx="3199338" cy="2399504"/>
          </a:xfrm>
          <a:prstGeom prst="rect">
            <a:avLst/>
          </a:prstGeom>
        </p:spPr>
      </p:pic>
      <p:sp>
        <p:nvSpPr>
          <p:cNvPr id="15" name="Obdélník 14"/>
          <p:cNvSpPr/>
          <p:nvPr/>
        </p:nvSpPr>
        <p:spPr>
          <a:xfrm>
            <a:off x="4140505" y="4429697"/>
            <a:ext cx="4810311" cy="948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Dlouhovlnný vysílač v Topolné v ČR, výška antény 270 metrů</a:t>
            </a:r>
          </a:p>
          <a:p>
            <a:pPr marL="79375" lvl="1">
              <a:spcAft>
                <a:spcPts val="200"/>
              </a:spcAft>
            </a:pPr>
            <a:r>
              <a:rPr lang="cs-CZ" dirty="0" smtClean="0"/>
              <a:t>Vysílá na frekvenci 270 kHz Český Rozhlas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2008" y="1312663"/>
            <a:ext cx="9036496" cy="249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Střední </a:t>
            </a:r>
            <a:r>
              <a:rPr lang="cs-CZ" sz="2000" b="1" dirty="0">
                <a:solidFill>
                  <a:srgbClr val="C00000"/>
                </a:solidFill>
              </a:rPr>
              <a:t>vlny, SV (MW) v pásmu 300 kHz – 3 MHz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Vysílání rozhlasu na dlouhé vzdálenosti díky odrazům v ionosféře, výrazně delší dosah v noci (vliv slunečního záření) až 800 km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Rozhlas, radioamatérská vysílání, navigace, letecká navigace, dispečerské služby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</a:rPr>
              <a:t>Krátké vlny, KV (SW) v pásmu 3 – 30 </a:t>
            </a:r>
            <a:r>
              <a:rPr lang="cs-CZ" sz="2000" b="1" dirty="0" smtClean="0">
                <a:solidFill>
                  <a:srgbClr val="C00000"/>
                </a:solidFill>
              </a:rPr>
              <a:t>MHz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Zejména rozhlas a rádiová korespondence na velké vzdálenosti, dosah je silně závislý na sluneční aktivitě a stavu ionosféry, může kolísat od desítek až k tisícům kilometrů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Navigace, rozhlas, radioamatéři, dispečerské služby, meteorologické služby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544" y="4364946"/>
            <a:ext cx="1837124" cy="2449498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168837" y="4480648"/>
            <a:ext cx="4132707" cy="1502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Středovlnný vysílač nedaleko Zbraslavi (Praha), trojice anténních stožárů s výškou 85 metrů</a:t>
            </a:r>
          </a:p>
          <a:p>
            <a:pPr marL="79375" lvl="1">
              <a:spcAft>
                <a:spcPts val="200"/>
              </a:spcAft>
            </a:pPr>
            <a:r>
              <a:rPr lang="cs-CZ" dirty="0" smtClean="0"/>
              <a:t>Na frekvenci 1062 kHz odtud vysílá rozhlas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777332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72008" y="1325542"/>
            <a:ext cx="9036496" cy="2190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</a:rPr>
              <a:t>Velmi krátké vlny, VKV (VHF) v pásmu 30 – 300 </a:t>
            </a:r>
            <a:r>
              <a:rPr lang="cs-CZ" sz="2000" b="1" dirty="0" smtClean="0">
                <a:solidFill>
                  <a:srgbClr val="C00000"/>
                </a:solidFill>
              </a:rPr>
              <a:t>MHz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Vysílání pouze na přímou viditelnost, v závislosti na výkonu a okolní krajině (kopce, rovina) dosah řádově desítky kilometrů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Pásmo FM 87,5-108 MHz určeno pro vysílání VKV rozhlasových stanic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Vysílání pozemní (terestriální) TV, digitální televize DVB-T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Letecká navigace, komunikace obsluhy letišť a letadel, lodní navigace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Komunikace dispečerských služeb, mezinárodní tísňová a bezpečnostní vysílání 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236143" y="4167663"/>
            <a:ext cx="4354113" cy="1225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Žižkovský vysílač slouží  pro pokrytí Prahy a přilehlé oblasti pozemním digitálním rozhlasovým i TV vysíláním</a:t>
            </a:r>
          </a:p>
          <a:p>
            <a:pPr marL="79375" lvl="1">
              <a:spcAft>
                <a:spcPts val="200"/>
              </a:spcAft>
            </a:pPr>
            <a:r>
              <a:rPr lang="cs-CZ" dirty="0" smtClean="0"/>
              <a:t>Výška vysílače je 216 metrů</a:t>
            </a:r>
            <a:endParaRPr lang="cs-CZ" dirty="0"/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097" y="3645355"/>
            <a:ext cx="2099753" cy="3147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71731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1272701"/>
            <a:ext cx="91085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</a:rPr>
              <a:t>Ultra krátké vlny, UKV (UHF) v pásmu 300 MHz – 3 </a:t>
            </a:r>
            <a:r>
              <a:rPr lang="cs-CZ" sz="2000" b="1" dirty="0" smtClean="0">
                <a:solidFill>
                  <a:srgbClr val="C00000"/>
                </a:solidFill>
              </a:rPr>
              <a:t>GHz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Příjem omezen na přímou viditelnost – v závislosti na terénu a vysílacím výkonu dosah desítky kilometrů, mobilní sítě a Wi-Fi sítě jednotky kilometrů či stovky metrů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 pásmu do 780 MHz vysílání pozemní digitální televize – DVB-T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Volné okno 450-470 MHz využité pro mobilní datovou síť CDMA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2. generace mobilních sítí GSM v pásmech 880-960 MHz a 1710-1880 MHz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Současná 3. generace mobilních sítí UMTS využívá pásma 1920-1980 a 2110-2170 MHz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Navigační systém GPS využívá frekvence 1176, 1227 a 1575 MHz</a:t>
            </a:r>
          </a:p>
        </p:txBody>
      </p:sp>
      <p:sp>
        <p:nvSpPr>
          <p:cNvPr id="10" name="Obdélník 9"/>
          <p:cNvSpPr/>
          <p:nvPr/>
        </p:nvSpPr>
        <p:spPr>
          <a:xfrm>
            <a:off x="81027" y="4573006"/>
            <a:ext cx="3866655" cy="1225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Vysílač na Kleti pokrývá DVB-T televizním signálem jižní a část západních Čech</a:t>
            </a:r>
          </a:p>
          <a:p>
            <a:pPr marL="79375" lvl="1">
              <a:spcAft>
                <a:spcPts val="200"/>
              </a:spcAft>
            </a:pPr>
            <a:r>
              <a:rPr lang="cs-CZ" dirty="0" smtClean="0"/>
              <a:t>Výška vysílače je 175 metrů</a:t>
            </a:r>
            <a:endParaRPr lang="cs-CZ" dirty="0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888" y="4415482"/>
            <a:ext cx="3338962" cy="213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9270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5496" y="1325541"/>
            <a:ext cx="9018352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</a:rPr>
              <a:t>Ultra krátké vlny, UKV (UHF) v pásmu 300 MHz – 3 </a:t>
            </a:r>
            <a:r>
              <a:rPr lang="cs-CZ" sz="2000" b="1" dirty="0" smtClean="0">
                <a:solidFill>
                  <a:srgbClr val="C00000"/>
                </a:solidFill>
              </a:rPr>
              <a:t>GHz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Pásmo s přidělenou generální licencí (</a:t>
            </a:r>
            <a:r>
              <a:rPr lang="cs-CZ" dirty="0" err="1" smtClean="0"/>
              <a:t>bezlicenční</a:t>
            </a:r>
            <a:r>
              <a:rPr lang="cs-CZ" dirty="0" smtClean="0"/>
              <a:t> pásmo) 2400-2480 MHz využito obvykle pro lokální bezdrátové datové sítě Wi-Fi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V </a:t>
            </a:r>
            <a:r>
              <a:rPr lang="cs-CZ" dirty="0" smtClean="0"/>
              <a:t>tomto pásmu </a:t>
            </a:r>
            <a:r>
              <a:rPr lang="cs-CZ" dirty="0"/>
              <a:t>2,4 GHz jsou provozovány i lokální datové přenosy pomocí </a:t>
            </a:r>
            <a:r>
              <a:rPr lang="cs-CZ" dirty="0" err="1"/>
              <a:t>Bluetooth</a:t>
            </a:r>
            <a:r>
              <a:rPr lang="cs-CZ" dirty="0"/>
              <a:t> a </a:t>
            </a:r>
            <a:r>
              <a:rPr lang="cs-CZ" dirty="0" err="1"/>
              <a:t>ZigBee</a:t>
            </a:r>
            <a:r>
              <a:rPr lang="cs-CZ" dirty="0"/>
              <a:t> technologií – dosah desítky metrů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Ve frekvenčním pásmu 860-930 MHz funguje i většina RFID systémů pro čtecí zařízení štítků (zboží, karty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>
          <a:xfrm>
            <a:off x="3059952" y="3652579"/>
            <a:ext cx="3528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Typická ukázka anténních systémů u mobilní základnové stanice sítí GSM, UMTS a CDMA</a:t>
            </a:r>
            <a:endParaRPr lang="cs-CZ" dirty="0"/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344" y="3518934"/>
            <a:ext cx="2160375" cy="2437034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10" y="3783489"/>
            <a:ext cx="1905000" cy="2105025"/>
          </a:xfrm>
          <a:prstGeom prst="rect">
            <a:avLst/>
          </a:prstGeom>
        </p:spPr>
      </p:pic>
      <p:sp>
        <p:nvSpPr>
          <p:cNvPr id="16" name="Obdélník 15"/>
          <p:cNvSpPr/>
          <p:nvPr/>
        </p:nvSpPr>
        <p:spPr>
          <a:xfrm>
            <a:off x="1657092" y="5519182"/>
            <a:ext cx="3167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Běžná anténa pro sítě Wi-Fi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826921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35496" y="1660392"/>
            <a:ext cx="9018352" cy="1872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2425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Pásmo </a:t>
            </a:r>
            <a:r>
              <a:rPr lang="cs-CZ" sz="2000" b="1" dirty="0">
                <a:solidFill>
                  <a:srgbClr val="C00000"/>
                </a:solidFill>
              </a:rPr>
              <a:t>ultra krátkých vln je v současné době jednou z nejvíce využívaných frekvenčních oblastí bezdrátových a rádiových komunikací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/>
              <a:t>Malé a relativně jednoduché antény, nízké vysílací výkony, možnost regulace dosahu pokrytého území, malý vliv výkyvů počasí a sluneční aktivity, dostatečná přenosová kapacita</a:t>
            </a:r>
          </a:p>
        </p:txBody>
      </p:sp>
    </p:spTree>
    <p:extLst>
      <p:ext uri="{BB962C8B-B14F-4D97-AF65-F5344CB8AC3E}">
        <p14:creationId xmlns:p14="http://schemas.microsoft.com/office/powerpoint/2010/main" val="108397900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5496" y="1368420"/>
            <a:ext cx="91085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</a:rPr>
              <a:t>Centimetrové vlny v pásmu </a:t>
            </a:r>
            <a:r>
              <a:rPr lang="cs-CZ" sz="2000" b="1" dirty="0" smtClean="0">
                <a:solidFill>
                  <a:srgbClr val="C00000"/>
                </a:solidFill>
              </a:rPr>
              <a:t>3 GHz </a:t>
            </a:r>
            <a:r>
              <a:rPr lang="cs-CZ" sz="2000" b="1" dirty="0">
                <a:solidFill>
                  <a:srgbClr val="C00000"/>
                </a:solidFill>
              </a:rPr>
              <a:t>– </a:t>
            </a:r>
            <a:r>
              <a:rPr lang="cs-CZ" sz="2000" b="1" dirty="0" smtClean="0">
                <a:solidFill>
                  <a:srgbClr val="C00000"/>
                </a:solidFill>
              </a:rPr>
              <a:t>30 GHz</a:t>
            </a:r>
          </a:p>
          <a:p>
            <a:pPr marL="355600" lvl="1" indent="-266700">
              <a:spcAft>
                <a:spcPts val="200"/>
              </a:spcAft>
              <a:buFont typeface="Arial" pitchFamily="34" charset="0"/>
              <a:buChar char="•"/>
              <a:tabLst>
                <a:tab pos="266700" algn="l"/>
              </a:tabLst>
            </a:pPr>
            <a:r>
              <a:rPr lang="cs-CZ" dirty="0" smtClean="0"/>
              <a:t>Obvykle úzké směrové svazky s malým vysílacím výkonem, typické pro pásmo centimetrových a i milimetrových vln je využití parabolických antén</a:t>
            </a:r>
            <a:endParaRPr lang="cs-CZ" dirty="0"/>
          </a:p>
          <a:p>
            <a:pPr marL="355600" lvl="1" indent="-266700">
              <a:spcAft>
                <a:spcPts val="200"/>
              </a:spcAft>
              <a:buFont typeface="Arial" pitchFamily="34" charset="0"/>
              <a:buChar char="•"/>
              <a:tabLst>
                <a:tab pos="266700" algn="l"/>
              </a:tabLst>
            </a:pPr>
            <a:r>
              <a:rPr lang="cs-CZ" dirty="0" smtClean="0"/>
              <a:t>Bezdrátové spoje Wi-Fi v pásmu s generální licencí (</a:t>
            </a:r>
            <a:r>
              <a:rPr lang="cs-CZ" dirty="0" err="1" smtClean="0"/>
              <a:t>bezlicenční</a:t>
            </a:r>
            <a:r>
              <a:rPr lang="cs-CZ" dirty="0" smtClean="0"/>
              <a:t>) 5 GHz použité jak na venkovní propojení (parabolické antény), tak i všesměrové v budovách</a:t>
            </a:r>
          </a:p>
          <a:p>
            <a:pPr marL="355600" lvl="1" indent="-266700">
              <a:spcAft>
                <a:spcPts val="200"/>
              </a:spcAft>
              <a:buFont typeface="Arial" pitchFamily="34" charset="0"/>
              <a:buChar char="•"/>
              <a:tabLst>
                <a:tab pos="266700" algn="l"/>
              </a:tabLst>
            </a:pPr>
            <a:r>
              <a:rPr lang="cs-CZ" dirty="0" smtClean="0"/>
              <a:t>Mikrovlnné směrové datové spoje mezi dvěma body v pásmech 10-20 GHz, parabolické antény, úzký svazek, přímá viditelnost, dosah jednotky kilometrů</a:t>
            </a:r>
          </a:p>
          <a:p>
            <a:pPr marL="355600" lvl="1" indent="-266700">
              <a:spcAft>
                <a:spcPts val="200"/>
              </a:spcAft>
              <a:buFont typeface="Arial" pitchFamily="34" charset="0"/>
              <a:buChar char="•"/>
              <a:tabLst>
                <a:tab pos="266700" algn="l"/>
              </a:tabLst>
            </a:pPr>
            <a:r>
              <a:rPr lang="cs-CZ" dirty="0" smtClean="0"/>
              <a:t>Meteorologické srážkové radary v okolí frekvence 5,6 GHz</a:t>
            </a:r>
          </a:p>
          <a:p>
            <a:pPr marL="355600" lvl="1" indent="-266700">
              <a:spcAft>
                <a:spcPts val="200"/>
              </a:spcAft>
              <a:buFont typeface="Arial" pitchFamily="34" charset="0"/>
              <a:buChar char="•"/>
              <a:tabLst>
                <a:tab pos="266700" algn="l"/>
              </a:tabLst>
            </a:pPr>
            <a:r>
              <a:rPr lang="cs-CZ" dirty="0" smtClean="0"/>
              <a:t>Přesné letecké navigační systémy, radary – civilní i vojenské, výškoměry, naváděcí systémy</a:t>
            </a:r>
          </a:p>
          <a:p>
            <a:pPr marL="355600" lvl="1" indent="-266700">
              <a:spcAft>
                <a:spcPts val="200"/>
              </a:spcAft>
              <a:buFont typeface="Arial" pitchFamily="34" charset="0"/>
              <a:buChar char="•"/>
              <a:tabLst>
                <a:tab pos="266700" algn="l"/>
              </a:tabLst>
            </a:pPr>
            <a:r>
              <a:rPr lang="cs-CZ" dirty="0" smtClean="0"/>
              <a:t>Satelitní televizní vysílání DVB-S, DVB-S2, obvykle v pásmu 11-13 GHz </a:t>
            </a:r>
          </a:p>
        </p:txBody>
      </p:sp>
      <p:sp>
        <p:nvSpPr>
          <p:cNvPr id="13" name="Obdélník 12"/>
          <p:cNvSpPr/>
          <p:nvPr/>
        </p:nvSpPr>
        <p:spPr>
          <a:xfrm>
            <a:off x="2204806" y="4686134"/>
            <a:ext cx="3528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Typická parabolická anténa určená pro vysokorychlostní mikrovlnný datový spoj</a:t>
            </a:r>
            <a:endParaRPr lang="cs-CZ" dirty="0"/>
          </a:p>
        </p:txBody>
      </p:sp>
      <p:sp>
        <p:nvSpPr>
          <p:cNvPr id="14" name="Obdélník 13"/>
          <p:cNvSpPr/>
          <p:nvPr/>
        </p:nvSpPr>
        <p:spPr>
          <a:xfrm>
            <a:off x="2511380" y="5716761"/>
            <a:ext cx="4195101" cy="948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Mobilní </a:t>
            </a:r>
            <a:r>
              <a:rPr lang="cs-CZ" dirty="0"/>
              <a:t>letištní přistávací radiolokační </a:t>
            </a:r>
            <a:r>
              <a:rPr lang="cs-CZ" dirty="0" smtClean="0"/>
              <a:t>systém </a:t>
            </a:r>
          </a:p>
          <a:p>
            <a:pPr marL="79375" lvl="1">
              <a:spcAft>
                <a:spcPts val="200"/>
              </a:spcAft>
            </a:pPr>
            <a:r>
              <a:rPr lang="cs-CZ" dirty="0" smtClean="0"/>
              <a:t>Radar pracuje v pásmu 9,5 GHz</a:t>
            </a: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48" y="4686134"/>
            <a:ext cx="1303093" cy="132101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481" y="4618074"/>
            <a:ext cx="2358613" cy="157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35346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Využití rádiových pásem v telekomunikacích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56768" y="1363828"/>
            <a:ext cx="9108504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>
                <a:solidFill>
                  <a:srgbClr val="C00000"/>
                </a:solidFill>
              </a:rPr>
              <a:t>Milimetrové </a:t>
            </a:r>
            <a:r>
              <a:rPr lang="cs-CZ" sz="2000" b="1" dirty="0" smtClean="0">
                <a:solidFill>
                  <a:srgbClr val="C00000"/>
                </a:solidFill>
              </a:rPr>
              <a:t>vlny </a:t>
            </a:r>
            <a:r>
              <a:rPr lang="cs-CZ" sz="2000" b="1" dirty="0">
                <a:solidFill>
                  <a:srgbClr val="C00000"/>
                </a:solidFill>
              </a:rPr>
              <a:t>v pásmu </a:t>
            </a:r>
            <a:r>
              <a:rPr lang="cs-CZ" sz="2000" b="1" dirty="0" smtClean="0">
                <a:solidFill>
                  <a:srgbClr val="C00000"/>
                </a:solidFill>
              </a:rPr>
              <a:t>30 GHz </a:t>
            </a:r>
            <a:r>
              <a:rPr lang="cs-CZ" sz="2000" b="1" dirty="0">
                <a:solidFill>
                  <a:srgbClr val="C00000"/>
                </a:solidFill>
              </a:rPr>
              <a:t>– </a:t>
            </a:r>
            <a:r>
              <a:rPr lang="cs-CZ" sz="2000" b="1" dirty="0" smtClean="0">
                <a:solidFill>
                  <a:srgbClr val="C00000"/>
                </a:solidFill>
              </a:rPr>
              <a:t>300 GHz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Velmi úzké směrové svazky, použití parabolických antén</a:t>
            </a:r>
            <a:endParaRPr lang="cs-CZ" dirty="0"/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 tomto pásmu pracují některé speciální radarové a navigační systémy</a:t>
            </a:r>
          </a:p>
          <a:p>
            <a:pPr marL="80962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 pásmech 60, 70, 80 a 90 GHz jsou provozovány některé vysokorychlostní mikrovlnné datové spoje na krátké vzdálenosti (jednotky kilometrů) </a:t>
            </a: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97" y="3462310"/>
            <a:ext cx="2463428" cy="1578605"/>
          </a:xfrm>
          <a:prstGeom prst="rect">
            <a:avLst/>
          </a:prstGeom>
        </p:spPr>
      </p:pic>
      <p:sp>
        <p:nvSpPr>
          <p:cNvPr id="17" name="Obdélník 16"/>
          <p:cNvSpPr/>
          <p:nvPr/>
        </p:nvSpPr>
        <p:spPr>
          <a:xfrm>
            <a:off x="3153112" y="3844366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9375" lvl="1">
              <a:spcAft>
                <a:spcPts val="200"/>
              </a:spcAft>
            </a:pPr>
            <a:r>
              <a:rPr lang="cs-CZ" dirty="0" smtClean="0"/>
              <a:t>Parabolická anténa milimetrového vysokorychlostního datového spoje pro vzdálenosti 2-5 km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641903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1324</TotalTime>
  <Words>2342</Words>
  <Application>Microsoft Office PowerPoint</Application>
  <PresentationFormat>Předvádění na obrazovce (4:3)</PresentationFormat>
  <Paragraphs>279</Paragraphs>
  <Slides>20</Slides>
  <Notes>18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Mustr_prezentace_OPPA</vt:lpstr>
      <vt:lpstr>Prezentace aplikace PowerPoint</vt:lpstr>
      <vt:lpstr>Využití rádiových pásem v telekomunikacích</vt:lpstr>
      <vt:lpstr>Využití rádiových pásem v telekomunikacích</vt:lpstr>
      <vt:lpstr>Využití rádiových pásem v telekomunikacích</vt:lpstr>
      <vt:lpstr>Využití rádiových pásem v telekomunikacích</vt:lpstr>
      <vt:lpstr>Využití rádiových pásem v telekomunikacích</vt:lpstr>
      <vt:lpstr>Využití rádiových pásem v telekomunikacích</vt:lpstr>
      <vt:lpstr>Využití rádiových pásem v telekomunikacích</vt:lpstr>
      <vt:lpstr>Využití rádiových pásem v telekomunikacích</vt:lpstr>
      <vt:lpstr>Typy antén pro jednotlivá pásma</vt:lpstr>
      <vt:lpstr>Typy antén pro jednotlivá pásma</vt:lpstr>
      <vt:lpstr>Příklady antén</vt:lpstr>
      <vt:lpstr>Příklady antén</vt:lpstr>
      <vt:lpstr>Příklady antén</vt:lpstr>
      <vt:lpstr>Rušení v rádiových pásmech</vt:lpstr>
      <vt:lpstr>Využití rádiových pásem v telekomunikacích</vt:lpstr>
      <vt:lpstr>Využití rádiových pásem v telekomunikacích</vt:lpstr>
      <vt:lpstr>Využití rádiových pásem v telekomunikacích</vt:lpstr>
      <vt:lpstr>Využití rádiových pásem v telekomunikacích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230</cp:revision>
  <dcterms:created xsi:type="dcterms:W3CDTF">2013-09-10T05:03:47Z</dcterms:created>
  <dcterms:modified xsi:type="dcterms:W3CDTF">2014-09-30T14:03:09Z</dcterms:modified>
</cp:coreProperties>
</file>