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70" r:id="rId2"/>
    <p:sldId id="301" r:id="rId3"/>
    <p:sldId id="289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300" r:id="rId15"/>
    <p:sldId id="280" r:id="rId16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2E12"/>
    <a:srgbClr val="F7D417"/>
    <a:srgbClr val="3C3C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80756" autoAdjust="0"/>
  </p:normalViewPr>
  <p:slideViewPr>
    <p:cSldViewPr snapToGrid="0" snapToObjects="1">
      <p:cViewPr varScale="1">
        <p:scale>
          <a:sx n="76" d="100"/>
          <a:sy n="76" d="100"/>
        </p:scale>
        <p:origin x="114" y="5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0420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aseline="0" dirty="0" smtClean="0"/>
              <a:t>Stejným způsobem jako útlum (výkonový) je zaveden i napěťový útlum. Ten se ale v praxi až tak často nepoužívá, nicméně ho využijeme pro počítání ukázkových i samostatných příkladů.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Projděte se studenty</a:t>
            </a:r>
            <a:r>
              <a:rPr lang="cs-CZ" baseline="0" dirty="0" smtClean="0"/>
              <a:t> tento ukázkový příklad společně na tabuli, tak aby ho všichni pochopili. Jedná se v podstatě i o shrnutí vztahů a výpočtů z minulého cvičení – počítání s úrovněmi napětí, výkonu a pro situace s odlišnými vstupními/výstupními odpory.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Projděte se studenty</a:t>
            </a:r>
            <a:r>
              <a:rPr lang="cs-CZ" baseline="0" dirty="0" smtClean="0"/>
              <a:t> tento ukázkový příklad společně na tabuli, tak aby ho všichni pochopili. </a:t>
            </a:r>
            <a:r>
              <a:rPr lang="cs-CZ" baseline="0" smtClean="0"/>
              <a:t>Jedná se v podstatě i o shrnutí vztahů a výpočtů z minulého cvičení – počítání s úrovněmi napětí, výkonu a pro situace s odlišnými vstupními/výstupními odpory.</a:t>
            </a:r>
            <a:endParaRPr lang="cs-CZ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Další příklad by již studenti měli být schopni spočítat samostatně. Pro</a:t>
            </a:r>
            <a:r>
              <a:rPr lang="cs-CZ" baseline="0" dirty="0" smtClean="0"/>
              <a:t> malou nápovědu jsou zde pouze uvedeny jednotlivé kroky, které vedou ke správnému výpočtu (uvedený postup je jen jeden z možných, k výsledku se lze dobrat i jinak). </a:t>
            </a:r>
            <a:r>
              <a:rPr lang="cs-CZ" baseline="0" smtClean="0"/>
              <a:t>Další příklad pro samostatné počítání si uvedeme na začátku příštího cvičení.</a:t>
            </a:r>
            <a:endParaRPr lang="cs-CZ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Jedná se spíše o jednoduchou</a:t>
            </a:r>
            <a:r>
              <a:rPr lang="cs-CZ" baseline="0" dirty="0" smtClean="0"/>
              <a:t> pomůcku pro studenty. Jako první je vhodné si zapamatovat, že při poklesu výkonu na ½ se změní výkonová úroveň o 3 dB, zatímco pokles napětí na ½ představuje změnu napěťové úrovně o 6 dB, protože před logaritmem podílu napětí je 20x (místo 10x před logaritmem výkonů). Další poklesy o násobky čísla 2 představují vždy změnu o další 3 dB u výkonové úrovně a 6 dB u napěťové. Je zřejmé, že pokles napětí či výkonu znamená zápornou změnu (snížení) dané úrovně, naopak nárůst napětí či výkonu naopak kladnou změnu (zvýšení).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Uvedená pomůcka se hodí na případy, kdy je</a:t>
            </a:r>
            <a:r>
              <a:rPr lang="cs-CZ" baseline="0" dirty="0" smtClean="0"/>
              <a:t> změna napětí či výkonu násobkem normálové hodnoty – v ostatních případech je snazší použít kalkulačku pro výpočet logaritmu.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Zvídavějším studentům můžete prozradit, že útlum (přenos) všech</a:t>
            </a:r>
            <a:r>
              <a:rPr lang="cs-CZ" baseline="0" dirty="0" smtClean="0"/>
              <a:t> reálných prostředí (metalická vedení, volný prostor (atmosféra) i optická vlákna) závisí na frekvenci. My zde ale prozatím uvažujeme výpočty pouze pro stejnosměrné signály (</a:t>
            </a:r>
            <a:r>
              <a:rPr lang="cs-CZ" baseline="0" dirty="0" err="1" smtClean="0"/>
              <a:t>ss</a:t>
            </a:r>
            <a:r>
              <a:rPr lang="cs-CZ" baseline="0" dirty="0" smtClean="0"/>
              <a:t> napětí) a proto frekvenční závislost útlumu nemusíme řešit. K této problematice se však jistě vrátíme.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Problematiku útlumu se snažte vysvětlit studentům podrobně, aby ji dostatečně pochopili. S</a:t>
            </a:r>
            <a:r>
              <a:rPr lang="cs-CZ" baseline="0" dirty="0" smtClean="0"/>
              <a:t> útlumy vedení a telekomunikačních řetězců budeme ještě dál operovat a proto tyto základy studenti využijí i v pozdějších cvičeních.</a:t>
            </a:r>
          </a:p>
          <a:p>
            <a:r>
              <a:rPr lang="cs-CZ" baseline="0" dirty="0" smtClean="0"/>
              <a:t>Útlum výkonu se obvykle označuje pouze jako útlum – pokud mluvíme o útlumu (nebo se někde píše například o útlumu vedení), myslí se tím automaticky výkonový útlum.</a:t>
            </a:r>
          </a:p>
          <a:p>
            <a:r>
              <a:rPr lang="cs-CZ" baseline="0" dirty="0" smtClean="0"/>
              <a:t>Pro zvídavější studenty můžete přidat krátkou poznámku, že kromě uvedených útlumů existují ještě jiné (speciálnější) útlumy – např. tzv. obrazový (charakteristický) útlum, provozní útlum, zbytkový útlum apod. Ale ty nejsou tolik důležité a nebudeme se s nimi zde zabývat. Studenti se o nich dozvědí až ve specializovaných předmětech na FEL, ČVUT v Praze </a:t>
            </a:r>
            <a:r>
              <a:rPr lang="cs-CZ" baseline="0" dirty="0" smtClean="0">
                <a:sym typeface="Wingdings" pitchFamily="2" charset="2"/>
              </a:rPr>
              <a:t>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Problematiku útlumu se snažte vysvětlit studentům podrobně, aby ji dostatečně pochopili. S</a:t>
            </a:r>
            <a:r>
              <a:rPr lang="cs-CZ" baseline="0" dirty="0" smtClean="0"/>
              <a:t> útlumy vedení a telekomunikačních řetězců budeme ještě dál operovat a proto tyto základy studenti využijí i v pozdějších cvičeních.</a:t>
            </a:r>
          </a:p>
          <a:p>
            <a:r>
              <a:rPr lang="cs-CZ" baseline="0" dirty="0" smtClean="0"/>
              <a:t>Útlum výkonu se obvykle označuje pouze jako útlum – pokud mluvíme o útlumu (nebo se někde píše například o útlumu vedení), myslí se tím automaticky výkonový útlum.</a:t>
            </a:r>
          </a:p>
          <a:p>
            <a:r>
              <a:rPr lang="cs-CZ" baseline="0" dirty="0" smtClean="0"/>
              <a:t>Pro zvídavější studenty můžete přidat krátkou poznámku, že kromě uvedených útlumů existují ještě jiné (speciálnější) útlumy – např. tzv. obrazový (charakteristický) útlum, provozní útlum, zbytkový útlum apod. Ale ty nejsou tolik důležité a nebudeme se s nimi zde zabývat. Studenti se o nich dozvědí až ve specializovaných předmětech na FEL, ČVUT v Praze </a:t>
            </a:r>
            <a:r>
              <a:rPr lang="cs-CZ" baseline="0" dirty="0" smtClean="0">
                <a:sym typeface="Wingdings" pitchFamily="2" charset="2"/>
              </a:rPr>
              <a:t>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Zde jen krátce</a:t>
            </a:r>
            <a:r>
              <a:rPr lang="cs-CZ" baseline="0" dirty="0" smtClean="0"/>
              <a:t> k problematice zisku – pokud je útlum obecného </a:t>
            </a:r>
            <a:r>
              <a:rPr lang="cs-CZ" baseline="0" dirty="0" err="1" smtClean="0"/>
              <a:t>dvojbranu</a:t>
            </a:r>
            <a:r>
              <a:rPr lang="cs-CZ" baseline="0" dirty="0" smtClean="0"/>
              <a:t> (vedení, obvodu…) záporný, jedná se o zisk, k čemuž je potřeba aktivní zesilovací prvek. Více k problematice zisku a útlumu telekomunikačních řetězců na příštím cvičení.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notesSlide" Target="../notesSlides/notesSlide12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>
                <a:solidFill>
                  <a:schemeClr val="bg1"/>
                </a:solidFill>
              </a:rPr>
              <a:t>Logaritmické veličiny – úrovně </a:t>
            </a:r>
            <a:r>
              <a:rPr lang="cs-CZ" sz="4000" b="1" dirty="0" smtClean="0">
                <a:solidFill>
                  <a:schemeClr val="bg1"/>
                </a:solidFill>
              </a:rPr>
              <a:t>signálů a útlumy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Definice </a:t>
            </a:r>
            <a:r>
              <a:rPr lang="cs-CZ" sz="1800" dirty="0" smtClean="0"/>
              <a:t>útlumu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79512" y="1395201"/>
            <a:ext cx="8784976" cy="5273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lvl="1" indent="-2698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 definice útlumu vyplývá, že:</a:t>
            </a:r>
          </a:p>
          <a:p>
            <a:pPr marL="908050" lvl="2" indent="-2698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pokud bude výkon na výstupu P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menší než na vstupu P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: </a:t>
            </a:r>
            <a:r>
              <a:rPr lang="cs-CZ" sz="2000" b="1" dirty="0" smtClean="0"/>
              <a:t>P</a:t>
            </a:r>
            <a:r>
              <a:rPr lang="cs-CZ" sz="2000" b="1" baseline="-25000" dirty="0" smtClean="0"/>
              <a:t>2</a:t>
            </a:r>
            <a:r>
              <a:rPr lang="en-US" sz="2000" b="1" dirty="0" smtClean="0"/>
              <a:t>&lt;</a:t>
            </a:r>
            <a:r>
              <a:rPr lang="cs-CZ" sz="2000" b="1" dirty="0" smtClean="0"/>
              <a:t>P</a:t>
            </a:r>
            <a:r>
              <a:rPr lang="cs-CZ" sz="2000" b="1" baseline="-25000" dirty="0" smtClean="0"/>
              <a:t>1</a:t>
            </a:r>
          </a:p>
          <a:p>
            <a:pPr marL="1365250" lvl="3" indent="-2698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p</a:t>
            </a:r>
            <a:r>
              <a:rPr lang="cs-CZ" sz="2000" dirty="0" smtClean="0"/>
              <a:t>ak bude útlum kladný a znamená to, že daný </a:t>
            </a:r>
            <a:r>
              <a:rPr lang="cs-CZ" sz="2000" dirty="0" err="1" smtClean="0"/>
              <a:t>dvojbran</a:t>
            </a:r>
            <a:r>
              <a:rPr lang="cs-CZ" sz="2000" dirty="0" smtClean="0"/>
              <a:t> je pasivní a neobsahuje žádné zesilovače signálů a úrovní</a:t>
            </a:r>
          </a:p>
          <a:p>
            <a:pPr marL="908050" lvl="2" indent="-2698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naopak, pokud bude výstupní výkon větší než vstupní: </a:t>
            </a:r>
            <a:r>
              <a:rPr lang="cs-CZ" sz="2000" b="1" dirty="0" smtClean="0"/>
              <a:t>P</a:t>
            </a:r>
            <a:r>
              <a:rPr lang="cs-CZ" sz="2000" b="1" baseline="-25000" dirty="0" smtClean="0"/>
              <a:t>2</a:t>
            </a:r>
            <a:r>
              <a:rPr lang="en-US" sz="2000" b="1" dirty="0" smtClean="0"/>
              <a:t>&gt;</a:t>
            </a:r>
            <a:r>
              <a:rPr lang="cs-CZ" sz="2000" b="1" dirty="0" smtClean="0"/>
              <a:t>P</a:t>
            </a:r>
            <a:r>
              <a:rPr lang="cs-CZ" sz="2000" b="1" baseline="-25000" dirty="0" smtClean="0"/>
              <a:t>1</a:t>
            </a:r>
          </a:p>
          <a:p>
            <a:pPr marL="1365250" lvl="3" indent="-2698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b</a:t>
            </a:r>
            <a:r>
              <a:rPr lang="cs-CZ" sz="2000" dirty="0" smtClean="0"/>
              <a:t>ude útlum vycházet záporně, daný </a:t>
            </a:r>
            <a:r>
              <a:rPr lang="cs-CZ" sz="2000" dirty="0" err="1" smtClean="0"/>
              <a:t>dvojbran</a:t>
            </a:r>
            <a:r>
              <a:rPr lang="cs-CZ" sz="2000" dirty="0" smtClean="0"/>
              <a:t> tedy aktivně zesiluje</a:t>
            </a:r>
          </a:p>
          <a:p>
            <a:pPr marL="1365250" lvl="3" indent="-269875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0850" lvl="1" indent="-2698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takových případech se používá </a:t>
            </a:r>
            <a:r>
              <a:rPr lang="cs-CZ" sz="2000" b="1" dirty="0" smtClean="0">
                <a:solidFill>
                  <a:srgbClr val="C00000"/>
                </a:solidFill>
              </a:rPr>
              <a:t>zisk</a:t>
            </a:r>
            <a:r>
              <a:rPr lang="cs-CZ" sz="2000" dirty="0" smtClean="0"/>
              <a:t>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 (obvodu), což je útlum s opačným znaménkem</a:t>
            </a:r>
          </a:p>
          <a:p>
            <a:pPr marL="908050" lvl="2" indent="-2698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zisk značíme </a:t>
            </a:r>
            <a:r>
              <a:rPr lang="cs-CZ" sz="2000" b="1" dirty="0" smtClean="0"/>
              <a:t>G</a:t>
            </a:r>
            <a:r>
              <a:rPr lang="cs-CZ" sz="2000" dirty="0" smtClean="0"/>
              <a:t> a jeho jednotkou je opět </a:t>
            </a:r>
            <a:r>
              <a:rPr lang="cs-CZ" sz="2000" b="1" dirty="0" smtClean="0"/>
              <a:t>dB</a:t>
            </a:r>
            <a:r>
              <a:rPr lang="cs-CZ" sz="2000" dirty="0" smtClean="0"/>
              <a:t>, zisk je definovaný jako 10krát dekadický logaritmus poměru P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/P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, tedy opačný poměr než u definice útlume, tedy jednoduše na základě pravidel logaritmu:</a:t>
            </a:r>
          </a:p>
          <a:p>
            <a:pPr marL="908050" lvl="2" indent="-269875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908050" lvl="2" indent="-269875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908050" lvl="2" indent="-269875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1056921"/>
              </p:ext>
            </p:extLst>
          </p:nvPr>
        </p:nvGraphicFramePr>
        <p:xfrm>
          <a:off x="2841372" y="5581231"/>
          <a:ext cx="2536668" cy="5227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5" name="Equation" r:id="rId5" imgW="1231560" imgH="253800" progId="Equation.DSMT4">
                  <p:embed/>
                </p:oleObj>
              </mc:Choice>
              <mc:Fallback>
                <p:oleObj name="Equation" r:id="rId5" imgW="1231560" imgH="253800" progId="Equation.DSMT4">
                  <p:embed/>
                  <p:pic>
                    <p:nvPicPr>
                      <p:cNvPr id="0" name="Objek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1372" y="5581231"/>
                        <a:ext cx="2536668" cy="5227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9631758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Definice </a:t>
            </a:r>
            <a:r>
              <a:rPr lang="cs-CZ" sz="1800" dirty="0" smtClean="0"/>
              <a:t>útlumu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43750" y="1662889"/>
            <a:ext cx="87493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lvl="1" indent="-2698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Útlum napětí</a:t>
            </a:r>
            <a:r>
              <a:rPr lang="cs-CZ" sz="2000" dirty="0" smtClean="0"/>
              <a:t> je obdobou útlumu pro napětí a je možné ho tedy zapsat:</a:t>
            </a:r>
            <a:endParaRPr lang="cs-CZ" sz="3200" dirty="0"/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0515023"/>
              </p:ext>
            </p:extLst>
          </p:nvPr>
        </p:nvGraphicFramePr>
        <p:xfrm>
          <a:off x="580040" y="2224339"/>
          <a:ext cx="3859254" cy="19552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5" name="Equation" r:id="rId5" imgW="2031840" imgH="1028520" progId="Equation.DSMT4">
                  <p:embed/>
                </p:oleObj>
              </mc:Choice>
              <mc:Fallback>
                <p:oleObj name="Equation" r:id="rId5" imgW="2031840" imgH="10285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040" y="2224339"/>
                        <a:ext cx="3859254" cy="195520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Obdélník 10"/>
          <p:cNvSpPr/>
          <p:nvPr/>
        </p:nvSpPr>
        <p:spPr>
          <a:xfrm>
            <a:off x="546110" y="4495435"/>
            <a:ext cx="79446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Útlum napětí</a:t>
            </a:r>
            <a:r>
              <a:rPr lang="cs-CZ" sz="2000" dirty="0" smtClean="0"/>
              <a:t> lze také určit rozdílem napěťových úrovní na vstupu a výstupu </a:t>
            </a:r>
            <a:r>
              <a:rPr lang="cs-CZ" sz="2000" dirty="0" err="1" smtClean="0"/>
              <a:t>dvojbranu</a:t>
            </a:r>
            <a:endParaRPr lang="cs-CZ" sz="2000" dirty="0" smtClean="0"/>
          </a:p>
          <a:p>
            <a:r>
              <a:rPr lang="cs-CZ" sz="2000" b="1" dirty="0" smtClean="0"/>
              <a:t>Napěťový zisk</a:t>
            </a:r>
            <a:r>
              <a:rPr lang="cs-CZ" sz="2000" dirty="0" smtClean="0"/>
              <a:t> je napěťový útlum s opačným znaménkem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73217982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Řešený </a:t>
            </a:r>
            <a:r>
              <a:rPr lang="cs-CZ" sz="1800" dirty="0" smtClean="0"/>
              <a:t>příklad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21478" y="1368132"/>
            <a:ext cx="8784976" cy="4775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>
              <a:spcAft>
                <a:spcPts val="200"/>
              </a:spcAft>
            </a:pPr>
            <a:r>
              <a:rPr lang="cs-CZ" sz="2000" dirty="0" smtClean="0"/>
              <a:t>Výpočet útlumu si názorně ukážeme na následujícím příkladu:</a:t>
            </a:r>
          </a:p>
          <a:p>
            <a:pPr marL="0" lvl="1">
              <a:spcAft>
                <a:spcPts val="200"/>
              </a:spcAft>
            </a:pPr>
            <a:endParaRPr lang="cs-CZ" sz="2000" b="1" dirty="0" smtClean="0"/>
          </a:p>
          <a:p>
            <a:pPr marL="0" lvl="1">
              <a:spcAft>
                <a:spcPts val="200"/>
              </a:spcAft>
            </a:pPr>
            <a:r>
              <a:rPr lang="cs-CZ" sz="2000" b="1" dirty="0" smtClean="0"/>
              <a:t>Zadání:</a:t>
            </a:r>
            <a:r>
              <a:rPr lang="cs-CZ" sz="2000" dirty="0" smtClean="0"/>
              <a:t> Na výstupu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 s útlumem A = 12 dB jsme naměřili efektivní hodnotu napětí U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= 0,155 V. Vstupní odpor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 je R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= 300 </a:t>
            </a:r>
            <a:r>
              <a:rPr lang="cs-CZ" sz="2000" dirty="0" smtClean="0">
                <a:latin typeface="Symbol" pitchFamily="18" charset="2"/>
              </a:rPr>
              <a:t>W</a:t>
            </a:r>
            <a:r>
              <a:rPr lang="cs-CZ" sz="2000" dirty="0" smtClean="0"/>
              <a:t>, výstupní R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= 600 </a:t>
            </a:r>
            <a:r>
              <a:rPr lang="cs-CZ" sz="2000" dirty="0" smtClean="0">
                <a:latin typeface="Symbol" pitchFamily="18" charset="2"/>
              </a:rPr>
              <a:t>W</a:t>
            </a:r>
            <a:r>
              <a:rPr lang="cs-CZ" sz="2000" dirty="0" smtClean="0"/>
              <a:t>. Určete absolutní úroveň výkonu Lm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i napětí Lu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na vstupu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.</a:t>
            </a:r>
          </a:p>
          <a:p>
            <a:pPr marL="0" lvl="1">
              <a:spcAft>
                <a:spcPts val="200"/>
              </a:spcAft>
            </a:pPr>
            <a:endParaRPr lang="cs-CZ" sz="2000" b="1" dirty="0" smtClean="0"/>
          </a:p>
          <a:p>
            <a:pPr marL="0" lvl="1">
              <a:spcAft>
                <a:spcPts val="200"/>
              </a:spcAft>
            </a:pPr>
            <a:r>
              <a:rPr lang="cs-CZ" sz="2000" b="1" dirty="0" smtClean="0"/>
              <a:t>Řešení:</a:t>
            </a: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a</a:t>
            </a:r>
            <a:r>
              <a:rPr lang="cs-CZ" sz="2000" dirty="0" smtClean="0"/>
              <a:t>bsolutní úroveň napětí na výstupu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 určíme jednoduše jako:</a:t>
            </a: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400" dirty="0" smtClean="0"/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v</a:t>
            </a:r>
            <a:r>
              <a:rPr lang="cs-CZ" sz="2000" dirty="0" smtClean="0"/>
              <a:t>ýstupní odpor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 R</a:t>
            </a:r>
            <a:r>
              <a:rPr lang="cs-CZ" sz="2000" baseline="-25000" dirty="0" smtClean="0"/>
              <a:t>2 </a:t>
            </a:r>
            <a:r>
              <a:rPr lang="cs-CZ" sz="2000" dirty="0" smtClean="0"/>
              <a:t>je rovný normálovému odporu R</a:t>
            </a:r>
            <a:r>
              <a:rPr lang="cs-CZ" sz="2000" baseline="-25000" dirty="0" smtClean="0"/>
              <a:t>N</a:t>
            </a:r>
            <a:r>
              <a:rPr lang="cs-CZ" sz="2000" dirty="0" smtClean="0"/>
              <a:t> a proto je absolutní výkonová úroveň na výstupu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 rovna napěťové úrovni:</a:t>
            </a: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" dirty="0" smtClean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0661986"/>
              </p:ext>
            </p:extLst>
          </p:nvPr>
        </p:nvGraphicFramePr>
        <p:xfrm>
          <a:off x="598309" y="4292131"/>
          <a:ext cx="4706937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4" name="Equation" r:id="rId5" imgW="3162240" imgH="507960" progId="Equation.DSMT4">
                  <p:embed/>
                </p:oleObj>
              </mc:Choice>
              <mc:Fallback>
                <p:oleObj name="Equation" r:id="rId5" imgW="3162240" imgH="507960" progId="Equation.DSMT4">
                  <p:embed/>
                  <p:pic>
                    <p:nvPicPr>
                      <p:cNvPr id="0" name="Obj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309" y="4292131"/>
                        <a:ext cx="4706937" cy="75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6690238"/>
              </p:ext>
            </p:extLst>
          </p:nvPr>
        </p:nvGraphicFramePr>
        <p:xfrm>
          <a:off x="2426550" y="5801576"/>
          <a:ext cx="2222500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5" name="Equation" r:id="rId7" imgW="1409400" imgH="228600" progId="Equation.DSMT4">
                  <p:embed/>
                </p:oleObj>
              </mc:Choice>
              <mc:Fallback>
                <p:oleObj name="Equation" r:id="rId7" imgW="1409400" imgH="228600" progId="Equation.DSMT4">
                  <p:embed/>
                  <p:pic>
                    <p:nvPicPr>
                      <p:cNvPr id="0" name="Objek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6550" y="5801576"/>
                        <a:ext cx="2222500" cy="360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27141244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Řešený </a:t>
            </a:r>
            <a:r>
              <a:rPr lang="cs-CZ" sz="1800" dirty="0" smtClean="0"/>
              <a:t>příklad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21478" y="1368132"/>
            <a:ext cx="8784976" cy="3098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smtClean="0"/>
              <a:t>Řešení:</a:t>
            </a: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absolutní </a:t>
            </a:r>
            <a:r>
              <a:rPr lang="cs-CZ" sz="2000" dirty="0"/>
              <a:t>výkonová úroveň na vstupu </a:t>
            </a:r>
            <a:r>
              <a:rPr lang="cs-CZ" sz="2000" dirty="0" err="1"/>
              <a:t>dvojbranu</a:t>
            </a:r>
            <a:r>
              <a:rPr lang="cs-CZ" sz="2000" dirty="0"/>
              <a:t> lze při znalosti útlumu spočítat:</a:t>
            </a: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 </a:t>
            </a:r>
            <a:r>
              <a:rPr lang="cs-CZ" sz="2000" dirty="0"/>
              <a:t>konečně absolutní úroveň napětí na vstupu </a:t>
            </a:r>
            <a:r>
              <a:rPr lang="cs-CZ" sz="2000" dirty="0" err="1"/>
              <a:t>dvojbranu</a:t>
            </a:r>
            <a:r>
              <a:rPr lang="cs-CZ" sz="2000" dirty="0"/>
              <a:t> vypočítáme jako:</a:t>
            </a: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kde </a:t>
            </a:r>
            <a:r>
              <a:rPr lang="cs-CZ" sz="2000" dirty="0"/>
              <a:t>korekční člen </a:t>
            </a:r>
            <a:r>
              <a:rPr lang="cs-CZ" sz="2000" dirty="0">
                <a:latin typeface="Symbol" pitchFamily="18" charset="2"/>
              </a:rPr>
              <a:t>D</a:t>
            </a:r>
            <a:r>
              <a:rPr lang="cs-CZ" sz="2000" dirty="0"/>
              <a:t>R jsme vypočítali z hodnoty vstupního odporu R</a:t>
            </a:r>
            <a:r>
              <a:rPr lang="cs-CZ" sz="2000" baseline="-25000" dirty="0"/>
              <a:t>1</a:t>
            </a:r>
            <a:r>
              <a:rPr lang="cs-CZ" sz="2000" dirty="0"/>
              <a:t> </a:t>
            </a:r>
          </a:p>
          <a:p>
            <a:pPr marL="3429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" dirty="0" smtClean="0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5945313"/>
              </p:ext>
            </p:extLst>
          </p:nvPr>
        </p:nvGraphicFramePr>
        <p:xfrm>
          <a:off x="987470" y="2440346"/>
          <a:ext cx="3526496" cy="3694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2" name="Equation" r:id="rId5" imgW="2171520" imgH="228600" progId="Equation.DSMT4">
                  <p:embed/>
                </p:oleObj>
              </mc:Choice>
              <mc:Fallback>
                <p:oleObj name="Equation" r:id="rId5" imgW="2171520" imgH="228600" progId="Equation.DSMT4">
                  <p:embed/>
                  <p:pic>
                    <p:nvPicPr>
                      <p:cNvPr id="0" name="Objek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7470" y="2440346"/>
                        <a:ext cx="3526496" cy="3694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577430"/>
              </p:ext>
            </p:extLst>
          </p:nvPr>
        </p:nvGraphicFramePr>
        <p:xfrm>
          <a:off x="987470" y="3479353"/>
          <a:ext cx="3631747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3" name="Equation" r:id="rId7" imgW="2108160" imgH="228600" progId="Equation.DSMT4">
                  <p:embed/>
                </p:oleObj>
              </mc:Choice>
              <mc:Fallback>
                <p:oleObj name="Equation" r:id="rId7" imgW="2108160" imgH="228600" progId="Equation.DSMT4">
                  <p:embed/>
                  <p:pic>
                    <p:nvPicPr>
                      <p:cNvPr id="0" name="Objek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7470" y="3479353"/>
                        <a:ext cx="3631747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052709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Příklad pro samostatné </a:t>
            </a:r>
            <a:r>
              <a:rPr lang="cs-CZ" sz="1800" dirty="0" smtClean="0"/>
              <a:t>počítání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21477" y="1298355"/>
            <a:ext cx="8919491" cy="4580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b="1" dirty="0" smtClean="0"/>
              <a:t>Zadání:</a:t>
            </a:r>
            <a:r>
              <a:rPr lang="cs-CZ" sz="2000" dirty="0" smtClean="0"/>
              <a:t> Na výstupu telekomunikačního zařízení jsme naměřili efektivní hodnotu napětí U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= 38,8 </a:t>
            </a:r>
            <a:r>
              <a:rPr lang="cs-CZ" sz="2000" dirty="0" err="1" smtClean="0"/>
              <a:t>mV</a:t>
            </a:r>
            <a:r>
              <a:rPr lang="cs-CZ" sz="2000" dirty="0" smtClean="0"/>
              <a:t> na výstupním odporu R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= 150 </a:t>
            </a:r>
            <a:r>
              <a:rPr lang="cs-CZ" sz="2000" dirty="0" smtClean="0">
                <a:latin typeface="Symbol" pitchFamily="18" charset="2"/>
              </a:rPr>
              <a:t>W</a:t>
            </a:r>
            <a:r>
              <a:rPr lang="cs-CZ" sz="2000" dirty="0" smtClean="0"/>
              <a:t>. Na vstupu zařízení je zapojený generátor s nastavenou absolutní úrovní napětí Lu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= -6 </a:t>
            </a:r>
            <a:r>
              <a:rPr lang="cs-CZ" sz="2000" dirty="0" err="1" smtClean="0"/>
              <a:t>dBu</a:t>
            </a:r>
            <a:r>
              <a:rPr lang="cs-CZ" sz="2000" dirty="0" smtClean="0"/>
              <a:t> při vstupním odporu R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= 75 </a:t>
            </a:r>
            <a:r>
              <a:rPr lang="cs-CZ" sz="2000" dirty="0" smtClean="0">
                <a:latin typeface="Symbol" pitchFamily="18" charset="2"/>
              </a:rPr>
              <a:t>W</a:t>
            </a:r>
            <a:r>
              <a:rPr lang="cs-CZ" sz="2000" dirty="0" smtClean="0"/>
              <a:t>. Jaký má dané zařízení útlum výkonu A </a:t>
            </a:r>
            <a:r>
              <a:rPr lang="cs-CZ" sz="2000" dirty="0" err="1" smtClean="0"/>
              <a:t>a</a:t>
            </a:r>
            <a:r>
              <a:rPr lang="cs-CZ" sz="2000" dirty="0" smtClean="0"/>
              <a:t> napětí Au?</a:t>
            </a:r>
          </a:p>
          <a:p>
            <a:pPr marL="0" lvl="1">
              <a:spcAft>
                <a:spcPts val="200"/>
              </a:spcAft>
            </a:pPr>
            <a:r>
              <a:rPr lang="cs-CZ" sz="2000" b="1" dirty="0" smtClean="0"/>
              <a:t>Postup:</a:t>
            </a:r>
          </a:p>
          <a:p>
            <a:pPr lvl="1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/>
              <a:t>Nejprve určete absolutní úroveň napětí na výstupu zařízení Lu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.</a:t>
            </a:r>
          </a:p>
          <a:p>
            <a:pPr lvl="1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/>
              <a:t>Díky tomu můžete určit útlum napětí zařízení Au.</a:t>
            </a:r>
          </a:p>
          <a:p>
            <a:pPr lvl="1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/>
              <a:t>Dále spočítejte absolutní úrovně výkonu na výstupu i výstupu Lm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a Lm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při znalosti napěťových úrovní a vstupního i výstupního odporu R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, R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.</a:t>
            </a:r>
          </a:p>
          <a:p>
            <a:pPr lvl="1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/>
              <a:t>Nakonec vypočítejte útlum (výkonový) zařízení.</a:t>
            </a:r>
          </a:p>
          <a:p>
            <a:pPr marL="0" lvl="1">
              <a:spcAft>
                <a:spcPts val="200"/>
              </a:spcAft>
            </a:pPr>
            <a:endParaRPr lang="cs-CZ" sz="2000" dirty="0" smtClean="0"/>
          </a:p>
          <a:p>
            <a:pPr marL="0" lvl="1">
              <a:spcAft>
                <a:spcPts val="200"/>
              </a:spcAft>
            </a:pPr>
            <a:r>
              <a:rPr lang="cs-CZ" sz="2000" b="1" dirty="0" smtClean="0"/>
              <a:t>Řešení:</a:t>
            </a:r>
            <a:r>
              <a:rPr lang="cs-CZ" sz="2000" dirty="0" smtClean="0"/>
              <a:t> (Lu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= -26 </a:t>
            </a:r>
            <a:r>
              <a:rPr lang="cs-CZ" sz="2000" dirty="0" err="1" smtClean="0"/>
              <a:t>dBu</a:t>
            </a:r>
            <a:r>
              <a:rPr lang="cs-CZ" sz="2000" dirty="0" smtClean="0"/>
              <a:t>, Au = 20 dB, Lm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= 3,0309 </a:t>
            </a:r>
            <a:r>
              <a:rPr lang="cs-CZ" sz="2000" dirty="0" err="1" smtClean="0"/>
              <a:t>dBm</a:t>
            </a:r>
            <a:r>
              <a:rPr lang="cs-CZ" sz="2000" dirty="0" smtClean="0"/>
              <a:t>, Lm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= -19,9794 </a:t>
            </a:r>
            <a:r>
              <a:rPr lang="cs-CZ" sz="2000" dirty="0" err="1" smtClean="0"/>
              <a:t>dBm</a:t>
            </a:r>
            <a:r>
              <a:rPr lang="cs-CZ" sz="2000" dirty="0" smtClean="0"/>
              <a:t>, A = 23,0103 dB).</a:t>
            </a:r>
            <a:endParaRPr lang="cs-CZ" sz="2000" b="1" dirty="0" smtClean="0"/>
          </a:p>
        </p:txBody>
      </p:sp>
      <p:pic>
        <p:nvPicPr>
          <p:cNvPr id="12" name="Picture 3" descr="C:\Users\Pavel\AppData\Local\Microsoft\Windows\Temporary Internet Files\Content.IE5\VSLFSKBD\MC900398129[2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236" y="5486400"/>
            <a:ext cx="1245692" cy="1345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12746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Opakování </a:t>
            </a:r>
            <a:r>
              <a:rPr lang="cs-CZ" sz="1800" dirty="0" err="1" smtClean="0"/>
              <a:t>dvojbran</a:t>
            </a:r>
            <a:r>
              <a:rPr lang="cs-CZ" sz="1800" dirty="0" smtClean="0"/>
              <a:t> 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graphicFrame>
        <p:nvGraphicFramePr>
          <p:cNvPr id="14" name="Objek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2854351"/>
              </p:ext>
            </p:extLst>
          </p:nvPr>
        </p:nvGraphicFramePr>
        <p:xfrm>
          <a:off x="1929446" y="3468712"/>
          <a:ext cx="4763454" cy="2844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6" name="Visio" r:id="rId4" imgW="3258344" imgH="1946700" progId="Visio.Drawing.11">
                  <p:embed/>
                </p:oleObj>
              </mc:Choice>
              <mc:Fallback>
                <p:oleObj name="Visio" r:id="rId4" imgW="3258344" imgH="194670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29446" y="3468712"/>
                        <a:ext cx="4763454" cy="2844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Obdélník 5"/>
          <p:cNvSpPr/>
          <p:nvPr/>
        </p:nvSpPr>
        <p:spPr>
          <a:xfrm>
            <a:off x="196452" y="1411667"/>
            <a:ext cx="856019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cs-CZ" sz="2000" dirty="0" err="1" smtClean="0">
                <a:solidFill>
                  <a:srgbClr val="3C3C8C"/>
                </a:solidFill>
              </a:rPr>
              <a:t>dvojbran</a:t>
            </a:r>
            <a:r>
              <a:rPr lang="cs-CZ" sz="2000" dirty="0" smtClean="0">
                <a:solidFill>
                  <a:srgbClr val="3C3C8C"/>
                </a:solidFill>
              </a:rPr>
              <a:t> – náhradní schéma zapojení obvodu s dvěma vstupními a dvěma výstupními svorkami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vnitřní uspořádání obvodu (</a:t>
            </a:r>
            <a:r>
              <a:rPr lang="cs-CZ" sz="2000" dirty="0" err="1" smtClean="0">
                <a:solidFill>
                  <a:srgbClr val="3C3C8C"/>
                </a:solidFill>
              </a:rPr>
              <a:t>dvojbranu</a:t>
            </a:r>
            <a:r>
              <a:rPr lang="cs-CZ" sz="2000" dirty="0" smtClean="0">
                <a:solidFill>
                  <a:srgbClr val="3C3C8C"/>
                </a:solidFill>
              </a:rPr>
              <a:t>) může být zcela libovolné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sz="2000" dirty="0" smtClean="0">
                <a:solidFill>
                  <a:srgbClr val="3C3C8C"/>
                </a:solidFill>
              </a:rPr>
              <a:t>pro výpočty nás zajímá pouze vstupní a výstupní napětí a proudy, vstupní a výstupní impedance (odpory) a výkony</a:t>
            </a:r>
            <a:endParaRPr lang="cs-CZ" sz="2000" dirty="0">
              <a:solidFill>
                <a:srgbClr val="3C3C8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74603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Příklady na počítání s </a:t>
            </a:r>
            <a:r>
              <a:rPr lang="cs-CZ" sz="1800" dirty="0" smtClean="0"/>
              <a:t>úrovněmi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72007" y="1699895"/>
            <a:ext cx="9036496" cy="2990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dirty="0" smtClean="0"/>
              <a:t>Pro opakování z minulého cvičení spočítejte na tabuli příklady: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/>
              <a:t>Na výstupu vedení s odporem R = 300 </a:t>
            </a:r>
            <a:r>
              <a:rPr lang="cs-CZ" sz="2000" dirty="0" smtClean="0">
                <a:latin typeface="Symbol" pitchFamily="18" charset="2"/>
              </a:rPr>
              <a:t>W</a:t>
            </a:r>
            <a:r>
              <a:rPr lang="cs-CZ" sz="2000" dirty="0" smtClean="0"/>
              <a:t> jsme naměřili absolutní napěťovou úroveň </a:t>
            </a:r>
            <a:r>
              <a:rPr lang="cs-CZ" sz="2000" dirty="0" err="1" smtClean="0"/>
              <a:t>Lu</a:t>
            </a:r>
            <a:r>
              <a:rPr lang="cs-CZ" sz="2000" dirty="0" smtClean="0"/>
              <a:t> = -6 </a:t>
            </a:r>
            <a:r>
              <a:rPr lang="cs-CZ" sz="2000" dirty="0" err="1" smtClean="0"/>
              <a:t>dBu</a:t>
            </a:r>
            <a:r>
              <a:rPr lang="cs-CZ" sz="2000" dirty="0" smtClean="0"/>
              <a:t>. Jaký je na výstupu vedení výkon P? (Řešení: P = 0,502 </a:t>
            </a:r>
            <a:r>
              <a:rPr lang="cs-CZ" sz="2000" dirty="0" err="1" smtClean="0"/>
              <a:t>mW</a:t>
            </a:r>
            <a:r>
              <a:rPr lang="cs-CZ" sz="2000" dirty="0" smtClean="0"/>
              <a:t>).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sz="2000" dirty="0" smtClean="0"/>
              <a:t>Určete efektivní hodnotu napětí U na vstupu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, pokud jsme na tomto vstupu naměřili absolutní výkonovou úroveň </a:t>
            </a:r>
            <a:r>
              <a:rPr lang="cs-CZ" sz="2000" dirty="0" err="1" smtClean="0"/>
              <a:t>Lm</a:t>
            </a:r>
            <a:r>
              <a:rPr lang="cs-CZ" sz="2000" dirty="0" smtClean="0"/>
              <a:t> = -12 </a:t>
            </a:r>
            <a:r>
              <a:rPr lang="cs-CZ" sz="2000" dirty="0" err="1" smtClean="0"/>
              <a:t>dBm</a:t>
            </a:r>
            <a:r>
              <a:rPr lang="cs-CZ" sz="2000" dirty="0" smtClean="0"/>
              <a:t> při vstupním odporu R = 1000 </a:t>
            </a:r>
            <a:r>
              <a:rPr lang="cs-CZ" sz="2000" dirty="0" smtClean="0">
                <a:latin typeface="Symbol" pitchFamily="18" charset="2"/>
              </a:rPr>
              <a:t>W</a:t>
            </a:r>
            <a:r>
              <a:rPr lang="cs-CZ" sz="2000" dirty="0" smtClean="0"/>
              <a:t>. (Řešení: U = 0,2513 V).</a:t>
            </a:r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</p:txBody>
      </p:sp>
      <p:pic>
        <p:nvPicPr>
          <p:cNvPr id="14" name="Picture 398" descr="C:\Users\Pavel\AppData\Local\Microsoft\Windows\Temporary Internet Files\Content.IE5\H2ETEE9Z\MC90037046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5" y="4549763"/>
            <a:ext cx="1476871" cy="219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Pomůcka – změna </a:t>
            </a:r>
            <a:r>
              <a:rPr lang="cs-CZ" sz="1800" dirty="0" smtClean="0"/>
              <a:t>úrovní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72008" y="1299782"/>
            <a:ext cx="9036496" cy="3980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dirty="0" smtClean="0"/>
              <a:t>při počítání příkladů i těch z minulého cvičení jste si možná všimli, že násobkům normálových napětí a výkonů odpovídají celočíselné změny úrovní:</a:t>
            </a:r>
          </a:p>
          <a:p>
            <a:pPr>
              <a:spcAft>
                <a:spcPts val="200"/>
              </a:spcAft>
            </a:pPr>
            <a:endParaRPr lang="cs-CZ" sz="2000" dirty="0"/>
          </a:p>
          <a:p>
            <a:pPr>
              <a:spcAft>
                <a:spcPts val="200"/>
              </a:spcAft>
            </a:pPr>
            <a:endParaRPr lang="cs-CZ" sz="2000" dirty="0" smtClean="0"/>
          </a:p>
          <a:p>
            <a:pPr>
              <a:spcAft>
                <a:spcPts val="200"/>
              </a:spcAft>
            </a:pPr>
            <a:endParaRPr lang="cs-CZ" sz="2000" dirty="0"/>
          </a:p>
          <a:p>
            <a:pPr>
              <a:spcAft>
                <a:spcPts val="200"/>
              </a:spcAft>
            </a:pPr>
            <a:endParaRPr lang="cs-CZ" sz="2000" dirty="0" smtClean="0"/>
          </a:p>
          <a:p>
            <a:pPr>
              <a:spcAft>
                <a:spcPts val="200"/>
              </a:spcAft>
            </a:pPr>
            <a:endParaRPr lang="cs-CZ" sz="2000" dirty="0"/>
          </a:p>
          <a:p>
            <a:pPr>
              <a:spcAft>
                <a:spcPts val="200"/>
              </a:spcAft>
            </a:pPr>
            <a:endParaRPr lang="cs-CZ" sz="2000" dirty="0" smtClean="0"/>
          </a:p>
          <a:p>
            <a:pPr>
              <a:spcAft>
                <a:spcPts val="200"/>
              </a:spcAft>
            </a:pPr>
            <a:endParaRPr lang="cs-CZ" sz="2000" dirty="0"/>
          </a:p>
          <a:p>
            <a:pPr>
              <a:spcAft>
                <a:spcPts val="200"/>
              </a:spcAft>
            </a:pPr>
            <a:endParaRPr lang="cs-CZ" sz="2000" dirty="0" smtClean="0"/>
          </a:p>
          <a:p>
            <a:pPr>
              <a:spcAft>
                <a:spcPts val="200"/>
              </a:spcAft>
            </a:pPr>
            <a:endParaRPr lang="cs-CZ" sz="1600" dirty="0"/>
          </a:p>
          <a:p>
            <a:pPr>
              <a:spcAft>
                <a:spcPts val="200"/>
              </a:spcAft>
            </a:pPr>
            <a:r>
              <a:rPr lang="cs-CZ" sz="2000" dirty="0" smtClean="0"/>
              <a:t> </a:t>
            </a:r>
          </a:p>
        </p:txBody>
      </p:sp>
      <p:graphicFrame>
        <p:nvGraphicFramePr>
          <p:cNvPr id="9" name="Tabul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945473"/>
              </p:ext>
            </p:extLst>
          </p:nvPr>
        </p:nvGraphicFramePr>
        <p:xfrm>
          <a:off x="227856" y="2002196"/>
          <a:ext cx="8736632" cy="407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1856"/>
                <a:gridCol w="2520280"/>
                <a:gridCol w="1800200"/>
                <a:gridCol w="2664296"/>
              </a:tblGrid>
              <a:tr h="139040"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Změna napětí</a:t>
                      </a:r>
                      <a:endParaRPr lang="cs-CZ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Změna úrovně napětí</a:t>
                      </a:r>
                      <a:endParaRPr lang="cs-CZ" sz="1800" dirty="0"/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Změna výkonu</a:t>
                      </a:r>
                      <a:endParaRPr lang="cs-CZ" sz="1800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Změna úrovně výkonu</a:t>
                      </a:r>
                      <a:endParaRPr lang="cs-CZ" sz="1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2x</a:t>
                      </a:r>
                      <a:endParaRPr lang="cs-CZ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o</a:t>
                      </a:r>
                      <a:r>
                        <a:rPr lang="cs-CZ" sz="1800" baseline="0" dirty="0" smtClean="0"/>
                        <a:t> 6 </a:t>
                      </a:r>
                      <a:r>
                        <a:rPr lang="cs-CZ" sz="1800" baseline="0" dirty="0" err="1" smtClean="0"/>
                        <a:t>dBu</a:t>
                      </a:r>
                      <a:endParaRPr lang="cs-CZ" sz="1800" dirty="0"/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2x</a:t>
                      </a:r>
                      <a:endParaRPr lang="cs-CZ" sz="1800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o</a:t>
                      </a:r>
                      <a:r>
                        <a:rPr lang="cs-CZ" sz="1800" baseline="0" dirty="0" smtClean="0"/>
                        <a:t> 3 </a:t>
                      </a:r>
                      <a:r>
                        <a:rPr lang="cs-CZ" sz="1800" baseline="0" dirty="0" err="1" smtClean="0"/>
                        <a:t>dBm</a:t>
                      </a:r>
                      <a:endParaRPr lang="cs-CZ" sz="1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0,5x (1/2)</a:t>
                      </a:r>
                      <a:endParaRPr lang="cs-CZ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o</a:t>
                      </a:r>
                      <a:r>
                        <a:rPr lang="cs-CZ" sz="1800" baseline="0" dirty="0" smtClean="0"/>
                        <a:t> -6 </a:t>
                      </a:r>
                      <a:r>
                        <a:rPr lang="cs-CZ" sz="1800" baseline="0" dirty="0" err="1" smtClean="0"/>
                        <a:t>dBu</a:t>
                      </a:r>
                      <a:endParaRPr lang="cs-CZ" sz="1800" dirty="0" smtClean="0"/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0,5x (1/2)</a:t>
                      </a:r>
                      <a:endParaRPr lang="cs-CZ" sz="1800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o</a:t>
                      </a:r>
                      <a:r>
                        <a:rPr lang="cs-CZ" sz="1800" baseline="0" dirty="0" smtClean="0"/>
                        <a:t> -3 </a:t>
                      </a:r>
                      <a:r>
                        <a:rPr lang="cs-CZ" sz="1800" baseline="0" dirty="0" err="1" smtClean="0"/>
                        <a:t>dBm</a:t>
                      </a:r>
                      <a:endParaRPr lang="cs-CZ" sz="18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4x</a:t>
                      </a:r>
                      <a:endParaRPr lang="cs-CZ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o</a:t>
                      </a:r>
                      <a:r>
                        <a:rPr lang="cs-CZ" sz="1800" baseline="0" dirty="0" smtClean="0"/>
                        <a:t> 12 </a:t>
                      </a:r>
                      <a:r>
                        <a:rPr lang="cs-CZ" sz="1800" baseline="0" dirty="0" err="1" smtClean="0"/>
                        <a:t>dBu</a:t>
                      </a:r>
                      <a:endParaRPr lang="cs-CZ" sz="1800" dirty="0" smtClean="0"/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4x</a:t>
                      </a:r>
                      <a:endParaRPr lang="cs-CZ" sz="1800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o</a:t>
                      </a:r>
                      <a:r>
                        <a:rPr lang="cs-CZ" sz="1800" baseline="0" dirty="0" smtClean="0"/>
                        <a:t> 6 </a:t>
                      </a:r>
                      <a:r>
                        <a:rPr lang="cs-CZ" sz="1800" baseline="0" dirty="0" err="1" smtClean="0"/>
                        <a:t>dBm</a:t>
                      </a:r>
                      <a:endParaRPr lang="cs-CZ" sz="18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0,25x (1/4)</a:t>
                      </a:r>
                      <a:endParaRPr lang="cs-CZ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o</a:t>
                      </a:r>
                      <a:r>
                        <a:rPr lang="cs-CZ" sz="1800" baseline="0" dirty="0" smtClean="0"/>
                        <a:t> -12 </a:t>
                      </a:r>
                      <a:r>
                        <a:rPr lang="cs-CZ" sz="1800" baseline="0" dirty="0" err="1" smtClean="0"/>
                        <a:t>dBu</a:t>
                      </a:r>
                      <a:endParaRPr lang="cs-CZ" sz="1800" dirty="0" smtClean="0"/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0,25x (1/4)</a:t>
                      </a:r>
                      <a:endParaRPr lang="cs-CZ" sz="1800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o</a:t>
                      </a:r>
                      <a:r>
                        <a:rPr lang="cs-CZ" sz="1800" baseline="0" dirty="0" smtClean="0"/>
                        <a:t> -6 </a:t>
                      </a:r>
                      <a:r>
                        <a:rPr lang="cs-CZ" sz="1800" baseline="0" dirty="0" err="1" smtClean="0"/>
                        <a:t>dBm</a:t>
                      </a:r>
                      <a:endParaRPr lang="cs-CZ" sz="18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8x</a:t>
                      </a:r>
                      <a:endParaRPr lang="cs-CZ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o</a:t>
                      </a:r>
                      <a:r>
                        <a:rPr lang="cs-CZ" sz="1800" baseline="0" dirty="0" smtClean="0"/>
                        <a:t> 18 </a:t>
                      </a:r>
                      <a:r>
                        <a:rPr lang="cs-CZ" sz="1800" baseline="0" dirty="0" err="1" smtClean="0"/>
                        <a:t>dBu</a:t>
                      </a:r>
                      <a:endParaRPr lang="cs-CZ" sz="1800" dirty="0" smtClean="0"/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8x</a:t>
                      </a:r>
                      <a:endParaRPr lang="cs-CZ" sz="1800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o</a:t>
                      </a:r>
                      <a:r>
                        <a:rPr lang="cs-CZ" sz="1800" baseline="0" dirty="0" smtClean="0"/>
                        <a:t> 9 </a:t>
                      </a:r>
                      <a:r>
                        <a:rPr lang="cs-CZ" sz="1800" baseline="0" dirty="0" err="1" smtClean="0"/>
                        <a:t>dBm</a:t>
                      </a:r>
                      <a:endParaRPr lang="cs-CZ" sz="18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0,125x (1/8)</a:t>
                      </a:r>
                      <a:endParaRPr lang="cs-CZ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o</a:t>
                      </a:r>
                      <a:r>
                        <a:rPr lang="cs-CZ" sz="1800" baseline="0" dirty="0" smtClean="0"/>
                        <a:t> -18 </a:t>
                      </a:r>
                      <a:r>
                        <a:rPr lang="cs-CZ" sz="1800" baseline="0" dirty="0" err="1" smtClean="0"/>
                        <a:t>dBu</a:t>
                      </a:r>
                      <a:endParaRPr lang="cs-CZ" sz="1800" dirty="0" smtClean="0"/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0,125x (1/8)</a:t>
                      </a:r>
                      <a:endParaRPr lang="cs-CZ" sz="1800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o</a:t>
                      </a:r>
                      <a:r>
                        <a:rPr lang="cs-CZ" sz="1800" baseline="0" dirty="0" smtClean="0"/>
                        <a:t> -9 </a:t>
                      </a:r>
                      <a:r>
                        <a:rPr lang="cs-CZ" sz="1800" baseline="0" dirty="0" err="1" smtClean="0"/>
                        <a:t>dBm</a:t>
                      </a:r>
                      <a:endParaRPr lang="cs-CZ" sz="18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10x</a:t>
                      </a:r>
                      <a:endParaRPr lang="cs-CZ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o</a:t>
                      </a:r>
                      <a:r>
                        <a:rPr lang="cs-CZ" sz="1800" baseline="0" dirty="0" smtClean="0"/>
                        <a:t> 20 </a:t>
                      </a:r>
                      <a:r>
                        <a:rPr lang="cs-CZ" sz="1800" baseline="0" dirty="0" err="1" smtClean="0"/>
                        <a:t>dBu</a:t>
                      </a:r>
                      <a:endParaRPr lang="cs-CZ" sz="1800" dirty="0" smtClean="0"/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10x</a:t>
                      </a:r>
                      <a:endParaRPr lang="cs-CZ" sz="1800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o</a:t>
                      </a:r>
                      <a:r>
                        <a:rPr lang="cs-CZ" sz="1800" baseline="0" dirty="0" smtClean="0"/>
                        <a:t> 10 </a:t>
                      </a:r>
                      <a:r>
                        <a:rPr lang="cs-CZ" sz="1800" baseline="0" dirty="0" err="1" smtClean="0"/>
                        <a:t>dBm</a:t>
                      </a:r>
                      <a:endParaRPr lang="cs-CZ" sz="18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0,1x (1/10)</a:t>
                      </a:r>
                      <a:endParaRPr lang="cs-CZ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o</a:t>
                      </a:r>
                      <a:r>
                        <a:rPr lang="cs-CZ" sz="1800" baseline="0" dirty="0" smtClean="0"/>
                        <a:t> -20 </a:t>
                      </a:r>
                      <a:r>
                        <a:rPr lang="cs-CZ" sz="1800" baseline="0" dirty="0" err="1" smtClean="0"/>
                        <a:t>dBu</a:t>
                      </a:r>
                      <a:endParaRPr lang="cs-CZ" sz="1800" dirty="0" smtClean="0"/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0,1x (1/10)</a:t>
                      </a:r>
                      <a:endParaRPr lang="cs-CZ" sz="1800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o</a:t>
                      </a:r>
                      <a:r>
                        <a:rPr lang="cs-CZ" sz="1800" baseline="0" dirty="0" smtClean="0"/>
                        <a:t> -10 </a:t>
                      </a:r>
                      <a:r>
                        <a:rPr lang="cs-CZ" sz="1800" baseline="0" dirty="0" err="1" smtClean="0"/>
                        <a:t>dBm</a:t>
                      </a:r>
                      <a:endParaRPr lang="cs-CZ" sz="18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100x</a:t>
                      </a:r>
                      <a:endParaRPr lang="cs-CZ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o</a:t>
                      </a:r>
                      <a:r>
                        <a:rPr lang="cs-CZ" sz="1800" baseline="0" dirty="0" smtClean="0"/>
                        <a:t> 40 </a:t>
                      </a:r>
                      <a:r>
                        <a:rPr lang="cs-CZ" sz="1800" baseline="0" dirty="0" err="1" smtClean="0"/>
                        <a:t>dBu</a:t>
                      </a:r>
                      <a:endParaRPr lang="cs-CZ" sz="1800" dirty="0" smtClean="0"/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100x</a:t>
                      </a:r>
                      <a:endParaRPr lang="cs-CZ" sz="1800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o</a:t>
                      </a:r>
                      <a:r>
                        <a:rPr lang="cs-CZ" sz="1800" baseline="0" dirty="0" smtClean="0"/>
                        <a:t> 20 </a:t>
                      </a:r>
                      <a:r>
                        <a:rPr lang="cs-CZ" sz="1800" baseline="0" dirty="0" err="1" smtClean="0"/>
                        <a:t>dBm</a:t>
                      </a:r>
                      <a:endParaRPr lang="cs-CZ" sz="18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0,01x (1/100)</a:t>
                      </a:r>
                      <a:endParaRPr lang="cs-CZ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o</a:t>
                      </a:r>
                      <a:r>
                        <a:rPr lang="cs-CZ" sz="1800" baseline="0" dirty="0" smtClean="0"/>
                        <a:t> -40 </a:t>
                      </a:r>
                      <a:r>
                        <a:rPr lang="cs-CZ" sz="1800" baseline="0" dirty="0" err="1" smtClean="0"/>
                        <a:t>dBu</a:t>
                      </a:r>
                      <a:endParaRPr lang="cs-CZ" sz="1800" dirty="0" smtClean="0"/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0,01x (1/100)</a:t>
                      </a:r>
                      <a:endParaRPr lang="cs-CZ" sz="1800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o</a:t>
                      </a:r>
                      <a:r>
                        <a:rPr lang="cs-CZ" sz="1800" baseline="0" dirty="0" smtClean="0"/>
                        <a:t> -20 </a:t>
                      </a:r>
                      <a:r>
                        <a:rPr lang="cs-CZ" sz="1800" baseline="0" dirty="0" err="1" smtClean="0"/>
                        <a:t>dBm</a:t>
                      </a:r>
                      <a:endParaRPr lang="cs-CZ" sz="1800" dirty="0" smtClean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778035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Logaritmické veličiny – </a:t>
            </a:r>
            <a:r>
              <a:rPr lang="cs-CZ" sz="1800" dirty="0" smtClean="0"/>
              <a:t>příklady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08599" y="1511110"/>
            <a:ext cx="9036496" cy="4529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dirty="0"/>
              <a:t>P</a:t>
            </a:r>
            <a:r>
              <a:rPr lang="cs-CZ" sz="2000" dirty="0" smtClean="0"/>
              <a:t>omocí předchozí tabulky (pomůcky) si ukažme řešení následujícího příkladu:</a:t>
            </a:r>
          </a:p>
          <a:p>
            <a:pPr>
              <a:spcAft>
                <a:spcPts val="200"/>
              </a:spcAft>
            </a:pPr>
            <a:endParaRPr lang="cs-CZ" sz="2000" dirty="0" smtClean="0"/>
          </a:p>
          <a:p>
            <a:pPr>
              <a:spcAft>
                <a:spcPts val="200"/>
              </a:spcAft>
            </a:pPr>
            <a:r>
              <a:rPr lang="cs-CZ" sz="2000" b="1" dirty="0" smtClean="0"/>
              <a:t>Zadání:</a:t>
            </a:r>
            <a:r>
              <a:rPr lang="cs-CZ" sz="2000" dirty="0" smtClean="0"/>
              <a:t> Na vstupu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 s odporem R = 600 </a:t>
            </a:r>
            <a:r>
              <a:rPr lang="cs-CZ" sz="2000" dirty="0" smtClean="0">
                <a:latin typeface="Symbol" pitchFamily="18" charset="2"/>
              </a:rPr>
              <a:t>W</a:t>
            </a:r>
            <a:r>
              <a:rPr lang="cs-CZ" sz="2000" dirty="0" smtClean="0"/>
              <a:t> jsme připojili generátor s napětím (efektivní hodnota) U = 1,55 V. Jaká je na vstupu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 absolutní výkonová úroveň </a:t>
            </a:r>
            <a:r>
              <a:rPr lang="cs-CZ" sz="2000" dirty="0" err="1" smtClean="0"/>
              <a:t>Lm</a:t>
            </a:r>
            <a:r>
              <a:rPr lang="cs-CZ" sz="2000" dirty="0" smtClean="0"/>
              <a:t>?</a:t>
            </a:r>
          </a:p>
          <a:p>
            <a:pPr>
              <a:spcAft>
                <a:spcPts val="200"/>
              </a:spcAft>
            </a:pPr>
            <a:endParaRPr lang="cs-CZ" sz="2000" dirty="0" smtClean="0"/>
          </a:p>
          <a:p>
            <a:pPr>
              <a:spcAft>
                <a:spcPts val="200"/>
              </a:spcAft>
            </a:pPr>
            <a:r>
              <a:rPr lang="cs-CZ" sz="2000" b="1" dirty="0" smtClean="0"/>
              <a:t>Řešení:</a:t>
            </a:r>
            <a:r>
              <a:rPr lang="cs-CZ" sz="2000" dirty="0" smtClean="0"/>
              <a:t> Snadno si uvědomíme, že U= 1,55 V je přesně dvojnásobek normálové hodnoty napětí U</a:t>
            </a:r>
            <a:r>
              <a:rPr lang="cs-CZ" sz="2000" baseline="-25000" dirty="0" smtClean="0"/>
              <a:t>N</a:t>
            </a:r>
            <a:r>
              <a:rPr lang="cs-CZ" sz="2000" dirty="0" smtClean="0"/>
              <a:t> = 0,775 V. Pohledem do tabulky na předchozím </a:t>
            </a:r>
            <a:r>
              <a:rPr lang="cs-CZ" sz="2000" dirty="0" err="1" smtClean="0"/>
              <a:t>slidu</a:t>
            </a:r>
            <a:r>
              <a:rPr lang="cs-CZ" sz="2000" dirty="0" smtClean="0"/>
              <a:t> zjistíme, že dvojnásobnému nárůstu napětí odpovídá zvýšení napěťové úrovně </a:t>
            </a:r>
            <a:r>
              <a:rPr lang="cs-CZ" sz="2000" dirty="0" err="1" smtClean="0"/>
              <a:t>Lu</a:t>
            </a:r>
            <a:r>
              <a:rPr lang="cs-CZ" sz="2000" dirty="0" smtClean="0"/>
              <a:t> o 6 </a:t>
            </a:r>
            <a:r>
              <a:rPr lang="cs-CZ" sz="2000" dirty="0" err="1" smtClean="0"/>
              <a:t>dBu</a:t>
            </a:r>
            <a:r>
              <a:rPr lang="cs-CZ" sz="2000" dirty="0" smtClean="0"/>
              <a:t>. Protože vstupní odpor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 R odpovídá přímo normálovému odporu R</a:t>
            </a:r>
            <a:r>
              <a:rPr lang="cs-CZ" sz="2000" baseline="-25000" dirty="0" smtClean="0"/>
              <a:t>N</a:t>
            </a:r>
            <a:r>
              <a:rPr lang="cs-CZ" sz="2000" dirty="0" smtClean="0"/>
              <a:t> (600 </a:t>
            </a:r>
            <a:r>
              <a:rPr lang="cs-CZ" sz="2000" dirty="0" smtClean="0">
                <a:latin typeface="Symbol" pitchFamily="18" charset="2"/>
              </a:rPr>
              <a:t>W</a:t>
            </a:r>
            <a:r>
              <a:rPr lang="cs-CZ" sz="2000" dirty="0" smtClean="0"/>
              <a:t>), je hodnota korekčního členu </a:t>
            </a:r>
            <a:r>
              <a:rPr lang="cs-CZ" sz="2000" dirty="0" smtClean="0">
                <a:latin typeface="Symbol" pitchFamily="18" charset="2"/>
              </a:rPr>
              <a:t>D</a:t>
            </a:r>
            <a:r>
              <a:rPr lang="cs-CZ" sz="2000" dirty="0" smtClean="0"/>
              <a:t>R = 0. Tím pádem platí, že </a:t>
            </a:r>
            <a:r>
              <a:rPr lang="cs-CZ" sz="2000" dirty="0" err="1" smtClean="0"/>
              <a:t>Lm</a:t>
            </a:r>
            <a:r>
              <a:rPr lang="cs-CZ" sz="2000" dirty="0" smtClean="0"/>
              <a:t> = </a:t>
            </a:r>
            <a:r>
              <a:rPr lang="cs-CZ" sz="2000" dirty="0" err="1" smtClean="0"/>
              <a:t>Lu</a:t>
            </a:r>
            <a:r>
              <a:rPr lang="cs-CZ" sz="2000" dirty="0" smtClean="0"/>
              <a:t> a absolutní výkonová úroveň na vstupu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 je tak </a:t>
            </a:r>
            <a:r>
              <a:rPr lang="cs-CZ" sz="2000" dirty="0" err="1" smtClean="0"/>
              <a:t>Lm</a:t>
            </a:r>
            <a:r>
              <a:rPr lang="cs-CZ" sz="2000" dirty="0" smtClean="0"/>
              <a:t> = 6 </a:t>
            </a:r>
            <a:r>
              <a:rPr lang="cs-CZ" sz="2000" dirty="0" err="1" smtClean="0"/>
              <a:t>dBm</a:t>
            </a:r>
            <a:r>
              <a:rPr lang="cs-CZ" sz="2000" dirty="0" smtClean="0"/>
              <a:t>.</a:t>
            </a:r>
          </a:p>
          <a:p>
            <a:pPr marL="360363" indent="-360363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26795699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Logaritmické veličiny – </a:t>
            </a:r>
            <a:r>
              <a:rPr lang="cs-CZ" sz="1800" dirty="0" smtClean="0"/>
              <a:t>příklady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121478" y="1479538"/>
            <a:ext cx="8809149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dirty="0"/>
              <a:t>O</a:t>
            </a:r>
            <a:r>
              <a:rPr lang="cs-CZ" sz="2000" dirty="0" smtClean="0"/>
              <a:t>bdobným </a:t>
            </a:r>
            <a:r>
              <a:rPr lang="cs-CZ" sz="2000" dirty="0"/>
              <a:t>postupem samostatně spočítejte následující příklad:</a:t>
            </a:r>
          </a:p>
          <a:p>
            <a:pPr>
              <a:spcAft>
                <a:spcPts val="200"/>
              </a:spcAft>
            </a:pPr>
            <a:endParaRPr lang="cs-CZ" sz="2000" b="1" dirty="0" smtClean="0"/>
          </a:p>
          <a:p>
            <a:pPr>
              <a:spcAft>
                <a:spcPts val="200"/>
              </a:spcAft>
            </a:pPr>
            <a:r>
              <a:rPr lang="cs-CZ" sz="2000" b="1" dirty="0" smtClean="0"/>
              <a:t>Zadání</a:t>
            </a:r>
            <a:r>
              <a:rPr lang="cs-CZ" sz="2000" b="1" dirty="0"/>
              <a:t>:</a:t>
            </a:r>
            <a:r>
              <a:rPr lang="cs-CZ" sz="2000" dirty="0"/>
              <a:t> Na výstupu </a:t>
            </a:r>
            <a:r>
              <a:rPr lang="cs-CZ" sz="2000" dirty="0" err="1"/>
              <a:t>dvojbranu</a:t>
            </a:r>
            <a:r>
              <a:rPr lang="cs-CZ" sz="2000" dirty="0"/>
              <a:t> s odporem R = 300 </a:t>
            </a:r>
            <a:r>
              <a:rPr lang="cs-CZ" sz="2000" dirty="0">
                <a:latin typeface="Symbol" pitchFamily="18" charset="2"/>
              </a:rPr>
              <a:t>W</a:t>
            </a:r>
            <a:r>
              <a:rPr lang="cs-CZ" sz="2000" dirty="0"/>
              <a:t> jsme naměřili efektivní hodnotu napětí U = 38,8 </a:t>
            </a:r>
            <a:r>
              <a:rPr lang="cs-CZ" sz="2000" dirty="0" err="1"/>
              <a:t>mV</a:t>
            </a:r>
            <a:r>
              <a:rPr lang="cs-CZ" sz="2000" dirty="0"/>
              <a:t>. Jaká tomu odpovídá absolutní úroveň výkonu? </a:t>
            </a:r>
            <a:endParaRPr lang="cs-CZ" sz="2000" dirty="0" smtClean="0"/>
          </a:p>
          <a:p>
            <a:pPr>
              <a:spcAft>
                <a:spcPts val="200"/>
              </a:spcAft>
            </a:pPr>
            <a:endParaRPr lang="cs-CZ" sz="2000" dirty="0"/>
          </a:p>
          <a:p>
            <a:pPr>
              <a:spcAft>
                <a:spcPts val="200"/>
              </a:spcAft>
            </a:pPr>
            <a:r>
              <a:rPr lang="cs-CZ" sz="2000" dirty="0" smtClean="0"/>
              <a:t>(</a:t>
            </a:r>
            <a:r>
              <a:rPr lang="cs-CZ" sz="2000" dirty="0"/>
              <a:t>Řešení: </a:t>
            </a:r>
            <a:r>
              <a:rPr lang="cs-CZ" sz="2000" dirty="0" err="1"/>
              <a:t>Lm</a:t>
            </a:r>
            <a:r>
              <a:rPr lang="cs-CZ" sz="2000" dirty="0"/>
              <a:t> = -23 </a:t>
            </a:r>
            <a:r>
              <a:rPr lang="cs-CZ" sz="2000" dirty="0" err="1"/>
              <a:t>dBm</a:t>
            </a:r>
            <a:r>
              <a:rPr lang="cs-CZ" sz="2000" dirty="0"/>
              <a:t>, protože napětí U = 38,8 </a:t>
            </a:r>
            <a:r>
              <a:rPr lang="cs-CZ" sz="2000" dirty="0" err="1"/>
              <a:t>mV</a:t>
            </a:r>
            <a:r>
              <a:rPr lang="cs-CZ" sz="2000" dirty="0"/>
              <a:t> je 20x menší než normálové napětí U</a:t>
            </a:r>
            <a:r>
              <a:rPr lang="cs-CZ" sz="2000" baseline="-25000" dirty="0"/>
              <a:t>N</a:t>
            </a:r>
            <a:r>
              <a:rPr lang="cs-CZ" sz="2000" dirty="0"/>
              <a:t> = 775 </a:t>
            </a:r>
            <a:r>
              <a:rPr lang="cs-CZ" sz="2000" dirty="0" err="1"/>
              <a:t>mV</a:t>
            </a:r>
            <a:r>
              <a:rPr lang="cs-CZ" sz="2000" dirty="0"/>
              <a:t> a tedy </a:t>
            </a:r>
            <a:r>
              <a:rPr lang="cs-CZ" sz="2000" dirty="0" err="1"/>
              <a:t>Lu</a:t>
            </a:r>
            <a:r>
              <a:rPr lang="cs-CZ" sz="2000" dirty="0"/>
              <a:t> = -26 </a:t>
            </a:r>
            <a:r>
              <a:rPr lang="cs-CZ" sz="2000" dirty="0" err="1"/>
              <a:t>dBu</a:t>
            </a:r>
            <a:r>
              <a:rPr lang="cs-CZ" sz="2000" dirty="0"/>
              <a:t> (20 = 10x2, proto </a:t>
            </a:r>
            <a:r>
              <a:rPr lang="cs-CZ" sz="2000" dirty="0" err="1"/>
              <a:t>Lu</a:t>
            </a:r>
            <a:r>
              <a:rPr lang="cs-CZ" sz="2000" dirty="0"/>
              <a:t> = -20-6= -26 </a:t>
            </a:r>
            <a:r>
              <a:rPr lang="cs-CZ" sz="2000" dirty="0" err="1"/>
              <a:t>dBu</a:t>
            </a:r>
            <a:r>
              <a:rPr lang="cs-CZ" sz="2000" dirty="0"/>
              <a:t>). Dále musíme zohlednit hodnotu korekčního členu, proto je </a:t>
            </a:r>
            <a:r>
              <a:rPr lang="cs-CZ" sz="2000" dirty="0" err="1"/>
              <a:t>Lm</a:t>
            </a:r>
            <a:r>
              <a:rPr lang="cs-CZ" sz="2000" dirty="0"/>
              <a:t> = -26+3 = -23 </a:t>
            </a:r>
            <a:r>
              <a:rPr lang="cs-CZ" sz="2000" dirty="0" err="1"/>
              <a:t>dBm</a:t>
            </a:r>
            <a:r>
              <a:rPr lang="cs-CZ" sz="2000" dirty="0" smtClean="0"/>
              <a:t>).</a:t>
            </a:r>
          </a:p>
          <a:p>
            <a:pPr>
              <a:spcAft>
                <a:spcPts val="200"/>
              </a:spcAft>
            </a:pPr>
            <a:endParaRPr lang="cs-CZ" sz="2000" dirty="0"/>
          </a:p>
          <a:p>
            <a:pPr>
              <a:spcAft>
                <a:spcPts val="200"/>
              </a:spcAft>
            </a:pPr>
            <a:r>
              <a:rPr lang="cs-CZ" sz="2000" b="1" dirty="0" smtClean="0"/>
              <a:t>Pozn.: </a:t>
            </a:r>
            <a:r>
              <a:rPr lang="cs-CZ" sz="2000" dirty="0" smtClean="0"/>
              <a:t>V technické praxi se můžeme setkat i s dalšími hodnotami referenčních hodnot, např.: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err="1" smtClean="0"/>
              <a:t>dBW</a:t>
            </a:r>
            <a:r>
              <a:rPr lang="cs-CZ" sz="2000" dirty="0" smtClean="0"/>
              <a:t> – referenční výkon 1W – používáno u výkonných radiových vysílačů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sz="2000" dirty="0" err="1" smtClean="0"/>
              <a:t>dBV</a:t>
            </a:r>
            <a:r>
              <a:rPr lang="cs-CZ" sz="2000" dirty="0" smtClean="0"/>
              <a:t> </a:t>
            </a:r>
            <a:r>
              <a:rPr lang="cs-CZ" sz="2000" dirty="0"/>
              <a:t>– referenční </a:t>
            </a:r>
            <a:r>
              <a:rPr lang="cs-CZ" sz="2000" dirty="0" smtClean="0"/>
              <a:t>napětí 1V </a:t>
            </a:r>
            <a:r>
              <a:rPr lang="cs-CZ" sz="2000" dirty="0"/>
              <a:t>– používáno u </a:t>
            </a:r>
            <a:r>
              <a:rPr lang="cs-CZ" sz="2000" dirty="0" smtClean="0"/>
              <a:t>audio přenosových řetězců</a:t>
            </a:r>
            <a:endParaRPr lang="cs-CZ" sz="2000" dirty="0"/>
          </a:p>
          <a:p>
            <a:pPr>
              <a:spcAft>
                <a:spcPts val="200"/>
              </a:spcAft>
            </a:pPr>
            <a:r>
              <a:rPr lang="cs-CZ" sz="2000" dirty="0" smtClean="0"/>
              <a:t>  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59798321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Útlum a </a:t>
            </a:r>
            <a:r>
              <a:rPr lang="cs-CZ" sz="1800" dirty="0" smtClean="0"/>
              <a:t>přenos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1305048"/>
            <a:ext cx="9036496" cy="4349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60363">
              <a:spcAft>
                <a:spcPts val="400"/>
              </a:spcAft>
              <a:buFont typeface="Arial" pitchFamily="34" charset="0"/>
              <a:buChar char="•"/>
            </a:pPr>
            <a:r>
              <a:rPr lang="cs-CZ" sz="2000" dirty="0" smtClean="0"/>
              <a:t>Při přenosu elektrického signálu a při přenosu elektromagnetické vlny jakýmkoliv prostředím dochází k jejímu tlumení vlivem tzv. útlumu prostředí:</a:t>
            </a:r>
          </a:p>
          <a:p>
            <a:pPr marL="631825" lvl="1" indent="-271463">
              <a:spcAft>
                <a:spcPts val="400"/>
              </a:spcAft>
              <a:buFont typeface="Arial" pitchFamily="34" charset="0"/>
              <a:buChar char="•"/>
            </a:pPr>
            <a:r>
              <a:rPr lang="cs-CZ" sz="2000" b="1" dirty="0" smtClean="0"/>
              <a:t>Útlum</a:t>
            </a:r>
            <a:r>
              <a:rPr lang="cs-CZ" sz="2000" dirty="0" smtClean="0"/>
              <a:t> prostředí vyjadřuje jeho vlastnost tlumit (snižovat amplitudu) elektromagnetických vln, které se jím šíří</a:t>
            </a:r>
          </a:p>
          <a:p>
            <a:pPr marL="631825" lvl="1" indent="-271463">
              <a:spcAft>
                <a:spcPts val="400"/>
              </a:spcAft>
              <a:buFont typeface="Arial" pitchFamily="34" charset="0"/>
              <a:buChar char="•"/>
            </a:pPr>
            <a:r>
              <a:rPr lang="cs-CZ" sz="2000" b="1" dirty="0" smtClean="0"/>
              <a:t>Přenos</a:t>
            </a:r>
            <a:r>
              <a:rPr lang="cs-CZ" sz="2000" dirty="0" smtClean="0"/>
              <a:t> vedení (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, obvodu) kvantifikuje schopnost vedení (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) přenést vstupní hodnotu napětí, výkonu nebo proudu ze vstupní na výstupní bránu (svorky)</a:t>
            </a:r>
          </a:p>
          <a:p>
            <a:pPr marL="631825" lvl="1" indent="-271463">
              <a:spcAft>
                <a:spcPts val="400"/>
              </a:spcAft>
              <a:buFont typeface="Arial" pitchFamily="34" charset="0"/>
              <a:buChar char="•"/>
            </a:pPr>
            <a:r>
              <a:rPr lang="cs-CZ" sz="2000" dirty="0" smtClean="0"/>
              <a:t>oba dva tedy představují totéž, ale zatímco přenos je přímý poměr veličin z výstupu a vstupu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, útlum je definovaný jako jejich dekadický logaritmus násobený 10x v případě výkonu a 20x pro napětí a proud</a:t>
            </a:r>
            <a:endParaRPr lang="cs-CZ" sz="2000" dirty="0"/>
          </a:p>
          <a:p>
            <a:pPr marL="631825" lvl="1" indent="-271463">
              <a:spcAft>
                <a:spcPts val="400"/>
              </a:spcAft>
              <a:buFont typeface="Arial" pitchFamily="34" charset="0"/>
              <a:buChar char="•"/>
            </a:pPr>
            <a:r>
              <a:rPr lang="cs-CZ" sz="2000" dirty="0" smtClean="0"/>
              <a:t>pro další výklad se zaměříme na útlum, ale i s přenosem (přenosovou charakteristikou) obvodu (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) se v praxi setkáte</a:t>
            </a:r>
          </a:p>
          <a:p>
            <a:pPr marL="631825" lvl="1" indent="-271463">
              <a:spcAft>
                <a:spcPts val="400"/>
              </a:spcAft>
              <a:buFont typeface="Arial" pitchFamily="34" charset="0"/>
              <a:buChar char="•"/>
            </a:pPr>
            <a:r>
              <a:rPr lang="cs-CZ" sz="2000" dirty="0" smtClean="0"/>
              <a:t>u aktivních obvodů, jako jsou zesilovače se místo útlumu udává tzv. zisk</a:t>
            </a:r>
          </a:p>
        </p:txBody>
      </p:sp>
      <p:pic>
        <p:nvPicPr>
          <p:cNvPr id="9" name="Picture 2" descr="C:\Users\Pavel\AppData\Local\Microsoft\Windows\Temporary Internet Files\Content.IE5\CK5X5V0T\MC900229913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947" y="5595511"/>
            <a:ext cx="938601" cy="1249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12411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Definice </a:t>
            </a:r>
            <a:r>
              <a:rPr lang="cs-CZ" sz="1800" dirty="0" smtClean="0"/>
              <a:t>útlumu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288905" y="3914430"/>
            <a:ext cx="8635172" cy="1682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dirty="0" smtClean="0"/>
              <a:t>V obecném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 můžeme definovat:</a:t>
            </a:r>
          </a:p>
          <a:p>
            <a:pPr marL="360363">
              <a:spcAft>
                <a:spcPts val="200"/>
              </a:spcAft>
            </a:pPr>
            <a:r>
              <a:rPr lang="cs-CZ" sz="2000" b="1" dirty="0" smtClean="0"/>
              <a:t>Vstupní veličiny</a:t>
            </a:r>
            <a:r>
              <a:rPr lang="cs-CZ" sz="2000" dirty="0" smtClean="0"/>
              <a:t> – vstupní napětí U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, proud I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, výkon na vstupu P</a:t>
            </a:r>
            <a:r>
              <a:rPr lang="cs-CZ" sz="2000" baseline="-25000" dirty="0" smtClean="0"/>
              <a:t>1</a:t>
            </a:r>
            <a:r>
              <a:rPr lang="cs-CZ" sz="2000" dirty="0" smtClean="0"/>
              <a:t> a vstupní odpor R</a:t>
            </a:r>
            <a:r>
              <a:rPr lang="cs-CZ" sz="2000" baseline="-25000" dirty="0" smtClean="0"/>
              <a:t>1</a:t>
            </a:r>
          </a:p>
          <a:p>
            <a:pPr marL="360363">
              <a:spcAft>
                <a:spcPts val="200"/>
              </a:spcAft>
            </a:pPr>
            <a:r>
              <a:rPr lang="cs-CZ" sz="2000" b="1" dirty="0" smtClean="0"/>
              <a:t>Výstupní </a:t>
            </a:r>
            <a:r>
              <a:rPr lang="cs-CZ" sz="2000" b="1" dirty="0"/>
              <a:t>veličiny</a:t>
            </a:r>
            <a:r>
              <a:rPr lang="cs-CZ" sz="2000" dirty="0"/>
              <a:t> – </a:t>
            </a:r>
            <a:r>
              <a:rPr lang="cs-CZ" sz="2000" dirty="0" smtClean="0"/>
              <a:t>výstupní </a:t>
            </a:r>
            <a:r>
              <a:rPr lang="cs-CZ" sz="2000" dirty="0"/>
              <a:t>napětí </a:t>
            </a:r>
            <a:r>
              <a:rPr lang="cs-CZ" sz="2000" dirty="0" smtClean="0"/>
              <a:t>U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, </a:t>
            </a:r>
            <a:r>
              <a:rPr lang="cs-CZ" sz="2000" dirty="0"/>
              <a:t>proud </a:t>
            </a:r>
            <a:r>
              <a:rPr lang="cs-CZ" sz="2000" dirty="0" smtClean="0"/>
              <a:t>I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a odpor R</a:t>
            </a:r>
            <a:r>
              <a:rPr lang="cs-CZ" sz="2000" baseline="-25000" dirty="0" smtClean="0"/>
              <a:t>2</a:t>
            </a:r>
            <a:r>
              <a:rPr lang="cs-CZ" sz="2000" dirty="0" smtClean="0"/>
              <a:t> a </a:t>
            </a:r>
            <a:r>
              <a:rPr lang="cs-CZ" sz="2000" dirty="0"/>
              <a:t>výkon na </a:t>
            </a:r>
            <a:r>
              <a:rPr lang="cs-CZ" sz="2000" dirty="0" smtClean="0"/>
              <a:t>výstupu P</a:t>
            </a:r>
            <a:r>
              <a:rPr lang="cs-CZ" sz="2000" baseline="-25000" dirty="0" smtClean="0"/>
              <a:t>2</a:t>
            </a:r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6579290"/>
              </p:ext>
            </p:extLst>
          </p:nvPr>
        </p:nvGraphicFramePr>
        <p:xfrm>
          <a:off x="1718613" y="1478544"/>
          <a:ext cx="4795160" cy="224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7" name="Visio" r:id="rId5" imgW="3700821" imgH="1735830" progId="Visio.Drawing.11">
                  <p:embed/>
                </p:oleObj>
              </mc:Choice>
              <mc:Fallback>
                <p:oleObj name="Visio" r:id="rId5" imgW="3700821" imgH="173583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18613" y="1478544"/>
                        <a:ext cx="4795160" cy="2243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403599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Definice </a:t>
            </a:r>
            <a:r>
              <a:rPr lang="cs-CZ" sz="1800" dirty="0" smtClean="0"/>
              <a:t>útlumu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28588" y="1552413"/>
            <a:ext cx="9036496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lvl="1" indent="-2698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útlum </a:t>
            </a:r>
            <a:r>
              <a:rPr lang="cs-CZ" sz="2000" dirty="0"/>
              <a:t>se značí </a:t>
            </a:r>
            <a:r>
              <a:rPr lang="cs-CZ" sz="2000" b="1" dirty="0"/>
              <a:t>A</a:t>
            </a:r>
            <a:r>
              <a:rPr lang="cs-CZ" sz="2000" dirty="0"/>
              <a:t> </a:t>
            </a:r>
            <a:r>
              <a:rPr lang="cs-CZ" sz="2000" dirty="0" err="1"/>
              <a:t>a</a:t>
            </a:r>
            <a:r>
              <a:rPr lang="cs-CZ" sz="2000" dirty="0"/>
              <a:t> jednotkou je </a:t>
            </a:r>
            <a:r>
              <a:rPr lang="cs-CZ" sz="2000" b="1" dirty="0"/>
              <a:t>dB</a:t>
            </a:r>
          </a:p>
          <a:p>
            <a:pPr marL="450850" lvl="1" indent="-2698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Útlum výkonu</a:t>
            </a:r>
            <a:r>
              <a:rPr lang="cs-CZ" sz="2000" dirty="0" smtClean="0"/>
              <a:t> (dále jen útlum) lze vyjádřit jako logaritmus poměru vstupního a výstupního výkonu:</a:t>
            </a:r>
          </a:p>
          <a:p>
            <a:pPr marL="450850" lvl="1" indent="-269875">
              <a:spcAft>
                <a:spcPts val="200"/>
              </a:spcAft>
              <a:buFont typeface="Arial" pitchFamily="34" charset="0"/>
              <a:buChar char="•"/>
            </a:pPr>
            <a:endParaRPr lang="cs-CZ" sz="3200" dirty="0"/>
          </a:p>
          <a:p>
            <a:pPr marL="450850" lvl="1" indent="-269875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0850" lvl="1" indent="-2698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pokud převedeme operaci dělení na odečítání a dosadíme z definice absolutní výkonové úrovně, může definici útlumu upravit na: </a:t>
            </a:r>
          </a:p>
          <a:p>
            <a:pPr marL="450850" lvl="1" indent="-269875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0850" lvl="1" indent="-269875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0850" lvl="1" indent="-269875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450850" lvl="1" indent="-269875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0850" lvl="1" indent="-2698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útlum tak lze vypočítat jako rozdíl absolutní výkonové úrovně na vstupu a výstupu </a:t>
            </a:r>
            <a:r>
              <a:rPr lang="cs-CZ" sz="2000" dirty="0" err="1" smtClean="0"/>
              <a:t>dvojbranu</a:t>
            </a:r>
            <a:r>
              <a:rPr lang="cs-CZ" sz="2000" dirty="0" smtClean="0"/>
              <a:t> (obvodu, vedení)</a:t>
            </a:r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2423656"/>
              </p:ext>
            </p:extLst>
          </p:nvPr>
        </p:nvGraphicFramePr>
        <p:xfrm>
          <a:off x="3990619" y="2491434"/>
          <a:ext cx="3226716" cy="8381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8" name="Equation" r:id="rId5" imgW="1955520" imgH="507960" progId="Equation.DSMT4">
                  <p:embed/>
                </p:oleObj>
              </mc:Choice>
              <mc:Fallback>
                <p:oleObj name="Equation" r:id="rId5" imgW="1955520" imgH="5079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90619" y="2491434"/>
                        <a:ext cx="3226716" cy="8381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1306214"/>
              </p:ext>
            </p:extLst>
          </p:nvPr>
        </p:nvGraphicFramePr>
        <p:xfrm>
          <a:off x="664666" y="4149103"/>
          <a:ext cx="7816850" cy="836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9" name="Equation" r:id="rId7" imgW="4736880" imgH="507960" progId="Equation.DSMT4">
                  <p:embed/>
                </p:oleObj>
              </mc:Choice>
              <mc:Fallback>
                <p:oleObj name="Equation" r:id="rId7" imgW="4736880" imgH="507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666" y="4149103"/>
                        <a:ext cx="7816850" cy="836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251663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Mustr_prezentace_OPPA</Template>
  <TotalTime>1417</TotalTime>
  <Words>2064</Words>
  <Application>Microsoft Office PowerPoint</Application>
  <PresentationFormat>Předvádění na obrazovce (4:3)</PresentationFormat>
  <Paragraphs>250</Paragraphs>
  <Slides>15</Slides>
  <Notes>13</Notes>
  <HiddenSlides>0</HiddenSlides>
  <MMClips>0</MMClips>
  <ScaleCrop>false</ScaleCrop>
  <HeadingPairs>
    <vt:vector size="8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3</vt:i4>
      </vt:variant>
      <vt:variant>
        <vt:lpstr>Nadpisy snímků</vt:lpstr>
      </vt:variant>
      <vt:variant>
        <vt:i4>15</vt:i4>
      </vt:variant>
    </vt:vector>
  </HeadingPairs>
  <TitlesOfParts>
    <vt:vector size="23" baseType="lpstr">
      <vt:lpstr>Arial</vt:lpstr>
      <vt:lpstr>Calibri</vt:lpstr>
      <vt:lpstr>Symbol</vt:lpstr>
      <vt:lpstr>Wingdings</vt:lpstr>
      <vt:lpstr>Mustr_prezentace_OPPA</vt:lpstr>
      <vt:lpstr>Equation</vt:lpstr>
      <vt:lpstr>Visio</vt:lpstr>
      <vt:lpstr>MathType 6.0 Equation</vt:lpstr>
      <vt:lpstr>Prezentace aplikace PowerPoint</vt:lpstr>
      <vt:lpstr>Opakování dvojbran </vt:lpstr>
      <vt:lpstr>Příklady na počítání s úrovněmi</vt:lpstr>
      <vt:lpstr>Pomůcka – změna úrovní</vt:lpstr>
      <vt:lpstr>Logaritmické veličiny – příklady</vt:lpstr>
      <vt:lpstr>Logaritmické veličiny – příklady</vt:lpstr>
      <vt:lpstr>Útlum a přenos</vt:lpstr>
      <vt:lpstr>Definice útlumu</vt:lpstr>
      <vt:lpstr>Definice útlumu</vt:lpstr>
      <vt:lpstr>Definice útlumu</vt:lpstr>
      <vt:lpstr>Definice útlumu</vt:lpstr>
      <vt:lpstr>Řešený příklad</vt:lpstr>
      <vt:lpstr>Řešený příklad</vt:lpstr>
      <vt:lpstr>Příklad pro samostatné počítání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Prochazka</dc:creator>
  <cp:lastModifiedBy>Pavel Lafata</cp:lastModifiedBy>
  <cp:revision>284</cp:revision>
  <dcterms:created xsi:type="dcterms:W3CDTF">2013-09-10T05:03:47Z</dcterms:created>
  <dcterms:modified xsi:type="dcterms:W3CDTF">2014-10-02T10:13:05Z</dcterms:modified>
</cp:coreProperties>
</file>