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280" r:id="rId9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08" y="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3393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670" y="2501883"/>
            <a:ext cx="783120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Opakování a počítání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Dnešní hodinu věnujeme </a:t>
            </a:r>
            <a:r>
              <a:rPr lang="cs-CZ" sz="1800" dirty="0" smtClean="0"/>
              <a:t>opakování </a:t>
            </a:r>
            <a:r>
              <a:rPr lang="cs-CZ" sz="1800" dirty="0"/>
              <a:t>a počítání </a:t>
            </a:r>
            <a:r>
              <a:rPr lang="cs-CZ" sz="1800" dirty="0" smtClean="0"/>
              <a:t>příkladů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53361" y="1387398"/>
            <a:ext cx="9036496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Jaký je průměr měděného vodiče o délce </a:t>
            </a:r>
            <a:r>
              <a:rPr lang="cs-CZ" sz="2000" i="1" dirty="0" smtClean="0"/>
              <a:t>l</a:t>
            </a:r>
            <a:r>
              <a:rPr lang="cs-CZ" sz="2000" dirty="0" smtClean="0"/>
              <a:t> = 1000 m, když jím protéká proud </a:t>
            </a:r>
            <a:r>
              <a:rPr lang="cs-CZ" sz="2000" i="1" dirty="0" smtClean="0"/>
              <a:t>I</a:t>
            </a:r>
            <a:r>
              <a:rPr lang="cs-CZ" sz="2000" dirty="0" smtClean="0"/>
              <a:t> = 10 A při napětí mezi jeho konci </a:t>
            </a:r>
            <a:r>
              <a:rPr lang="cs-CZ" sz="2000" i="1" dirty="0" smtClean="0"/>
              <a:t>U</a:t>
            </a:r>
            <a:r>
              <a:rPr lang="cs-CZ" sz="2000" dirty="0" smtClean="0"/>
              <a:t> = 27 V? Uvažujte </a:t>
            </a:r>
            <a:r>
              <a:rPr lang="cs-CZ" sz="2000" i="1" dirty="0">
                <a:latin typeface="Symbol" pitchFamily="18" charset="2"/>
              </a:rPr>
              <a:t>r</a:t>
            </a:r>
            <a:r>
              <a:rPr lang="cs-CZ" sz="2000" dirty="0"/>
              <a:t> mědi = 0,0169.10</a:t>
            </a:r>
            <a:r>
              <a:rPr lang="cs-CZ" sz="2000" baseline="30000" dirty="0"/>
              <a:t>-6</a:t>
            </a:r>
            <a:r>
              <a:rPr lang="cs-CZ" sz="2000" dirty="0"/>
              <a:t>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m</a:t>
            </a:r>
            <a:r>
              <a:rPr lang="cs-CZ" sz="2000" baseline="30000" dirty="0" smtClean="0"/>
              <a:t>-1</a:t>
            </a:r>
            <a:r>
              <a:rPr lang="cs-CZ" sz="2000" dirty="0" smtClean="0"/>
              <a:t>. (Řešení: </a:t>
            </a:r>
            <a:r>
              <a:rPr lang="cs-CZ" sz="2000" i="1" dirty="0" smtClean="0"/>
              <a:t>d</a:t>
            </a:r>
            <a:r>
              <a:rPr lang="cs-CZ" sz="2000" dirty="0" smtClean="0"/>
              <a:t> = 2 mm).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Určete </a:t>
            </a:r>
            <a:r>
              <a:rPr lang="cs-CZ" sz="2000" dirty="0" err="1" smtClean="0"/>
              <a:t>rezistivitu</a:t>
            </a:r>
            <a:r>
              <a:rPr lang="cs-CZ" sz="2000" dirty="0" smtClean="0"/>
              <a:t> </a:t>
            </a:r>
            <a:r>
              <a:rPr lang="cs-CZ" sz="2000" i="1" dirty="0" smtClean="0">
                <a:latin typeface="Symbol" pitchFamily="18" charset="2"/>
              </a:rPr>
              <a:t>r</a:t>
            </a:r>
            <a:r>
              <a:rPr lang="cs-CZ" sz="2000" dirty="0" smtClean="0"/>
              <a:t> vodiče s průměrem </a:t>
            </a:r>
            <a:r>
              <a:rPr lang="cs-CZ" sz="2000" i="1" dirty="0" smtClean="0"/>
              <a:t>d</a:t>
            </a:r>
            <a:r>
              <a:rPr lang="cs-CZ" sz="2000" dirty="0" smtClean="0"/>
              <a:t> = 2,5 mm a délkou </a:t>
            </a:r>
            <a:r>
              <a:rPr lang="cs-CZ" sz="2000" i="1" dirty="0" smtClean="0"/>
              <a:t>l</a:t>
            </a:r>
            <a:r>
              <a:rPr lang="cs-CZ" sz="2000" dirty="0" smtClean="0"/>
              <a:t> = 500 metrů, kterým protéká proud </a:t>
            </a:r>
            <a:r>
              <a:rPr lang="cs-CZ" sz="2000" i="1" dirty="0" smtClean="0"/>
              <a:t>I</a:t>
            </a:r>
            <a:r>
              <a:rPr lang="cs-CZ" sz="2000" dirty="0" smtClean="0"/>
              <a:t> = 11 A při napětí mezi jeho konci </a:t>
            </a:r>
            <a:r>
              <a:rPr lang="cs-CZ" sz="2000" i="1" dirty="0" smtClean="0"/>
              <a:t>U</a:t>
            </a:r>
            <a:r>
              <a:rPr lang="cs-CZ" sz="2000" dirty="0" smtClean="0"/>
              <a:t> = 15 V. Jedná se o měděný či hliníkový vodič? (Řešení: </a:t>
            </a:r>
            <a:r>
              <a:rPr lang="cs-CZ" sz="2000" i="1" dirty="0" smtClean="0">
                <a:latin typeface="Symbol" pitchFamily="18" charset="2"/>
              </a:rPr>
              <a:t>r</a:t>
            </a:r>
            <a:r>
              <a:rPr lang="cs-CZ" sz="2000" dirty="0" smtClean="0"/>
              <a:t> = 0,002677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m</a:t>
            </a:r>
            <a:r>
              <a:rPr lang="cs-CZ" sz="2000" baseline="30000" dirty="0" smtClean="0"/>
              <a:t>-1</a:t>
            </a:r>
            <a:r>
              <a:rPr lang="cs-CZ" sz="2000" dirty="0" smtClean="0"/>
              <a:t>, odpovídá hliníkovému).</a:t>
            </a:r>
          </a:p>
        </p:txBody>
      </p:sp>
      <p:pic>
        <p:nvPicPr>
          <p:cNvPr id="11" name="Picture 2" descr="C:\Users\Pavel\AppData\Local\Microsoft\Windows\Temporary Internet Files\Content.IE5\H2ETEE9Z\MC900370460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861" y="3907678"/>
            <a:ext cx="1786081" cy="265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Dnešní hodinu věnujeme </a:t>
            </a:r>
            <a:r>
              <a:rPr lang="cs-CZ" sz="1800" dirty="0" smtClean="0"/>
              <a:t>opakování </a:t>
            </a:r>
            <a:r>
              <a:rPr lang="cs-CZ" sz="1800" dirty="0"/>
              <a:t>a počítání </a:t>
            </a:r>
            <a:r>
              <a:rPr lang="cs-CZ" sz="1800" dirty="0" smtClean="0"/>
              <a:t>příkladů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21478" y="1570239"/>
            <a:ext cx="8100392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Jaký protéká zátěží připojenou k napětí </a:t>
            </a:r>
            <a:r>
              <a:rPr lang="cs-CZ" sz="2000" i="1" dirty="0" smtClean="0"/>
              <a:t>U</a:t>
            </a:r>
            <a:r>
              <a:rPr lang="cs-CZ" sz="2000" dirty="0" smtClean="0"/>
              <a:t> = 1 V proud </a:t>
            </a:r>
            <a:r>
              <a:rPr lang="cs-CZ" sz="2000" i="1" dirty="0" smtClean="0"/>
              <a:t>I</a:t>
            </a:r>
            <a:r>
              <a:rPr lang="cs-CZ" sz="2000" dirty="0" smtClean="0"/>
              <a:t>, pokud je výkon na zátěži  </a:t>
            </a:r>
            <a:r>
              <a:rPr lang="cs-CZ" sz="2000" i="1" dirty="0" smtClean="0"/>
              <a:t>P</a:t>
            </a:r>
            <a:r>
              <a:rPr lang="cs-CZ" sz="2000" dirty="0" smtClean="0"/>
              <a:t> = 1 </a:t>
            </a:r>
            <a:r>
              <a:rPr lang="cs-CZ" sz="2000" dirty="0" err="1" smtClean="0"/>
              <a:t>mW</a:t>
            </a:r>
            <a:r>
              <a:rPr lang="cs-CZ" sz="2000" dirty="0" smtClean="0"/>
              <a:t>? (Řešení: </a:t>
            </a:r>
            <a:r>
              <a:rPr lang="cs-CZ" sz="2000" i="1" dirty="0" smtClean="0"/>
              <a:t>I</a:t>
            </a:r>
            <a:r>
              <a:rPr lang="cs-CZ" sz="2000" dirty="0" smtClean="0"/>
              <a:t> = 1 mA).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Jaký je odpor </a:t>
            </a:r>
            <a:r>
              <a:rPr lang="cs-CZ" sz="2000" i="1" dirty="0" smtClean="0"/>
              <a:t>R</a:t>
            </a:r>
            <a:r>
              <a:rPr lang="cs-CZ" sz="2000" dirty="0" smtClean="0"/>
              <a:t> zařízení připojeného ke zdroji napětí </a:t>
            </a:r>
            <a:r>
              <a:rPr lang="cs-CZ" sz="2000" i="1" dirty="0" smtClean="0"/>
              <a:t>U</a:t>
            </a:r>
            <a:r>
              <a:rPr lang="cs-CZ" sz="2000" dirty="0" smtClean="0"/>
              <a:t> = 12 V, pokud je dodáván výkon </a:t>
            </a:r>
            <a:r>
              <a:rPr lang="cs-CZ" sz="2000" i="1" dirty="0" smtClean="0"/>
              <a:t>P</a:t>
            </a:r>
            <a:r>
              <a:rPr lang="cs-CZ" sz="2000" dirty="0" smtClean="0"/>
              <a:t> = 20 W? (Řešení: R = 7,2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01994047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Dnešní hodinu věnujeme </a:t>
            </a:r>
            <a:r>
              <a:rPr lang="cs-CZ" sz="1800" dirty="0" smtClean="0"/>
              <a:t>opakování </a:t>
            </a:r>
            <a:r>
              <a:rPr lang="cs-CZ" sz="1800" dirty="0"/>
              <a:t>a počítání </a:t>
            </a:r>
            <a:r>
              <a:rPr lang="cs-CZ" sz="1800" dirty="0" smtClean="0"/>
              <a:t>příkladů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2008" y="1402814"/>
            <a:ext cx="9036496" cy="18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Určete vlnovou délku </a:t>
            </a:r>
            <a:r>
              <a:rPr lang="cs-CZ" sz="2000" i="1" dirty="0" smtClean="0">
                <a:latin typeface="Symbol" pitchFamily="18" charset="2"/>
              </a:rPr>
              <a:t>l</a:t>
            </a:r>
            <a:r>
              <a:rPr lang="cs-CZ" sz="2000" dirty="0" smtClean="0"/>
              <a:t> na které komunikuje váš notebook pomocí Wi-Fi na frekvenci </a:t>
            </a:r>
            <a:r>
              <a:rPr lang="cs-CZ" sz="2000" i="1" dirty="0" smtClean="0"/>
              <a:t>f</a:t>
            </a:r>
            <a:r>
              <a:rPr lang="cs-CZ" sz="2000" dirty="0" smtClean="0"/>
              <a:t> = 2,4 GHz. (Řešení: </a:t>
            </a:r>
            <a:r>
              <a:rPr lang="cs-CZ" sz="2000" i="1" dirty="0" smtClean="0">
                <a:latin typeface="Symbol" pitchFamily="18" charset="2"/>
              </a:rPr>
              <a:t>l</a:t>
            </a:r>
            <a:r>
              <a:rPr lang="cs-CZ" sz="2000" dirty="0" smtClean="0"/>
              <a:t> = 0,125 m).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Vypočítejte rychlost šíření elektromagnetické vlny ve vodiči s papírovou izolací, jejíž </a:t>
            </a:r>
            <a:r>
              <a:rPr lang="cs-CZ" sz="2000" i="1" dirty="0" err="1" smtClean="0">
                <a:latin typeface="Symbol" pitchFamily="18" charset="2"/>
              </a:rPr>
              <a:t>e</a:t>
            </a:r>
            <a:r>
              <a:rPr lang="cs-CZ" sz="2000" i="1" baseline="-25000" dirty="0" err="1" smtClean="0"/>
              <a:t>r</a:t>
            </a:r>
            <a:r>
              <a:rPr lang="cs-CZ" sz="2000" dirty="0" smtClean="0"/>
              <a:t> = 3,5. Jaká je vlnová délka </a:t>
            </a:r>
            <a:r>
              <a:rPr lang="cs-CZ" sz="2000" i="1" dirty="0" smtClean="0">
                <a:latin typeface="Symbol" pitchFamily="18" charset="2"/>
              </a:rPr>
              <a:t>l</a:t>
            </a:r>
            <a:r>
              <a:rPr lang="cs-CZ" sz="2000" dirty="0" smtClean="0"/>
              <a:t> elektromagnetické vlny šířící se tímto vodičem na frekvenci </a:t>
            </a:r>
            <a:r>
              <a:rPr lang="cs-CZ" sz="2000" i="1" dirty="0" smtClean="0"/>
              <a:t>f</a:t>
            </a:r>
            <a:r>
              <a:rPr lang="cs-CZ" sz="2000" dirty="0" smtClean="0"/>
              <a:t> = 500 kHz? (Řešení: </a:t>
            </a:r>
            <a:r>
              <a:rPr lang="cs-CZ" sz="2000" i="1" dirty="0" smtClean="0"/>
              <a:t>v</a:t>
            </a:r>
            <a:r>
              <a:rPr lang="cs-CZ" sz="2000" dirty="0" smtClean="0"/>
              <a:t> = 1,6025.10</a:t>
            </a:r>
            <a:r>
              <a:rPr lang="cs-CZ" sz="2000" baseline="30000" dirty="0" smtClean="0"/>
              <a:t>8</a:t>
            </a:r>
            <a:r>
              <a:rPr lang="cs-CZ" sz="2000" dirty="0" smtClean="0"/>
              <a:t> ms</a:t>
            </a:r>
            <a:r>
              <a:rPr lang="cs-CZ" sz="2000" baseline="30000" dirty="0" smtClean="0"/>
              <a:t>-1</a:t>
            </a:r>
            <a:r>
              <a:rPr lang="cs-CZ" sz="2000" dirty="0" smtClean="0"/>
              <a:t>, </a:t>
            </a:r>
            <a:r>
              <a:rPr lang="cs-CZ" sz="2000" i="1" dirty="0" smtClean="0">
                <a:latin typeface="Symbol" pitchFamily="18" charset="2"/>
              </a:rPr>
              <a:t>l</a:t>
            </a:r>
            <a:r>
              <a:rPr lang="cs-CZ" sz="2000" dirty="0" smtClean="0"/>
              <a:t> = 320,5 m).</a:t>
            </a:r>
          </a:p>
        </p:txBody>
      </p:sp>
    </p:spTree>
    <p:extLst>
      <p:ext uri="{BB962C8B-B14F-4D97-AF65-F5344CB8AC3E}">
        <p14:creationId xmlns:p14="http://schemas.microsoft.com/office/powerpoint/2010/main" val="330312387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Dnešní hodinu věnujeme </a:t>
            </a:r>
            <a:r>
              <a:rPr lang="cs-CZ" sz="1800" dirty="0" smtClean="0"/>
              <a:t>opakování </a:t>
            </a:r>
            <a:r>
              <a:rPr lang="cs-CZ" sz="1800" dirty="0"/>
              <a:t>a počítání </a:t>
            </a:r>
            <a:r>
              <a:rPr lang="cs-CZ" sz="1800" dirty="0" smtClean="0"/>
              <a:t>příkladů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415693"/>
            <a:ext cx="9036496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Útlum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je A = 10 dB, jeho vstupní odpor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150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, výstupní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100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Na vstup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jsme připojili generátor s absolutní napěťovou úrovní Lu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3 </a:t>
            </a:r>
            <a:r>
              <a:rPr lang="cs-CZ" sz="2000" dirty="0" err="1" smtClean="0"/>
              <a:t>dBu</a:t>
            </a:r>
            <a:r>
              <a:rPr lang="cs-CZ" sz="2000" dirty="0" smtClean="0"/>
              <a:t>. Jakou efektivní hodnotu napětí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naměříme na výstupu? Jaká je absolutní výkonová úroveň na výstupu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?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r>
              <a:rPr lang="cs-CZ" sz="2000" dirty="0" smtClean="0"/>
              <a:t>(Řešení: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0,2826 V,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-0,9794 </a:t>
            </a:r>
            <a:r>
              <a:rPr lang="cs-CZ" sz="2000" dirty="0" err="1" smtClean="0"/>
              <a:t>dBm</a:t>
            </a:r>
            <a:r>
              <a:rPr lang="cs-CZ" sz="2000" dirty="0" smtClean="0"/>
              <a:t>).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2862136"/>
              </p:ext>
            </p:extLst>
          </p:nvPr>
        </p:nvGraphicFramePr>
        <p:xfrm>
          <a:off x="2256341" y="3096231"/>
          <a:ext cx="4667829" cy="1963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Visio" r:id="rId5" imgW="3887753" imgH="1634580" progId="Visio.Drawing.11">
                  <p:embed/>
                </p:oleObj>
              </mc:Choice>
              <mc:Fallback>
                <p:oleObj name="Visio" r:id="rId5" imgW="3887753" imgH="163458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56341" y="3096231"/>
                        <a:ext cx="4667829" cy="1963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7868867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Dnešní hodinu věnujeme </a:t>
            </a:r>
            <a:r>
              <a:rPr lang="cs-CZ" sz="1800" dirty="0" smtClean="0"/>
              <a:t>opakování </a:t>
            </a:r>
            <a:r>
              <a:rPr lang="cs-CZ" sz="1800" dirty="0"/>
              <a:t>a počítání </a:t>
            </a:r>
            <a:r>
              <a:rPr lang="cs-CZ" sz="1800" dirty="0" smtClean="0"/>
              <a:t>příkladů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08600" y="1311308"/>
            <a:ext cx="8919490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V </a:t>
            </a:r>
            <a:r>
              <a:rPr lang="cs-CZ" sz="2000" dirty="0"/>
              <a:t>řetězci jsou zapojeny kaskádně 2 </a:t>
            </a:r>
            <a:r>
              <a:rPr lang="cs-CZ" sz="2000" dirty="0" err="1"/>
              <a:t>dvojbrany</a:t>
            </a:r>
            <a:r>
              <a:rPr lang="cs-CZ" sz="2000" dirty="0"/>
              <a:t>. </a:t>
            </a:r>
            <a:r>
              <a:rPr lang="cs-CZ" sz="2000" dirty="0" smtClean="0"/>
              <a:t>Útlum </a:t>
            </a:r>
            <a:r>
              <a:rPr lang="cs-CZ" sz="2000" dirty="0"/>
              <a:t>prvního </a:t>
            </a:r>
            <a:r>
              <a:rPr lang="cs-CZ" sz="2000" dirty="0" smtClean="0"/>
              <a:t>z nich je A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8 dB, jeho vstupní </a:t>
            </a:r>
            <a:r>
              <a:rPr lang="cs-CZ" sz="2000" dirty="0"/>
              <a:t>odpor </a:t>
            </a:r>
            <a:r>
              <a:rPr lang="cs-CZ" sz="2000" dirty="0" smtClean="0"/>
              <a:t>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</a:t>
            </a:r>
            <a:r>
              <a:rPr lang="cs-CZ" sz="2000" dirty="0"/>
              <a:t>= </a:t>
            </a:r>
            <a:r>
              <a:rPr lang="cs-CZ" sz="2000" dirty="0" smtClean="0"/>
              <a:t>900 </a:t>
            </a:r>
            <a:r>
              <a:rPr lang="cs-CZ" sz="2000" dirty="0">
                <a:latin typeface="Symbol" pitchFamily="18" charset="2"/>
              </a:rPr>
              <a:t>W</a:t>
            </a:r>
            <a:r>
              <a:rPr lang="cs-CZ" sz="2000" dirty="0"/>
              <a:t> a jeho výstupní odpor R</a:t>
            </a:r>
            <a:r>
              <a:rPr lang="cs-CZ" sz="2000" baseline="-25000" dirty="0"/>
              <a:t>2</a:t>
            </a:r>
            <a:r>
              <a:rPr lang="cs-CZ" sz="2000" dirty="0"/>
              <a:t> = </a:t>
            </a:r>
            <a:r>
              <a:rPr lang="cs-CZ" sz="2000" dirty="0" smtClean="0"/>
              <a:t>400 </a:t>
            </a:r>
            <a:r>
              <a:rPr lang="cs-CZ" sz="2000" dirty="0">
                <a:latin typeface="Symbol" pitchFamily="18" charset="2"/>
              </a:rPr>
              <a:t>W</a:t>
            </a:r>
            <a:r>
              <a:rPr lang="cs-CZ" sz="2000" dirty="0"/>
              <a:t>. Vstupní odpor druhého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</a:t>
            </a:r>
            <a:r>
              <a:rPr lang="cs-CZ" sz="2000" dirty="0"/>
              <a:t>R</a:t>
            </a:r>
            <a:r>
              <a:rPr lang="cs-CZ" sz="2000" baseline="-25000" dirty="0"/>
              <a:t>3</a:t>
            </a:r>
            <a:r>
              <a:rPr lang="cs-CZ" sz="2000" dirty="0"/>
              <a:t> je shodný, jako odpor R</a:t>
            </a:r>
            <a:r>
              <a:rPr lang="cs-CZ" sz="2000" baseline="-25000" dirty="0"/>
              <a:t>2</a:t>
            </a:r>
            <a:r>
              <a:rPr lang="cs-CZ" sz="2000" dirty="0"/>
              <a:t>, tedy R</a:t>
            </a:r>
            <a:r>
              <a:rPr lang="cs-CZ" sz="2000" baseline="-25000" dirty="0"/>
              <a:t>3</a:t>
            </a:r>
            <a:r>
              <a:rPr lang="cs-CZ" sz="2000" dirty="0"/>
              <a:t> = R</a:t>
            </a:r>
            <a:r>
              <a:rPr lang="cs-CZ" sz="2000" baseline="-25000" dirty="0"/>
              <a:t>2</a:t>
            </a:r>
            <a:r>
              <a:rPr lang="cs-CZ" sz="2000" dirty="0"/>
              <a:t> = </a:t>
            </a:r>
            <a:r>
              <a:rPr lang="cs-CZ" sz="2000" dirty="0" smtClean="0"/>
              <a:t>400 </a:t>
            </a:r>
            <a:r>
              <a:rPr lang="cs-CZ" sz="2000" dirty="0">
                <a:latin typeface="Symbol" pitchFamily="18" charset="2"/>
              </a:rPr>
              <a:t>W</a:t>
            </a:r>
            <a:r>
              <a:rPr lang="cs-CZ" sz="2000" dirty="0"/>
              <a:t> a výstupní odpor druhého </a:t>
            </a:r>
            <a:r>
              <a:rPr lang="cs-CZ" sz="2000" dirty="0" err="1"/>
              <a:t>dvojbranu</a:t>
            </a:r>
            <a:r>
              <a:rPr lang="cs-CZ" sz="2000" dirty="0"/>
              <a:t> je R</a:t>
            </a:r>
            <a:r>
              <a:rPr lang="cs-CZ" sz="2000" baseline="-25000" dirty="0"/>
              <a:t>4</a:t>
            </a:r>
            <a:r>
              <a:rPr lang="cs-CZ" sz="2000" dirty="0"/>
              <a:t> = </a:t>
            </a:r>
            <a:r>
              <a:rPr lang="cs-CZ" sz="2000" dirty="0" smtClean="0"/>
              <a:t>150 </a:t>
            </a:r>
            <a:r>
              <a:rPr lang="cs-CZ" sz="2000" dirty="0">
                <a:latin typeface="Symbol" pitchFamily="18" charset="2"/>
              </a:rPr>
              <a:t>W</a:t>
            </a:r>
            <a:r>
              <a:rPr lang="cs-CZ" sz="2000" dirty="0"/>
              <a:t>. Na vstupu celého řetězce je připojen generátor s absolutní napěťovou úrovní Lu</a:t>
            </a:r>
            <a:r>
              <a:rPr lang="cs-CZ" sz="2000" baseline="-25000" dirty="0"/>
              <a:t>1</a:t>
            </a:r>
            <a:r>
              <a:rPr lang="cs-CZ" sz="2000" dirty="0"/>
              <a:t> = </a:t>
            </a:r>
            <a:r>
              <a:rPr lang="cs-CZ" sz="2000" dirty="0" smtClean="0"/>
              <a:t>8 </a:t>
            </a:r>
            <a:r>
              <a:rPr lang="cs-CZ" sz="2000" dirty="0" err="1" smtClean="0"/>
              <a:t>dBu</a:t>
            </a:r>
            <a:r>
              <a:rPr lang="cs-CZ" sz="2000" dirty="0" smtClean="0"/>
              <a:t>. Jaká absolutní  úroveň napětí Lu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a efektivní hodnota napětí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je na výstupu prvního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? Jaký je útlum druhého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A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, když jsme na výstupu celého řetězce naměřili efektivní hodnotu napětí U</a:t>
            </a:r>
            <a:r>
              <a:rPr lang="cs-CZ" sz="2000" baseline="-25000" dirty="0" smtClean="0"/>
              <a:t>4</a:t>
            </a:r>
            <a:r>
              <a:rPr lang="cs-CZ" sz="2000" dirty="0" smtClean="0"/>
              <a:t> = 0,2 V?</a:t>
            </a:r>
            <a:endParaRPr lang="cs-CZ" sz="2000" dirty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1400" dirty="0" smtClean="0"/>
          </a:p>
          <a:p>
            <a:pPr>
              <a:spcAft>
                <a:spcPts val="200"/>
              </a:spcAft>
            </a:pPr>
            <a:r>
              <a:rPr lang="cs-CZ" sz="2000" dirty="0" smtClean="0"/>
              <a:t>		(Řešení: Lu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-3,522 </a:t>
            </a:r>
            <a:r>
              <a:rPr lang="cs-CZ" sz="2000" dirty="0" err="1" smtClean="0"/>
              <a:t>dBu</a:t>
            </a:r>
            <a:r>
              <a:rPr lang="cs-CZ" sz="2000" dirty="0" smtClean="0"/>
              <a:t>,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0,517 V, A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4 dB)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502704"/>
              </p:ext>
            </p:extLst>
          </p:nvPr>
        </p:nvGraphicFramePr>
        <p:xfrm>
          <a:off x="379677" y="3820602"/>
          <a:ext cx="6564312" cy="204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Visio" r:id="rId5" imgW="6715775" imgH="2032290" progId="Visio.Drawing.11">
                  <p:embed/>
                </p:oleObj>
              </mc:Choice>
              <mc:Fallback>
                <p:oleObj name="Visio" r:id="rId5" imgW="6715775" imgH="203229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9677" y="3820602"/>
                        <a:ext cx="6564312" cy="2047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40079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055396" cy="749300"/>
          </a:xfrm>
        </p:spPr>
        <p:txBody>
          <a:bodyPr/>
          <a:lstStyle/>
          <a:p>
            <a:r>
              <a:rPr lang="cs-CZ" sz="1800" dirty="0"/>
              <a:t>Dnešní hodinu věnujeme </a:t>
            </a:r>
            <a:r>
              <a:rPr lang="cs-CZ" sz="1800" dirty="0" smtClean="0"/>
              <a:t>opakování </a:t>
            </a:r>
            <a:r>
              <a:rPr lang="cs-CZ" sz="1800" dirty="0"/>
              <a:t>a počítání </a:t>
            </a:r>
            <a:r>
              <a:rPr lang="cs-CZ" sz="1800" dirty="0" smtClean="0"/>
              <a:t>příkladů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08600" y="1311308"/>
            <a:ext cx="8919490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S úrovněmi signálů a útlumem se nesetkáme jen u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, vedení a elektrického proudu a napětí – stejným způsobem se používají i v optických sítích, rádiových přenosech, akustice…. Spočítejte následující příklady.</a:t>
            </a:r>
            <a:endParaRPr lang="cs-CZ" sz="2000" dirty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1000" dirty="0"/>
          </a:p>
          <a:p>
            <a:pPr marL="273050" indent="-27305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Vzdálený rádiový vysílač vysílá s výkonem </a:t>
            </a:r>
            <a:r>
              <a:rPr lang="cs-CZ" sz="2000" i="1" dirty="0" smtClean="0"/>
              <a:t>P</a:t>
            </a:r>
            <a:r>
              <a:rPr lang="cs-CZ" sz="2000" dirty="0" smtClean="0"/>
              <a:t> = 2 W, zisk jeho antény je </a:t>
            </a:r>
            <a:r>
              <a:rPr lang="cs-CZ" sz="2000" i="1" dirty="0" smtClean="0"/>
              <a:t>G</a:t>
            </a:r>
            <a:r>
              <a:rPr lang="cs-CZ" sz="2000" i="1" baseline="-25000" dirty="0" smtClean="0"/>
              <a:t>1</a:t>
            </a:r>
            <a:r>
              <a:rPr lang="cs-CZ" sz="2000" dirty="0" smtClean="0"/>
              <a:t> = 3 dB. Zisk přijímací antény je také </a:t>
            </a:r>
            <a:r>
              <a:rPr lang="cs-CZ" sz="2000" i="1" dirty="0" smtClean="0"/>
              <a:t>G</a:t>
            </a:r>
            <a:r>
              <a:rPr lang="cs-CZ" sz="2000" i="1" baseline="-25000" dirty="0" smtClean="0"/>
              <a:t>2</a:t>
            </a:r>
            <a:r>
              <a:rPr lang="cs-CZ" sz="2000" dirty="0" smtClean="0"/>
              <a:t> = 3 dB. Jaký může být maximálně útlum prostředí pro šíření rádiové vlny, abychom na přijímací anténě obdrželi signál s výkonovou úrovní </a:t>
            </a:r>
            <a:r>
              <a:rPr lang="cs-CZ" sz="2000" i="1" dirty="0" err="1" smtClean="0"/>
              <a:t>Lm</a:t>
            </a:r>
            <a:r>
              <a:rPr lang="cs-CZ" sz="2000" dirty="0" smtClean="0"/>
              <a:t> = -66 </a:t>
            </a:r>
            <a:r>
              <a:rPr lang="cs-CZ" sz="2000" dirty="0" err="1" smtClean="0"/>
              <a:t>dBm</a:t>
            </a:r>
            <a:r>
              <a:rPr lang="cs-CZ" sz="2000" dirty="0" smtClean="0"/>
              <a:t> (citlivost přijímače)?</a:t>
            </a:r>
          </a:p>
          <a:p>
            <a:pPr marL="273050" indent="-273050">
              <a:spcAft>
                <a:spcPts val="200"/>
              </a:spcAft>
              <a:buFont typeface="+mj-lt"/>
              <a:buAutoNum type="arabicPeriod"/>
            </a:pPr>
            <a:endParaRPr lang="cs-CZ" sz="2000" dirty="0"/>
          </a:p>
          <a:p>
            <a:pPr marL="273050" indent="-27305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Vypočítejte proud procházející budičem laseru vysílače připojeného k napětí </a:t>
            </a:r>
            <a:r>
              <a:rPr lang="cs-CZ" sz="2000" i="1" dirty="0" smtClean="0"/>
              <a:t>U</a:t>
            </a:r>
            <a:r>
              <a:rPr lang="cs-CZ" sz="2000" dirty="0" smtClean="0"/>
              <a:t> = 2 V, který vysílá optický paprsek do optické trasy s útlumem </a:t>
            </a:r>
            <a:r>
              <a:rPr lang="cs-CZ" sz="2000" i="1" dirty="0" smtClean="0"/>
              <a:t>A</a:t>
            </a:r>
            <a:r>
              <a:rPr lang="cs-CZ" sz="2000" dirty="0" smtClean="0"/>
              <a:t> = 32 dB (tento údaj zahrnuje i ztráty při převodu elektrického výkonu na optický), když na jejím konci v optickém detektoru naměříme výkonovou úroveň </a:t>
            </a:r>
            <a:r>
              <a:rPr lang="cs-CZ" sz="2000" i="1" dirty="0" err="1" smtClean="0"/>
              <a:t>Lm</a:t>
            </a:r>
            <a:r>
              <a:rPr lang="cs-CZ" sz="2000" dirty="0" smtClean="0"/>
              <a:t> = -26 </a:t>
            </a:r>
            <a:r>
              <a:rPr lang="cs-CZ" sz="2000" dirty="0" err="1" smtClean="0"/>
              <a:t>dBm</a:t>
            </a:r>
            <a:r>
              <a:rPr lang="cs-CZ" sz="2000" dirty="0" smtClean="0"/>
              <a:t>.</a:t>
            </a:r>
          </a:p>
          <a:p>
            <a:pPr>
              <a:spcAft>
                <a:spcPts val="200"/>
              </a:spcAft>
            </a:pPr>
            <a:endParaRPr lang="cs-CZ" sz="1400" dirty="0" smtClean="0"/>
          </a:p>
          <a:p>
            <a:pPr>
              <a:spcAft>
                <a:spcPts val="200"/>
              </a:spcAft>
            </a:pPr>
            <a:r>
              <a:rPr lang="cs-CZ" sz="2000" dirty="0" smtClean="0"/>
              <a:t>		(Řešení: 1. příklad </a:t>
            </a:r>
            <a:r>
              <a:rPr lang="cs-CZ" sz="2000" i="1" dirty="0" smtClean="0"/>
              <a:t>A</a:t>
            </a:r>
            <a:r>
              <a:rPr lang="cs-CZ" sz="2000" dirty="0" smtClean="0"/>
              <a:t> = 105 </a:t>
            </a:r>
            <a:r>
              <a:rPr lang="cs-CZ" sz="2000" dirty="0" smtClean="0"/>
              <a:t>dB; 2</a:t>
            </a:r>
            <a:r>
              <a:rPr lang="cs-CZ" sz="2000" dirty="0" smtClean="0"/>
              <a:t>. příklad </a:t>
            </a:r>
            <a:r>
              <a:rPr lang="cs-CZ" sz="2000" i="1" dirty="0" smtClean="0"/>
              <a:t>I</a:t>
            </a:r>
            <a:r>
              <a:rPr lang="cs-CZ" sz="2000" dirty="0" smtClean="0"/>
              <a:t> = 2 mA)</a:t>
            </a:r>
          </a:p>
        </p:txBody>
      </p:sp>
    </p:spTree>
    <p:extLst>
      <p:ext uri="{BB962C8B-B14F-4D97-AF65-F5344CB8AC3E}">
        <p14:creationId xmlns:p14="http://schemas.microsoft.com/office/powerpoint/2010/main" val="116987554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1456</TotalTime>
  <Words>691</Words>
  <Application>Microsoft Office PowerPoint</Application>
  <PresentationFormat>Předvádění na obrazovce (4:3)</PresentationFormat>
  <Paragraphs>91</Paragraphs>
  <Slides>8</Slides>
  <Notes>6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Calibri</vt:lpstr>
      <vt:lpstr>Symbol</vt:lpstr>
      <vt:lpstr>Wingdings</vt:lpstr>
      <vt:lpstr>Mustr_prezentace_OPPA</vt:lpstr>
      <vt:lpstr>Visio</vt:lpstr>
      <vt:lpstr>Prezentace aplikace PowerPoint</vt:lpstr>
      <vt:lpstr>Dnešní hodinu věnujeme opakování a počítání příkladů</vt:lpstr>
      <vt:lpstr>Dnešní hodinu věnujeme opakování a počítání příkladů</vt:lpstr>
      <vt:lpstr>Dnešní hodinu věnujeme opakování a počítání příkladů</vt:lpstr>
      <vt:lpstr>Dnešní hodinu věnujeme opakování a počítání příkladů</vt:lpstr>
      <vt:lpstr>Dnešní hodinu věnujeme opakování a počítání příkladů</vt:lpstr>
      <vt:lpstr>Dnešní hodinu věnujeme opakování a počítání příkladů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308</cp:revision>
  <dcterms:created xsi:type="dcterms:W3CDTF">2013-09-10T05:03:47Z</dcterms:created>
  <dcterms:modified xsi:type="dcterms:W3CDTF">2014-09-23T13:38:00Z</dcterms:modified>
</cp:coreProperties>
</file>