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70" r:id="rId2"/>
    <p:sldId id="289" r:id="rId3"/>
    <p:sldId id="305" r:id="rId4"/>
    <p:sldId id="302" r:id="rId5"/>
    <p:sldId id="303" r:id="rId6"/>
    <p:sldId id="301" r:id="rId7"/>
    <p:sldId id="290" r:id="rId8"/>
    <p:sldId id="291" r:id="rId9"/>
    <p:sldId id="306" r:id="rId10"/>
    <p:sldId id="292" r:id="rId11"/>
    <p:sldId id="293" r:id="rId12"/>
    <p:sldId id="294" r:id="rId13"/>
    <p:sldId id="295" r:id="rId14"/>
    <p:sldId id="296" r:id="rId15"/>
    <p:sldId id="308" r:id="rId16"/>
    <p:sldId id="304" r:id="rId17"/>
    <p:sldId id="297" r:id="rId18"/>
    <p:sldId id="309" r:id="rId19"/>
    <p:sldId id="298" r:id="rId20"/>
    <p:sldId id="310" r:id="rId21"/>
    <p:sldId id="299" r:id="rId22"/>
    <p:sldId id="307" r:id="rId23"/>
    <p:sldId id="311" r:id="rId24"/>
    <p:sldId id="300" r:id="rId25"/>
    <p:sldId id="280" r:id="rId26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2E12"/>
    <a:srgbClr val="F7D417"/>
    <a:srgbClr val="3C3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80756" autoAdjust="0"/>
  </p:normalViewPr>
  <p:slideViewPr>
    <p:cSldViewPr snapToGrid="0" snapToObjects="1">
      <p:cViewPr varScale="1">
        <p:scale>
          <a:sx n="76" d="100"/>
          <a:sy n="76" d="100"/>
        </p:scale>
        <p:origin x="114" y="5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Na následujících </a:t>
            </a:r>
            <a:r>
              <a:rPr lang="cs-CZ" dirty="0" err="1" smtClean="0"/>
              <a:t>slidech</a:t>
            </a:r>
            <a:r>
              <a:rPr lang="cs-CZ" dirty="0" smtClean="0"/>
              <a:t> je</a:t>
            </a:r>
            <a:r>
              <a:rPr lang="cs-CZ" baseline="0" dirty="0" smtClean="0"/>
              <a:t> stručně představena problematika rozdělení generací telefonních ústředen. Nebudeme zde zabíhat do přílišných detailů a podrobně popisovat konstrukční řešení spojovacích polí jednotlivých generací, spíše jde o všeobecné ukázání vývoje a změn mezi jednotlivými generacemi. Od původních krokových voličů přes křížové spínače, reléové jazýčky apod. až k polovodičovým pamětem, registrům a procesorům a v 5. generaci již pouze softwarově emulovaným spojovacím polím. Kromě odlišného způsobu konstrukce spojovacího pole se však jednotlivé generace ústředen liší i typem řízení – nejprve snahy centralizovat řízení ústředny do centrálních registrů a jednoduché logiky, u 4. a 5. generace naopak decentralizace do množství menších mikroprocesorů a samostatných obvodů, které jsou umístěny na jednotlivých kartách a zásuvných modulech a nejsou tedy pohromadě v jednom centrálním řídícím bodě.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08584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Spíše</a:t>
            </a:r>
            <a:r>
              <a:rPr lang="cs-CZ" baseline="0" dirty="0" smtClean="0"/>
              <a:t> krátká vsuvka a opakování pro studenty – útlum. Můžete s nimi zopakovat, co si pamatují o útlumu, jeho vyjádření a významu. V 1. generaci telefonních ústředen do 2. sv. války nebyly k dispozici žádné možnosti pro zesilování telefonních signálů pro dlouhé trasy a proto celkový útlum celého spojení mezi 2 koncovými účastníky </a:t>
            </a:r>
            <a:r>
              <a:rPr lang="cs-CZ" baseline="0" smtClean="0"/>
              <a:t>byl omezen na 36 dB. 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68007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91923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90540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1955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03459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baseline="0" dirty="0" smtClean="0">
              <a:sym typeface="Wingdings" pitchFamily="2" charset="2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Celé toto cvičení je věnováno signalizaci a rozdělení</a:t>
            </a:r>
            <a:r>
              <a:rPr lang="cs-CZ" baseline="0" dirty="0" smtClean="0"/>
              <a:t> generací telefonních ústředen. Signalizace je ve spojovací technice zvlášť důležitá – alespoň její základní funkce a dělení by proto měli studenti umět. V následujících cvičeních se zaměříme pak již jen na digitální signalizace v rámci výkladu o PCM a SS7, k analogovým se již vracet nebudeme. Podrobněji pak třeba na FEL, ČVUT v Praze </a:t>
            </a:r>
            <a:r>
              <a:rPr lang="cs-CZ" baseline="0" dirty="0" smtClean="0">
                <a:sym typeface="Wingdings" pitchFamily="2" charset="2"/>
              </a:rPr>
              <a:t>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K digitálním signalizacím CAS (</a:t>
            </a:r>
            <a:r>
              <a:rPr lang="cs-CZ" dirty="0" err="1" smtClean="0"/>
              <a:t>Channel</a:t>
            </a:r>
            <a:r>
              <a:rPr lang="cs-CZ" baseline="0" dirty="0" smtClean="0"/>
              <a:t> </a:t>
            </a:r>
            <a:r>
              <a:rPr lang="cs-CZ" baseline="0" dirty="0" err="1" smtClean="0"/>
              <a:t>associated</a:t>
            </a:r>
            <a:r>
              <a:rPr lang="cs-CZ" baseline="0" dirty="0" smtClean="0"/>
              <a:t> </a:t>
            </a:r>
            <a:r>
              <a:rPr lang="cs-CZ" baseline="0" dirty="0" err="1" smtClean="0"/>
              <a:t>signaling</a:t>
            </a:r>
            <a:r>
              <a:rPr lang="cs-CZ" baseline="0" dirty="0" smtClean="0"/>
              <a:t>) a CCS (</a:t>
            </a:r>
            <a:r>
              <a:rPr lang="cs-CZ" baseline="0" dirty="0" err="1" smtClean="0"/>
              <a:t>Common</a:t>
            </a:r>
            <a:r>
              <a:rPr lang="cs-CZ" baseline="0" dirty="0" smtClean="0"/>
              <a:t> </a:t>
            </a:r>
            <a:r>
              <a:rPr lang="cs-CZ" baseline="0" dirty="0" err="1" smtClean="0"/>
              <a:t>channel</a:t>
            </a:r>
            <a:r>
              <a:rPr lang="cs-CZ" baseline="0" dirty="0" smtClean="0"/>
              <a:t> </a:t>
            </a:r>
            <a:r>
              <a:rPr lang="cs-CZ" baseline="0" dirty="0" err="1" smtClean="0"/>
              <a:t>signaling</a:t>
            </a:r>
            <a:r>
              <a:rPr lang="cs-CZ" baseline="0" dirty="0" smtClean="0"/>
              <a:t>) se ještě dostaneme v rámci následujících cvičení.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K některým doplňkovým službám se dostaneme ještě v rámci výkladu o ISDN.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Předtím, než se pustíte do vysvětlení problematiky volby tel. čísla se zkuste studentů zeptat, co</a:t>
            </a:r>
            <a:r>
              <a:rPr lang="cs-CZ" baseline="0" dirty="0" smtClean="0"/>
              <a:t> probíhá, když doma vyzvednou sluchátko a začnou volit číslo. Jaký uslyší nejprve tón? A jak vědí, kdy mohou začít volit číslo? Co se děje v okamžiku (co slyší ve sluchátku), když začnou stiskávat číslice na číselnici? (pokud by měl někdo náhodou ještě telefon s otočnou číselnicí….) Co následuje, když stisknou poslední číslici?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0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66670" y="2501883"/>
            <a:ext cx="783120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Základy spojovací techniky 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Signalizace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8637" y="1511110"/>
            <a:ext cx="9036496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Kromě toho může signalizace zajistit i </a:t>
            </a:r>
            <a:r>
              <a:rPr lang="cs-CZ" sz="2000" b="1" dirty="0" smtClean="0"/>
              <a:t>doplňkové služby</a:t>
            </a:r>
            <a:r>
              <a:rPr lang="cs-CZ" sz="2000" dirty="0" smtClean="0"/>
              <a:t>:</a:t>
            </a:r>
          </a:p>
          <a:p>
            <a:pPr marL="914400"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Informace o volajícím/volaném – zobrazení čísla na displeji telefonu</a:t>
            </a:r>
          </a:p>
          <a:p>
            <a:pPr marL="914400"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Rozšířená tarifikace – rozšířené služby vyúčtování</a:t>
            </a:r>
          </a:p>
          <a:p>
            <a:pPr marL="914400"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Řídící informace spojení – například zpětné vyzvonění, napojení do hovoru…</a:t>
            </a:r>
          </a:p>
          <a:p>
            <a:pPr marL="914400"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Oprávnění – nastavení různých úrovní oprávnění pro hovorové služby.</a:t>
            </a:r>
          </a:p>
          <a:p>
            <a:pPr marL="914400"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/>
              <a:t>a</a:t>
            </a:r>
            <a:r>
              <a:rPr lang="cs-CZ" sz="2000" dirty="0" smtClean="0"/>
              <a:t> další…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pic>
        <p:nvPicPr>
          <p:cNvPr id="9" name="Picture 2" descr="C:\Users\Pavel\AppData\Local\Microsoft\Windows\Temporary Internet Files\Content.IE5\H2ETEE9Z\MC90019606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659" y="3791922"/>
            <a:ext cx="1846452" cy="1370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58053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Volba telefonního čísla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72008" y="1305050"/>
            <a:ext cx="903649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Kruhová číselnice – Impulzní volba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4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24" y="1803048"/>
            <a:ext cx="1693500" cy="1696908"/>
          </a:xfrm>
          <a:prstGeom prst="rect">
            <a:avLst/>
          </a:prstGeom>
        </p:spPr>
      </p:pic>
      <p:sp>
        <p:nvSpPr>
          <p:cNvPr id="11" name="Obdélník 10"/>
          <p:cNvSpPr/>
          <p:nvPr/>
        </p:nvSpPr>
        <p:spPr>
          <a:xfrm>
            <a:off x="121479" y="3553734"/>
            <a:ext cx="8987026" cy="2410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 indent="-3556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účastník otočí číselnici a tím natáhne pružinu umístěnou pod ní</a:t>
            </a:r>
          </a:p>
          <a:p>
            <a:pPr marL="355600" lvl="1" indent="-3556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po uvolnění se pružina vrací do původní polohy a číselnice se rovnoměrnou rychlostí otáčí zpět</a:t>
            </a:r>
          </a:p>
          <a:p>
            <a:pPr marL="355600" lvl="1" indent="-3556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k číselnici je připojen rozpínací kontakt, který při jejím otáčení postupně </a:t>
            </a:r>
            <a:r>
              <a:rPr lang="cs-CZ" b="1" dirty="0" smtClean="0">
                <a:solidFill>
                  <a:srgbClr val="FF0000"/>
                </a:solidFill>
              </a:rPr>
              <a:t>přerušuje</a:t>
            </a:r>
            <a:r>
              <a:rPr lang="cs-CZ" dirty="0" smtClean="0">
                <a:solidFill>
                  <a:srgbClr val="FF0000"/>
                </a:solidFill>
              </a:rPr>
              <a:t> </a:t>
            </a:r>
            <a:r>
              <a:rPr lang="cs-CZ" dirty="0" smtClean="0"/>
              <a:t>a spíná proudovou smyčku – tou je telefonní přístroj vzdáleně </a:t>
            </a:r>
            <a:r>
              <a:rPr lang="cs-CZ" b="1" dirty="0" smtClean="0"/>
              <a:t>napájen z ústředny</a:t>
            </a:r>
          </a:p>
          <a:p>
            <a:pPr marL="355600" lvl="1" indent="-3556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na účastnické vedení se vysílá série impulzů – jejich počet udává zvolenou číslici.</a:t>
            </a:r>
          </a:p>
          <a:p>
            <a:pPr marL="355600" lvl="1" indent="-3556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ústředna počítá impulsy a tím zjistí volené číslo, v nejjednodušším případě pomocí elektromechanického, tzv. krokového voliče, který přímo sestavuje spojovací cestu</a:t>
            </a:r>
            <a:endParaRPr lang="cs-CZ" dirty="0"/>
          </a:p>
        </p:txBody>
      </p:sp>
      <p:graphicFrame>
        <p:nvGraphicFramePr>
          <p:cNvPr id="3" name="Objekt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40773561"/>
              </p:ext>
            </p:extLst>
          </p:nvPr>
        </p:nvGraphicFramePr>
        <p:xfrm>
          <a:off x="3153103" y="1329230"/>
          <a:ext cx="5603547" cy="2380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Visio" r:id="rId6" imgW="7046034" imgH="3015229" progId="Visio.Drawing.11">
                  <p:embed/>
                </p:oleObj>
              </mc:Choice>
              <mc:Fallback>
                <p:oleObj name="Visio" r:id="rId6" imgW="7046034" imgH="3015229" progId="Visio.Drawing.11">
                  <p:embed/>
                  <p:pic>
                    <p:nvPicPr>
                      <p:cNvPr id="0" name="Objek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3103" y="1329230"/>
                        <a:ext cx="5603547" cy="23807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Ovál 6"/>
          <p:cNvSpPr/>
          <p:nvPr/>
        </p:nvSpPr>
        <p:spPr>
          <a:xfrm>
            <a:off x="5628289" y="2827907"/>
            <a:ext cx="662152" cy="6720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2" name="Přímá spojnice se šipkou 11"/>
          <p:cNvCxnSpPr/>
          <p:nvPr/>
        </p:nvCxnSpPr>
        <p:spPr>
          <a:xfrm flipH="1" flipV="1">
            <a:off x="2156024" y="2979683"/>
            <a:ext cx="3472265" cy="1842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789144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Volba telefonního čísla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72008" y="1382322"/>
            <a:ext cx="9036496" cy="1733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Tlačítková číselnice – Tónová volba – multifrekvenční kód</a:t>
            </a:r>
            <a:endParaRPr lang="cs-CZ" sz="2000" b="1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8" y="2259548"/>
            <a:ext cx="2759519" cy="2100645"/>
          </a:xfrm>
          <a:prstGeom prst="rect">
            <a:avLst/>
          </a:prstGeom>
        </p:spPr>
      </p:pic>
      <p:sp>
        <p:nvSpPr>
          <p:cNvPr id="13" name="Obdélník 12"/>
          <p:cNvSpPr/>
          <p:nvPr/>
        </p:nvSpPr>
        <p:spPr>
          <a:xfrm>
            <a:off x="3303809" y="2249226"/>
            <a:ext cx="5688634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1" indent="-3556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číslice (a znaky) na číselnici jsou místo impulzů reprezentovány tóny z pásma hovorového kanálu 300-3400 Hz</a:t>
            </a:r>
          </a:p>
          <a:p>
            <a:pPr marL="355600" lvl="1" indent="-3556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každý znak na číselnici je jednoznačně určen kombinací dvojice tónů s různými frekvencemi – viz obrázek.</a:t>
            </a:r>
          </a:p>
          <a:p>
            <a:pPr marL="355600" lvl="1" indent="-3556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ústředna pozná podle kombinace tónů volený znak (např. pomocí filtrů naladěných na </a:t>
            </a:r>
            <a:r>
              <a:rPr lang="cs-CZ" dirty="0" smtClean="0"/>
              <a:t>dané frekvence</a:t>
            </a:r>
            <a:r>
              <a:rPr lang="cs-CZ" dirty="0" smtClean="0"/>
              <a:t>)</a:t>
            </a:r>
          </a:p>
          <a:p>
            <a:pPr marL="355600" lvl="1" indent="-35560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jednodušší a rychlejší volba než impulzní způsob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2569954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Generace telefonních ústředen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38637" y="1755808"/>
            <a:ext cx="9036496" cy="3965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historickým vývojem od první poloviny minulého století vzniklo několik generací telefonních ústředen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jednotlivé generace se od sebe liší zejména technologií řešení spojovacího pole, způsobem řešení a technologií </a:t>
            </a:r>
            <a:r>
              <a:rPr lang="cs-CZ" sz="2000" dirty="0"/>
              <a:t>ř</a:t>
            </a:r>
            <a:r>
              <a:rPr lang="cs-CZ" sz="2000" dirty="0" smtClean="0"/>
              <a:t>ízení ústředny a tím, zda zpracování hovorových signálů probíhá v analogové či digitální oblasti.</a:t>
            </a:r>
          </a:p>
          <a:p>
            <a:pPr marL="914400"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Generace </a:t>
            </a:r>
            <a:r>
              <a:rPr lang="cs-CZ" sz="2000" dirty="0"/>
              <a:t>–</a:t>
            </a:r>
            <a:r>
              <a:rPr lang="cs-CZ" sz="2000" dirty="0" smtClean="0"/>
              <a:t> elektromechanické krokové voliče</a:t>
            </a:r>
          </a:p>
          <a:p>
            <a:pPr marL="914400"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/>
              <a:t>Generace –</a:t>
            </a:r>
            <a:r>
              <a:rPr lang="cs-CZ" sz="2000" dirty="0" smtClean="0"/>
              <a:t> </a:t>
            </a:r>
            <a:r>
              <a:rPr lang="cs-CZ" sz="2000" dirty="0"/>
              <a:t>elektromechanické </a:t>
            </a:r>
            <a:r>
              <a:rPr lang="cs-CZ" sz="2000" dirty="0" smtClean="0"/>
              <a:t>křížové spínače</a:t>
            </a:r>
          </a:p>
          <a:p>
            <a:pPr marL="914400"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/>
              <a:t>Generace </a:t>
            </a:r>
            <a:r>
              <a:rPr lang="cs-CZ" sz="2000" dirty="0" smtClean="0"/>
              <a:t>– plně centrální mikroprocesorové řízení</a:t>
            </a:r>
          </a:p>
          <a:p>
            <a:pPr marL="914400"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/>
              <a:t>Generace </a:t>
            </a:r>
            <a:r>
              <a:rPr lang="cs-CZ" sz="2000" dirty="0" smtClean="0"/>
              <a:t>– ústředny s digitálním spojovacím polem</a:t>
            </a:r>
          </a:p>
          <a:p>
            <a:pPr marL="914400" lvl="1" indent="-457200">
              <a:spcAft>
                <a:spcPts val="200"/>
              </a:spcAft>
              <a:buFont typeface="+mj-lt"/>
              <a:buAutoNum type="arabicPeriod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44810968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Generace telefonních ústředen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81746" y="1374852"/>
            <a:ext cx="9036496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1. generace telefonních ústředen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spojovací pole bylo řešeno pomocí </a:t>
            </a:r>
            <a:r>
              <a:rPr lang="cs-CZ" sz="2000" b="1" dirty="0" smtClean="0"/>
              <a:t>elektromechanických krokových voličů </a:t>
            </a:r>
            <a:r>
              <a:rPr lang="cs-CZ" sz="2000" dirty="0" smtClean="0"/>
              <a:t>– otočná ramena se v krocích natáčela podle volby číslic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řízení obstarávala pevná reléová logika (reléové spínače)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plně </a:t>
            </a:r>
            <a:r>
              <a:rPr lang="cs-CZ" sz="2000" b="1" dirty="0" smtClean="0"/>
              <a:t>decentralizované řízení </a:t>
            </a:r>
            <a:r>
              <a:rPr lang="cs-CZ" sz="2000" dirty="0" smtClean="0"/>
              <a:t>– každá spojovací cesta je vybavena řídícími složkami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hovory přenášeny čistě analogově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d</a:t>
            </a:r>
            <a:r>
              <a:rPr lang="cs-CZ" sz="2000" dirty="0" smtClean="0"/>
              <a:t>nes se lze s tímto typem ústředny setkat již jen v muzeu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9173" y="3337258"/>
            <a:ext cx="1555248" cy="2633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5997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Generace telefonních ústředen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81746" y="1374852"/>
            <a:ext cx="9036496" cy="1041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1. generace telefonních ústředen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krokový volič – volbou účastnického čísla docházelo ke krokování jednotlivých spínačů</a:t>
            </a:r>
          </a:p>
        </p:txBody>
      </p:sp>
      <p:pic>
        <p:nvPicPr>
          <p:cNvPr id="6146" name="Picture 2" descr="http://www.abclinuxu.cz/data/prilohy/2/1/133812-574660818-6064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024" y="2603891"/>
            <a:ext cx="4416425" cy="331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79947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smtClean="0"/>
              <a:t>Útlumová bilance analogového telefonního spoje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77274" y="1302194"/>
            <a:ext cx="898945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7" lvl="1">
              <a:spcAft>
                <a:spcPts val="200"/>
              </a:spcAft>
            </a:pPr>
            <a:r>
              <a:rPr lang="cs-CZ" sz="2000" b="1" dirty="0" smtClean="0"/>
              <a:t>Zajímavost – opakování</a:t>
            </a:r>
          </a:p>
          <a:p>
            <a:pPr marL="53657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1. generaci ústředen nebyly k dispozici žádné zesilovače, opakovače pro telefonní signály</a:t>
            </a:r>
          </a:p>
          <a:p>
            <a:pPr marL="536575" lvl="1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stanovení maximálního útlumu pro celý telefonní spoj – 36 dB</a:t>
            </a:r>
          </a:p>
          <a:p>
            <a:pPr marL="993775" lvl="2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ú</a:t>
            </a:r>
            <a:r>
              <a:rPr lang="cs-CZ" sz="2000" dirty="0" smtClean="0"/>
              <a:t>tlum vedení – mezi koncovým účastníkem a místní ústřednou, mezi místní a meziměstskou ústřednou, </a:t>
            </a:r>
            <a:r>
              <a:rPr lang="cs-CZ" sz="2000" dirty="0" err="1" smtClean="0"/>
              <a:t>atd</a:t>
            </a:r>
            <a:r>
              <a:rPr lang="cs-CZ" sz="2000" dirty="0" smtClean="0"/>
              <a:t>…</a:t>
            </a:r>
          </a:p>
          <a:p>
            <a:pPr marL="993775" lvl="2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dodatečný útlum v budově ústředny – viz minulá prezentace, útlumy průchodek a svazků propojovacích kabelů, útlum zářezových svorkovnic, apod.</a:t>
            </a:r>
          </a:p>
          <a:p>
            <a:pPr marL="993775" lvl="2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útlum v ústředně 1. generace – útlum spojovacího pole (krokových voličů, cca 1-3 dB)</a:t>
            </a:r>
          </a:p>
          <a:p>
            <a:pPr marL="993775" lvl="2" indent="-357188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celkově se musel útlum libovolného telefonního spojení mezi 2 účastníky vejít do 36 dB – problém při přenosu na velké vzdálenosti a přes velký počet ústředen</a:t>
            </a:r>
          </a:p>
        </p:txBody>
      </p:sp>
    </p:spTree>
    <p:extLst>
      <p:ext uri="{BB962C8B-B14F-4D97-AF65-F5344CB8AC3E}">
        <p14:creationId xmlns:p14="http://schemas.microsoft.com/office/powerpoint/2010/main" val="190211074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Generace telefonních ústředen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59129" y="1446716"/>
            <a:ext cx="9036496" cy="3298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2. generace telefonních ústředen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spojovací pole bylo složeno z matice tzv. </a:t>
            </a:r>
            <a:r>
              <a:rPr lang="cs-CZ" sz="2000" b="1" dirty="0" smtClean="0"/>
              <a:t>křížových spínačů </a:t>
            </a:r>
            <a:r>
              <a:rPr lang="cs-CZ" sz="2000" dirty="0" smtClean="0"/>
              <a:t>– viz demonstrace principu spojování na minulé hodině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řízení obstarávala pevná reléová logika s omezeným využitím polovodičových prvků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částečná centralizace řízení </a:t>
            </a:r>
            <a:r>
              <a:rPr lang="cs-CZ" sz="2000" dirty="0" smtClean="0"/>
              <a:t>– registr pro uložení volby a tzv. určovatel – ten po obdržení voleného čísla z registru sestavuje cestu v poli křížových spínačů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hovory přenášeny čistě analogově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ani tyto ústředny již v telefonních sítích nenajdete</a:t>
            </a:r>
          </a:p>
        </p:txBody>
      </p:sp>
    </p:spTree>
    <p:extLst>
      <p:ext uri="{BB962C8B-B14F-4D97-AF65-F5344CB8AC3E}">
        <p14:creationId xmlns:p14="http://schemas.microsoft.com/office/powerpoint/2010/main" val="346789323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Generace telefonních ústředen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59129" y="1446716"/>
            <a:ext cx="9036496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2. generace telefonních ústředen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pole křížových spínačů – spojovací pole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5950" y="2395844"/>
            <a:ext cx="5147346" cy="355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74174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Generace telefonních ústředen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59129" y="1433835"/>
            <a:ext cx="9036496" cy="2657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3. </a:t>
            </a:r>
            <a:r>
              <a:rPr lang="cs-CZ" sz="2000" b="1" dirty="0"/>
              <a:t>generace telefonních ústředen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spojovací pole bylo </a:t>
            </a:r>
            <a:r>
              <a:rPr lang="cs-CZ" sz="2000" dirty="0" smtClean="0"/>
              <a:t>buď stále elektromechanické (kontakty, spínače), ale i využití již elektronického spojování – speciální polovodičové prvky</a:t>
            </a: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k</a:t>
            </a:r>
            <a:r>
              <a:rPr lang="cs-CZ" sz="2000" dirty="0" smtClean="0"/>
              <a:t> centrálnímu řízení se již většinou využívaly elektronické (procesorové systémy)</a:t>
            </a: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hovory přenášeny čistě analogově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ČR se tato generace ústředen prakticky nepoužívala, jen okrajově pobočkové ústředny v menších firmách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07164162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smtClean="0"/>
              <a:t>Funkce účastnické sady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46250" y="1292168"/>
            <a:ext cx="90364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cs-CZ" sz="2000" b="1" dirty="0"/>
              <a:t>B – </a:t>
            </a:r>
            <a:r>
              <a:rPr lang="cs-CZ" sz="2000" b="1" dirty="0" err="1"/>
              <a:t>Battery</a:t>
            </a:r>
            <a:r>
              <a:rPr lang="cs-CZ" sz="2000" b="1" dirty="0"/>
              <a:t> </a:t>
            </a:r>
            <a:r>
              <a:rPr lang="cs-CZ" sz="2000" b="1" dirty="0" err="1"/>
              <a:t>feed</a:t>
            </a:r>
            <a:r>
              <a:rPr lang="cs-CZ" sz="2000" b="1" dirty="0"/>
              <a:t> </a:t>
            </a:r>
            <a:endParaRPr lang="cs-CZ" sz="2000" dirty="0"/>
          </a:p>
          <a:p>
            <a:pPr marL="342900" indent="-342900" fontAlgn="auto">
              <a:buFont typeface="Arial" panose="020B0604020202020204" pitchFamily="34" charset="0"/>
              <a:buChar char="•"/>
            </a:pPr>
            <a:r>
              <a:rPr lang="cs-CZ" sz="2000" dirty="0"/>
              <a:t>účastnická sada napájí prostřednictvím účastnického vedení koncové telekomunikační zařízení – dnes </a:t>
            </a:r>
            <a:r>
              <a:rPr lang="cs-CZ" sz="2000" dirty="0" smtClean="0"/>
              <a:t>stejnosměrné napětí </a:t>
            </a:r>
            <a:r>
              <a:rPr lang="cs-CZ" sz="2000" dirty="0"/>
              <a:t>-48 </a:t>
            </a:r>
            <a:r>
              <a:rPr lang="cs-CZ" sz="2000" dirty="0" smtClean="0"/>
              <a:t>V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cs-CZ" sz="2000" dirty="0" smtClean="0"/>
              <a:t>proud </a:t>
            </a:r>
            <a:r>
              <a:rPr lang="cs-CZ" sz="2000" dirty="0"/>
              <a:t>smyčky 20 </a:t>
            </a:r>
            <a:r>
              <a:rPr lang="cs-CZ" sz="2000" dirty="0" smtClean="0"/>
              <a:t>až </a:t>
            </a:r>
            <a:r>
              <a:rPr lang="cs-CZ" sz="2000" dirty="0"/>
              <a:t>60 </a:t>
            </a:r>
            <a:r>
              <a:rPr lang="cs-CZ" sz="2000" dirty="0" smtClean="0"/>
              <a:t>mA</a:t>
            </a:r>
            <a:endParaRPr lang="cs-CZ" sz="2000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cs-CZ" sz="2000" dirty="0" smtClean="0"/>
              <a:t>max</a:t>
            </a:r>
            <a:r>
              <a:rPr lang="cs-CZ" sz="2000" dirty="0"/>
              <a:t>. odpor </a:t>
            </a:r>
            <a:r>
              <a:rPr lang="cs-CZ" sz="2000" dirty="0" smtClean="0"/>
              <a:t>smyčky účastnického vedení je 1200 </a:t>
            </a:r>
            <a:r>
              <a:rPr lang="cs-CZ" sz="2000" dirty="0"/>
              <a:t>ohmů </a:t>
            </a:r>
            <a:r>
              <a:rPr lang="cs-CZ" sz="2000" dirty="0" smtClean="0"/>
              <a:t>(pro průměr měděného vodiče v kabelu </a:t>
            </a:r>
            <a:r>
              <a:rPr lang="cs-CZ" sz="2000" dirty="0"/>
              <a:t>0,4 mm </a:t>
            </a:r>
            <a:r>
              <a:rPr lang="cs-CZ" sz="2000" dirty="0" smtClean="0"/>
              <a:t>to odpovídá délce účastnické přípojky cca </a:t>
            </a:r>
            <a:r>
              <a:rPr lang="cs-CZ" sz="2000" dirty="0"/>
              <a:t>4 km)</a:t>
            </a:r>
          </a:p>
          <a:p>
            <a:pPr marL="342900" indent="-342900" fontAlgn="auto">
              <a:buFont typeface="Arial" panose="020B0604020202020204" pitchFamily="34" charset="0"/>
              <a:buChar char="•"/>
            </a:pPr>
            <a:endParaRPr lang="cs-CZ" sz="2000" dirty="0" smtClean="0"/>
          </a:p>
          <a:p>
            <a:pPr fontAlgn="t"/>
            <a:r>
              <a:rPr lang="cs-CZ" sz="2000" b="1" dirty="0"/>
              <a:t>R – </a:t>
            </a:r>
            <a:r>
              <a:rPr lang="cs-CZ" sz="2000" b="1" dirty="0" err="1"/>
              <a:t>Ringing</a:t>
            </a:r>
            <a:endParaRPr lang="cs-CZ" sz="2000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cs-CZ" sz="2000" dirty="0"/>
              <a:t>účastnická sada generuje střídavý vyzváněcí signál a připojuje jej k účastnickému </a:t>
            </a:r>
            <a:r>
              <a:rPr lang="cs-CZ" sz="2000" dirty="0" smtClean="0"/>
              <a:t>vedení (původně elektromechanický zvonek)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cs-CZ" sz="2000" dirty="0" smtClean="0"/>
              <a:t>obvykle v rozmezí 75-110 V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cs-CZ" sz="2000" dirty="0" smtClean="0"/>
              <a:t>kmitočet 25 </a:t>
            </a:r>
            <a:r>
              <a:rPr lang="cs-CZ" sz="2000" dirty="0"/>
              <a:t>Hz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cs-CZ" sz="2000" dirty="0" smtClean="0"/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cs-CZ" sz="2000" dirty="0"/>
          </a:p>
          <a:p>
            <a:pPr fontAlgn="auto"/>
            <a:endParaRPr lang="cs-CZ" sz="2000" dirty="0"/>
          </a:p>
        </p:txBody>
      </p:sp>
      <p:pic>
        <p:nvPicPr>
          <p:cNvPr id="1027" name="Picture 3" descr="C:\Users\Pavel\AppData\Local\Microsoft\Windows\Temporary Internet Files\Content.IE5\T4KWPTTV\MP900289863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676" y="4692162"/>
            <a:ext cx="2995832" cy="2002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Generace telefonních ústředen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59129" y="1433835"/>
            <a:ext cx="9036496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3. </a:t>
            </a:r>
            <a:r>
              <a:rPr lang="cs-CZ" sz="2000" b="1" dirty="0"/>
              <a:t>generace telefonních ústředen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ústředna UE201</a:t>
            </a:r>
            <a:endParaRPr lang="cs-CZ" sz="2000" dirty="0"/>
          </a:p>
        </p:txBody>
      </p:sp>
      <p:pic>
        <p:nvPicPr>
          <p:cNvPr id="7170" name="Picture 2" descr="http://www.slaboproudy.cz/img/UE2001-7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921" y="2061468"/>
            <a:ext cx="3508375" cy="4680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15164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Generace telefonních ústředen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476526"/>
            <a:ext cx="9036496" cy="23750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4. generace telefonních ústředen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spojovací pole je plně </a:t>
            </a:r>
            <a:r>
              <a:rPr lang="cs-CZ" sz="2000" b="1" dirty="0" smtClean="0"/>
              <a:t>elektronické</a:t>
            </a:r>
            <a:r>
              <a:rPr lang="cs-CZ" sz="2000" dirty="0" smtClean="0"/>
              <a:t> – prostorové i časové dělení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plně </a:t>
            </a:r>
            <a:r>
              <a:rPr lang="cs-CZ" sz="2000" b="1" dirty="0" smtClean="0"/>
              <a:t>digitální ústředny </a:t>
            </a:r>
            <a:r>
              <a:rPr lang="cs-CZ" sz="2000" dirty="0" smtClean="0"/>
              <a:t>– analogové telefonní signály převedeny v účastnické sadě do digitální formy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mikroprocesorové řízení, programové ovládání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decentralizované řízení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ČR se využívají od roku 1992, dnes převážná část digitální telefonní sítě</a:t>
            </a:r>
          </a:p>
        </p:txBody>
      </p:sp>
      <p:pic>
        <p:nvPicPr>
          <p:cNvPr id="8" name="Picture 2" descr="C:\Users\Pavel\AppData\Local\Microsoft\Windows\Temporary Internet Files\Content.IE5\CK5X5V0T\MC90030023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341" y="3976390"/>
            <a:ext cx="1672697" cy="165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085907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Generace telefonních ústředen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8100" y="1362226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Blokové schéma ústředny EWSD 4. generace (Siemens)</a:t>
            </a:r>
          </a:p>
        </p:txBody>
      </p:sp>
      <p:pic>
        <p:nvPicPr>
          <p:cNvPr id="5122" name="Picture 2" descr="http://telekomunikace.euweb.cz/ewsd/frame_soubory/image005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4" y="1835149"/>
            <a:ext cx="7134226" cy="43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90372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Generace telefonních ústředen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38100" y="1362226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Obecné blokové schéma ústředny 4. generace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3138" y="1724480"/>
            <a:ext cx="6465062" cy="454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18786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Generace telefonních ústředen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72008" y="1386373"/>
            <a:ext cx="9036496" cy="3683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5. </a:t>
            </a:r>
            <a:r>
              <a:rPr lang="cs-CZ" sz="2000" b="1" dirty="0"/>
              <a:t>generace telefonních ústředen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konvergence telefonních a datových sítí – přenos hlasu pomocí paketových sítí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err="1" smtClean="0">
                <a:solidFill>
                  <a:srgbClr val="FF0000"/>
                </a:solidFill>
              </a:rPr>
              <a:t>VoIP</a:t>
            </a:r>
            <a:r>
              <a:rPr lang="cs-CZ" sz="2000" dirty="0" smtClean="0"/>
              <a:t> – </a:t>
            </a:r>
            <a:r>
              <a:rPr lang="cs-CZ" sz="2000" dirty="0" err="1" smtClean="0"/>
              <a:t>Voice</a:t>
            </a:r>
            <a:r>
              <a:rPr lang="cs-CZ" sz="2000" dirty="0" smtClean="0"/>
              <a:t> </a:t>
            </a:r>
            <a:r>
              <a:rPr lang="cs-CZ" sz="2000" dirty="0" err="1" smtClean="0"/>
              <a:t>over</a:t>
            </a:r>
            <a:r>
              <a:rPr lang="cs-CZ" sz="2000" dirty="0" smtClean="0"/>
              <a:t> IP – přenos lidského hlasu pomocí IP paketů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přepojování paketů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spojovací pole obvykle řešeno softwarovou emulací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i celá ústředna může být vytvořena čistě softwarově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>
              <a:spcAft>
                <a:spcPts val="200"/>
              </a:spcAft>
            </a:pPr>
            <a:r>
              <a:rPr lang="cs-CZ" sz="2000" smtClean="0"/>
              <a:t>Pozn</a:t>
            </a:r>
            <a:r>
              <a:rPr lang="cs-CZ" sz="2000" dirty="0" smtClean="0"/>
              <a:t>.: původně se předpokládalo, že 5. generace bude řešena optickými spojovacími poli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dnes se však za 5. generaci považuje právě </a:t>
            </a:r>
            <a:r>
              <a:rPr lang="cs-CZ" sz="2000" dirty="0" err="1" smtClean="0"/>
              <a:t>VoIP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59030392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Analogový telefonní přístroj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46841" y="1450428"/>
            <a:ext cx="8409809" cy="4675735"/>
          </a:xfrm>
        </p:spPr>
        <p:txBody>
          <a:bodyPr/>
          <a:lstStyle/>
          <a:p>
            <a:r>
              <a:rPr lang="cs-CZ" dirty="0" smtClean="0"/>
              <a:t>Uhlíkový mikrofon</a:t>
            </a:r>
          </a:p>
          <a:p>
            <a:r>
              <a:rPr lang="cs-CZ" dirty="0" smtClean="0"/>
              <a:t>Elektromechanický zvonek</a:t>
            </a:r>
          </a:p>
          <a:p>
            <a:r>
              <a:rPr lang="cs-CZ" dirty="0" smtClean="0"/>
              <a:t>Impulsní rotační číselnice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graphicFrame>
        <p:nvGraphicFramePr>
          <p:cNvPr id="5" name="Objekt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254106329"/>
              </p:ext>
            </p:extLst>
          </p:nvPr>
        </p:nvGraphicFramePr>
        <p:xfrm>
          <a:off x="9511" y="2664373"/>
          <a:ext cx="8747139" cy="371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Visio" r:id="rId3" imgW="7046034" imgH="3015229" progId="Visio.Drawing.11">
                  <p:embed/>
                </p:oleObj>
              </mc:Choice>
              <mc:Fallback>
                <p:oleObj name="Visio" r:id="rId3" imgW="7046034" imgH="3015229" progId="Visio.Drawing.11">
                  <p:embed/>
                  <p:pic>
                    <p:nvPicPr>
                      <p:cNvPr id="0" name="Object 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11" y="2664373"/>
                        <a:ext cx="8747139" cy="3716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33667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smtClean="0"/>
              <a:t>Funkce účastnické sady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46250" y="1292168"/>
            <a:ext cx="903649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cs-CZ" sz="2000" b="1" dirty="0" smtClean="0"/>
              <a:t>H </a:t>
            </a:r>
            <a:r>
              <a:rPr lang="cs-CZ" sz="2000" b="1" dirty="0"/>
              <a:t>– </a:t>
            </a:r>
            <a:r>
              <a:rPr lang="cs-CZ" sz="2000" b="1" dirty="0" smtClean="0"/>
              <a:t>Hybrid</a:t>
            </a:r>
            <a:endParaRPr lang="cs-CZ" sz="2000" dirty="0"/>
          </a:p>
          <a:p>
            <a:pPr marL="342900" indent="-342900" fontAlgn="auto">
              <a:buFont typeface="Arial" panose="020B0604020202020204" pitchFamily="34" charset="0"/>
              <a:buChar char="•"/>
            </a:pPr>
            <a:r>
              <a:rPr lang="cs-CZ" sz="2000" dirty="0"/>
              <a:t>účastnická sada </a:t>
            </a:r>
            <a:r>
              <a:rPr lang="cs-CZ" sz="2000" dirty="0" smtClean="0"/>
              <a:t>provádí převod </a:t>
            </a:r>
            <a:r>
              <a:rPr lang="cs-CZ" sz="2000" dirty="0"/>
              <a:t>z 2-drátového účastnického vedení na </a:t>
            </a:r>
            <a:r>
              <a:rPr lang="cs-CZ" sz="2000" dirty="0" smtClean="0"/>
              <a:t>4-drátové</a:t>
            </a:r>
          </a:p>
          <a:p>
            <a:pPr marL="342900" indent="-342900" fontAlgn="auto">
              <a:buFont typeface="Arial" panose="020B0604020202020204" pitchFamily="34" charset="0"/>
              <a:buChar char="•"/>
            </a:pPr>
            <a:r>
              <a:rPr lang="cs-CZ" sz="2000" dirty="0" smtClean="0"/>
              <a:t>od koncového uživatele obvykle 2-drátové vedení </a:t>
            </a:r>
          </a:p>
          <a:p>
            <a:pPr marL="800100" lvl="1" indent="-342900" fontAlgn="auto">
              <a:buFont typeface="Arial" panose="020B0604020202020204" pitchFamily="34" charset="0"/>
              <a:buChar char="•"/>
            </a:pPr>
            <a:r>
              <a:rPr lang="cs-CZ" sz="2000" dirty="0" smtClean="0"/>
              <a:t>pro </a:t>
            </a:r>
            <a:r>
              <a:rPr lang="cs-CZ" sz="2000" dirty="0"/>
              <a:t>další zpracování </a:t>
            </a:r>
            <a:r>
              <a:rPr lang="cs-CZ" sz="2000" dirty="0" smtClean="0"/>
              <a:t>v ústředně je </a:t>
            </a:r>
            <a:r>
              <a:rPr lang="cs-CZ" sz="2000" dirty="0"/>
              <a:t>nutné oddělit směry </a:t>
            </a:r>
            <a:r>
              <a:rPr lang="cs-CZ" sz="2000" dirty="0" smtClean="0"/>
              <a:t>přenosu – přechod na 4-drátové vedení</a:t>
            </a:r>
          </a:p>
          <a:p>
            <a:pPr marL="800100" lvl="1" indent="-342900" fontAlgn="auto">
              <a:buFont typeface="Arial" panose="020B0604020202020204" pitchFamily="34" charset="0"/>
              <a:buChar char="•"/>
            </a:pPr>
            <a:r>
              <a:rPr lang="cs-CZ" sz="2000" dirty="0" smtClean="0"/>
              <a:t>zajišťuje tzv. telekomunikační vidlice – schematické znázornění</a:t>
            </a:r>
            <a:endParaRPr lang="cs-CZ" sz="2000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cs-CZ" sz="2000" dirty="0" smtClean="0"/>
          </a:p>
          <a:p>
            <a:pPr marL="342900" indent="-342900" fontAlgn="t">
              <a:buFont typeface="Arial" panose="020B0604020202020204" pitchFamily="34" charset="0"/>
              <a:buChar char="•"/>
            </a:pPr>
            <a:endParaRPr lang="cs-CZ" sz="2000" dirty="0"/>
          </a:p>
          <a:p>
            <a:pPr fontAlgn="auto"/>
            <a:endParaRPr lang="cs-CZ" sz="2000" dirty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952720"/>
              </p:ext>
            </p:extLst>
          </p:nvPr>
        </p:nvGraphicFramePr>
        <p:xfrm>
          <a:off x="1952824" y="3557587"/>
          <a:ext cx="5551904" cy="317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Visio" r:id="rId5" imgW="3640311" imgH="2079540" progId="Visio.Drawing.11">
                  <p:embed/>
                </p:oleObj>
              </mc:Choice>
              <mc:Fallback>
                <p:oleObj name="Visio" r:id="rId5" imgW="3640311" imgH="207954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52824" y="3557587"/>
                        <a:ext cx="5551904" cy="3171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0289944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smtClean="0"/>
              <a:t>Funkce účastnické sady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58950" y="1431868"/>
            <a:ext cx="903649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cs-CZ" sz="2000" b="1" dirty="0" smtClean="0"/>
              <a:t>Telekomunikační vidlice</a:t>
            </a:r>
            <a:endParaRPr lang="cs-CZ" sz="2000" dirty="0"/>
          </a:p>
          <a:p>
            <a:pPr marL="342900" indent="-342900" fontAlgn="auto">
              <a:buFont typeface="Arial" panose="020B0604020202020204" pitchFamily="34" charset="0"/>
              <a:buChar char="•"/>
            </a:pPr>
            <a:r>
              <a:rPr lang="cs-CZ" sz="2000" dirty="0" smtClean="0"/>
              <a:t>starší typy realizovány jako odporové nebo transformátorové můstky</a:t>
            </a:r>
          </a:p>
          <a:p>
            <a:pPr marL="342900" indent="-342900" fontAlgn="auto">
              <a:buFont typeface="Arial" panose="020B0604020202020204" pitchFamily="34" charset="0"/>
              <a:buChar char="•"/>
            </a:pPr>
            <a:r>
              <a:rPr lang="cs-CZ" sz="2000" dirty="0"/>
              <a:t>m</a:t>
            </a:r>
            <a:r>
              <a:rPr lang="cs-CZ" sz="2000" dirty="0" smtClean="0"/>
              <a:t>oderní telekomunikační vidlice – elektronická, operační zesilovače</a:t>
            </a:r>
          </a:p>
          <a:p>
            <a:pPr marL="342900" indent="-342900" fontAlgn="auto">
              <a:buFont typeface="Arial" panose="020B0604020202020204" pitchFamily="34" charset="0"/>
              <a:buChar char="•"/>
            </a:pPr>
            <a:r>
              <a:rPr lang="cs-CZ" sz="2000" dirty="0"/>
              <a:t>p</a:t>
            </a:r>
            <a:r>
              <a:rPr lang="cs-CZ" sz="2000" dirty="0" smtClean="0"/>
              <a:t>otřeba přesného vyvážení vidlice pomocí </a:t>
            </a:r>
            <a:r>
              <a:rPr lang="cs-CZ" sz="2000" b="1" dirty="0" smtClean="0"/>
              <a:t>vyvažovačů</a:t>
            </a:r>
            <a:r>
              <a:rPr lang="cs-CZ" sz="2000" dirty="0" smtClean="0"/>
              <a:t> – jinak vzniká nepříjemná ozvěna, kdy telefonní signál v jednom směru proniká vidlicí zpět v protisměru</a:t>
            </a:r>
          </a:p>
          <a:p>
            <a:pPr marL="342900" indent="-342900" fontAlgn="auto">
              <a:buFont typeface="Arial" panose="020B0604020202020204" pitchFamily="34" charset="0"/>
              <a:buChar char="•"/>
            </a:pPr>
            <a:endParaRPr lang="cs-CZ" sz="2000" dirty="0" smtClean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cs-CZ" sz="2000" dirty="0" smtClean="0"/>
              <a:t>pro ADSL/VDSL přípojky se využívají digitální </a:t>
            </a:r>
            <a:r>
              <a:rPr lang="cs-CZ" sz="2000" dirty="0" err="1" smtClean="0"/>
              <a:t>potlačovače</a:t>
            </a:r>
            <a:r>
              <a:rPr lang="cs-CZ" sz="2000" dirty="0" smtClean="0"/>
              <a:t> ozvěn – tzv. </a:t>
            </a:r>
            <a:r>
              <a:rPr lang="cs-CZ" sz="2000" b="1" dirty="0" smtClean="0"/>
              <a:t>echo </a:t>
            </a:r>
            <a:r>
              <a:rPr lang="cs-CZ" sz="2000" b="1" dirty="0" err="1" smtClean="0"/>
              <a:t>cancelery</a:t>
            </a:r>
            <a:r>
              <a:rPr lang="cs-CZ" sz="2000" b="1" dirty="0" smtClean="0"/>
              <a:t> (EC)</a:t>
            </a:r>
          </a:p>
          <a:p>
            <a:pPr marL="800100" lvl="1" indent="-342900" fontAlgn="t">
              <a:buFont typeface="Arial" panose="020B0604020202020204" pitchFamily="34" charset="0"/>
              <a:buChar char="•"/>
            </a:pPr>
            <a:r>
              <a:rPr lang="cs-CZ" sz="2000" dirty="0" smtClean="0"/>
              <a:t>využití digitálních signálových procesorů</a:t>
            </a:r>
            <a:endParaRPr lang="cs-CZ" sz="2000" dirty="0"/>
          </a:p>
          <a:p>
            <a:pPr fontAlgn="auto"/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60999078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Signalizace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46250" y="1292168"/>
            <a:ext cx="9036496" cy="4657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</a:t>
            </a:r>
            <a:r>
              <a:rPr lang="cs-CZ" sz="2000" dirty="0" smtClean="0"/>
              <a:t>ignalizace je důležitá a nedílná součást každého telefonního spojení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FF0000"/>
                </a:solidFill>
              </a:rPr>
              <a:t>úkolem signalizace je správné sestavení, udržování a v závěru ukončení telefonního spojení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signalizace doprovází každé telefonní spojení buď po stejné cestě, jako probíhající účastnický hovor, nebo po zvláštní cestě vyhrazené pouze pro přenos signalizace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podle místa</a:t>
            </a:r>
            <a:r>
              <a:rPr lang="cs-CZ" sz="2000" dirty="0" smtClean="0"/>
              <a:t> působení signalizace dělíme: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signalizace přístupová (účastnická) – mezi účastníkem a ústřednou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signalizace síťová (</a:t>
            </a:r>
            <a:r>
              <a:rPr lang="cs-CZ" sz="2000" dirty="0" err="1" smtClean="0"/>
              <a:t>meziústřednová</a:t>
            </a:r>
            <a:r>
              <a:rPr lang="cs-CZ" sz="2000" dirty="0" smtClean="0"/>
              <a:t>) – mezi dvěma ústřednami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</a:t>
            </a:r>
            <a:r>
              <a:rPr lang="cs-CZ" sz="2000" dirty="0" smtClean="0"/>
              <a:t>ignalizace vnitřní – mezi jednotlivými bloky v rámci jedné ústředny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  <a:tabLst>
                <a:tab pos="990600" algn="l"/>
              </a:tabLst>
            </a:pPr>
            <a:r>
              <a:rPr lang="cs-CZ" sz="2000" b="1" dirty="0" smtClean="0"/>
              <a:t>podle účelu</a:t>
            </a:r>
            <a:r>
              <a:rPr lang="cs-CZ" sz="2000" dirty="0" smtClean="0"/>
              <a:t> můžeme rozlišit signalizace: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signalizace linková – dohlíží na spojení po celou dobu jeho trvání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</a:t>
            </a:r>
            <a:r>
              <a:rPr lang="cs-CZ" sz="2000" dirty="0" smtClean="0"/>
              <a:t>ignalizace registrová – při výstavbě spojovací cesty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pic>
        <p:nvPicPr>
          <p:cNvPr id="9" name="Picture 3" descr="C:\Users\Pavel\AppData\Local\Microsoft\Windows\Temporary Internet Files\Content.IE5\CK5X5V0T\MC90028270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927" y="5531160"/>
            <a:ext cx="1226593" cy="1313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4220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Signalizace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59129" y="1330806"/>
            <a:ext cx="9036496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podle typu</a:t>
            </a:r>
            <a:r>
              <a:rPr lang="cs-CZ" sz="2000" dirty="0" smtClean="0"/>
              <a:t> dělíme signalizace na: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signalizace </a:t>
            </a:r>
            <a:r>
              <a:rPr lang="cs-CZ" sz="2000" b="1" dirty="0" smtClean="0"/>
              <a:t>analogová</a:t>
            </a:r>
            <a:r>
              <a:rPr lang="cs-CZ" sz="2000" dirty="0" smtClean="0"/>
              <a:t> – dnes se ve veřejné telefonní síti používá pouze jako přístupová, pobočkové ústředny, podnikové sítě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</a:t>
            </a:r>
            <a:r>
              <a:rPr lang="cs-CZ" sz="2000" dirty="0" smtClean="0"/>
              <a:t>ignalizace </a:t>
            </a:r>
            <a:r>
              <a:rPr lang="cs-CZ" sz="2000" b="1" dirty="0" smtClean="0"/>
              <a:t>digitální</a:t>
            </a:r>
            <a:r>
              <a:rPr lang="cs-CZ" sz="2000" dirty="0" smtClean="0"/>
              <a:t> – mezi ústřednami, ale i jako přístupová signalizace 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/>
              <a:t>p</a:t>
            </a:r>
            <a:r>
              <a:rPr lang="cs-CZ" sz="2000" b="1" dirty="0" smtClean="0"/>
              <a:t>odle způsobu přenosu</a:t>
            </a:r>
            <a:r>
              <a:rPr lang="cs-CZ" sz="2000" dirty="0" smtClean="0"/>
              <a:t> rozlišujeme: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signalizace </a:t>
            </a:r>
            <a:r>
              <a:rPr lang="cs-CZ" sz="2000" b="1" dirty="0" smtClean="0"/>
              <a:t>přidružená</a:t>
            </a:r>
            <a:r>
              <a:rPr lang="cs-CZ" sz="2000" dirty="0" smtClean="0"/>
              <a:t> (</a:t>
            </a:r>
            <a:r>
              <a:rPr lang="cs-CZ" sz="2000" b="1" dirty="0">
                <a:solidFill>
                  <a:srgbClr val="FF0000"/>
                </a:solidFill>
              </a:rPr>
              <a:t>CAS</a:t>
            </a:r>
            <a:r>
              <a:rPr lang="cs-CZ" sz="2000" dirty="0">
                <a:solidFill>
                  <a:srgbClr val="FF0000"/>
                </a:solidFill>
              </a:rPr>
              <a:t> </a:t>
            </a:r>
            <a:r>
              <a:rPr lang="cs-CZ" sz="2000" dirty="0" smtClean="0"/>
              <a:t>- </a:t>
            </a:r>
            <a:r>
              <a:rPr lang="cs-CZ" sz="2000" dirty="0" err="1" smtClean="0"/>
              <a:t>Channel</a:t>
            </a:r>
            <a:r>
              <a:rPr lang="cs-CZ" sz="2000" dirty="0" smtClean="0"/>
              <a:t> </a:t>
            </a:r>
            <a:r>
              <a:rPr lang="cs-CZ" sz="2000" dirty="0" err="1"/>
              <a:t>associated</a:t>
            </a:r>
            <a:r>
              <a:rPr lang="cs-CZ" sz="2000" dirty="0"/>
              <a:t> </a:t>
            </a:r>
            <a:r>
              <a:rPr lang="cs-CZ" sz="2000" dirty="0" err="1" smtClean="0"/>
              <a:t>signaling</a:t>
            </a:r>
            <a:r>
              <a:rPr lang="cs-CZ" sz="2000" dirty="0" smtClean="0"/>
              <a:t>) – přidružená k hovorovým kanálům, signalizace je pevně spojena s hovorovým kanálem a přenáší se buď jeho prostřednictvím, nebo v přidruženém signalizačním kanálu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</a:t>
            </a:r>
            <a:r>
              <a:rPr lang="cs-CZ" sz="2000" dirty="0" smtClean="0"/>
              <a:t>ignalizace </a:t>
            </a:r>
            <a:r>
              <a:rPr lang="cs-CZ" sz="2000" b="1" dirty="0" smtClean="0"/>
              <a:t>společným kanálem </a:t>
            </a:r>
            <a:r>
              <a:rPr lang="cs-CZ" sz="2000" dirty="0" smtClean="0"/>
              <a:t>(</a:t>
            </a:r>
            <a:r>
              <a:rPr lang="cs-CZ" sz="2000" b="1" dirty="0" smtClean="0">
                <a:solidFill>
                  <a:srgbClr val="FF0000"/>
                </a:solidFill>
              </a:rPr>
              <a:t>CCS</a:t>
            </a:r>
            <a:r>
              <a:rPr lang="cs-CZ" sz="2000" dirty="0" smtClean="0">
                <a:solidFill>
                  <a:srgbClr val="FF0000"/>
                </a:solidFill>
              </a:rPr>
              <a:t> </a:t>
            </a:r>
            <a:r>
              <a:rPr lang="cs-CZ" sz="2000" dirty="0" smtClean="0"/>
              <a:t>- </a:t>
            </a:r>
            <a:r>
              <a:rPr lang="cs-CZ" sz="2000" dirty="0" err="1"/>
              <a:t>Common</a:t>
            </a:r>
            <a:r>
              <a:rPr lang="cs-CZ" sz="2000" dirty="0"/>
              <a:t> </a:t>
            </a:r>
            <a:r>
              <a:rPr lang="cs-CZ" sz="2000" dirty="0" err="1"/>
              <a:t>channel</a:t>
            </a:r>
            <a:r>
              <a:rPr lang="cs-CZ" sz="2000" dirty="0"/>
              <a:t> </a:t>
            </a:r>
            <a:r>
              <a:rPr lang="cs-CZ" sz="2000" dirty="0" err="1"/>
              <a:t>signaling</a:t>
            </a:r>
            <a:r>
              <a:rPr lang="cs-CZ" sz="2000" dirty="0" smtClean="0"/>
              <a:t>) – přenáší se ve společném vyhrazeném signalizačním kanálu – ten může obsloužit i tisíce hovorových kanálů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49524857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Signalizace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46250" y="1317927"/>
            <a:ext cx="9036496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Co je vlastně </a:t>
            </a:r>
            <a:r>
              <a:rPr lang="cs-CZ" sz="2000" b="1" dirty="0" smtClean="0"/>
              <a:t>základními úkoly signalizace</a:t>
            </a:r>
            <a:r>
              <a:rPr lang="cs-CZ" sz="2000" dirty="0" smtClean="0"/>
              <a:t>?</a:t>
            </a:r>
          </a:p>
          <a:p>
            <a:pPr marL="914400"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b="1" dirty="0" smtClean="0"/>
              <a:t>obsazení účastnického vedení</a:t>
            </a:r>
            <a:r>
              <a:rPr lang="cs-CZ" sz="2000" dirty="0" smtClean="0"/>
              <a:t> – informace o obsazení pro jiné účastníky.</a:t>
            </a:r>
          </a:p>
          <a:p>
            <a:pPr marL="1371600" lvl="2" indent="-4572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signalizace tím dává ústředně najevo, že účastník chce uskutečnit hovor</a:t>
            </a:r>
          </a:p>
          <a:p>
            <a:pPr marL="914400"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b="1" dirty="0" smtClean="0"/>
              <a:t>přenos volby</a:t>
            </a:r>
            <a:r>
              <a:rPr lang="cs-CZ" sz="2000" dirty="0" smtClean="0"/>
              <a:t> – účastník volí telefonní číslo a signalizace musí zajistit jeho správný přenos do ústředny</a:t>
            </a:r>
          </a:p>
          <a:p>
            <a:pPr marL="914400"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b="1" dirty="0" smtClean="0"/>
              <a:t>přihlášení účastníka</a:t>
            </a:r>
            <a:r>
              <a:rPr lang="cs-CZ" sz="2000" dirty="0" smtClean="0"/>
              <a:t> – ústředna nalezne cestu k volanému účastníkovi, upozorní ho na příchozí hovor (vyzvánění) a zajistí jeho přihlášení</a:t>
            </a:r>
          </a:p>
          <a:p>
            <a:pPr marL="914400"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b="1" dirty="0" smtClean="0"/>
              <a:t>závěr</a:t>
            </a:r>
            <a:r>
              <a:rPr lang="cs-CZ" sz="2000" dirty="0" smtClean="0"/>
              <a:t> – po skončení hovoru je potřeba sestavené spojení korektně rozpojit</a:t>
            </a:r>
          </a:p>
          <a:p>
            <a:pPr marL="914400"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b="1" dirty="0" smtClean="0"/>
              <a:t>tarifikace</a:t>
            </a:r>
            <a:r>
              <a:rPr lang="cs-CZ" sz="2000" dirty="0" smtClean="0"/>
              <a:t> – správné vyúčtování poskytnutých služeb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230907129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Znázornění účastnické signalizace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Picture 2" descr="x32pts_038_imp (ucastnicka signalizace pri sestavovani spojeni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" y="1485899"/>
            <a:ext cx="6832848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540641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4028</TotalTime>
  <Words>1867</Words>
  <Application>Microsoft Office PowerPoint</Application>
  <PresentationFormat>Předvádění na obrazovce (4:3)</PresentationFormat>
  <Paragraphs>303</Paragraphs>
  <Slides>25</Slides>
  <Notes>21</Notes>
  <HiddenSlides>0</HiddenSlides>
  <MMClips>0</MMClips>
  <ScaleCrop>false</ScaleCrop>
  <HeadingPairs>
    <vt:vector size="8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0" baseType="lpstr">
      <vt:lpstr>Arial</vt:lpstr>
      <vt:lpstr>Calibri</vt:lpstr>
      <vt:lpstr>Wingdings</vt:lpstr>
      <vt:lpstr>Mustr_prezentace_OPPA</vt:lpstr>
      <vt:lpstr>Visio</vt:lpstr>
      <vt:lpstr>Prezentace aplikace PowerPoint</vt:lpstr>
      <vt:lpstr>Funkce účastnické sady</vt:lpstr>
      <vt:lpstr>Analogový telefonní přístroj</vt:lpstr>
      <vt:lpstr>Funkce účastnické sady</vt:lpstr>
      <vt:lpstr>Funkce účastnické sady</vt:lpstr>
      <vt:lpstr>Signalizace</vt:lpstr>
      <vt:lpstr>Signalizace</vt:lpstr>
      <vt:lpstr>Signalizace</vt:lpstr>
      <vt:lpstr>Znázornění účastnické signalizace</vt:lpstr>
      <vt:lpstr>Signalizace</vt:lpstr>
      <vt:lpstr>Volba telefonního čísla</vt:lpstr>
      <vt:lpstr>Volba telefonního čísla</vt:lpstr>
      <vt:lpstr>Generace telefonních ústředen</vt:lpstr>
      <vt:lpstr>Generace telefonních ústředen</vt:lpstr>
      <vt:lpstr>Generace telefonních ústředen</vt:lpstr>
      <vt:lpstr>Útlumová bilance analogového telefonního spoje</vt:lpstr>
      <vt:lpstr>Generace telefonních ústředen</vt:lpstr>
      <vt:lpstr>Generace telefonních ústředen</vt:lpstr>
      <vt:lpstr>Generace telefonních ústředen</vt:lpstr>
      <vt:lpstr>Generace telefonních ústředen</vt:lpstr>
      <vt:lpstr>Generace telefonních ústředen</vt:lpstr>
      <vt:lpstr>Generace telefonních ústředen</vt:lpstr>
      <vt:lpstr>Generace telefonních ústředen</vt:lpstr>
      <vt:lpstr>Generace telefonních ústředen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Pavel Lafata</cp:lastModifiedBy>
  <cp:revision>345</cp:revision>
  <dcterms:created xsi:type="dcterms:W3CDTF">2013-09-10T05:03:47Z</dcterms:created>
  <dcterms:modified xsi:type="dcterms:W3CDTF">2014-10-02T17:39:54Z</dcterms:modified>
</cp:coreProperties>
</file>