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302" r:id="rId9"/>
    <p:sldId id="303" r:id="rId10"/>
    <p:sldId id="304" r:id="rId11"/>
    <p:sldId id="305" r:id="rId12"/>
    <p:sldId id="306" r:id="rId13"/>
    <p:sldId id="307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280" r:id="rId22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Na úvod cvičení se studentů</a:t>
            </a:r>
            <a:r>
              <a:rPr lang="cs-CZ" baseline="0" dirty="0" smtClean="0"/>
              <a:t> ptejte, část z nich bude jistě mít doma stále pevnou telefonní přípojku. Ptejte se jich například, co se stane, když zvednou mikrotelefon (lidově sluchátko), jaký uslyší tón? A jaký v případě, že je volaný účastník obsazený? Jak vypadá vedení, které je připojené do jejich telefonního přístroje? (obvykle 2-drátové – tzv. telekomunikační pár, u ISDN přípojky 4-drátové – tzv. čtyřka (2 páry)). Zeptejte se, jak je vlastně takový telefonní přístroj napájen? Má v sobě baterie? Nebo z něj vede šňůra do zásuvky 230V? Nebo snad telefonní přístroj nepotřebuje napájení? Samozřejmě, že je potřeba jej napájet, ale přístroj je vzdáleně napájen přes účastnické telefonní vedení z ústředny, není proto potřeba jej připojovat doma do zásuvky. Viděl některý ze studentů funkční telefonní ústřednu? Mnozí třeba kolem nějaké chodí každý den do školy a nevšimli si….</a:t>
            </a:r>
          </a:p>
          <a:p>
            <a:r>
              <a:rPr lang="cs-CZ" baseline="0" dirty="0" smtClean="0"/>
              <a:t>Na úvod je potřeba vysvětlit studentům několik pojmů – např. účastník, účastnické vedení apod. Pokuste se jim je vysvětlit na příkladu jejich telefonní přípojky doma – účastník je třeba daný student (jeho rodiče), účastnické vedení je metalické vedení, které vede ze zástrčky v jejich bytě (domě) až do nejbližší ústředny. Koncový bod sítě je právě ta zástrčka, kam mají připojen doma telefon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Co</a:t>
            </a:r>
            <a:r>
              <a:rPr lang="cs-CZ" baseline="0" dirty="0" smtClean="0"/>
              <a:t> vlastně obsahuje v sobě taková typická telefonní ústředna? Samozřejmě skladba se liší podle generace ústředny, jejího typu a dalších parametrů, ale základ tvoří vždy 3 hlavní bloky – účastnické sady, spojovací pole a řízení. Blíže si k jednotlivým částem řekneme dále a na příštích cvičení.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Tento obrázek slouží pouze pro demonstraci principu spojování – křížové spínače byly použity u tzv. druhé generace ústředen (budeme</a:t>
            </a:r>
            <a:r>
              <a:rPr lang="cs-CZ" baseline="0" dirty="0" smtClean="0"/>
              <a:t> se jimi zabývat na příštím cvičení), která se datuje do cca 70. až počátek 90. let 20. století. Hlavní je, aby studenti pochopili principiálně spojování hovorů – dnes se vše provádí již zcela jinak, dozvědí se na příštích cvičeních.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Tabulka obsahující rozepsané funkce účastnické sady</a:t>
            </a:r>
            <a:r>
              <a:rPr lang="cs-CZ" baseline="0" dirty="0" smtClean="0"/>
              <a:t> společně s mnemotechnickou pomůckou BORSCHT.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Takové</a:t>
            </a:r>
            <a:r>
              <a:rPr lang="cs-CZ" baseline="0" dirty="0" smtClean="0"/>
              <a:t> malé rozptýlení pro studenty za domácí úkol na příští cvičení – funkce účastnické sady – BORSCHT – boršč – jak se vlastně typický boršč připravuje? </a:t>
            </a:r>
            <a:r>
              <a:rPr lang="cs-CZ" baseline="0" dirty="0" smtClean="0">
                <a:sym typeface="Wingdings" pitchFamily="2" charset="2"/>
              </a:rPr>
              <a:t>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Běžná pevná telefonní síť je tvořena hierarchickou strukturou – kdy na nejnižší</a:t>
            </a:r>
            <a:r>
              <a:rPr lang="cs-CZ" baseline="0" dirty="0" smtClean="0"/>
              <a:t> úrovni jsou malé ústředny (dnes koncentrátory), které připojují vlastní účastníky. Nad nimi jsou pak uzlové, tranzitní atd. Na </a:t>
            </a:r>
            <a:r>
              <a:rPr lang="cs-CZ" baseline="0" dirty="0" err="1" smtClean="0"/>
              <a:t>slidu</a:t>
            </a:r>
            <a:r>
              <a:rPr lang="cs-CZ" baseline="0" dirty="0" smtClean="0"/>
              <a:t> č. 5 je schéma takové struktury. Důležité je, že dvě ústředny umístěné ve stejné rovině spolu mohou komunikovat nejen přes jim nadřazenou ústřednu, ale na úrovni uzlových i tranzitních ústředen jsou mezi ústřednami tzv. příčky – anglicky </a:t>
            </a:r>
            <a:r>
              <a:rPr lang="cs-CZ" baseline="0" dirty="0" err="1" smtClean="0"/>
              <a:t>trunk</a:t>
            </a:r>
            <a:r>
              <a:rPr lang="cs-CZ" baseline="0" dirty="0" smtClean="0"/>
              <a:t>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Základy spojovací techniky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Místní ústředna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podzemní vedení zavedeny do budovy ústředny přes tzv. </a:t>
            </a:r>
            <a:r>
              <a:rPr lang="cs-CZ" sz="2000" b="1" dirty="0" smtClean="0"/>
              <a:t>kabelovnu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zde procházejí skrz tzv. </a:t>
            </a:r>
            <a:r>
              <a:rPr lang="cs-CZ" sz="2000" b="1" dirty="0" smtClean="0"/>
              <a:t>kabelové uzávěry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do vyšších pater ústředny pokračují kabelové svazky průchody ve stropě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796" y="2440328"/>
            <a:ext cx="5358987" cy="288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17690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4888518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Místní ústředna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nad kabelovnou je umístěn tzv. </a:t>
            </a:r>
            <a:r>
              <a:rPr lang="cs-CZ" sz="2000" b="1" dirty="0" smtClean="0"/>
              <a:t>hlavní rozvod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přicházející svazky kabelů jsou nejprve větveny vertikálně do </a:t>
            </a:r>
            <a:r>
              <a:rPr lang="cs-CZ" sz="2000" b="1" dirty="0" smtClean="0"/>
              <a:t>zářezových svorkovnic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180975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 zářezových svorkovnicích jsou rozděleny jednotlivé páry – stojany se svorkovnicemi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2688147"/>
            <a:ext cx="5885644" cy="293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552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Místní ústředna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následně jsou jednotlivé páry vedeny horizontálně v roštech do ústředny – stojany se svorkovnicemi, detail svorkovnice</a:t>
            </a: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03" y="2414789"/>
            <a:ext cx="2617775" cy="3490366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93" y="2414789"/>
            <a:ext cx="3828467" cy="351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44794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4621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3. Místní ústředna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oddělné místnosti jsou umístěny stojany s vlastní ústřednou – stojany a detail jednotlivých modulů ústředny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b="1" dirty="0"/>
          </a:p>
          <a:p>
            <a:pPr marL="273050" lvl="1" indent="-18891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telefonní přípojka dnes kombinována často</a:t>
            </a:r>
            <a:br>
              <a:rPr lang="cs-CZ" dirty="0" smtClean="0"/>
            </a:br>
            <a:r>
              <a:rPr lang="cs-CZ" dirty="0" smtClean="0"/>
              <a:t>s ADSL/VDSL přípojkou – umístěno odděleně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70" y="2433152"/>
            <a:ext cx="4846635" cy="2771669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35" y="2433152"/>
            <a:ext cx="3320267" cy="374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33034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Princip spojování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121478" y="1383273"/>
            <a:ext cx="886797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každá </a:t>
            </a:r>
            <a:r>
              <a:rPr lang="cs-CZ" sz="2000" dirty="0"/>
              <a:t>telefonní ústředna (s výjimkou RSU koncentrátorů) obsahuje 3 základní části: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účastnické sady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spojovací pole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řízení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účastnické </a:t>
            </a:r>
            <a:r>
              <a:rPr lang="cs-CZ" sz="2000" b="1" dirty="0"/>
              <a:t>sady: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představují zakončení a </a:t>
            </a:r>
            <a:r>
              <a:rPr lang="cs-CZ" sz="2000" dirty="0" smtClean="0"/>
              <a:t>přizpůsobení</a:t>
            </a:r>
            <a:br>
              <a:rPr lang="cs-CZ" sz="2000" dirty="0" smtClean="0"/>
            </a:br>
            <a:r>
              <a:rPr lang="cs-CZ" sz="2000" dirty="0" smtClean="0"/>
              <a:t>různých </a:t>
            </a:r>
            <a:r>
              <a:rPr lang="cs-CZ" sz="2000" dirty="0"/>
              <a:t>účastnických vedení na </a:t>
            </a:r>
            <a:r>
              <a:rPr lang="cs-CZ" sz="2000" dirty="0" smtClean="0"/>
              <a:t>vstupu/výstupu</a:t>
            </a:r>
            <a:br>
              <a:rPr lang="cs-CZ" sz="2000" dirty="0" smtClean="0"/>
            </a:br>
            <a:r>
              <a:rPr lang="cs-CZ" sz="2000" dirty="0" smtClean="0"/>
              <a:t>ústředny</a:t>
            </a:r>
            <a:endParaRPr lang="cs-CZ" sz="2000" dirty="0"/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obvykle vždy spojují několik účastníků </a:t>
            </a:r>
            <a:r>
              <a:rPr lang="cs-CZ" sz="2000" dirty="0" smtClean="0"/>
              <a:t>do</a:t>
            </a:r>
            <a:br>
              <a:rPr lang="cs-CZ" sz="2000" dirty="0" smtClean="0"/>
            </a:br>
            <a:r>
              <a:rPr lang="cs-CZ" sz="2000" dirty="0" smtClean="0"/>
              <a:t>tzv</a:t>
            </a:r>
            <a:r>
              <a:rPr lang="cs-CZ" sz="2000" dirty="0"/>
              <a:t>. účastnických skupin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486186"/>
              </p:ext>
            </p:extLst>
          </p:nvPr>
        </p:nvGraphicFramePr>
        <p:xfrm>
          <a:off x="4872169" y="1917183"/>
          <a:ext cx="4093153" cy="3247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Visio" r:id="rId5" imgW="4679243" imgH="3593160" progId="Visio.Drawing.11">
                  <p:embed/>
                </p:oleObj>
              </mc:Choice>
              <mc:Fallback>
                <p:oleObj name="Visio" r:id="rId5" imgW="4679243" imgH="3593160" progId="Visio.Drawing.11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2169" y="1917183"/>
                        <a:ext cx="4093153" cy="32472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49444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Princip spojování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7274" y="1302194"/>
            <a:ext cx="8989454" cy="4914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Spojovací pole: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spojovací pole obsahuje tzv. </a:t>
            </a:r>
            <a:r>
              <a:rPr lang="cs-CZ" sz="2000" b="1" dirty="0"/>
              <a:t>spojovací body </a:t>
            </a:r>
            <a:r>
              <a:rPr lang="cs-CZ" sz="2000" dirty="0"/>
              <a:t>a </a:t>
            </a:r>
            <a:r>
              <a:rPr lang="cs-CZ" sz="2000" b="1" dirty="0"/>
              <a:t>spojovací cesty </a:t>
            </a:r>
            <a:r>
              <a:rPr lang="cs-CZ" sz="2000" dirty="0"/>
              <a:t>mezi nimi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jeho hlavním úkolem je propojení příchozího vedení ze strany volajícího účastníka s odchozím vedením na stranu volaného účastníka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 spojovací pole jsou připojeni jednotliví účastníci a jejich účastnická vedení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spojovací pole sestavuje cesty mezi jednotlivými účastníky z příchozích i odchozích směrů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/>
              <a:t>Řízení: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koordinuje </a:t>
            </a:r>
            <a:r>
              <a:rPr lang="cs-CZ" sz="2000" dirty="0"/>
              <a:t>činnost spojovacího pole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přebírá uživatelskou volbu, ukládá ji do paměti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naplánuje vhodnou cestu ve spojovacím poli pro úspěšné sestavení spojení</a:t>
            </a:r>
          </a:p>
        </p:txBody>
      </p:sp>
    </p:spTree>
    <p:extLst>
      <p:ext uri="{BB962C8B-B14F-4D97-AF65-F5344CB8AC3E}">
        <p14:creationId xmlns:p14="http://schemas.microsoft.com/office/powerpoint/2010/main" val="134739964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Demonstrace principu </a:t>
            </a:r>
            <a:r>
              <a:rPr lang="cs-CZ" sz="1800" dirty="0" smtClean="0"/>
              <a:t>spojování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5758" y="4145568"/>
            <a:ext cx="9066726" cy="2375009"/>
          </a:xfrm>
          <a:prstGeom prst="rect">
            <a:avLst/>
          </a:prstGeom>
        </p:spPr>
        <p:txBody>
          <a:bodyPr wrap="square" lIns="72000" rIns="36000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/>
              <a:t>Historická vsuvka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Jakým způsobem fungovalo spojování telefonních hovorů na počátku 20. století?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spojovací </a:t>
            </a:r>
            <a:r>
              <a:rPr lang="cs-CZ" sz="2000" dirty="0"/>
              <a:t>pole tvořila matice zástrček a konektorů – pro každého účastníka 1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sloupečky </a:t>
            </a:r>
            <a:r>
              <a:rPr lang="cs-CZ" sz="2000" dirty="0"/>
              <a:t>a řádky matice byly uspořádány podle telefonních čísel účastníků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množství </a:t>
            </a:r>
            <a:r>
              <a:rPr lang="cs-CZ" sz="2000" dirty="0"/>
              <a:t>spojovatelek ručně propojovalo jednotlivé hovory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126" y="1368770"/>
            <a:ext cx="3985341" cy="309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592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Demonstrace principu </a:t>
            </a:r>
            <a:r>
              <a:rPr lang="cs-CZ" sz="1800" dirty="0" smtClean="0"/>
              <a:t>spojování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5757" y="1363732"/>
            <a:ext cx="5306097" cy="3795911"/>
          </a:xfrm>
          <a:prstGeom prst="rect">
            <a:avLst/>
          </a:prstGeom>
        </p:spPr>
        <p:txBody>
          <a:bodyPr wrap="square" lIns="72000" rIns="36000">
            <a:spAutoFit/>
          </a:bodyPr>
          <a:lstStyle/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princip </a:t>
            </a:r>
            <a:r>
              <a:rPr lang="cs-CZ" dirty="0"/>
              <a:t>spojovacího pole si můžeme ukázat na matici spínačů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volající </a:t>
            </a:r>
            <a:r>
              <a:rPr lang="cs-CZ" dirty="0"/>
              <a:t>účastník č. 1 je nejprve přepojen do interního směrovače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následně </a:t>
            </a:r>
            <a:r>
              <a:rPr lang="cs-CZ" dirty="0"/>
              <a:t>je nalezena volná cesta ve spojovacím poli k účastníkovi č. 4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pokud </a:t>
            </a:r>
            <a:r>
              <a:rPr lang="cs-CZ" dirty="0"/>
              <a:t>by byl volaný účastník z jiného telefonního obvodu, je nutno směrovat hovor přes spínač na jinou ústřednu</a:t>
            </a:r>
          </a:p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pokud </a:t>
            </a:r>
            <a:r>
              <a:rPr lang="cs-CZ" dirty="0"/>
              <a:t>by měl volaný účastník obsazeno, tzn. jeho účastnické vedení by bylo již využito pro jiný hovor, byl by volající účastník přepojen jen do interního směrovače</a:t>
            </a:r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1524810"/>
              </p:ext>
            </p:extLst>
          </p:nvPr>
        </p:nvGraphicFramePr>
        <p:xfrm>
          <a:off x="5215944" y="1552350"/>
          <a:ext cx="3814629" cy="3140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8" name="Visio" r:id="rId5" imgW="5632272" imgH="4636980" progId="Visio.Drawing.11">
                  <p:embed/>
                </p:oleObj>
              </mc:Choice>
              <mc:Fallback>
                <p:oleObj name="Visio" r:id="rId5" imgW="5632272" imgH="4636980" progId="Visio.Drawing.11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5944" y="1552350"/>
                        <a:ext cx="3814629" cy="31408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bdélník 8"/>
          <p:cNvSpPr/>
          <p:nvPr/>
        </p:nvSpPr>
        <p:spPr>
          <a:xfrm>
            <a:off x="215008" y="5133885"/>
            <a:ext cx="8928992" cy="94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1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spojovací pole na tomto principu bylo použito u tzv. druhé generace telefonních ústředen</a:t>
            </a:r>
          </a:p>
          <a:p>
            <a:pPr marL="730250" lvl="2" indent="-273050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pole tzv. křížových spínačů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72389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Základy spojovací techniky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5496" y="1317927"/>
            <a:ext cx="9001000" cy="1066959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Účastnická sada: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připojuje účastníka k digitální ústředně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shrnutí jejích funkcí slouží mnemotechnická pomůcka: </a:t>
            </a:r>
            <a:r>
              <a:rPr lang="cs-CZ" sz="2000" b="1" dirty="0" smtClean="0"/>
              <a:t>BORSCHT</a:t>
            </a:r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557871"/>
              </p:ext>
            </p:extLst>
          </p:nvPr>
        </p:nvGraphicFramePr>
        <p:xfrm>
          <a:off x="121478" y="2477615"/>
          <a:ext cx="8915018" cy="303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6988"/>
                <a:gridCol w="7068030"/>
              </a:tblGrid>
              <a:tr h="447756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B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Battery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feed</a:t>
                      </a:r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dirty="0" smtClean="0">
                          <a:solidFill>
                            <a:schemeClr val="tx1"/>
                          </a:solidFill>
                        </a:rPr>
                        <a:t>účastnická sada napájí prostřednictvím účastnického vedení koncové telekomunikační zařízení – dnes napětí -48 V 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O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Overvoltage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protection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ochrana před přepětím (např. blesk) na účastnickém vedení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R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Ringing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účastnická sada</a:t>
                      </a:r>
                      <a:r>
                        <a:rPr lang="cs-CZ" sz="1800" baseline="0" dirty="0" smtClean="0">
                          <a:solidFill>
                            <a:schemeClr val="tx1"/>
                          </a:solidFill>
                        </a:rPr>
                        <a:t> generuje střídavý vyzváněcí signál a připojuje jej k účastnickému vedení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S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Supervising</a:t>
                      </a:r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Signaling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dohled nad celým</a:t>
                      </a:r>
                      <a:r>
                        <a:rPr lang="cs-CZ" sz="1800" baseline="0" dirty="0" smtClean="0">
                          <a:solidFill>
                            <a:schemeClr val="tx1"/>
                          </a:solidFill>
                        </a:rPr>
                        <a:t> spojem, zajištění signalizace pro jeho úspěšné sestavení, udržování a ukončení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7174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Základy spojovací techniky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35496" y="1317927"/>
            <a:ext cx="9001000" cy="1066959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Účastnická sada: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připojuje účastníka k digitální ústředně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shrnutí jejích funkcí slouží mnemotechnická pomůcka: </a:t>
            </a:r>
            <a:r>
              <a:rPr lang="cs-CZ" sz="2000" b="1" dirty="0" smtClean="0"/>
              <a:t>BORSCHT</a:t>
            </a:r>
          </a:p>
        </p:txBody>
      </p:sp>
      <p:graphicFrame>
        <p:nvGraphicFramePr>
          <p:cNvPr id="11" name="Tabulk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335053"/>
              </p:ext>
            </p:extLst>
          </p:nvPr>
        </p:nvGraphicFramePr>
        <p:xfrm>
          <a:off x="121478" y="2438978"/>
          <a:ext cx="8915018" cy="21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6988"/>
                <a:gridCol w="7068030"/>
              </a:tblGrid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C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Coding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chemeClr val="tx1"/>
                          </a:solidFill>
                        </a:rPr>
                        <a:t>účastnická sada provádí kódování analogového hovorového</a:t>
                      </a:r>
                      <a:r>
                        <a:rPr lang="cs-CZ" sz="1800" b="0" baseline="0" dirty="0" smtClean="0">
                          <a:solidFill>
                            <a:schemeClr val="tx1"/>
                          </a:solidFill>
                        </a:rPr>
                        <a:t> signálu na digitální – obsahuje sady filtrů, </a:t>
                      </a:r>
                      <a:r>
                        <a:rPr lang="cs-CZ" sz="1800" b="0" baseline="0" dirty="0" err="1" smtClean="0">
                          <a:solidFill>
                            <a:schemeClr val="tx1"/>
                          </a:solidFill>
                        </a:rPr>
                        <a:t>kodeků</a:t>
                      </a:r>
                      <a:r>
                        <a:rPr lang="cs-CZ" sz="1800" b="0" baseline="0" dirty="0" smtClean="0">
                          <a:solidFill>
                            <a:schemeClr val="tx1"/>
                          </a:solidFill>
                        </a:rPr>
                        <a:t>, převodníků atd.</a:t>
                      </a:r>
                      <a:endParaRPr lang="cs-CZ" sz="1800" b="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H – Hybrid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převod z 2-drátového účastnického vedení na 4-drátové pomocí tzv. telekomunikační vidlice – pro další zpracování je nutné oddělit směry přenosu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3974">
                <a:tc>
                  <a:txBody>
                    <a:bodyPr/>
                    <a:lstStyle/>
                    <a:p>
                      <a:r>
                        <a:rPr lang="cs-CZ" sz="1800" b="1" dirty="0" smtClean="0">
                          <a:solidFill>
                            <a:schemeClr val="tx1"/>
                          </a:solidFill>
                        </a:rPr>
                        <a:t>T – </a:t>
                      </a:r>
                      <a:r>
                        <a:rPr lang="cs-CZ" sz="1800" b="1" dirty="0" err="1" smtClean="0">
                          <a:solidFill>
                            <a:schemeClr val="tx1"/>
                          </a:solidFill>
                        </a:rPr>
                        <a:t>Testing</a:t>
                      </a:r>
                      <a:endParaRPr lang="cs-CZ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chemeClr val="tx1"/>
                          </a:solidFill>
                        </a:rPr>
                        <a:t>generování a vyhodnocování testovacích signálů při zkoušení účastnických vedení</a:t>
                      </a:r>
                      <a:endParaRPr lang="cs-CZ" sz="1800" dirty="0">
                        <a:solidFill>
                          <a:schemeClr val="tx1"/>
                        </a:solidFill>
                      </a:endParaRPr>
                    </a:p>
                  </a:txBody>
                  <a:tcPr marL="54000" marR="54000" marT="36000" marB="360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55784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Telefonní sítě včera a </a:t>
            </a:r>
            <a:r>
              <a:rPr lang="cs-CZ" sz="1800" dirty="0" smtClean="0"/>
              <a:t>dnes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3361" y="13873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/>
              <a:t>pevné </a:t>
            </a:r>
            <a:r>
              <a:rPr lang="cs-CZ" sz="2000" b="1" dirty="0"/>
              <a:t>telefonní sí</a:t>
            </a:r>
            <a:r>
              <a:rPr lang="cs-CZ" sz="2000" dirty="0"/>
              <a:t>tě postupně ztrácejí na významu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telefonní </a:t>
            </a:r>
            <a:r>
              <a:rPr lang="cs-CZ" sz="2000" dirty="0"/>
              <a:t>službu ve velké míře přebraly </a:t>
            </a:r>
            <a:r>
              <a:rPr lang="cs-CZ" sz="2000" b="1" dirty="0"/>
              <a:t>sítě mobilní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FF0000"/>
                </a:solidFill>
              </a:rPr>
              <a:t>vnitřní </a:t>
            </a:r>
            <a:r>
              <a:rPr lang="cs-CZ" sz="2000" b="1" dirty="0">
                <a:solidFill>
                  <a:srgbClr val="FF0000"/>
                </a:solidFill>
              </a:rPr>
              <a:t>struktura </a:t>
            </a:r>
            <a:r>
              <a:rPr lang="cs-CZ" sz="2000" dirty="0"/>
              <a:t>(telefonní ústředny, principy spojování, signalizace) </a:t>
            </a:r>
            <a:r>
              <a:rPr lang="cs-CZ" sz="2000" b="1" dirty="0">
                <a:solidFill>
                  <a:srgbClr val="FF0000"/>
                </a:solidFill>
              </a:rPr>
              <a:t>je ovšem u</a:t>
            </a:r>
            <a:r>
              <a:rPr lang="cs-CZ" sz="2000" dirty="0"/>
              <a:t> </a:t>
            </a:r>
            <a:r>
              <a:rPr lang="cs-CZ" sz="2000" b="1" dirty="0">
                <a:solidFill>
                  <a:srgbClr val="FF0000"/>
                </a:solidFill>
              </a:rPr>
              <a:t>pevné digitální i mobilní sítě v podstatě shodná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postupem </a:t>
            </a:r>
            <a:r>
              <a:rPr lang="cs-CZ" sz="2000" dirty="0"/>
              <a:t>doby, jak splývají klasické telekomunikační sítě se sítěmi datovými se zásadně mění jejich </a:t>
            </a:r>
            <a:r>
              <a:rPr lang="cs-CZ" sz="2000" dirty="0" smtClean="0"/>
              <a:t>struktura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stále </a:t>
            </a:r>
            <a:r>
              <a:rPr lang="cs-CZ" sz="2000" dirty="0"/>
              <a:t>větší objem hovorů se odehrává prostřednictvím </a:t>
            </a:r>
            <a:r>
              <a:rPr lang="cs-CZ" sz="2000" b="1" dirty="0"/>
              <a:t>internetového protokolu</a:t>
            </a:r>
            <a:r>
              <a:rPr lang="cs-CZ" sz="2000" dirty="0"/>
              <a:t> (</a:t>
            </a:r>
            <a:r>
              <a:rPr lang="cs-CZ" sz="2000" b="1" dirty="0" err="1"/>
              <a:t>VoIP</a:t>
            </a:r>
            <a:r>
              <a:rPr lang="cs-CZ" sz="2000" dirty="0"/>
              <a:t> – </a:t>
            </a:r>
            <a:r>
              <a:rPr lang="cs-CZ" sz="2000" dirty="0" err="1"/>
              <a:t>Voice</a:t>
            </a:r>
            <a:r>
              <a:rPr lang="cs-CZ" sz="2000" dirty="0"/>
              <a:t> </a:t>
            </a:r>
            <a:r>
              <a:rPr lang="cs-CZ" sz="2000" dirty="0" err="1"/>
              <a:t>over</a:t>
            </a:r>
            <a:r>
              <a:rPr lang="cs-CZ" sz="2000" dirty="0"/>
              <a:t> IP)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/>
              <a:t>Jak to vlastně funguje?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Co se stane, když vyzvednete mikrotelefon telefonního přístroje?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A co se děje když začnete volit číslo?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Jaké znáte tóny? Při </a:t>
            </a:r>
            <a:r>
              <a:rPr lang="cs-CZ" sz="2000" dirty="0" smtClean="0"/>
              <a:t>volbě účastnického čísla, </a:t>
            </a:r>
            <a:r>
              <a:rPr lang="cs-CZ" sz="2000" dirty="0"/>
              <a:t>při obsazení, při vyzvednutí mikrotelefonu?</a:t>
            </a:r>
          </a:p>
          <a:p>
            <a:pPr>
              <a:spcAft>
                <a:spcPts val="200"/>
              </a:spcAft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Demonstrace principu </a:t>
            </a:r>
            <a:r>
              <a:rPr lang="cs-CZ" sz="1800" dirty="0" smtClean="0"/>
              <a:t>spojování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937799" y="1470126"/>
            <a:ext cx="7665287" cy="4401205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Blíže k některým funkcím účastnické sady na příštím cvičení.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 smtClean="0"/>
              <a:t>A také si řekneme něco o tzv. generacích telefonních ústředen.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 algn="ctr">
              <a:spcAft>
                <a:spcPts val="200"/>
              </a:spcAft>
            </a:pPr>
            <a:r>
              <a:rPr lang="cs-CZ" sz="2000" b="1" dirty="0" smtClean="0"/>
              <a:t>Úkol do příště</a:t>
            </a:r>
          </a:p>
          <a:p>
            <a:pPr algn="ctr">
              <a:spcAft>
                <a:spcPts val="200"/>
              </a:spcAft>
            </a:pPr>
            <a:r>
              <a:rPr lang="cs-CZ" sz="2000" dirty="0" smtClean="0"/>
              <a:t>Zjistěte za domácí úkol recept na pravý ruský boršč (BORSCHT).</a:t>
            </a:r>
          </a:p>
        </p:txBody>
      </p:sp>
      <p:pic>
        <p:nvPicPr>
          <p:cNvPr id="9" name="Picture 3" descr="C:\Users\Pavel\AppData\Local\Microsoft\Windows\Temporary Internet Files\Content.IE5\H2ETEE9Z\MC90037950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040" y="2839341"/>
            <a:ext cx="2240037" cy="1997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98635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Struktura a hierarchie telefonních </a:t>
            </a:r>
            <a:r>
              <a:rPr lang="cs-CZ" sz="1800" dirty="0" smtClean="0"/>
              <a:t>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5988" y="1422514"/>
            <a:ext cx="9036496" cy="4298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pevná </a:t>
            </a:r>
            <a:r>
              <a:rPr lang="cs-CZ" sz="2000" b="1" dirty="0"/>
              <a:t>veřejná telefonní síť</a:t>
            </a:r>
            <a:r>
              <a:rPr lang="cs-CZ" sz="2000" dirty="0"/>
              <a:t> má přesně vymezenou hierarchii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koncový </a:t>
            </a:r>
            <a:r>
              <a:rPr lang="cs-CZ" sz="2000" dirty="0"/>
              <a:t>uživatel se označuje jako </a:t>
            </a:r>
            <a:r>
              <a:rPr lang="cs-CZ" sz="2000" b="1" dirty="0"/>
              <a:t>účastník</a:t>
            </a:r>
            <a:r>
              <a:rPr lang="cs-CZ" sz="2000" dirty="0"/>
              <a:t> (účastník pevné telefonní sítě)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do </a:t>
            </a:r>
            <a:r>
              <a:rPr lang="cs-CZ" sz="2000" dirty="0"/>
              <a:t>jeho domu nebo bytu vede tzv. </a:t>
            </a:r>
            <a:r>
              <a:rPr lang="cs-CZ" sz="2000" b="1" dirty="0"/>
              <a:t>účastnické vedení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to </a:t>
            </a:r>
            <a:r>
              <a:rPr lang="cs-CZ" sz="2000" dirty="0"/>
              <a:t>bývá obvykle tvořeno dvojicí vodičů – tzv. </a:t>
            </a:r>
            <a:r>
              <a:rPr lang="cs-CZ" sz="2000" b="1" dirty="0"/>
              <a:t>párem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 digitální přípojky ISDN je potřeba 4 vodičů – dva páry (tzv. čtyřka)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účastnické </a:t>
            </a:r>
            <a:r>
              <a:rPr lang="cs-CZ" sz="2000" dirty="0"/>
              <a:t>vedení je ukončeno v tzv. </a:t>
            </a:r>
            <a:r>
              <a:rPr lang="cs-CZ" sz="2000" b="1" dirty="0"/>
              <a:t>koncovém bodě sítě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jedná </a:t>
            </a:r>
            <a:r>
              <a:rPr lang="cs-CZ" sz="2000" dirty="0"/>
              <a:t>se o přesně vymezený bod, ke kterému lze připojit koncové telekomunikační zařízení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/>
              <a:t>koncové </a:t>
            </a:r>
            <a:r>
              <a:rPr lang="cs-CZ" sz="2000" b="1" dirty="0"/>
              <a:t>telekomunikační zařízení</a:t>
            </a:r>
            <a:r>
              <a:rPr lang="cs-CZ" sz="2000" dirty="0"/>
              <a:t> je libovolný přístroj, který slouží k využití telekomunikačních signálů v koncovém bodě sítě</a:t>
            </a:r>
          </a:p>
          <a:p>
            <a:pPr marL="800100" lvl="1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smtClean="0"/>
              <a:t>v </a:t>
            </a:r>
            <a:r>
              <a:rPr lang="cs-CZ" sz="2000" dirty="0"/>
              <a:t>případě pevné telefonní přípojky to může být třeba běžný telefonní přístroj</a:t>
            </a:r>
          </a:p>
        </p:txBody>
      </p:sp>
    </p:spTree>
    <p:extLst>
      <p:ext uri="{BB962C8B-B14F-4D97-AF65-F5344CB8AC3E}">
        <p14:creationId xmlns:p14="http://schemas.microsoft.com/office/powerpoint/2010/main" val="197073500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Struktura a hierarchie telefonních </a:t>
            </a:r>
            <a:r>
              <a:rPr lang="cs-CZ" sz="1800" dirty="0" smtClean="0"/>
              <a:t>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5988" y="1422514"/>
            <a:ext cx="9036496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druhé straně účastnického vedení se nachází hierarchická veřejná telefonní síť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</a:t>
            </a:r>
            <a:r>
              <a:rPr lang="cs-CZ" sz="2000" dirty="0"/>
              <a:t>nejnižší úrovni jsou tzv. </a:t>
            </a:r>
            <a:r>
              <a:rPr lang="cs-CZ" sz="2000" b="1" dirty="0"/>
              <a:t>místní telefonní ústředny</a:t>
            </a:r>
            <a:r>
              <a:rPr lang="cs-CZ" sz="2000" dirty="0"/>
              <a:t> (MÚ, MTÚ)</a:t>
            </a:r>
          </a:p>
          <a:p>
            <a:pPr marL="811213" lvl="1" indent="-4508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každá obsluhuje obvykle obvod o průměru zhruba 5 km</a:t>
            </a:r>
          </a:p>
          <a:p>
            <a:pPr marL="811213" lvl="1" indent="-4508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toto území se označuje jako </a:t>
            </a:r>
            <a:r>
              <a:rPr lang="cs-CZ" sz="2000" b="1" dirty="0"/>
              <a:t>místní telefonní obvod</a:t>
            </a:r>
            <a:r>
              <a:rPr lang="cs-CZ" sz="2000" dirty="0"/>
              <a:t> (MTO)</a:t>
            </a:r>
          </a:p>
          <a:p>
            <a:pPr marL="811213" lvl="1" indent="-4508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místní telefonní ústředny byly nahrazeny tzv. </a:t>
            </a:r>
            <a:r>
              <a:rPr lang="cs-CZ" sz="2000" b="1" dirty="0"/>
              <a:t>koncentrátory RSU</a:t>
            </a:r>
          </a:p>
          <a:p>
            <a:pPr marL="1262063" lvl="2" indent="-45085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ty neprovádějí žádné spojování, pouze </a:t>
            </a:r>
            <a:r>
              <a:rPr lang="cs-CZ" sz="2000" dirty="0" smtClean="0"/>
              <a:t>soustřeďují </a:t>
            </a:r>
            <a:r>
              <a:rPr lang="cs-CZ" sz="2000" dirty="0"/>
              <a:t>a koncentrují účastnická vedení směrem k uzlovým telefonním </a:t>
            </a:r>
            <a:r>
              <a:rPr lang="cs-CZ" sz="2000" dirty="0" smtClean="0"/>
              <a:t>ústřednám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58"/>
          <a:stretch/>
        </p:blipFill>
        <p:spPr bwMode="auto">
          <a:xfrm>
            <a:off x="1214009" y="3955831"/>
            <a:ext cx="6884987" cy="2902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85873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Struktura a hierarchie telefonních </a:t>
            </a:r>
            <a:r>
              <a:rPr lang="cs-CZ" sz="1800" dirty="0" smtClean="0"/>
              <a:t>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5988" y="1422514"/>
            <a:ext cx="9036496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druhé příčce v hierarchii telefonní sítě jsou tzv. </a:t>
            </a:r>
            <a:r>
              <a:rPr lang="cs-CZ" sz="2000" b="1" dirty="0" smtClean="0"/>
              <a:t>uzlové telefonní ústředny</a:t>
            </a:r>
            <a:r>
              <a:rPr lang="cs-CZ" sz="2000" dirty="0" smtClean="0"/>
              <a:t> (UTÚ)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každá uzlová ústředna obsluhuje zhruba 40 RSU koncentrátorů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území pokryté jednou uzlovou ústřednou se označuje jako </a:t>
            </a:r>
            <a:r>
              <a:rPr lang="cs-CZ" sz="2000" b="1" dirty="0" smtClean="0"/>
              <a:t>uzlový telefonní obvod</a:t>
            </a:r>
            <a:r>
              <a:rPr lang="cs-CZ" sz="2000" dirty="0" smtClean="0"/>
              <a:t> (UTO)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jednotlivé uzlové ústředny propojují tzv. </a:t>
            </a:r>
            <a:r>
              <a:rPr lang="cs-CZ" sz="2000" b="1" dirty="0" err="1" smtClean="0"/>
              <a:t>meziuzlové</a:t>
            </a:r>
            <a:r>
              <a:rPr lang="cs-CZ" sz="2000" b="1" dirty="0" smtClean="0"/>
              <a:t> příčky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současné době jsou uzlové ústředny nahrazeny tzv. </a:t>
            </a:r>
            <a:r>
              <a:rPr lang="cs-CZ" sz="2000" b="1" dirty="0" smtClean="0"/>
              <a:t>řídícími telefonními ústřednami HOST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celé ČR jich je aktuálně zhruba 140</a:t>
            </a:r>
            <a:endParaRPr lang="cs-CZ" sz="20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58"/>
          <a:stretch/>
        </p:blipFill>
        <p:spPr bwMode="auto">
          <a:xfrm>
            <a:off x="2270234" y="4372097"/>
            <a:ext cx="5897454" cy="248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1372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Struktura a hierarchie telefonních </a:t>
            </a:r>
            <a:r>
              <a:rPr lang="cs-CZ" sz="1800" dirty="0" smtClean="0"/>
              <a:t>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5988" y="1370998"/>
            <a:ext cx="9036496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nad </a:t>
            </a:r>
            <a:r>
              <a:rPr lang="cs-CZ" sz="2000" dirty="0"/>
              <a:t>uzlovými ústřednami se nacházejí tzv. </a:t>
            </a:r>
            <a:r>
              <a:rPr lang="cs-CZ" sz="2000" b="1" dirty="0"/>
              <a:t>tranzitní telefonní ústředny</a:t>
            </a:r>
            <a:r>
              <a:rPr lang="cs-CZ" sz="2000" dirty="0"/>
              <a:t> (TTÚ)</a:t>
            </a:r>
          </a:p>
          <a:p>
            <a:pPr marL="5413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těch je v současné době v ČR 8</a:t>
            </a:r>
          </a:p>
          <a:p>
            <a:pPr marL="5413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oblast, kterou obsluhuje jedna tranzitní ústředna se označuje jako </a:t>
            </a:r>
            <a:r>
              <a:rPr lang="cs-CZ" sz="2000" b="1" dirty="0"/>
              <a:t>tranzitní telefonní obvod</a:t>
            </a:r>
            <a:r>
              <a:rPr lang="cs-CZ" sz="2000" dirty="0"/>
              <a:t> (TTO)</a:t>
            </a:r>
          </a:p>
          <a:p>
            <a:pPr marL="541338" lvl="1" indent="-2714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tranzitní ústředny jsou propojeny pomocí tzv. </a:t>
            </a:r>
            <a:r>
              <a:rPr lang="cs-CZ" sz="2000" b="1" dirty="0"/>
              <a:t>mezitranzitní telefonní sítě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ta je uzpůsobena tak, aby spojení mezi každými dvěma tranzitními ústřednami vedlo maximálně přes další tři tranzitní ústředny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dálkové </a:t>
            </a:r>
            <a:r>
              <a:rPr lang="cs-CZ" sz="2000" b="1" dirty="0"/>
              <a:t>tranzitní ústředny</a:t>
            </a:r>
            <a:r>
              <a:rPr lang="cs-CZ" sz="2000" dirty="0"/>
              <a:t> napojují tranzitní ústředny do tzv. </a:t>
            </a:r>
            <a:r>
              <a:rPr lang="cs-CZ" sz="2000" b="1" dirty="0"/>
              <a:t>mezinárodní telefonní ústředny</a:t>
            </a:r>
            <a:r>
              <a:rPr lang="cs-CZ" sz="2000" dirty="0"/>
              <a:t> (MTÚ)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ta propojuje národní telefonní sítě do mezinárodní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zvláštní </a:t>
            </a:r>
            <a:r>
              <a:rPr lang="cs-CZ" sz="2000" dirty="0"/>
              <a:t>kategorii ústředen tvoří tzv. </a:t>
            </a:r>
            <a:r>
              <a:rPr lang="cs-CZ" sz="2000" b="1" dirty="0"/>
              <a:t>pobočkové ústředny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nejsou </a:t>
            </a:r>
            <a:r>
              <a:rPr lang="cs-CZ" sz="2000" dirty="0"/>
              <a:t>součástí veřejné telefonní sítě</a:t>
            </a:r>
          </a:p>
          <a:p>
            <a:pPr marL="1274763" lvl="2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jedná </a:t>
            </a:r>
            <a:r>
              <a:rPr lang="cs-CZ" sz="2000" dirty="0"/>
              <a:t>se o privátní ústředny ve firmách a institucích</a:t>
            </a:r>
          </a:p>
        </p:txBody>
      </p:sp>
    </p:spTree>
    <p:extLst>
      <p:ext uri="{BB962C8B-B14F-4D97-AF65-F5344CB8AC3E}">
        <p14:creationId xmlns:p14="http://schemas.microsoft.com/office/powerpoint/2010/main" val="290861009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Struktura a hierarchie telefonních </a:t>
            </a:r>
            <a:r>
              <a:rPr lang="cs-CZ" sz="1800" dirty="0" smtClean="0"/>
              <a:t>sítí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199725"/>
              </p:ext>
            </p:extLst>
          </p:nvPr>
        </p:nvGraphicFramePr>
        <p:xfrm>
          <a:off x="956431" y="1355794"/>
          <a:ext cx="6887004" cy="5409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6" name="Visio" r:id="rId5" imgW="10236688" imgH="8016030" progId="Visio.Drawing.11">
                  <p:embed/>
                </p:oleObj>
              </mc:Choice>
              <mc:Fallback>
                <p:oleObj name="Visio" r:id="rId5" imgW="10236688" imgH="8016030" progId="Visio.Drawing.11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6431" y="1355794"/>
                        <a:ext cx="6887004" cy="54093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2397149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4" y="2850355"/>
            <a:ext cx="2604654" cy="2796902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40" y="3063493"/>
            <a:ext cx="2521942" cy="2370625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458" y="3847032"/>
            <a:ext cx="2857500" cy="1800225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77274" y="1302194"/>
            <a:ext cx="8989454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1. U koncového uživatele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telefonní přístroj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krátký propojovací kabel – konektor RJ11, 1 pár (2 páry)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účastnická zásuvka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20969081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 smtClean="0"/>
              <a:t>Ukázka reálné přípojky od uživatele k ústředně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274" y="1291684"/>
            <a:ext cx="8989454" cy="506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/>
              <a:t>2</a:t>
            </a:r>
            <a:r>
              <a:rPr lang="cs-CZ" sz="2000" b="1" dirty="0" smtClean="0"/>
              <a:t>. Místní </a:t>
            </a:r>
            <a:r>
              <a:rPr lang="cs-CZ" sz="2000" b="1" dirty="0" err="1" smtClean="0"/>
              <a:t>vícepárový</a:t>
            </a:r>
            <a:r>
              <a:rPr lang="cs-CZ" sz="2000" b="1" dirty="0" smtClean="0"/>
              <a:t> kabel</a:t>
            </a:r>
            <a:endParaRPr lang="cs-CZ" sz="2000" b="1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různá konstrukce i počet párů, barevné značení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měděné vodiče stáčeny do párů (2 vodiče), nebo tzv. čtyřek (4 vodiče)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kabely podpovrchové i pro nadzemní (závěsné) vedení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1 – měděný vodič, obvykle průměr 0,4/0,6/0,8 mm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2 – izolací vodiče vzniká tzv. žíla, izolace obvykle polyetylén (PE)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3 – ovinutí párů (čtyřek) tenkou fólií (zamezení pronikání vody)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4 – stínění kabelu prostřednictvím hliníkové fólie</a:t>
            </a:r>
          </a:p>
          <a:p>
            <a:pPr marL="817563" lvl="1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dirty="0" smtClean="0"/>
              <a:t>5 – vnější plášť kabelu, v tomto případě tvrzený polyetylén (PE) 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56" y="2693697"/>
            <a:ext cx="7471286" cy="194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7186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1564</TotalTime>
  <Words>1881</Words>
  <Application>Microsoft Office PowerPoint</Application>
  <PresentationFormat>Předvádění na obrazovce (4:3)</PresentationFormat>
  <Paragraphs>327</Paragraphs>
  <Slides>21</Slides>
  <Notes>19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6" baseType="lpstr">
      <vt:lpstr>Arial</vt:lpstr>
      <vt:lpstr>Calibri</vt:lpstr>
      <vt:lpstr>Wingdings</vt:lpstr>
      <vt:lpstr>Mustr_prezentace_OPPA</vt:lpstr>
      <vt:lpstr>Visio</vt:lpstr>
      <vt:lpstr>Prezentace aplikace PowerPoint</vt:lpstr>
      <vt:lpstr>Telefonní sítě včera a dnes</vt:lpstr>
      <vt:lpstr>Struktura a hierarchie telefonních sítí</vt:lpstr>
      <vt:lpstr>Struktura a hierarchie telefonních sítí</vt:lpstr>
      <vt:lpstr>Struktura a hierarchie telefonních sítí</vt:lpstr>
      <vt:lpstr>Struktura a hierarchie telefonních sítí</vt:lpstr>
      <vt:lpstr>Struktura a hierarchie telefonních sítí</vt:lpstr>
      <vt:lpstr>Ukázka reálné přípojky od uživatele k ústředně</vt:lpstr>
      <vt:lpstr>Ukázka reálné přípojky od uživatele k ústředně</vt:lpstr>
      <vt:lpstr>Ukázka reálné přípojky od uživatele k ústředně</vt:lpstr>
      <vt:lpstr>Ukázka reálné přípojky od uživatele k ústředně</vt:lpstr>
      <vt:lpstr>Ukázka reálné přípojky od uživatele k ústředně</vt:lpstr>
      <vt:lpstr>Ukázka reálné přípojky od uživatele k ústředně</vt:lpstr>
      <vt:lpstr>Princip spojování</vt:lpstr>
      <vt:lpstr>Princip spojování</vt:lpstr>
      <vt:lpstr>Demonstrace principu spojování</vt:lpstr>
      <vt:lpstr>Demonstrace principu spojování</vt:lpstr>
      <vt:lpstr>Základy spojovací techniky </vt:lpstr>
      <vt:lpstr>Základy spojovací techniky </vt:lpstr>
      <vt:lpstr>Demonstrace principu spojování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338</cp:revision>
  <dcterms:created xsi:type="dcterms:W3CDTF">2013-09-10T05:03:47Z</dcterms:created>
  <dcterms:modified xsi:type="dcterms:W3CDTF">2014-09-23T10:40:38Z</dcterms:modified>
</cp:coreProperties>
</file>