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70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280" r:id="rId21"/>
  </p:sldIdLst>
  <p:sldSz cx="9144000" cy="6858000" type="screen4x3"/>
  <p:notesSz cx="6858000" cy="994568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2E12"/>
    <a:srgbClr val="F7D417"/>
    <a:srgbClr val="3C3C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80756" autoAdjust="0"/>
  </p:normalViewPr>
  <p:slideViewPr>
    <p:cSldViewPr snapToGrid="0" snapToObjects="1">
      <p:cViewPr varScale="1">
        <p:scale>
          <a:sx n="76" d="100"/>
          <a:sy n="76" d="100"/>
        </p:scale>
        <p:origin x="114" y="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13"/>
            <a:ext cx="29718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4B5975-4091-4F51-BEC7-5BCEFEB1EF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712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1388" y="746125"/>
            <a:ext cx="497522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400"/>
            <a:ext cx="5486400" cy="447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defTabSz="933450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5625"/>
            <a:ext cx="29718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56" tIns="46627" rIns="93256" bIns="46627" numCol="1" anchor="b" anchorCtr="0" compatLnSpc="1">
            <a:prstTxWarp prst="textNoShape">
              <a:avLst/>
            </a:prstTxWarp>
          </a:bodyPr>
          <a:lstStyle>
            <a:lvl1pPr algn="r" defTabSz="933450">
              <a:defRPr sz="1200"/>
            </a:lvl1pPr>
          </a:lstStyle>
          <a:p>
            <a:pPr>
              <a:defRPr/>
            </a:pPr>
            <a:fld id="{19F9E967-BB3B-47E5-8EEC-C289424478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750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Toto cvičení a i následující 2 se budeme zabývat úrovněmi a počítáním s nimi. Je to poměrně důležitá část, proto ji raději věnujte dostatek času a spočítejte se studenty množství příkladů na</a:t>
            </a:r>
            <a:r>
              <a:rPr lang="cs-CZ" baseline="0" dirty="0" smtClean="0"/>
              <a:t> procvičení.</a:t>
            </a:r>
          </a:p>
          <a:p>
            <a:r>
              <a:rPr lang="cs-CZ" baseline="0" dirty="0" smtClean="0"/>
              <a:t>Za domácí úkol z minulé hodiny si měli studenti doma zopakovat základy logaritmů a práce s nimi. Pro jistotu však úvodních 5-10 minut věnujte obecnému zopakování. Pro další počítání se omezíme výhradně na dekadické logaritmy (se základem 10), ale uvedené vztahy by studenti měli znát s obecným základem „a“. Studenti by měli být schopni ze základního vztahu y=log(x) při základu „a“ zpětně odvodit, že x=a</a:t>
            </a:r>
            <a:r>
              <a:rPr lang="en-US" baseline="0" dirty="0" smtClean="0"/>
              <a:t>^</a:t>
            </a:r>
            <a:r>
              <a:rPr lang="cs-CZ" baseline="0" dirty="0" smtClean="0"/>
              <a:t>y. Důležité také je, že umocnění logaritmovaného čísla hodnotou „b“ lze přepsat jako b-násobek daného logaritmu. Dále pak operace násobení nebo dělení lze pomocí logaritmů převést na sčítání či odečítání.</a:t>
            </a:r>
          </a:p>
          <a:p>
            <a:r>
              <a:rPr lang="cs-CZ" baseline="0" dirty="0" smtClean="0"/>
              <a:t>Procvičte také se studenty několik hodnot, např. log(10), log(100), log(0,1) při základu 10 apod.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Poslední vztah je důležitý, studentům jej zvýrazněte. Pokud v daném místě není odpor</a:t>
            </a:r>
            <a:r>
              <a:rPr lang="cs-CZ" baseline="0" dirty="0" smtClean="0"/>
              <a:t> vedení (</a:t>
            </a:r>
            <a:r>
              <a:rPr lang="cs-CZ" baseline="0" dirty="0" err="1" smtClean="0"/>
              <a:t>dvojbranu</a:t>
            </a:r>
            <a:r>
              <a:rPr lang="cs-CZ" baseline="0" dirty="0" smtClean="0"/>
              <a:t>, obvodu…) roven normálovému 600 Ohmů, je absolutní výkonová úroveň výkonu rovna absolutní úrovni napětí + korekční člen. Ten je tvořen logaritmem podílu normálového odporu (600 Ohmů) a konkrétního odporu R v daném místě. Je zřejmé, že pokud bude R</a:t>
            </a:r>
            <a:r>
              <a:rPr lang="en-US" baseline="0" dirty="0" smtClean="0"/>
              <a:t>&lt;</a:t>
            </a:r>
            <a:r>
              <a:rPr lang="cs-CZ" baseline="0" dirty="0" err="1" smtClean="0"/>
              <a:t>Rn</a:t>
            </a:r>
            <a:r>
              <a:rPr lang="cs-CZ" baseline="0" dirty="0" smtClean="0"/>
              <a:t>, tak bude hodnota korekčního členu kladná, pokud bude naopak R</a:t>
            </a:r>
            <a:r>
              <a:rPr lang="en-US" baseline="0" dirty="0" smtClean="0"/>
              <a:t>&gt;</a:t>
            </a:r>
            <a:r>
              <a:rPr lang="cs-CZ" baseline="0" dirty="0" err="1" smtClean="0"/>
              <a:t>Rn</a:t>
            </a:r>
            <a:r>
              <a:rPr lang="cs-CZ" baseline="0" dirty="0" smtClean="0"/>
              <a:t> bude jeho hodnota záporná.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Nechte</a:t>
            </a:r>
            <a:r>
              <a:rPr lang="cs-CZ" baseline="0" dirty="0" smtClean="0"/>
              <a:t> studenty samostatně spočítat uvedené příklady (nebo vyvolejte někoho k tabuli) a případně jim vysvětlete nejasnosti. </a:t>
            </a:r>
            <a:r>
              <a:rPr lang="cs-CZ" baseline="0" smtClean="0"/>
              <a:t>Další příklady budeme počítat v úvodu dalšího cvičení.</a:t>
            </a:r>
            <a:endParaRPr 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09126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64631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6833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5300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Teoretický úvod do úrovní a počítání s nimi. Můžete se zmínit, že kromě dekadického logaritmu se v telekomunikacích používá i přirozený logaritmus (se základem </a:t>
            </a:r>
            <a:r>
              <a:rPr lang="cs-CZ" dirty="0" err="1" smtClean="0"/>
              <a:t>eulerovým</a:t>
            </a:r>
            <a:r>
              <a:rPr lang="cs-CZ" baseline="0" dirty="0" smtClean="0"/>
              <a:t> číslem) a v teorii informace i dvojkový logaritmus, ale raději s tím studenty nepleťte. S pojmem „decibel“ se asi studenti již někdy setkali, asi většinou s hlasitostí zvuku, šumu, hudby… nicméně význam je stále stejný.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V tomto předmětu se omezíme pouze na výpočty a počítání s absolutními úrovněmi. Nicméně, je</a:t>
            </a:r>
            <a:r>
              <a:rPr lang="cs-CZ" baseline="0" dirty="0" smtClean="0"/>
              <a:t> dobré zmínit, že kromě nich existují i úrovně relativní, které nejsou vztažené k žádným normálovým hodnotám, ale jsou vztažené k různým hodnotám v daném přenosovém řetězci. Ty se pak pro odlišení značí „r“ (např. </a:t>
            </a:r>
            <a:r>
              <a:rPr lang="cs-CZ" baseline="0" dirty="0" err="1" smtClean="0"/>
              <a:t>Lr</a:t>
            </a:r>
            <a:r>
              <a:rPr lang="cs-CZ" baseline="0" dirty="0" smtClean="0"/>
              <a:t>, </a:t>
            </a:r>
            <a:r>
              <a:rPr lang="cs-CZ" baseline="0" dirty="0" err="1" smtClean="0"/>
              <a:t>Lru</a:t>
            </a:r>
            <a:r>
              <a:rPr lang="cs-CZ" baseline="0" dirty="0" smtClean="0"/>
              <a:t>, </a:t>
            </a:r>
            <a:r>
              <a:rPr lang="cs-CZ" baseline="0" dirty="0" err="1" smtClean="0"/>
              <a:t>dBr</a:t>
            </a:r>
            <a:r>
              <a:rPr lang="cs-CZ" baseline="0" dirty="0" smtClean="0"/>
              <a:t> apod.). Více se o nich studenti dozvědí až půjdou studovat na FEL, ČVUT v Praze </a:t>
            </a:r>
            <a:r>
              <a:rPr lang="cs-CZ" baseline="0" dirty="0" smtClean="0">
                <a:sym typeface="Wingdings" pitchFamily="2" charset="2"/>
              </a:rPr>
              <a:t></a:t>
            </a:r>
          </a:p>
          <a:p>
            <a:r>
              <a:rPr lang="cs-CZ" baseline="0" dirty="0" smtClean="0">
                <a:sym typeface="Wingdings" pitchFamily="2" charset="2"/>
              </a:rPr>
              <a:t>Normálové hodnoty R, P a U byly stanoveny historicky k analogové telefonii – kdy průměrný výkon uhlíkového mikrofonu se pohyboval kolem 1 </a:t>
            </a:r>
            <a:r>
              <a:rPr lang="cs-CZ" baseline="0" dirty="0" err="1" smtClean="0">
                <a:sym typeface="Wingdings" pitchFamily="2" charset="2"/>
              </a:rPr>
              <a:t>mW</a:t>
            </a:r>
            <a:r>
              <a:rPr lang="cs-CZ" baseline="0" dirty="0" smtClean="0">
                <a:sym typeface="Wingdings" pitchFamily="2" charset="2"/>
              </a:rPr>
              <a:t> a používaná vedení v oblasti nízkých kmitočtů (800 Hz) mají impedanci cca 600 </a:t>
            </a:r>
            <a:r>
              <a:rPr lang="cs-CZ" baseline="0" dirty="0" smtClean="0">
                <a:latin typeface="Symbol" pitchFamily="18" charset="2"/>
                <a:sym typeface="Wingdings" pitchFamily="2" charset="2"/>
              </a:rPr>
              <a:t>Ohmu.</a:t>
            </a:r>
          </a:p>
          <a:p>
            <a:r>
              <a:rPr lang="cs-CZ" b="1" baseline="0" dirty="0" smtClean="0">
                <a:latin typeface="Symbol" pitchFamily="18" charset="2"/>
                <a:sym typeface="Wingdings" pitchFamily="2" charset="2"/>
              </a:rPr>
              <a:t>Vsuvka</a:t>
            </a:r>
            <a:r>
              <a:rPr lang="cs-CZ" baseline="0" dirty="0" smtClean="0">
                <a:latin typeface="Symbol" pitchFamily="18" charset="2"/>
                <a:sym typeface="Wingdings" pitchFamily="2" charset="2"/>
              </a:rPr>
              <a:t> –</a:t>
            </a:r>
            <a:r>
              <a:rPr lang="cs-CZ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 ve skutečnosti se vždy místo odporu R používá impedance Z, ať už pro definování normálové hodnoty, tak i pro další výpočty. Protože se však studenti s pojmem impedance a komplexními čísly setkají pravděpodobně až později, byla čistě pro účely těchto prezentací zjednodušena a nahrazena odporem R.</a:t>
            </a:r>
          </a:p>
          <a:p>
            <a:r>
              <a:rPr lang="cs-CZ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Úrovně proudu se v praxi nepoužívají, jsou zde však pro úplnost uvedeny, že stejným způsobem jako ostatní úrovně i proudové mohou být definovány obdobně.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  <a:sym typeface="Wingdings" pitchFamily="2" charset="2"/>
              </a:rPr>
              <a:t>Úrovně proudu se v praxi nepoužívají, jsou zde však pro úplnost uvedeny, že stejným způsobem jako ostatní úrovně i proudové mohou být definovány obdobně.</a:t>
            </a: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F9E967-BB3B-47E5-8EEC-C28942447864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199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9" descr="prezentaceOPPa_s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9813" y="2482850"/>
            <a:ext cx="7772400" cy="1470025"/>
          </a:xfrm>
        </p:spPr>
        <p:txBody>
          <a:bodyPr anchor="t"/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39813" y="5591175"/>
            <a:ext cx="6400800" cy="60325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noProof="0" smtClean="0"/>
              <a:t>Kliknutím lze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313393059"/>
      </p:ext>
    </p:extLst>
  </p:cSld>
  <p:clrMapOvr>
    <a:masterClrMapping/>
  </p:clrMapOvr>
  <p:transition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B7B6F-10CC-4456-88DD-EDCA266038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00555"/>
      </p:ext>
    </p:extLst>
  </p:cSld>
  <p:clrMapOvr>
    <a:masterClrMapping/>
  </p:clrMapOvr>
  <p:transition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1475" y="236538"/>
            <a:ext cx="2035175" cy="58896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15950" y="236538"/>
            <a:ext cx="5953125" cy="58896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3F1C-2470-4664-9B5B-1F2642AE89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6801762"/>
      </p:ext>
    </p:extLst>
  </p:cSld>
  <p:clrMapOvr>
    <a:masterClrMapping/>
  </p:clrMapOvr>
  <p:transition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4985B-73AF-46EE-94C6-3612EC56C1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112997"/>
      </p:ext>
    </p:extLst>
  </p:cSld>
  <p:clrMapOvr>
    <a:masterClrMapping/>
  </p:clrMapOvr>
  <p:transition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6A7F6-4B1B-4BFD-9095-8A6BDFF338F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016777"/>
      </p:ext>
    </p:extLst>
  </p:cSld>
  <p:clrMapOvr>
    <a:masterClrMapping/>
  </p:clrMapOvr>
  <p:transition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1595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62500" y="1600200"/>
            <a:ext cx="3994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A4D19B-8121-4653-A161-7B702532751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7098831"/>
      </p:ext>
    </p:extLst>
  </p:cSld>
  <p:clrMapOvr>
    <a:masterClrMapping/>
  </p:clrMapOvr>
  <p:transition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041B1-0CE4-4F7B-93DD-E05971A860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2419913"/>
      </p:ext>
    </p:extLst>
  </p:cSld>
  <p:clrMapOvr>
    <a:masterClrMapping/>
  </p:clrMapOvr>
  <p:transition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D93EC-4EF0-44FE-BBCB-4025FFB88E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976397"/>
      </p:ext>
    </p:extLst>
  </p:cSld>
  <p:clrMapOvr>
    <a:masterClrMapping/>
  </p:clrMapOvr>
  <p:transition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0D5EF-4B36-4456-AB22-7E8B0B57494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466758"/>
      </p:ext>
    </p:extLst>
  </p:cSld>
  <p:clrMapOvr>
    <a:masterClrMapping/>
  </p:clrMapOvr>
  <p:transition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1DC8A-9667-4301-AE0D-B23D4973A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871645"/>
      </p:ext>
    </p:extLst>
  </p:cSld>
  <p:clrMapOvr>
    <a:masterClrMapping/>
  </p:clrMapOvr>
  <p:transition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77DC33-E398-4EC9-A6D0-D48DC1E370D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7203035"/>
      </p:ext>
    </p:extLst>
  </p:cSld>
  <p:clrMapOvr>
    <a:masterClrMapping/>
  </p:clrMapOvr>
  <p:transition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4" descr="prezentaceOPPa_S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00200"/>
            <a:ext cx="81407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67688" y="6191250"/>
            <a:ext cx="588962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C3C8C"/>
                </a:solidFill>
              </a:defRPr>
            </a:lvl1pPr>
          </a:lstStyle>
          <a:p>
            <a:pPr>
              <a:defRPr/>
            </a:pPr>
            <a:fld id="{1C9E5F94-2D86-4E9B-B60D-9A8D3E44146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236538"/>
            <a:ext cx="584835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6838950" y="6362700"/>
            <a:ext cx="1295400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cs-CZ" sz="900" b="1" smtClean="0">
                <a:solidFill>
                  <a:srgbClr val="D42E12"/>
                </a:solidFill>
              </a:rPr>
              <a:t>WWW.OPPA.CZ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ransition>
    <p:randomBar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F7D417"/>
          </a:solidFill>
          <a:latin typeface="Arial" charset="0"/>
        </a:defRPr>
      </a:lvl9pPr>
    </p:titleStyle>
    <p:bodyStyle>
      <a:lvl1pPr marL="266700" indent="-266700" algn="l" rtl="0" eaLnBrk="1" fontAlgn="base" hangingPunct="1">
        <a:spcBef>
          <a:spcPct val="20000"/>
        </a:spcBef>
        <a:spcAft>
          <a:spcPct val="0"/>
        </a:spcAft>
        <a:buClr>
          <a:srgbClr val="D42E12"/>
        </a:buClr>
        <a:buFont typeface="Wingdings" pitchFamily="2" charset="2"/>
        <a:buChar char="§"/>
        <a:defRPr sz="2400">
          <a:solidFill>
            <a:srgbClr val="3C3C8C"/>
          </a:solidFill>
          <a:latin typeface="+mn-lt"/>
          <a:ea typeface="+mn-ea"/>
          <a:cs typeface="+mn-cs"/>
        </a:defRPr>
      </a:lvl1pPr>
      <a:lvl2pPr marL="714375" indent="-268288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3C3C8C"/>
          </a:solidFill>
          <a:latin typeface="+mn-lt"/>
        </a:defRPr>
      </a:lvl2pPr>
      <a:lvl3pPr marL="1076325" indent="-182563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3C3C8C"/>
          </a:solidFill>
          <a:latin typeface="+mn-lt"/>
        </a:defRPr>
      </a:lvl3pPr>
      <a:lvl4pPr marL="1524000" indent="-268288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3C3C8C"/>
          </a:solidFill>
          <a:latin typeface="+mn-lt"/>
        </a:defRPr>
      </a:lvl4pPr>
      <a:lvl5pPr marL="18859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5pPr>
      <a:lvl6pPr marL="23431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6pPr>
      <a:lvl7pPr marL="28003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7pPr>
      <a:lvl8pPr marL="32575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8pPr>
      <a:lvl9pPr marL="3714750" indent="-182563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C3C8C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21.wmf"/><Relationship Id="rId4" Type="http://schemas.openxmlformats.org/officeDocument/2006/relationships/image" Target="../media/image3.jpeg"/><Relationship Id="rId9" Type="http://schemas.openxmlformats.org/officeDocument/2006/relationships/oleObject" Target="../embeddings/oleObject1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2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8.e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0" Type="http://schemas.openxmlformats.org/officeDocument/2006/relationships/image" Target="../media/image6.wmf"/><Relationship Id="rId4" Type="http://schemas.openxmlformats.org/officeDocument/2006/relationships/image" Target="../media/image3.jpeg"/><Relationship Id="rId9" Type="http://schemas.openxmlformats.org/officeDocument/2006/relationships/oleObject" Target="../embeddings/oleObject3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3.jpeg"/><Relationship Id="rId9" Type="http://schemas.openxmlformats.org/officeDocument/2006/relationships/image" Target="../media/image1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746125" y="2501883"/>
            <a:ext cx="765175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cs-CZ" sz="4000" b="1" dirty="0">
                <a:solidFill>
                  <a:schemeClr val="bg1"/>
                </a:solidFill>
              </a:rPr>
              <a:t>Logaritmické veličiny – úrovně </a:t>
            </a:r>
            <a:r>
              <a:rPr lang="cs-CZ" sz="4000" b="1" dirty="0" smtClean="0">
                <a:solidFill>
                  <a:schemeClr val="bg1"/>
                </a:solidFill>
              </a:rPr>
              <a:t>signálů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038225" y="1236663"/>
            <a:ext cx="6400800" cy="325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lnSpc>
                <a:spcPct val="90000"/>
              </a:lnSpc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b="1" dirty="0">
                <a:solidFill>
                  <a:schemeClr val="bg1"/>
                </a:solidFill>
              </a:rPr>
              <a:t>EVROPSKÝ SOCIÁLNÍ FOND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46150" y="3952875"/>
            <a:ext cx="49561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cs-CZ" b="1" dirty="0">
                <a:solidFill>
                  <a:srgbClr val="D42E12"/>
                </a:solidFill>
              </a:rPr>
              <a:t>PRAHA </a:t>
            </a:r>
            <a:r>
              <a:rPr lang="en-US" b="1" dirty="0">
                <a:solidFill>
                  <a:srgbClr val="D42E12"/>
                </a:solidFill>
              </a:rPr>
              <a:t>&amp; EU</a:t>
            </a:r>
            <a:br>
              <a:rPr lang="en-US" b="1" dirty="0">
                <a:solidFill>
                  <a:srgbClr val="D42E12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INVESTUJEME DO VA</a:t>
            </a:r>
            <a:r>
              <a:rPr lang="cs-CZ" b="1" dirty="0">
                <a:solidFill>
                  <a:schemeClr val="bg1"/>
                </a:solidFill>
              </a:rPr>
              <a:t>ŠÍ </a:t>
            </a:r>
            <a:r>
              <a:rPr lang="cs-CZ" b="1" dirty="0" smtClean="0">
                <a:solidFill>
                  <a:schemeClr val="bg1"/>
                </a:solidFill>
              </a:rPr>
              <a:t>BUDOUCNOSTI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5289550"/>
            <a:ext cx="91440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algn="ctr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2000" b="1" dirty="0">
                <a:solidFill>
                  <a:schemeClr val="bg1"/>
                </a:solidFill>
              </a:rPr>
              <a:t>Podpora kvality výuky informačních a telekomunikačních technologií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ITTEL</a:t>
            </a:r>
            <a:br>
              <a:rPr lang="cs-CZ" sz="2000" b="1" dirty="0">
                <a:solidFill>
                  <a:schemeClr val="bg1"/>
                </a:solidFill>
              </a:rPr>
            </a:br>
            <a:r>
              <a:rPr lang="cs-CZ" sz="2000" b="1" dirty="0">
                <a:solidFill>
                  <a:schemeClr val="bg1"/>
                </a:solidFill>
              </a:rPr>
              <a:t> CZ.2.17/3.1.00/36206</a:t>
            </a:r>
          </a:p>
        </p:txBody>
      </p:sp>
      <p:pic>
        <p:nvPicPr>
          <p:cNvPr id="3079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6" y="251749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 pole 2"/>
          <p:cNvSpPr txBox="1">
            <a:spLocks noChangeArrowheads="1"/>
          </p:cNvSpPr>
          <p:nvPr/>
        </p:nvSpPr>
        <p:spPr bwMode="auto">
          <a:xfrm>
            <a:off x="4516767" y="273974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Logaritmické veličiny – </a:t>
            </a:r>
            <a:r>
              <a:rPr lang="cs-CZ" sz="1800" dirty="0" smtClean="0"/>
              <a:t>úrovně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0" y="1431415"/>
            <a:ext cx="9036496" cy="121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pokud se odpor </a:t>
            </a:r>
            <a:r>
              <a:rPr lang="cs-CZ" sz="2000" b="1" dirty="0" smtClean="0"/>
              <a:t>R</a:t>
            </a:r>
            <a:r>
              <a:rPr lang="cs-CZ" sz="2000" dirty="0" smtClean="0"/>
              <a:t> rovná normálovému odporu </a:t>
            </a:r>
            <a:r>
              <a:rPr lang="cs-CZ" sz="2000" b="1" dirty="0" smtClean="0"/>
              <a:t>R</a:t>
            </a:r>
            <a:r>
              <a:rPr lang="cs-CZ" sz="2000" b="1" baseline="-25000" dirty="0" smtClean="0"/>
              <a:t>N</a:t>
            </a:r>
            <a:r>
              <a:rPr lang="cs-CZ" sz="2000" dirty="0" smtClean="0"/>
              <a:t>: </a:t>
            </a:r>
            <a:r>
              <a:rPr lang="cs-CZ" sz="2400" b="1" dirty="0" smtClean="0"/>
              <a:t>R = R</a:t>
            </a:r>
            <a:r>
              <a:rPr lang="cs-CZ" sz="2400" b="1" baseline="-25000" dirty="0" smtClean="0"/>
              <a:t>N</a:t>
            </a:r>
            <a:endParaRPr lang="cs-CZ" sz="2000" dirty="0"/>
          </a:p>
          <a:p>
            <a:pPr marL="269875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1200" dirty="0" smtClean="0"/>
          </a:p>
          <a:p>
            <a:pPr marL="269875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můžeme </a:t>
            </a:r>
            <a:r>
              <a:rPr lang="cs-CZ" sz="2000" dirty="0"/>
              <a:t>dál počítat a upravovat:</a:t>
            </a:r>
          </a:p>
          <a:p>
            <a:pPr marL="269875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1200" dirty="0" smtClean="0"/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7142852"/>
              </p:ext>
            </p:extLst>
          </p:nvPr>
        </p:nvGraphicFramePr>
        <p:xfrm>
          <a:off x="134357" y="2473638"/>
          <a:ext cx="8682037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7" name="Equation" r:id="rId5" imgW="4787640" imgH="533160" progId="Equation.DSMT4">
                  <p:embed/>
                </p:oleObj>
              </mc:Choice>
              <mc:Fallback>
                <p:oleObj name="Equation" r:id="rId5" imgW="4787640" imgH="533160" progId="Equation.DSMT4">
                  <p:embed/>
                  <p:pic>
                    <p:nvPicPr>
                      <p:cNvPr id="0" name="Objek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357" y="2473638"/>
                        <a:ext cx="8682037" cy="96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8609082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Logaritmické veličiny – </a:t>
            </a:r>
            <a:r>
              <a:rPr lang="cs-CZ" sz="1800" dirty="0" smtClean="0"/>
              <a:t>příklady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72008" y="1369442"/>
            <a:ext cx="9036496" cy="4765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Nejlépe si počítání s úrovněmi ukážeme na příkladech.</a:t>
            </a:r>
            <a:endParaRPr lang="cs-CZ" sz="2000" dirty="0"/>
          </a:p>
          <a:p>
            <a:pPr marL="3048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Zadání:</a:t>
            </a:r>
            <a:r>
              <a:rPr lang="cs-CZ" sz="2000" dirty="0" smtClean="0"/>
              <a:t> Elektronickým měřičem úrovně jsme na výstupu obvodu naměřili efektivní hodnotu napětí U = 38,8 </a:t>
            </a:r>
            <a:r>
              <a:rPr lang="cs-CZ" sz="2000" dirty="0" err="1" smtClean="0"/>
              <a:t>mV</a:t>
            </a:r>
            <a:r>
              <a:rPr lang="cs-CZ" sz="2000" dirty="0" smtClean="0"/>
              <a:t> na odporové zátěži R = 600 </a:t>
            </a:r>
            <a:r>
              <a:rPr lang="cs-CZ" sz="2000" dirty="0" smtClean="0">
                <a:latin typeface="Symbol" pitchFamily="18" charset="2"/>
              </a:rPr>
              <a:t>W</a:t>
            </a:r>
            <a:r>
              <a:rPr lang="cs-CZ" sz="2000" dirty="0" smtClean="0"/>
              <a:t>. Jaká tomu odpovídá absolutní úroveň výkonu?</a:t>
            </a:r>
          </a:p>
          <a:p>
            <a:pPr marL="3048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Řešení:</a:t>
            </a:r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Spočítáme si pro ukázku nejprve absolutní úroveň napětí.</a:t>
            </a:r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Dále spočítáme hodnotu výkonu na výstupu obvodu.</a:t>
            </a:r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" dirty="0" smtClean="0"/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 dosadíme do vztahu pro výpočet absolutní úrovně výkonu.</a:t>
            </a:r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7795052"/>
              </p:ext>
            </p:extLst>
          </p:nvPr>
        </p:nvGraphicFramePr>
        <p:xfrm>
          <a:off x="1043608" y="3326077"/>
          <a:ext cx="4860540" cy="725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95" name="Equation" r:id="rId5" imgW="2895480" imgH="431640" progId="Equation.DSMT4">
                  <p:embed/>
                </p:oleObj>
              </mc:Choice>
              <mc:Fallback>
                <p:oleObj name="Equation" r:id="rId5" imgW="289548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3326077"/>
                        <a:ext cx="4860540" cy="725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6127731"/>
              </p:ext>
            </p:extLst>
          </p:nvPr>
        </p:nvGraphicFramePr>
        <p:xfrm>
          <a:off x="1089858" y="4270257"/>
          <a:ext cx="4002981" cy="71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96" name="Equation" r:id="rId7" imgW="2336760" imgH="419040" progId="Equation.DSMT4">
                  <p:embed/>
                </p:oleObj>
              </mc:Choice>
              <mc:Fallback>
                <p:oleObj name="Equation" r:id="rId7" imgW="233676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9858" y="4270257"/>
                        <a:ext cx="4002981" cy="719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4462757"/>
              </p:ext>
            </p:extLst>
          </p:nvPr>
        </p:nvGraphicFramePr>
        <p:xfrm>
          <a:off x="1115615" y="5392782"/>
          <a:ext cx="5252603" cy="744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97" name="Equation" r:id="rId9" imgW="3047760" imgH="431640" progId="Equation.DSMT4">
                  <p:embed/>
                </p:oleObj>
              </mc:Choice>
              <mc:Fallback>
                <p:oleObj name="Equation" r:id="rId9" imgW="304776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5" y="5392782"/>
                        <a:ext cx="5252603" cy="7444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3435695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Logaritmické veličiny – </a:t>
            </a:r>
            <a:r>
              <a:rPr lang="cs-CZ" sz="1800" dirty="0" smtClean="0"/>
              <a:t>příklady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86366" y="2471725"/>
            <a:ext cx="8229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dirty="0" smtClean="0"/>
              <a:t>z </a:t>
            </a:r>
            <a:r>
              <a:rPr lang="cs-CZ" sz="2000" dirty="0"/>
              <a:t>řešení ukázkového příkladu vyplývá, že pokud měříme na odporové zátěži </a:t>
            </a:r>
            <a:r>
              <a:rPr lang="cs-CZ" sz="2000" b="1" dirty="0"/>
              <a:t>R</a:t>
            </a:r>
            <a:r>
              <a:rPr lang="cs-CZ" sz="2000" dirty="0"/>
              <a:t> o velikosti </a:t>
            </a:r>
            <a:r>
              <a:rPr lang="cs-CZ" sz="2000" b="1" dirty="0"/>
              <a:t>600 </a:t>
            </a:r>
            <a:r>
              <a:rPr lang="cs-CZ" sz="2000" b="1" dirty="0">
                <a:latin typeface="Symbol" pitchFamily="18" charset="2"/>
              </a:rPr>
              <a:t>W</a:t>
            </a:r>
            <a:r>
              <a:rPr lang="cs-CZ" sz="2000" dirty="0"/>
              <a:t> (což je normálový odpor </a:t>
            </a:r>
            <a:r>
              <a:rPr lang="cs-CZ" sz="2000" b="1" dirty="0"/>
              <a:t>R</a:t>
            </a:r>
            <a:r>
              <a:rPr lang="cs-CZ" sz="2000" b="1" baseline="-25000" dirty="0"/>
              <a:t>N</a:t>
            </a:r>
            <a:r>
              <a:rPr lang="cs-CZ" sz="2000" dirty="0"/>
              <a:t>), je </a:t>
            </a:r>
            <a:r>
              <a:rPr lang="cs-CZ" sz="2000" dirty="0" smtClean="0"/>
              <a:t>absolutní </a:t>
            </a:r>
            <a:r>
              <a:rPr lang="cs-CZ" sz="2000" b="1" dirty="0"/>
              <a:t>úroveň napětí a výkonu shodná</a:t>
            </a:r>
          </a:p>
        </p:txBody>
      </p:sp>
      <p:pic>
        <p:nvPicPr>
          <p:cNvPr id="15362" name="Picture 2" descr="C:\Users\Pavel\AppData\Local\Microsoft\Windows\Temporary Internet Files\Content.IE5\RO5OSVXZ\MC90028217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4010" y="3654814"/>
            <a:ext cx="1191475" cy="2103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93452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Logaritmické veličiny – </a:t>
            </a:r>
            <a:r>
              <a:rPr lang="cs-CZ" sz="1800" dirty="0" smtClean="0"/>
              <a:t>příklady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72008" y="1395203"/>
            <a:ext cx="9036496" cy="3683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60363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Pokud bychom změnili hodnotu odporu R v zadání – „byla změřena </a:t>
            </a:r>
            <a:r>
              <a:rPr lang="pl-PL" sz="2000" dirty="0" smtClean="0"/>
              <a:t>efektivní </a:t>
            </a:r>
            <a:r>
              <a:rPr lang="pl-PL" sz="2000" dirty="0"/>
              <a:t>hodnotu napětí U = 38,8 mV na odporové zátěži R = </a:t>
            </a:r>
            <a:r>
              <a:rPr lang="pl-PL" sz="2000" dirty="0" smtClean="0"/>
              <a:t>300 </a:t>
            </a:r>
            <a:r>
              <a:rPr lang="pl-PL" sz="2000" dirty="0" smtClean="0">
                <a:latin typeface="Symbol" pitchFamily="18" charset="2"/>
              </a:rPr>
              <a:t>W</a:t>
            </a:r>
            <a:r>
              <a:rPr lang="pl-PL" sz="2000" dirty="0" smtClean="0"/>
              <a:t>”, bylo by nutné počítat:</a:t>
            </a:r>
            <a:endParaRPr lang="cs-CZ" sz="2000" b="1" dirty="0" smtClean="0"/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Výkon P:</a:t>
            </a:r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 absolutní úroveň výkonu:</a:t>
            </a:r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7869015"/>
              </p:ext>
            </p:extLst>
          </p:nvPr>
        </p:nvGraphicFramePr>
        <p:xfrm>
          <a:off x="971600" y="2717677"/>
          <a:ext cx="4002981" cy="71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8" name="Equation" r:id="rId5" imgW="2336760" imgH="419040" progId="Equation.DSMT4">
                  <p:embed/>
                </p:oleObj>
              </mc:Choice>
              <mc:Fallback>
                <p:oleObj name="Equation" r:id="rId5" imgW="233676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2717677"/>
                        <a:ext cx="4002981" cy="719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0685643"/>
              </p:ext>
            </p:extLst>
          </p:nvPr>
        </p:nvGraphicFramePr>
        <p:xfrm>
          <a:off x="827584" y="4067696"/>
          <a:ext cx="5252603" cy="744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9" name="Equation" r:id="rId7" imgW="3047760" imgH="431640" progId="Equation.DSMT4">
                  <p:embed/>
                </p:oleObj>
              </mc:Choice>
              <mc:Fallback>
                <p:oleObj name="Equation" r:id="rId7" imgW="304776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4067696"/>
                        <a:ext cx="5252603" cy="7444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0117455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Logaritmické veličiny – </a:t>
            </a:r>
            <a:r>
              <a:rPr lang="cs-CZ" sz="1800" dirty="0" smtClean="0"/>
              <a:t>příklady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251520" y="1353719"/>
            <a:ext cx="86351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200"/>
              </a:spcAft>
            </a:pPr>
            <a:r>
              <a:rPr lang="cs-CZ" sz="2000" dirty="0" smtClean="0"/>
              <a:t>pokud se vrátíme zpět k odvození napěťové úrovně pomocí výkonové a budeme uvažovat, že odpor R není rovný normálovému odporu R</a:t>
            </a:r>
            <a:r>
              <a:rPr lang="cs-CZ" sz="2000" baseline="-25000" dirty="0" smtClean="0"/>
              <a:t>N</a:t>
            </a:r>
            <a:r>
              <a:rPr lang="cs-CZ" sz="2000" dirty="0" smtClean="0"/>
              <a:t>: </a:t>
            </a:r>
            <a:r>
              <a:rPr lang="cs-CZ" sz="2000" b="1" dirty="0" smtClean="0"/>
              <a:t>R≠R</a:t>
            </a:r>
            <a:r>
              <a:rPr lang="cs-CZ" sz="2000" b="1" baseline="-25000" dirty="0" smtClean="0"/>
              <a:t>N</a:t>
            </a:r>
            <a:endParaRPr lang="cs-CZ" sz="2000" b="1" baseline="-25000" dirty="0"/>
          </a:p>
        </p:txBody>
      </p:sp>
      <p:graphicFrame>
        <p:nvGraphicFramePr>
          <p:cNvPr id="12" name="Obj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9477426"/>
              </p:ext>
            </p:extLst>
          </p:nvPr>
        </p:nvGraphicFramePr>
        <p:xfrm>
          <a:off x="251520" y="2060710"/>
          <a:ext cx="8458201" cy="155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5" name="Equation" r:id="rId5" imgW="5105160" imgH="939600" progId="Equation.DSMT4">
                  <p:embed/>
                </p:oleObj>
              </mc:Choice>
              <mc:Fallback>
                <p:oleObj name="Equation" r:id="rId5" imgW="5105160" imgH="939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2060710"/>
                        <a:ext cx="8458201" cy="1557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411" name="Picture 3" descr="C:\Users\Pavel\AppData\Local\Microsoft\Windows\Temporary Internet Files\Content.IE5\1MNES4RB\MC900349648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3808" y="4323276"/>
            <a:ext cx="457200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délník 2"/>
          <p:cNvSpPr/>
          <p:nvPr/>
        </p:nvSpPr>
        <p:spPr>
          <a:xfrm>
            <a:off x="32577" y="3648431"/>
            <a:ext cx="9059907" cy="1990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 </a:t>
            </a:r>
            <a:r>
              <a:rPr lang="cs-CZ" sz="2000" dirty="0"/>
              <a:t>toho vyplývá, že absolutní výkonová úroveň je rovna absolutní napěťové úrovni plus logaritmus podílu normálového odporu (600 </a:t>
            </a:r>
            <a:r>
              <a:rPr lang="cs-CZ" sz="2000" dirty="0">
                <a:latin typeface="Symbol" pitchFamily="18" charset="2"/>
              </a:rPr>
              <a:t>W</a:t>
            </a:r>
            <a:r>
              <a:rPr lang="cs-CZ" sz="2000" dirty="0"/>
              <a:t>) a daného odporu vedení (obvodu, </a:t>
            </a:r>
            <a:r>
              <a:rPr lang="cs-CZ" sz="2000" dirty="0" err="1"/>
              <a:t>dvojbranu</a:t>
            </a:r>
            <a:r>
              <a:rPr lang="cs-CZ" sz="2000" dirty="0"/>
              <a:t>…)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tento člen se obvykle značí </a:t>
            </a:r>
            <a:r>
              <a:rPr lang="cs-CZ" sz="2000" dirty="0">
                <a:latin typeface="Symbol" pitchFamily="18" charset="2"/>
              </a:rPr>
              <a:t>D</a:t>
            </a:r>
            <a:r>
              <a:rPr lang="cs-CZ" sz="2000" dirty="0"/>
              <a:t>R a označuje se jako korekční člen </a:t>
            </a:r>
          </a:p>
          <a:p>
            <a:pPr marL="304800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pomocí </a:t>
            </a:r>
            <a:r>
              <a:rPr lang="cs-CZ" sz="2000" dirty="0"/>
              <a:t>odvozeného vztahu mezi </a:t>
            </a:r>
            <a:r>
              <a:rPr lang="cs-CZ" sz="2000" dirty="0" err="1"/>
              <a:t>abs</a:t>
            </a:r>
            <a:r>
              <a:rPr lang="cs-CZ" sz="2000" dirty="0"/>
              <a:t>. výkonovou a napěťovou úrovní vypočítejte předchozí příklad… měli byste dospět ke stejnému výsledku.</a:t>
            </a:r>
          </a:p>
        </p:txBody>
      </p:sp>
    </p:spTree>
    <p:extLst>
      <p:ext uri="{BB962C8B-B14F-4D97-AF65-F5344CB8AC3E}">
        <p14:creationId xmlns:p14="http://schemas.microsoft.com/office/powerpoint/2010/main" val="193272615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Logaritmické veličiny – </a:t>
            </a:r>
            <a:r>
              <a:rPr lang="cs-CZ" sz="1800" dirty="0" smtClean="0"/>
              <a:t>příklady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38637" y="1652777"/>
            <a:ext cx="9036496" cy="324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cs-CZ" sz="2000" b="1" dirty="0" smtClean="0"/>
              <a:t>Spočítejte samostatně příklady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dirty="0" smtClean="0"/>
              <a:t>Výstupní odpor vedení je R = 150 </a:t>
            </a:r>
            <a:r>
              <a:rPr lang="cs-CZ" dirty="0" smtClean="0">
                <a:latin typeface="Symbol" pitchFamily="18" charset="2"/>
              </a:rPr>
              <a:t>W</a:t>
            </a:r>
            <a:r>
              <a:rPr lang="cs-CZ" dirty="0" smtClean="0"/>
              <a:t>. Jaký výkon P a jaká efektivní hodnota napětí U je na jeho výstupu, pokud jsme na daném výstupu naměřili absolutní výkonovou úroveň </a:t>
            </a:r>
            <a:r>
              <a:rPr lang="cs-CZ" dirty="0" err="1" smtClean="0"/>
              <a:t>Lm</a:t>
            </a:r>
            <a:r>
              <a:rPr lang="cs-CZ" dirty="0" smtClean="0"/>
              <a:t> = -6 </a:t>
            </a:r>
            <a:r>
              <a:rPr lang="cs-CZ" dirty="0" err="1" smtClean="0"/>
              <a:t>dBm</a:t>
            </a:r>
            <a:r>
              <a:rPr lang="cs-CZ" dirty="0" smtClean="0"/>
              <a:t>? (Řešení: P = 0,251 </a:t>
            </a:r>
            <a:r>
              <a:rPr lang="cs-CZ" dirty="0" err="1" smtClean="0"/>
              <a:t>mW</a:t>
            </a:r>
            <a:r>
              <a:rPr lang="cs-CZ" dirty="0" smtClean="0"/>
              <a:t>, U = 0,194 V). 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dirty="0" smtClean="0"/>
              <a:t>Absolutní výkonová úroveň na vstupu obvodu má být </a:t>
            </a:r>
            <a:r>
              <a:rPr lang="cs-CZ" dirty="0" err="1" smtClean="0"/>
              <a:t>Lm</a:t>
            </a:r>
            <a:r>
              <a:rPr lang="cs-CZ" dirty="0" smtClean="0"/>
              <a:t> = -10 </a:t>
            </a:r>
            <a:r>
              <a:rPr lang="cs-CZ" dirty="0" err="1" smtClean="0"/>
              <a:t>dBm</a:t>
            </a:r>
            <a:r>
              <a:rPr lang="cs-CZ" dirty="0" smtClean="0"/>
              <a:t>. Jakou efektivní hodnotu napětí je potřeba nastavit na generátoru připojenému ke vstupu obvodu, pokud je jeho vstupní odpor: a) R = 900 </a:t>
            </a:r>
            <a:r>
              <a:rPr lang="cs-CZ" dirty="0" smtClean="0">
                <a:latin typeface="Symbol" pitchFamily="18" charset="2"/>
              </a:rPr>
              <a:t>W</a:t>
            </a:r>
            <a:r>
              <a:rPr lang="cs-CZ" dirty="0" smtClean="0"/>
              <a:t>, b) R = 75 </a:t>
            </a:r>
            <a:r>
              <a:rPr lang="cs-CZ" dirty="0" smtClean="0">
                <a:latin typeface="Symbol" pitchFamily="18" charset="2"/>
              </a:rPr>
              <a:t>W</a:t>
            </a:r>
            <a:r>
              <a:rPr lang="cs-CZ" dirty="0" smtClean="0"/>
              <a:t>? (Řešení: a) U = 0,3 V, b) U = 0,087 V).</a:t>
            </a:r>
          </a:p>
          <a:p>
            <a:pPr marL="457200" indent="-457200">
              <a:spcAft>
                <a:spcPts val="200"/>
              </a:spcAft>
              <a:buFont typeface="+mj-lt"/>
              <a:buAutoNum type="arabicPeriod"/>
            </a:pPr>
            <a:r>
              <a:rPr lang="cs-CZ" dirty="0" smtClean="0"/>
              <a:t>Jaký je vstupní odpor R vedení, pokud na něm naměříme absolutní výkonovou úroveň </a:t>
            </a:r>
            <a:r>
              <a:rPr lang="cs-CZ" dirty="0" err="1" smtClean="0"/>
              <a:t>Lm</a:t>
            </a:r>
            <a:r>
              <a:rPr lang="cs-CZ" dirty="0" smtClean="0"/>
              <a:t> = -4 </a:t>
            </a:r>
            <a:r>
              <a:rPr lang="cs-CZ" dirty="0" err="1" smtClean="0"/>
              <a:t>dBm</a:t>
            </a:r>
            <a:r>
              <a:rPr lang="cs-CZ" dirty="0" smtClean="0"/>
              <a:t> při použití generátoru s efektivní hodnotou napětí U = 0,5 V? (Řešení: R = 627,52 </a:t>
            </a:r>
            <a:r>
              <a:rPr lang="cs-CZ" dirty="0" smtClean="0">
                <a:latin typeface="Symbol" pitchFamily="18" charset="2"/>
              </a:rPr>
              <a:t>W</a:t>
            </a:r>
            <a:r>
              <a:rPr lang="cs-CZ" dirty="0" smtClean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329640397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matlab.feld.cvut.cz/matobr/univerzalni_generatorml00707poradi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300" y="1828799"/>
            <a:ext cx="5981700" cy="4480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121400" cy="749300"/>
          </a:xfrm>
        </p:spPr>
        <p:txBody>
          <a:bodyPr/>
          <a:lstStyle/>
          <a:p>
            <a:r>
              <a:rPr lang="cs-CZ" sz="1800" dirty="0" smtClean="0"/>
              <a:t>Ukázka typických průběhů útlumu pro různá prostředí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134178" y="1365544"/>
            <a:ext cx="89209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Typická frekvenční závislost útlumu pro běžná vedení používaná v přístupových sítích pro délku 1 kilometr – průběh v pásmu pro ADSL2+ přípojku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76831620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121400" cy="749300"/>
          </a:xfrm>
        </p:spPr>
        <p:txBody>
          <a:bodyPr/>
          <a:lstStyle/>
          <a:p>
            <a:r>
              <a:rPr lang="cs-CZ" sz="1800" dirty="0" smtClean="0"/>
              <a:t>Ukázka typických průběhů útlumu pro různá prostředí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134178" y="1365544"/>
            <a:ext cx="89209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Měrný útlum optických vláken v závislosti na vlnové délce optického záření v telekomunikačních oknech I až V používaných pro přenosy v sítích </a:t>
            </a:r>
            <a:endParaRPr lang="cs-CZ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8952912"/>
              </p:ext>
            </p:extLst>
          </p:nvPr>
        </p:nvGraphicFramePr>
        <p:xfrm>
          <a:off x="1328309" y="2162872"/>
          <a:ext cx="6953679" cy="40283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2" name="Visio" r:id="rId5" imgW="5893660" imgH="3414575" progId="Visio.Drawing.11">
                  <p:embed/>
                </p:oleObj>
              </mc:Choice>
              <mc:Fallback>
                <p:oleObj name="Visio" r:id="rId5" imgW="5893660" imgH="3414575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28309" y="2162872"/>
                        <a:ext cx="6953679" cy="40283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0313152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121400" cy="749300"/>
          </a:xfrm>
        </p:spPr>
        <p:txBody>
          <a:bodyPr/>
          <a:lstStyle/>
          <a:p>
            <a:r>
              <a:rPr lang="cs-CZ" sz="1800" dirty="0" smtClean="0"/>
              <a:t>Ukázka typických průběhů útlumu pro různá prostředí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134178" y="1365544"/>
            <a:ext cx="89209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Ukázka průběhu měrného útlumu na 1 kilometr u bezdrátových rádiových pojítek v pásmu 10 až 400 GHz pro dvojici nadmořských výšek – 0 m. n. m. a 9150 m. n. m. </a:t>
            </a:r>
            <a:endParaRPr lang="cs-CZ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8197" y="2280521"/>
            <a:ext cx="6653972" cy="3845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40253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9500" y="236538"/>
            <a:ext cx="6121400" cy="749300"/>
          </a:xfrm>
        </p:spPr>
        <p:txBody>
          <a:bodyPr/>
          <a:lstStyle/>
          <a:p>
            <a:r>
              <a:rPr lang="cs-CZ" sz="1800" dirty="0" smtClean="0"/>
              <a:t>Ukázka typických průběhů útlumu pro různá prostředí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134178" y="1365544"/>
            <a:ext cx="892092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 smtClean="0"/>
              <a:t>pokud je potřeba v případě konkrétního přenosového systému překlenout větší útlum, je potřeba použít zesilovač – opakovač (regenerátor) signálu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000" dirty="0" smtClean="0"/>
              <a:t>tím je vždy aktivní zařízení – potřebuje vlastní napájení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sz="2000" dirty="0" smtClean="0"/>
              <a:t>zesilovače-opakovače existují pro metalická vedení, optické přenosy, ale i bezdrátové a rádiové sítě (tzv. retranslační stanice – RS)</a:t>
            </a:r>
            <a:endParaRPr lang="cs-CZ" sz="2000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4509" y="3376466"/>
            <a:ext cx="6539964" cy="2460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16102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Budeme potřebovat funkci </a:t>
            </a:r>
            <a:r>
              <a:rPr lang="cs-CZ" sz="1800" dirty="0" smtClean="0"/>
              <a:t>logaritmus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72008" y="1518723"/>
            <a:ext cx="9036496" cy="4375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 matematice jste se možná již setkali s </a:t>
            </a:r>
            <a:r>
              <a:rPr lang="cs-CZ" sz="2000" dirty="0" smtClean="0">
                <a:solidFill>
                  <a:srgbClr val="C00000"/>
                </a:solidFill>
              </a:rPr>
              <a:t>logaritmy</a:t>
            </a:r>
            <a:r>
              <a:rPr lang="cs-CZ" sz="2000" dirty="0" smtClean="0"/>
              <a:t> a jejich použitím, pro další výklad si zopakujeme pár základních vlastností: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 smtClean="0"/>
          </a:p>
          <a:p>
            <a:pPr marL="1970088" lvl="4" indent="-179388">
              <a:spcAft>
                <a:spcPts val="200"/>
              </a:spcAft>
              <a:buFont typeface="Calibri" pitchFamily="34" charset="0"/>
              <a:buChar char="‐"/>
            </a:pPr>
            <a:r>
              <a:rPr lang="cs-CZ" sz="2000" dirty="0" smtClean="0"/>
              <a:t>kde </a:t>
            </a:r>
            <a:r>
              <a:rPr lang="cs-CZ" sz="2000" i="1" dirty="0" smtClean="0"/>
              <a:t>a</a:t>
            </a:r>
            <a:r>
              <a:rPr lang="cs-CZ" sz="2000" dirty="0" smtClean="0"/>
              <a:t> je tzv. základ logaritmu, nejčastěji budeme používat číslo 10</a:t>
            </a:r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číslo </a:t>
            </a:r>
            <a:r>
              <a:rPr lang="cs-CZ" sz="2000" i="1" dirty="0" smtClean="0"/>
              <a:t>x</a:t>
            </a:r>
            <a:r>
              <a:rPr lang="cs-CZ" sz="2000" dirty="0" smtClean="0"/>
              <a:t> můžeme zpětně vyjádřit:</a:t>
            </a:r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logaritmus tedy vyjadřuje mocninu, pomocí které je číslo získáno:</a:t>
            </a:r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např. log</a:t>
            </a:r>
            <a:r>
              <a:rPr lang="cs-CZ" sz="2000" baseline="-25000" dirty="0" smtClean="0"/>
              <a:t>10</a:t>
            </a:r>
            <a:r>
              <a:rPr lang="cs-CZ" sz="2000" dirty="0" smtClean="0"/>
              <a:t>100=log</a:t>
            </a:r>
            <a:r>
              <a:rPr lang="cs-CZ" sz="2000" baseline="-25000" dirty="0" smtClean="0"/>
              <a:t>10</a:t>
            </a:r>
            <a:r>
              <a:rPr lang="cs-CZ" sz="2000" dirty="0" smtClean="0"/>
              <a:t>10</a:t>
            </a:r>
            <a:r>
              <a:rPr lang="cs-CZ" sz="2000" b="1" baseline="30000" dirty="0" smtClean="0">
                <a:solidFill>
                  <a:srgbClr val="FF0000"/>
                </a:solidFill>
              </a:rPr>
              <a:t>2</a:t>
            </a:r>
            <a:r>
              <a:rPr lang="cs-CZ" sz="2000" dirty="0" smtClean="0"/>
              <a:t>=</a:t>
            </a:r>
            <a:r>
              <a:rPr lang="cs-CZ" sz="2000" b="1" dirty="0" smtClean="0">
                <a:solidFill>
                  <a:srgbClr val="FF0000"/>
                </a:solidFill>
              </a:rPr>
              <a:t>2  </a:t>
            </a:r>
            <a:r>
              <a:rPr lang="cs-CZ" sz="2000" dirty="0" smtClean="0"/>
              <a:t>nebo</a:t>
            </a:r>
            <a:r>
              <a:rPr lang="cs-CZ" sz="2000" b="1" dirty="0" smtClean="0">
                <a:solidFill>
                  <a:srgbClr val="FF0000"/>
                </a:solidFill>
              </a:rPr>
              <a:t> </a:t>
            </a:r>
            <a:r>
              <a:rPr lang="cs-CZ" sz="2000" dirty="0" smtClean="0"/>
              <a:t>log</a:t>
            </a:r>
            <a:r>
              <a:rPr lang="cs-CZ" sz="2000" baseline="-25000" dirty="0" smtClean="0"/>
              <a:t>10</a:t>
            </a:r>
            <a:r>
              <a:rPr lang="cs-CZ" sz="2000" dirty="0" smtClean="0"/>
              <a:t>0,1=log</a:t>
            </a:r>
            <a:r>
              <a:rPr lang="cs-CZ" sz="2000" baseline="-25000" dirty="0" smtClean="0"/>
              <a:t>10</a:t>
            </a:r>
            <a:r>
              <a:rPr lang="cs-CZ" sz="2000" dirty="0" smtClean="0"/>
              <a:t>10</a:t>
            </a:r>
            <a:r>
              <a:rPr lang="cs-CZ" sz="2000" b="1" baseline="30000" dirty="0" smtClean="0">
                <a:solidFill>
                  <a:srgbClr val="FF0000"/>
                </a:solidFill>
              </a:rPr>
              <a:t>-1</a:t>
            </a:r>
            <a:r>
              <a:rPr lang="cs-CZ" sz="2000" dirty="0" smtClean="0"/>
              <a:t>=</a:t>
            </a:r>
            <a:r>
              <a:rPr lang="cs-CZ" sz="2000" b="1" dirty="0">
                <a:solidFill>
                  <a:srgbClr val="FF0000"/>
                </a:solidFill>
              </a:rPr>
              <a:t> </a:t>
            </a:r>
            <a:r>
              <a:rPr lang="cs-CZ" sz="2000" b="1" dirty="0" smtClean="0">
                <a:solidFill>
                  <a:srgbClr val="FF0000"/>
                </a:solidFill>
              </a:rPr>
              <a:t>-1</a:t>
            </a:r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dále je důležité umět počítat s mocninami:</a:t>
            </a:r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 smtClean="0"/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tak například: </a:t>
            </a: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4846761"/>
              </p:ext>
            </p:extLst>
          </p:nvPr>
        </p:nvGraphicFramePr>
        <p:xfrm>
          <a:off x="626303" y="2382301"/>
          <a:ext cx="1296987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8" name="Equation" r:id="rId5" imgW="723600" imgH="228600" progId="Equation.DSMT4">
                  <p:embed/>
                </p:oleObj>
              </mc:Choice>
              <mc:Fallback>
                <p:oleObj name="Equation" r:id="rId5" imgW="723600" imgH="228600" progId="Equation.DSMT4">
                  <p:embed/>
                  <p:pic>
                    <p:nvPicPr>
                      <p:cNvPr id="0" name="Objek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6303" y="2382301"/>
                        <a:ext cx="1296987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837477"/>
              </p:ext>
            </p:extLst>
          </p:nvPr>
        </p:nvGraphicFramePr>
        <p:xfrm>
          <a:off x="4564498" y="2894908"/>
          <a:ext cx="1008062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9" name="Equation" r:id="rId7" imgW="469800" imgH="203040" progId="Equation.DSMT4">
                  <p:embed/>
                </p:oleObj>
              </mc:Choice>
              <mc:Fallback>
                <p:oleObj name="Equation" r:id="rId7" imgW="469800" imgH="203040" progId="Equation.DSMT4">
                  <p:embed/>
                  <p:pic>
                    <p:nvPicPr>
                      <p:cNvPr id="0" name="Objek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4498" y="2894908"/>
                        <a:ext cx="1008062" cy="436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4531671"/>
              </p:ext>
            </p:extLst>
          </p:nvPr>
        </p:nvGraphicFramePr>
        <p:xfrm>
          <a:off x="5699013" y="4884514"/>
          <a:ext cx="2808287" cy="46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0" name="Equation" r:id="rId9" imgW="1549080" imgH="253800" progId="Equation.DSMT4">
                  <p:embed/>
                </p:oleObj>
              </mc:Choice>
              <mc:Fallback>
                <p:oleObj name="Equation" r:id="rId9" imgW="1549080" imgH="253800" progId="Equation.DSMT4">
                  <p:embed/>
                  <p:pic>
                    <p:nvPicPr>
                      <p:cNvPr id="0" name="Objek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9013" y="4884514"/>
                        <a:ext cx="2808287" cy="46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0322471"/>
              </p:ext>
            </p:extLst>
          </p:nvPr>
        </p:nvGraphicFramePr>
        <p:xfrm>
          <a:off x="2553081" y="5465297"/>
          <a:ext cx="3767137" cy="40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21" name="Equation" r:id="rId11" imgW="2374560" imgH="253800" progId="Equation.DSMT4">
                  <p:embed/>
                </p:oleObj>
              </mc:Choice>
              <mc:Fallback>
                <p:oleObj name="Equation" r:id="rId11" imgW="2374560" imgH="253800" progId="Equation.DSMT4">
                  <p:embed/>
                  <p:pic>
                    <p:nvPicPr>
                      <p:cNvPr id="0" name="Objek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3081" y="5465297"/>
                        <a:ext cx="3767137" cy="403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3551105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5950" y="1600200"/>
            <a:ext cx="8140700" cy="289718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2800" b="1" dirty="0" smtClean="0">
              <a:solidFill>
                <a:schemeClr val="bg1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2800" b="1" dirty="0" smtClean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927225" y="5591175"/>
            <a:ext cx="561340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66700" indent="-266700" eaLnBrk="0" hangingPunct="0">
              <a:spcBef>
                <a:spcPct val="20000"/>
              </a:spcBef>
              <a:buClr>
                <a:srgbClr val="D42E12"/>
              </a:buClr>
              <a:buFont typeface="Wingdings" pitchFamily="2" charset="2"/>
              <a:buNone/>
            </a:pPr>
            <a:r>
              <a:rPr lang="cs-CZ" sz="1400" dirty="0" smtClean="0">
                <a:solidFill>
                  <a:schemeClr val="bg1"/>
                </a:solidFill>
              </a:rPr>
              <a:t>Střední průmyslová škola na Proseku, 2013</a:t>
            </a:r>
            <a:endParaRPr lang="cs-CZ" sz="1400" dirty="0">
              <a:solidFill>
                <a:schemeClr val="bg1"/>
              </a:solidFill>
            </a:endParaRPr>
          </a:p>
        </p:txBody>
      </p:sp>
      <p:pic>
        <p:nvPicPr>
          <p:cNvPr id="4" name="obrázek 482" descr="Logo_final_cervena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7" y="262352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4516768" y="284577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STŘEDNÍ</a:t>
            </a:r>
            <a:endParaRPr lang="cs-CZ" dirty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solidFill>
                  <a:schemeClr val="bg1"/>
                </a:solidFill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Budeme potřebovat funkci </a:t>
            </a:r>
            <a:r>
              <a:rPr lang="cs-CZ" sz="1800" dirty="0" smtClean="0"/>
              <a:t>logaritmus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72008" y="1621754"/>
            <a:ext cx="9036496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operace násobení a dělení lze pomocí logaritmů převést na sčítání a odečítání:</a:t>
            </a:r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např. (základ nepíšeme  - dále budeme uvažovat základ 10):</a:t>
            </a:r>
            <a:endParaRPr lang="cs-CZ" sz="2000" dirty="0"/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762000" lvl="1" indent="-3429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6886120"/>
              </p:ext>
            </p:extLst>
          </p:nvPr>
        </p:nvGraphicFramePr>
        <p:xfrm>
          <a:off x="954493" y="2279226"/>
          <a:ext cx="7470775" cy="776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4" name="Equation" r:id="rId5" imgW="4406760" imgH="457200" progId="Equation.DSMT4">
                  <p:embed/>
                </p:oleObj>
              </mc:Choice>
              <mc:Fallback>
                <p:oleObj name="Equation" r:id="rId5" imgW="4406760" imgH="457200" progId="Equation.DSMT4">
                  <p:embed/>
                  <p:pic>
                    <p:nvPicPr>
                      <p:cNvPr id="0" name="Objek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4493" y="2279226"/>
                        <a:ext cx="7470775" cy="776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6520876"/>
              </p:ext>
            </p:extLst>
          </p:nvPr>
        </p:nvGraphicFramePr>
        <p:xfrm>
          <a:off x="910197" y="3744579"/>
          <a:ext cx="5864267" cy="1303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5" name="Equation" r:id="rId7" imgW="3238200" imgH="761760" progId="Equation.DSMT4">
                  <p:embed/>
                </p:oleObj>
              </mc:Choice>
              <mc:Fallback>
                <p:oleObj name="Equation" r:id="rId7" imgW="3238200" imgH="761760" progId="Equation.DSMT4">
                  <p:embed/>
                  <p:pic>
                    <p:nvPicPr>
                      <p:cNvPr id="0" name="Objek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0197" y="3744579"/>
                        <a:ext cx="5864267" cy="13039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6005771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Logaritmické veličiny – </a:t>
            </a:r>
            <a:r>
              <a:rPr lang="cs-CZ" sz="1800" dirty="0" smtClean="0"/>
              <a:t>úrovně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121478" y="1693425"/>
            <a:ext cx="8865930" cy="2682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v</a:t>
            </a:r>
            <a:r>
              <a:rPr lang="cs-CZ" sz="2000" dirty="0" smtClean="0"/>
              <a:t> předchozích hodinách jsme počítali s hodnotami napětí, výkonu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v</a:t>
            </a:r>
            <a:r>
              <a:rPr lang="cs-CZ" sz="2000" dirty="0" smtClean="0"/>
              <a:t> telekomunikačních přenosech se však místo těchto konkrétních hodnot používají častěji tzv. </a:t>
            </a:r>
            <a:r>
              <a:rPr lang="cs-CZ" sz="2000" b="1" dirty="0" smtClean="0"/>
              <a:t>úrovně</a:t>
            </a:r>
            <a:r>
              <a:rPr lang="cs-CZ" sz="2000" dirty="0" smtClean="0"/>
              <a:t> – anglicky </a:t>
            </a:r>
            <a:r>
              <a:rPr lang="cs-CZ" sz="2000" dirty="0" err="1" smtClean="0"/>
              <a:t>level</a:t>
            </a:r>
            <a:r>
              <a:rPr lang="cs-CZ" sz="2000" dirty="0" smtClean="0"/>
              <a:t> – </a:t>
            </a:r>
            <a:r>
              <a:rPr lang="cs-CZ" sz="2000" b="1" dirty="0" smtClean="0"/>
              <a:t>L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ty jsou definovány pomocí logaritmických poměrů – pomocí dekadického logaritmu se základem 10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základní </a:t>
            </a:r>
            <a:r>
              <a:rPr lang="cs-CZ" sz="2000" dirty="0"/>
              <a:t>jednotkou logaritmické veličiny je </a:t>
            </a:r>
            <a:r>
              <a:rPr lang="cs-CZ" sz="2000" b="1" dirty="0"/>
              <a:t>decibel</a:t>
            </a:r>
            <a:r>
              <a:rPr lang="cs-CZ" sz="2000" dirty="0"/>
              <a:t> – značka </a:t>
            </a:r>
            <a:r>
              <a:rPr lang="cs-CZ" sz="2000" b="1" dirty="0"/>
              <a:t>dB</a:t>
            </a:r>
          </a:p>
          <a:p>
            <a:pPr>
              <a:spcAft>
                <a:spcPts val="200"/>
              </a:spcAft>
            </a:pPr>
            <a:endParaRPr lang="cs-CZ" sz="2000" dirty="0" smtClean="0"/>
          </a:p>
        </p:txBody>
      </p:sp>
      <p:pic>
        <p:nvPicPr>
          <p:cNvPr id="9218" name="Picture 2" descr="C:\Users\Pavel\AppData\Local\Microsoft\Windows\Temporary Internet Files\Content.IE5\1MNES4RB\MC900293468[2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825" y="4235450"/>
            <a:ext cx="107473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552239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Logaritmické veličiny – </a:t>
            </a:r>
            <a:r>
              <a:rPr lang="cs-CZ" sz="1800" dirty="0" smtClean="0"/>
              <a:t>úrovně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72008" y="1428571"/>
            <a:ext cx="9036496" cy="3272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Základní jednotkou logaritmické veličiny je </a:t>
            </a:r>
            <a:r>
              <a:rPr lang="cs-CZ" sz="2000" b="1" dirty="0" smtClean="0">
                <a:solidFill>
                  <a:srgbClr val="C00000"/>
                </a:solidFill>
              </a:rPr>
              <a:t>decibel</a:t>
            </a:r>
            <a:r>
              <a:rPr lang="cs-CZ" sz="2000" dirty="0" smtClean="0"/>
              <a:t> – značka </a:t>
            </a:r>
            <a:r>
              <a:rPr lang="cs-CZ" sz="2000" b="1" dirty="0" smtClean="0"/>
              <a:t>dB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název decibel vznikl složením „deci“, což je 10, a „bel“ ze jména A. G. Bell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Vzpomenete si ještě, kdo to byl Alexandr G. Bell, respektive co vynalezl?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Setkali jste se již někdy s pojmem decibel? Třeba v souvislosti s úrovní zvuku?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/>
              <a:t>d</a:t>
            </a:r>
            <a:r>
              <a:rPr lang="cs-CZ" sz="2000" dirty="0" smtClean="0"/>
              <a:t>ecibel není ale fyzikální jednotka v pravém slova smyslu, neboť se jedná pouze o dekadický logaritmus dané veličiny – v praxi se však používá jako běžná jednotka</a:t>
            </a:r>
          </a:p>
        </p:txBody>
      </p:sp>
      <p:pic>
        <p:nvPicPr>
          <p:cNvPr id="9" name="Picture 2" descr="http://www.biography.com/imported/images/Biography/Images/Profiles/B/Alexander-Graham-Bell-9205497-2-40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164" y="4827651"/>
            <a:ext cx="1881874" cy="188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bdélník 9"/>
          <p:cNvSpPr/>
          <p:nvPr/>
        </p:nvSpPr>
        <p:spPr>
          <a:xfrm>
            <a:off x="5534284" y="5368478"/>
            <a:ext cx="30231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975" lvl="1">
              <a:spcAft>
                <a:spcPts val="200"/>
              </a:spcAft>
            </a:pPr>
            <a:r>
              <a:rPr lang="cs-CZ" sz="2000" dirty="0" smtClean="0"/>
              <a:t>Alexandr Graham Bell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575763887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Logaritmické veličiny – </a:t>
            </a:r>
            <a:r>
              <a:rPr lang="cs-CZ" sz="1800" dirty="0" smtClean="0"/>
              <a:t>úrovně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72008" y="1454330"/>
            <a:ext cx="9036496" cy="4144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řekli jsme si, že úrovně vyjadřují logaritmus podílu – podle toho vůči čemu, rozlišujeme úrovně: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Absolutní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  <a:tabLst>
                <a:tab pos="2601913" algn="l"/>
              </a:tabLst>
            </a:pPr>
            <a:r>
              <a:rPr lang="cs-CZ" sz="2000" b="1" dirty="0" smtClean="0">
                <a:solidFill>
                  <a:srgbClr val="C00000"/>
                </a:solidFill>
              </a:rPr>
              <a:t>Relativní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 další počítání se omezíme pouze na ty absolutní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absolutní úrovně jsou vztaženy k takzvaným normálovým (referenčním) hodnotám – ty byly stanoveny pro analogový telefonní přenosový řetězec takto:</a:t>
            </a:r>
          </a:p>
          <a:p>
            <a:pPr>
              <a:spcAft>
                <a:spcPts val="200"/>
              </a:spcAft>
            </a:pPr>
            <a:r>
              <a:rPr lang="cs-CZ" sz="2000" dirty="0"/>
              <a:t>	</a:t>
            </a:r>
            <a:r>
              <a:rPr lang="cs-CZ" sz="2000" b="1" dirty="0" smtClean="0">
                <a:solidFill>
                  <a:srgbClr val="C00000"/>
                </a:solidFill>
              </a:rPr>
              <a:t>R</a:t>
            </a:r>
            <a:r>
              <a:rPr lang="cs-CZ" sz="2000" b="1" baseline="-25000" dirty="0" smtClean="0">
                <a:solidFill>
                  <a:srgbClr val="C00000"/>
                </a:solidFill>
              </a:rPr>
              <a:t>N</a:t>
            </a:r>
            <a:r>
              <a:rPr lang="cs-CZ" sz="2000" b="1" dirty="0" smtClean="0">
                <a:solidFill>
                  <a:srgbClr val="C00000"/>
                </a:solidFill>
              </a:rPr>
              <a:t> = 600 </a:t>
            </a:r>
            <a:r>
              <a:rPr lang="cs-CZ" sz="2000" b="1" dirty="0" smtClean="0">
                <a:solidFill>
                  <a:srgbClr val="C00000"/>
                </a:solidFill>
                <a:latin typeface="Symbol" pitchFamily="18" charset="2"/>
              </a:rPr>
              <a:t>W</a:t>
            </a:r>
            <a:r>
              <a:rPr lang="cs-CZ" sz="2000" b="1" dirty="0" smtClean="0">
                <a:solidFill>
                  <a:srgbClr val="C00000"/>
                </a:solidFill>
              </a:rPr>
              <a:t>, P</a:t>
            </a:r>
            <a:r>
              <a:rPr lang="cs-CZ" sz="2000" b="1" baseline="-25000" dirty="0" smtClean="0">
                <a:solidFill>
                  <a:srgbClr val="C00000"/>
                </a:solidFill>
              </a:rPr>
              <a:t>N</a:t>
            </a:r>
            <a:r>
              <a:rPr lang="cs-CZ" sz="2000" b="1" dirty="0" smtClean="0">
                <a:solidFill>
                  <a:srgbClr val="C00000"/>
                </a:solidFill>
              </a:rPr>
              <a:t> = 1 </a:t>
            </a:r>
            <a:r>
              <a:rPr lang="cs-CZ" sz="2000" b="1" dirty="0" err="1" smtClean="0">
                <a:solidFill>
                  <a:srgbClr val="C00000"/>
                </a:solidFill>
              </a:rPr>
              <a:t>mW</a:t>
            </a:r>
            <a:r>
              <a:rPr lang="cs-CZ" sz="2000" b="1" dirty="0" smtClean="0">
                <a:solidFill>
                  <a:srgbClr val="C00000"/>
                </a:solidFill>
              </a:rPr>
              <a:t> a U</a:t>
            </a:r>
            <a:r>
              <a:rPr lang="cs-CZ" sz="2000" b="1" baseline="-25000" dirty="0" smtClean="0">
                <a:solidFill>
                  <a:srgbClr val="C00000"/>
                </a:solidFill>
              </a:rPr>
              <a:t>N</a:t>
            </a:r>
            <a:r>
              <a:rPr lang="cs-CZ" sz="2000" b="1" dirty="0" smtClean="0">
                <a:solidFill>
                  <a:srgbClr val="C00000"/>
                </a:solidFill>
              </a:rPr>
              <a:t> = 0,775 V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zkuste si dosadit do vztahu pro výpočet výkonu při znalosti napětí a odporu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1000" dirty="0" smtClean="0"/>
          </a:p>
        </p:txBody>
      </p:sp>
    </p:spTree>
    <p:extLst>
      <p:ext uri="{BB962C8B-B14F-4D97-AF65-F5344CB8AC3E}">
        <p14:creationId xmlns:p14="http://schemas.microsoft.com/office/powerpoint/2010/main" val="634885948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Logaritmické veličiny – </a:t>
            </a:r>
            <a:r>
              <a:rPr lang="cs-CZ" sz="1800" dirty="0" smtClean="0"/>
              <a:t>úrovně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72008" y="1557360"/>
            <a:ext cx="9036496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podle toho, zda vyjadřujeme úroveň napětí, výkonu nebo proudu rozlišujeme:</a:t>
            </a:r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Úroveň výkonu</a:t>
            </a:r>
            <a:r>
              <a:rPr lang="cs-CZ" sz="2000" dirty="0" smtClean="0"/>
              <a:t>, značíme </a:t>
            </a:r>
            <a:r>
              <a:rPr lang="cs-CZ" sz="2000" b="1" dirty="0" err="1" smtClean="0"/>
              <a:t>Lm</a:t>
            </a:r>
            <a:r>
              <a:rPr lang="cs-CZ" sz="2000" dirty="0" smtClean="0"/>
              <a:t> a jednotku pak </a:t>
            </a:r>
            <a:r>
              <a:rPr lang="cs-CZ" sz="2000" b="1" dirty="0" err="1" smtClean="0"/>
              <a:t>dBm</a:t>
            </a:r>
            <a:endParaRPr lang="cs-CZ" sz="2000" b="1" dirty="0" smtClean="0"/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>
                <a:solidFill>
                  <a:srgbClr val="C00000"/>
                </a:solidFill>
              </a:rPr>
              <a:t>Úroveň napětí</a:t>
            </a:r>
            <a:r>
              <a:rPr lang="cs-CZ" sz="2000" dirty="0" smtClean="0"/>
              <a:t> se značí </a:t>
            </a:r>
            <a:r>
              <a:rPr lang="cs-CZ" sz="2000" b="1" dirty="0" err="1" smtClean="0"/>
              <a:t>Lu</a:t>
            </a:r>
            <a:r>
              <a:rPr lang="cs-CZ" sz="2000" dirty="0"/>
              <a:t> </a:t>
            </a:r>
            <a:r>
              <a:rPr lang="cs-CZ" sz="2000" dirty="0" smtClean="0"/>
              <a:t>a její jednotka </a:t>
            </a:r>
            <a:r>
              <a:rPr lang="cs-CZ" sz="2000" b="1" dirty="0" err="1" smtClean="0"/>
              <a:t>dBu</a:t>
            </a:r>
            <a:endParaRPr lang="cs-CZ" sz="2000" b="1" dirty="0" smtClean="0"/>
          </a:p>
          <a:p>
            <a:pPr marL="914400" lvl="1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Úroveň proudu, značíme </a:t>
            </a:r>
            <a:r>
              <a:rPr lang="cs-CZ" sz="2000" dirty="0" err="1" smtClean="0"/>
              <a:t>Li</a:t>
            </a:r>
            <a:r>
              <a:rPr lang="cs-CZ" sz="2000" dirty="0" smtClean="0"/>
              <a:t> a jednotku </a:t>
            </a:r>
            <a:r>
              <a:rPr lang="cs-CZ" sz="2000" dirty="0" err="1" smtClean="0"/>
              <a:t>dBi</a:t>
            </a:r>
            <a:r>
              <a:rPr lang="cs-CZ" sz="2000" dirty="0" smtClean="0"/>
              <a:t> – v praxi se však úrovně proudu nepoužívají</a:t>
            </a:r>
          </a:p>
        </p:txBody>
      </p:sp>
      <p:pic>
        <p:nvPicPr>
          <p:cNvPr id="10243" name="Picture 3" descr="C:\Users\Pavel\AppData\Local\Microsoft\Windows\Temporary Internet Files\Content.IE5\RO5OSVXZ\MC90040995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75" y="4057650"/>
            <a:ext cx="1730375" cy="177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3558125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Logaritmické veličiny – </a:t>
            </a:r>
            <a:r>
              <a:rPr lang="cs-CZ" sz="1800" dirty="0" smtClean="0"/>
              <a:t>úrovně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107504" y="1647512"/>
            <a:ext cx="9036496" cy="4314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Absolutní úroveň výkonu</a:t>
            </a:r>
            <a:r>
              <a:rPr lang="cs-CZ" sz="2000" dirty="0" smtClean="0"/>
              <a:t> vypočítáme jako: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 smtClean="0"/>
          </a:p>
          <a:p>
            <a:pPr marL="180975" indent="-180975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180975" indent="-1809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tedy 10-krát dekadický logaritmus podílu výkonu P a normálového výkonu P</a:t>
            </a:r>
            <a:r>
              <a:rPr lang="cs-CZ" sz="2000" baseline="-25000" dirty="0" smtClean="0"/>
              <a:t>N</a:t>
            </a:r>
            <a:r>
              <a:rPr lang="cs-CZ" sz="2000" dirty="0" smtClean="0"/>
              <a:t> v </a:t>
            </a:r>
            <a:r>
              <a:rPr lang="cs-CZ" sz="2000" dirty="0" err="1" smtClean="0"/>
              <a:t>mW</a:t>
            </a:r>
            <a:endParaRPr lang="cs-CZ" sz="2000" dirty="0" smtClean="0"/>
          </a:p>
          <a:p>
            <a:pPr marL="180975" indent="-180975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b="1" dirty="0" smtClean="0"/>
              <a:t>Absolutní </a:t>
            </a:r>
            <a:r>
              <a:rPr lang="cs-CZ" sz="2000" b="1" dirty="0"/>
              <a:t>úroveň </a:t>
            </a:r>
            <a:r>
              <a:rPr lang="cs-CZ" sz="2000" b="1" dirty="0" smtClean="0"/>
              <a:t>napětí</a:t>
            </a:r>
            <a:r>
              <a:rPr lang="cs-CZ" sz="2000" dirty="0" smtClean="0"/>
              <a:t> lze vyjádřit:</a:t>
            </a:r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457200" indent="-457200">
              <a:spcAft>
                <a:spcPts val="200"/>
              </a:spcAft>
              <a:buFont typeface="Arial" pitchFamily="34" charset="0"/>
              <a:buChar char="•"/>
            </a:pPr>
            <a:endParaRPr lang="cs-CZ" sz="800" dirty="0"/>
          </a:p>
          <a:p>
            <a:pPr marL="269875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jako 20-krát </a:t>
            </a:r>
            <a:r>
              <a:rPr lang="cs-CZ" sz="2000" dirty="0"/>
              <a:t>dekadický logaritmus podílu </a:t>
            </a:r>
            <a:r>
              <a:rPr lang="cs-CZ" sz="2000" dirty="0" smtClean="0"/>
              <a:t>napětí U </a:t>
            </a:r>
            <a:r>
              <a:rPr lang="cs-CZ" sz="2000" dirty="0"/>
              <a:t>a normálového </a:t>
            </a:r>
            <a:r>
              <a:rPr lang="cs-CZ" sz="2000" dirty="0" smtClean="0"/>
              <a:t>napětí U</a:t>
            </a:r>
            <a:r>
              <a:rPr lang="cs-CZ" sz="2000" baseline="-25000" dirty="0" smtClean="0"/>
              <a:t>N</a:t>
            </a:r>
            <a:r>
              <a:rPr lang="cs-CZ" sz="2000" dirty="0" smtClean="0"/>
              <a:t> ve V</a:t>
            </a:r>
            <a:endParaRPr lang="cs-CZ" sz="2000" baseline="-25000" dirty="0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5945993"/>
              </p:ext>
            </p:extLst>
          </p:nvPr>
        </p:nvGraphicFramePr>
        <p:xfrm>
          <a:off x="516142" y="2036223"/>
          <a:ext cx="6908562" cy="793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4" name="Equation" r:id="rId5" imgW="3759120" imgH="431640" progId="Equation.DSMT4">
                  <p:embed/>
                </p:oleObj>
              </mc:Choice>
              <mc:Fallback>
                <p:oleObj name="Equation" r:id="rId5" imgW="375912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16142" y="2036223"/>
                        <a:ext cx="6908562" cy="7935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7458412"/>
              </p:ext>
            </p:extLst>
          </p:nvPr>
        </p:nvGraphicFramePr>
        <p:xfrm>
          <a:off x="619174" y="4413877"/>
          <a:ext cx="5483225" cy="79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5" name="Equation" r:id="rId7" imgW="2984400" imgH="431640" progId="Equation.DSMT4">
                  <p:embed/>
                </p:oleObj>
              </mc:Choice>
              <mc:Fallback>
                <p:oleObj name="Equation" r:id="rId7" imgW="298440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174" y="4413877"/>
                        <a:ext cx="5483225" cy="793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81582776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/>
              <a:t>Logaritmické veličiny – </a:t>
            </a:r>
            <a:r>
              <a:rPr lang="cs-CZ" sz="1800" dirty="0" smtClean="0"/>
              <a:t>úrovně</a:t>
            </a:r>
            <a:endParaRPr lang="cs-CZ" sz="18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C4985B-73AF-46EE-94C6-3612EC56C1C2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pic>
        <p:nvPicPr>
          <p:cNvPr id="5" name="obrázek 482" descr="Logo_final_cervena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78" y="6103938"/>
            <a:ext cx="10096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 pole 2"/>
          <p:cNvSpPr txBox="1">
            <a:spLocks noChangeArrowheads="1"/>
          </p:cNvSpPr>
          <p:nvPr/>
        </p:nvSpPr>
        <p:spPr bwMode="auto">
          <a:xfrm>
            <a:off x="1214009" y="6126163"/>
            <a:ext cx="18840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</a:rPr>
              <a:t>STŘEDNÍ</a:t>
            </a:r>
            <a:endParaRPr lang="cs-CZ" dirty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PRŮMYSLOVÁ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900" b="1" dirty="0" smtClean="0">
                <a:latin typeface="Arial" pitchFamily="34" charset="0"/>
              </a:rPr>
              <a:t>ŠKOLA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9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</a:rPr>
              <a:t>NA</a:t>
            </a:r>
            <a:r>
              <a:rPr kumimoji="0" lang="cs-CZ" sz="9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</a:rPr>
              <a:t> PROSEKU</a:t>
            </a:r>
            <a:endParaRPr kumimoji="0" lang="cs-CZ" sz="900" b="1" i="0" u="none" strike="noStrike" cap="none" normalizeH="0" baseline="0" dirty="0" smtClean="0">
              <a:ln>
                <a:noFill/>
              </a:ln>
              <a:effectLst/>
              <a:latin typeface="Calibri" pitchFamily="34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69962" y="1446063"/>
            <a:ext cx="9036496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Proč u absolutní úrovně výkonu je logaritmus násoben </a:t>
            </a:r>
            <a:r>
              <a:rPr lang="cs-CZ" sz="2000" b="1" dirty="0" smtClean="0"/>
              <a:t>10</a:t>
            </a:r>
            <a:r>
              <a:rPr lang="cs-CZ" sz="2000" dirty="0" smtClean="0"/>
              <a:t> a u napětí </a:t>
            </a:r>
            <a:r>
              <a:rPr lang="cs-CZ" sz="2000" b="1" dirty="0" smtClean="0"/>
              <a:t>20</a:t>
            </a:r>
            <a:r>
              <a:rPr lang="cs-CZ" sz="2000" dirty="0" smtClean="0"/>
              <a:t>?</a:t>
            </a:r>
          </a:p>
          <a:p>
            <a:pPr marL="269875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výkon P můžeme přece pomocí napětí U a odporu R vypočítat jako:</a:t>
            </a:r>
          </a:p>
        </p:txBody>
      </p:sp>
      <p:graphicFrame>
        <p:nvGraphicFramePr>
          <p:cNvPr id="14" name="Objek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4858005"/>
              </p:ext>
            </p:extLst>
          </p:nvPr>
        </p:nvGraphicFramePr>
        <p:xfrm>
          <a:off x="467544" y="2179597"/>
          <a:ext cx="2401887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6" name="Equation" r:id="rId5" imgW="1307880" imgH="419040" progId="Equation.DSMT4">
                  <p:embed/>
                </p:oleObj>
              </mc:Choice>
              <mc:Fallback>
                <p:oleObj name="Equation" r:id="rId5" imgW="130788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2179597"/>
                        <a:ext cx="2401887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3" descr="C:\Users\Pavel\AppData\Local\Microsoft\Windows\Temporary Internet Files\Content.IE5\VSLFSKBD\MC900441880[2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874" y="3048919"/>
            <a:ext cx="1231107" cy="1716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Obdélník 15"/>
          <p:cNvSpPr/>
          <p:nvPr/>
        </p:nvSpPr>
        <p:spPr>
          <a:xfrm>
            <a:off x="0" y="2938243"/>
            <a:ext cx="9036496" cy="2980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7675" lvl="6" indent="-4476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a pokud dosadíme do prvního vztahu pro absolutní úroveň výkonu:</a:t>
            </a:r>
          </a:p>
          <a:p>
            <a:pPr marL="269875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69875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69875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69875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 smtClean="0"/>
          </a:p>
          <a:p>
            <a:pPr marL="269875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2000" dirty="0"/>
          </a:p>
          <a:p>
            <a:pPr marL="269875" indent="-269875">
              <a:spcAft>
                <a:spcPts val="200"/>
              </a:spcAft>
              <a:buFont typeface="Arial" pitchFamily="34" charset="0"/>
              <a:buChar char="•"/>
            </a:pPr>
            <a:r>
              <a:rPr lang="cs-CZ" sz="2000" dirty="0" smtClean="0"/>
              <a:t>z toho vyplývá důležitá podmínka – zajistíme, že se odpor </a:t>
            </a:r>
            <a:r>
              <a:rPr lang="cs-CZ" sz="2000" b="1" dirty="0" smtClean="0"/>
              <a:t>R</a:t>
            </a:r>
            <a:r>
              <a:rPr lang="cs-CZ" sz="2000" dirty="0" smtClean="0"/>
              <a:t> bude rovnat normálovému odporu </a:t>
            </a:r>
            <a:r>
              <a:rPr lang="cs-CZ" sz="2000" b="1" dirty="0" smtClean="0"/>
              <a:t>R</a:t>
            </a:r>
            <a:r>
              <a:rPr lang="cs-CZ" sz="2000" b="1" baseline="-25000" dirty="0" smtClean="0"/>
              <a:t>N</a:t>
            </a:r>
            <a:r>
              <a:rPr lang="cs-CZ" sz="2000" dirty="0" smtClean="0"/>
              <a:t>: </a:t>
            </a:r>
            <a:r>
              <a:rPr lang="cs-CZ" sz="2400" b="1" dirty="0" smtClean="0"/>
              <a:t>R = R</a:t>
            </a:r>
            <a:r>
              <a:rPr lang="cs-CZ" sz="2400" b="1" baseline="-25000" dirty="0" smtClean="0"/>
              <a:t>N</a:t>
            </a:r>
            <a:endParaRPr lang="cs-CZ" sz="2000" dirty="0"/>
          </a:p>
          <a:p>
            <a:pPr marL="269875" indent="-269875">
              <a:spcAft>
                <a:spcPts val="200"/>
              </a:spcAft>
              <a:buFont typeface="Arial" pitchFamily="34" charset="0"/>
              <a:buChar char="•"/>
            </a:pPr>
            <a:endParaRPr lang="cs-CZ" sz="1200" dirty="0" smtClean="0"/>
          </a:p>
        </p:txBody>
      </p:sp>
      <p:graphicFrame>
        <p:nvGraphicFramePr>
          <p:cNvPr id="17" name="Obj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1815983"/>
              </p:ext>
            </p:extLst>
          </p:nvPr>
        </p:nvGraphicFramePr>
        <p:xfrm>
          <a:off x="467544" y="3277722"/>
          <a:ext cx="4456112" cy="1541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7" name="Equation" r:id="rId8" imgW="2425680" imgH="838080" progId="Equation.DSMT4">
                  <p:embed/>
                </p:oleObj>
              </mc:Choice>
              <mc:Fallback>
                <p:oleObj name="Equation" r:id="rId8" imgW="2425680" imgH="838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3277722"/>
                        <a:ext cx="4456112" cy="1541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24082533"/>
      </p:ext>
    </p:extLst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ustr_prezentace_OPPA">
  <a:themeElements>
    <a:clrScheme name="PPT_OPPa - Arial 1">
      <a:dk1>
        <a:srgbClr val="3C3C8C"/>
      </a:dk1>
      <a:lt1>
        <a:srgbClr val="FFFFFF"/>
      </a:lt1>
      <a:dk2>
        <a:srgbClr val="F7D417"/>
      </a:dk2>
      <a:lt2>
        <a:srgbClr val="B8B3AD"/>
      </a:lt2>
      <a:accent1>
        <a:srgbClr val="D42E12"/>
      </a:accent1>
      <a:accent2>
        <a:srgbClr val="7DBA00"/>
      </a:accent2>
      <a:accent3>
        <a:srgbClr val="FFFFFF"/>
      </a:accent3>
      <a:accent4>
        <a:srgbClr val="323277"/>
      </a:accent4>
      <a:accent5>
        <a:srgbClr val="E6ADAA"/>
      </a:accent5>
      <a:accent6>
        <a:srgbClr val="71A800"/>
      </a:accent6>
      <a:hlink>
        <a:srgbClr val="0085A1"/>
      </a:hlink>
      <a:folHlink>
        <a:srgbClr val="BA5700"/>
      </a:folHlink>
    </a:clrScheme>
    <a:fontScheme name="PPT_OPPa -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T_OPPa - Arial 1">
        <a:dk1>
          <a:srgbClr val="3C3C8C"/>
        </a:dk1>
        <a:lt1>
          <a:srgbClr val="FFFFFF"/>
        </a:lt1>
        <a:dk2>
          <a:srgbClr val="F7D417"/>
        </a:dk2>
        <a:lt2>
          <a:srgbClr val="B8B3AD"/>
        </a:lt2>
        <a:accent1>
          <a:srgbClr val="D42E12"/>
        </a:accent1>
        <a:accent2>
          <a:srgbClr val="7DBA00"/>
        </a:accent2>
        <a:accent3>
          <a:srgbClr val="FFFFFF"/>
        </a:accent3>
        <a:accent4>
          <a:srgbClr val="323277"/>
        </a:accent4>
        <a:accent5>
          <a:srgbClr val="E6ADAA"/>
        </a:accent5>
        <a:accent6>
          <a:srgbClr val="71A800"/>
        </a:accent6>
        <a:hlink>
          <a:srgbClr val="0085A1"/>
        </a:hlink>
        <a:folHlink>
          <a:srgbClr val="BA57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Mustr_prezentace_OPPA</Template>
  <TotalTime>1367</TotalTime>
  <Words>1812</Words>
  <Application>Microsoft Office PowerPoint</Application>
  <PresentationFormat>Předvádění na obrazovce (4:3)</PresentationFormat>
  <Paragraphs>249</Paragraphs>
  <Slides>20</Slides>
  <Notes>18</Notes>
  <HiddenSlides>0</HiddenSlides>
  <MMClips>0</MMClips>
  <ScaleCrop>false</ScaleCrop>
  <HeadingPairs>
    <vt:vector size="8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2</vt:i4>
      </vt:variant>
      <vt:variant>
        <vt:lpstr>Nadpisy snímků</vt:lpstr>
      </vt:variant>
      <vt:variant>
        <vt:i4>20</vt:i4>
      </vt:variant>
    </vt:vector>
  </HeadingPairs>
  <TitlesOfParts>
    <vt:vector size="27" baseType="lpstr">
      <vt:lpstr>Arial</vt:lpstr>
      <vt:lpstr>Calibri</vt:lpstr>
      <vt:lpstr>Symbol</vt:lpstr>
      <vt:lpstr>Wingdings</vt:lpstr>
      <vt:lpstr>Mustr_prezentace_OPPA</vt:lpstr>
      <vt:lpstr>Equation</vt:lpstr>
      <vt:lpstr>Visio</vt:lpstr>
      <vt:lpstr>Prezentace aplikace PowerPoint</vt:lpstr>
      <vt:lpstr>Budeme potřebovat funkci logaritmus</vt:lpstr>
      <vt:lpstr>Budeme potřebovat funkci logaritmus</vt:lpstr>
      <vt:lpstr>Logaritmické veličiny – úrovně</vt:lpstr>
      <vt:lpstr>Logaritmické veličiny – úrovně</vt:lpstr>
      <vt:lpstr>Logaritmické veličiny – úrovně</vt:lpstr>
      <vt:lpstr>Logaritmické veličiny – úrovně</vt:lpstr>
      <vt:lpstr>Logaritmické veličiny – úrovně</vt:lpstr>
      <vt:lpstr>Logaritmické veličiny – úrovně</vt:lpstr>
      <vt:lpstr>Logaritmické veličiny – úrovně</vt:lpstr>
      <vt:lpstr>Logaritmické veličiny – příklady</vt:lpstr>
      <vt:lpstr>Logaritmické veličiny – příklady</vt:lpstr>
      <vt:lpstr>Logaritmické veličiny – příklady</vt:lpstr>
      <vt:lpstr>Logaritmické veličiny – příklady</vt:lpstr>
      <vt:lpstr>Logaritmické veličiny – příklady</vt:lpstr>
      <vt:lpstr>Ukázka typických průběhů útlumu pro různá prostředí</vt:lpstr>
      <vt:lpstr>Ukázka typických průběhů útlumu pro různá prostředí</vt:lpstr>
      <vt:lpstr>Ukázka typických průběhů útlumu pro různá prostředí</vt:lpstr>
      <vt:lpstr>Ukázka typických průběhů útlumu pro různá prostředí</vt:lpstr>
      <vt:lpstr>Prezentace aplikace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Prochazka</dc:creator>
  <cp:lastModifiedBy>Pavel Lafata</cp:lastModifiedBy>
  <cp:revision>266</cp:revision>
  <dcterms:created xsi:type="dcterms:W3CDTF">2013-09-10T05:03:47Z</dcterms:created>
  <dcterms:modified xsi:type="dcterms:W3CDTF">2014-10-02T09:35:17Z</dcterms:modified>
</cp:coreProperties>
</file>