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0" r:id="rId2"/>
    <p:sldId id="289" r:id="rId3"/>
    <p:sldId id="290" r:id="rId4"/>
    <p:sldId id="298" r:id="rId5"/>
    <p:sldId id="299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80" r:id="rId14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Poslední příklad</a:t>
            </a:r>
            <a:r>
              <a:rPr lang="cs-CZ" baseline="0" dirty="0" smtClean="0"/>
              <a:t> na počítání – tentokrát pouze 2 </a:t>
            </a:r>
            <a:r>
              <a:rPr lang="cs-CZ" baseline="0" dirty="0" err="1" smtClean="0"/>
              <a:t>dvojbrany</a:t>
            </a:r>
            <a:r>
              <a:rPr lang="cs-CZ" baseline="0" dirty="0" smtClean="0"/>
              <a:t>, ale s rozdílnými odpory. Nechte studenty počítat samostatně, případně jim pomozte na tabuli. Příklad se v zásadě řeší tak, že se řetězec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 rozdělí na dva samostatné </a:t>
            </a:r>
            <a:r>
              <a:rPr lang="cs-CZ" baseline="0" dirty="0" err="1" smtClean="0"/>
              <a:t>dvojbrany</a:t>
            </a:r>
            <a:r>
              <a:rPr lang="cs-CZ" baseline="0" dirty="0" smtClean="0"/>
              <a:t> a nejprve se určí parametry a hodnoty prvního a následně pak druhého.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Příští cvičení věnujeme celkovému opakování a počítání příkladů – nejen na úrovně a útlumy, ale i předchozí počítání odporů, proudů, výkonů apod. </a:t>
            </a:r>
            <a:r>
              <a:rPr lang="cs-CZ" smtClean="0"/>
              <a:t>Následující cvičení můžete využít pro test nebo zkoušení.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Vrátíme se ještě k poslední</a:t>
            </a:r>
            <a:r>
              <a:rPr lang="cs-CZ" baseline="0" dirty="0" smtClean="0"/>
              <a:t> oblasti počítání s úrovněmi a útlumy a tou jsou řetězce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 – na tomto </a:t>
            </a:r>
            <a:r>
              <a:rPr lang="cs-CZ" baseline="0" dirty="0" err="1" smtClean="0"/>
              <a:t>slidu</a:t>
            </a:r>
            <a:r>
              <a:rPr lang="cs-CZ" baseline="0" smtClean="0"/>
              <a:t> je jen pár bodů pro shrnutí, co budeme v následujících příkladech používat.</a:t>
            </a:r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866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987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Nejlépe si vše ukážeme na příkladu. Projděte se studenty zadání i způsob řešení</a:t>
            </a:r>
            <a:r>
              <a:rPr lang="cs-CZ" baseline="0" dirty="0" smtClean="0"/>
              <a:t> krok za krokem. Tento příklad je jednoduchý v tom, že vstupní i výstupní odpory všech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 v řetězci jsou shodné, tím pádem můžeme jednoduše sečíst všechny útlumy (zisky) a uvažovat, že se v podstatě jedná o jeden </a:t>
            </a:r>
            <a:r>
              <a:rPr lang="cs-CZ" baseline="0" dirty="0" err="1" smtClean="0"/>
              <a:t>dvojbran</a:t>
            </a:r>
            <a:r>
              <a:rPr lang="cs-CZ" baseline="0" dirty="0" smtClean="0"/>
              <a:t>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Tento příklad</a:t>
            </a:r>
            <a:r>
              <a:rPr lang="cs-CZ" baseline="0" dirty="0" smtClean="0"/>
              <a:t> nechte již spočítat studentům samostatně, případně někoho vyvolejte k tabuli. První dva </a:t>
            </a:r>
            <a:r>
              <a:rPr lang="cs-CZ" baseline="0" dirty="0" err="1" smtClean="0"/>
              <a:t>dvojbrany</a:t>
            </a:r>
            <a:r>
              <a:rPr lang="cs-CZ" baseline="0" dirty="0" smtClean="0"/>
              <a:t> mají opět shodné odpory, proto se dají nahradit jedním </a:t>
            </a:r>
            <a:r>
              <a:rPr lang="cs-CZ" baseline="0" dirty="0" err="1" smtClean="0"/>
              <a:t>dvojbranem</a:t>
            </a:r>
            <a:r>
              <a:rPr lang="cs-CZ" baseline="0" dirty="0" smtClean="0"/>
              <a:t>, jehož útlum bude součtem útlumů těchto </a:t>
            </a:r>
            <a:r>
              <a:rPr lang="cs-CZ" baseline="0" dirty="0" err="1" smtClean="0"/>
              <a:t>dvojbranů</a:t>
            </a:r>
            <a:r>
              <a:rPr lang="cs-CZ" baseline="0" dirty="0" smtClean="0"/>
              <a:t>. U posledního </a:t>
            </a:r>
            <a:r>
              <a:rPr lang="cs-CZ" baseline="0" dirty="0" err="1" smtClean="0"/>
              <a:t>dvojbranu</a:t>
            </a:r>
            <a:r>
              <a:rPr lang="cs-CZ" baseline="0" dirty="0" smtClean="0"/>
              <a:t> je však potřeba počítat s odlišným výstupním odporem, s tím by si však měli studenti poradit, protože na minulém cvičení také počítali </a:t>
            </a:r>
            <a:r>
              <a:rPr lang="cs-CZ" baseline="0" dirty="0" err="1" smtClean="0"/>
              <a:t>dvojbrany</a:t>
            </a:r>
            <a:r>
              <a:rPr lang="cs-CZ" baseline="0" dirty="0" smtClean="0"/>
              <a:t> s rozdílnými vstupními i výstupními odpory.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1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566670" y="2501883"/>
            <a:ext cx="783120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Logaritmické veličiny – úrovně, útlumy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389935"/>
            <a:ext cx="90364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Postup výpočtu:</a:t>
            </a:r>
            <a:r>
              <a:rPr lang="cs-CZ" sz="2000" dirty="0" smtClean="0"/>
              <a:t> </a:t>
            </a:r>
            <a:endParaRPr lang="cs-CZ" sz="2000" dirty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Spočítejte celkový útlum prvních dvou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.</a:t>
            </a:r>
            <a:endParaRPr lang="cs-CZ" sz="1000" dirty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Ze znalosti vstupního odporu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a napětí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spočítejte vstupní výkon 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a jeho absolutní výkonovou úroveň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V dalším kroku vypočítejte absolutní výkonovou úroveň na vstupu třetího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(znáte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a celkový útlum prvních dvou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).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Při znalosti zisku třetího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G</a:t>
            </a:r>
            <a:r>
              <a:rPr lang="cs-CZ" sz="2000" baseline="-25000" dirty="0" smtClean="0"/>
              <a:t>3</a:t>
            </a:r>
            <a:r>
              <a:rPr lang="cs-CZ" sz="2000" dirty="0" smtClean="0"/>
              <a:t> a vstupní výkonové úrovně můžete snadno spočítat absolutní výkonovou úroveň na jeho výstupu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Napěťovou úroveň na výstupu třetího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můžete spočítat buď pomocí výpočtu pomocí výstupního výkonu P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výstupního odporu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, nebo pomocí výstupní výkonové úrovně na výstupu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výstupního odporu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(Řešení: 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13,333 </a:t>
            </a:r>
            <a:r>
              <a:rPr lang="cs-CZ" sz="2000" dirty="0" err="1" smtClean="0"/>
              <a:t>mW</a:t>
            </a:r>
            <a:r>
              <a:rPr lang="cs-CZ" sz="2000" dirty="0" smtClean="0"/>
              <a:t>, P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1,333 </a:t>
            </a:r>
            <a:r>
              <a:rPr lang="cs-CZ" sz="2000" dirty="0" err="1" smtClean="0"/>
              <a:t>mW</a:t>
            </a:r>
            <a:r>
              <a:rPr lang="cs-CZ" sz="2000" dirty="0" smtClean="0"/>
              <a:t>,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1,25 </a:t>
            </a:r>
            <a:r>
              <a:rPr lang="cs-CZ" sz="2000" dirty="0" err="1" smtClean="0"/>
              <a:t>dBm</a:t>
            </a:r>
            <a:r>
              <a:rPr lang="cs-CZ" sz="2000" dirty="0" smtClean="0"/>
              <a:t>,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0,316 V).</a:t>
            </a:r>
            <a:endParaRPr lang="cs-CZ" sz="2000" dirty="0"/>
          </a:p>
        </p:txBody>
      </p:sp>
      <p:pic>
        <p:nvPicPr>
          <p:cNvPr id="10" name="Picture 3" descr="C:\Users\Pavel\AppData\Local\Microsoft\Windows\Temporary Internet Files\Content.IE5\VSLFSKBD\MC90040995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332" y="5437000"/>
            <a:ext cx="1284983" cy="131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11145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274026"/>
            <a:ext cx="9036496" cy="5221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Zadání:</a:t>
            </a:r>
            <a:r>
              <a:rPr lang="cs-CZ" sz="2000" dirty="0" smtClean="0"/>
              <a:t> V řetězci jsou zapojeny kaskádně 2 </a:t>
            </a:r>
            <a:r>
              <a:rPr lang="cs-CZ" sz="2000" dirty="0" err="1" smtClean="0"/>
              <a:t>dvojbrany</a:t>
            </a:r>
            <a:r>
              <a:rPr lang="cs-CZ" sz="2000" dirty="0" smtClean="0"/>
              <a:t>. Určete útlum prvního i druhého z nich, když víte, že vstupní odpor prvního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150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a jeho výstupní odpor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800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Vstupní odpor druhého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</a:t>
            </a:r>
            <a:r>
              <a:rPr lang="cs-CZ" sz="2000" baseline="-25000" dirty="0" smtClean="0"/>
              <a:t>3</a:t>
            </a:r>
            <a:r>
              <a:rPr lang="cs-CZ" sz="2000" dirty="0" smtClean="0"/>
              <a:t> je shodný, jako odpor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, tedy R</a:t>
            </a:r>
            <a:r>
              <a:rPr lang="cs-CZ" sz="2000" baseline="-25000" dirty="0" smtClean="0"/>
              <a:t>3</a:t>
            </a:r>
            <a:r>
              <a:rPr lang="cs-CZ" sz="2000" dirty="0" smtClean="0"/>
              <a:t> =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800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a výstupní odpor druhého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je R</a:t>
            </a:r>
            <a:r>
              <a:rPr lang="cs-CZ" sz="2000" baseline="-25000" dirty="0" smtClean="0"/>
              <a:t>4</a:t>
            </a:r>
            <a:r>
              <a:rPr lang="cs-CZ" sz="2000" dirty="0" smtClean="0"/>
              <a:t> = 300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Na vstupu celého řetězce je připojen generátor s absolutní napěťovou úrovní Lu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3 </a:t>
            </a:r>
            <a:r>
              <a:rPr lang="cs-CZ" sz="2000" dirty="0" err="1" smtClean="0"/>
              <a:t>dBu</a:t>
            </a:r>
            <a:r>
              <a:rPr lang="cs-CZ" sz="2000" dirty="0" smtClean="0"/>
              <a:t> a na výstupu prvního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jsme naměřili absolutní výkonovou úroveň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-3 </a:t>
            </a:r>
            <a:r>
              <a:rPr lang="cs-CZ" sz="2000" dirty="0" err="1" smtClean="0"/>
              <a:t>dBm</a:t>
            </a:r>
            <a:r>
              <a:rPr lang="cs-CZ" sz="2000" dirty="0" smtClean="0"/>
              <a:t>. Na výstupu druhého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pak připojený voltmetr ukázal efektivní hodnotu napětí U</a:t>
            </a:r>
            <a:r>
              <a:rPr lang="cs-CZ" sz="2000" baseline="-25000" dirty="0" smtClean="0"/>
              <a:t>4</a:t>
            </a:r>
            <a:r>
              <a:rPr lang="cs-CZ" sz="2000" dirty="0" smtClean="0"/>
              <a:t> = 0,2 V.</a:t>
            </a:r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0"/>
              </a:spcAft>
            </a:pPr>
            <a:r>
              <a:rPr lang="cs-CZ" sz="2000" dirty="0" smtClean="0"/>
              <a:t>		     (Řešení: A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12,021 dB, A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5,751 dB)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2399515"/>
              </p:ext>
            </p:extLst>
          </p:nvPr>
        </p:nvGraphicFramePr>
        <p:xfrm>
          <a:off x="1223908" y="3773327"/>
          <a:ext cx="6862196" cy="21760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Visio" r:id="rId5" imgW="6616906" imgH="2032290" progId="Visio.Drawing.11">
                  <p:embed/>
                </p:oleObj>
              </mc:Choice>
              <mc:Fallback>
                <p:oleObj name="Visio" r:id="rId5" imgW="6616906" imgH="203229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23908" y="3773327"/>
                        <a:ext cx="6862196" cy="21760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2774782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34840" y="1776591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 smtClean="0"/>
              <a:t>Za domácí úkol si zopakujte počítání výkonů, napětí, proudů,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, úrovní a útlumů. Příští hodina </a:t>
            </a:r>
            <a:r>
              <a:rPr lang="cs-CZ" sz="2000" smtClean="0"/>
              <a:t>bude vyhrazena </a:t>
            </a:r>
            <a:r>
              <a:rPr lang="cs-CZ" sz="2000" dirty="0" smtClean="0"/>
              <a:t>na test a počítání příkladů.</a:t>
            </a:r>
            <a:endParaRPr lang="cs-CZ" sz="2000" dirty="0"/>
          </a:p>
        </p:txBody>
      </p:sp>
      <p:pic>
        <p:nvPicPr>
          <p:cNvPr id="10" name="Picture 2" descr="C:\Users\Pavel\AppData\Local\Microsoft\Windows\Temporary Internet Files\Content.IE5\CIKVN7I5\MC9003981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192" y="3000727"/>
            <a:ext cx="1715492" cy="229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74630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Příklady pro výpočet útlumů a </a:t>
            </a:r>
            <a:r>
              <a:rPr lang="cs-CZ" sz="1800" dirty="0" smtClean="0"/>
              <a:t>úrovní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351298"/>
            <a:ext cx="9036496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Pro opakování z minulého cvičení spočítejte na tabuli příklady: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Ke vstupu telekomunikačního vedení s konstantním odporem (shodný vstupní i výstupní odpor)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800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je připojen generátor s efektivním napětím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2 V. Vedení má útlum A = 14 dB. Vypočítejte vstupní i výstupní absolutní výkonovou úroveň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, výstupní absolutní napěťovou úroveň 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napěťový útlum Au. (Řešení: Au = 14 dB,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7 </a:t>
            </a:r>
            <a:r>
              <a:rPr lang="cs-CZ" sz="2000" dirty="0" err="1" smtClean="0"/>
              <a:t>dBm</a:t>
            </a:r>
            <a:r>
              <a:rPr lang="cs-CZ" sz="2000" dirty="0" smtClean="0"/>
              <a:t>,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-7 </a:t>
            </a:r>
            <a:r>
              <a:rPr lang="cs-CZ" sz="2000" dirty="0" err="1" smtClean="0"/>
              <a:t>dBm</a:t>
            </a:r>
            <a:r>
              <a:rPr lang="cs-CZ" sz="2000" dirty="0" smtClean="0"/>
              <a:t>, 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-5,75 </a:t>
            </a:r>
            <a:r>
              <a:rPr lang="cs-CZ" sz="2000" dirty="0" err="1" smtClean="0"/>
              <a:t>dBu</a:t>
            </a:r>
            <a:r>
              <a:rPr lang="cs-CZ" sz="2000" dirty="0" smtClean="0"/>
              <a:t>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Na výstupu </a:t>
            </a:r>
            <a:r>
              <a:rPr lang="cs-CZ" sz="2000" dirty="0" err="1" smtClean="0"/>
              <a:t>dvojbranu</a:t>
            </a:r>
            <a:r>
              <a:rPr lang="cs-CZ" sz="2000" dirty="0"/>
              <a:t> </a:t>
            </a:r>
            <a:r>
              <a:rPr lang="cs-CZ" sz="2000" dirty="0" smtClean="0"/>
              <a:t>s výstupním odporem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300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jsme naměřili absolutní napěťovou úroveň 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-10 </a:t>
            </a:r>
            <a:r>
              <a:rPr lang="cs-CZ" sz="2000" dirty="0" err="1" smtClean="0"/>
              <a:t>dBu</a:t>
            </a:r>
            <a:r>
              <a:rPr lang="cs-CZ" sz="2000" dirty="0" smtClean="0"/>
              <a:t>. Jaký je vstupní odpor daného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pokud je na jeho vstupu generátor s efektivním napětím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 V a útlum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A = 6 dB? (Řešení: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1256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).</a:t>
            </a:r>
          </a:p>
        </p:txBody>
      </p:sp>
      <p:pic>
        <p:nvPicPr>
          <p:cNvPr id="9" name="Picture 2" descr="C:\Users\Pavel\AppData\Local\Microsoft\Windows\Temporary Internet Files\Content.IE5\CK5X5V0T\MC90034335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787" y="5115175"/>
            <a:ext cx="1626938" cy="162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2008" y="1319277"/>
            <a:ext cx="903649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 minulých hodinách jsme si vysvětlili, že pomocí </a:t>
            </a:r>
            <a:r>
              <a:rPr lang="cs-CZ" sz="2000" dirty="0" err="1" smtClean="0"/>
              <a:t>dvojbranů</a:t>
            </a:r>
            <a:r>
              <a:rPr lang="cs-CZ" sz="2000" dirty="0"/>
              <a:t> </a:t>
            </a:r>
            <a:r>
              <a:rPr lang="cs-CZ" sz="2000" dirty="0" smtClean="0"/>
              <a:t>můžeme rozložit složitější řetězec na jednotlivé členy zapojené kaskádně za sebou.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Díky tomu můžeme jednoduše pracovat s úrovněmi na vstupech a výstupech jednotlivých členů i celého řetězce, počítat celkový útlum řetězce apod.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řetězci mohou být vloženy jak pasivní části – s kladným útlumem, tak i aktivní prvky pro zesilování se záporným útlumem (kladným ziskem).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dokonale odporově (impedančně) přizpůsobené kaskády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 lze útlumy (zisky) jednotlivých prvků sčítat – pokud to neplatí, je potřeba počítat vstupní a výstupní úrovně pro všechny členy jednotlivě – situace značně složitější.</a:t>
            </a:r>
          </a:p>
        </p:txBody>
      </p:sp>
      <p:pic>
        <p:nvPicPr>
          <p:cNvPr id="11" name="Picture 2" descr="C:\Users\Pavel\AppData\Local\Microsoft\Windows\Temporary Internet Files\Content.IE5\VSLFSKBD\MC90021722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906" y="5049838"/>
            <a:ext cx="1506538" cy="1808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24677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8100" y="1334339"/>
            <a:ext cx="9017000" cy="488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případě aktivních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 umožňujících zesilování signálů definujeme </a:t>
            </a:r>
            <a:r>
              <a:rPr lang="cs-CZ" sz="2000" b="1" dirty="0">
                <a:solidFill>
                  <a:srgbClr val="C00000"/>
                </a:solidFill>
              </a:rPr>
              <a:t>zisk</a:t>
            </a:r>
            <a:r>
              <a:rPr lang="cs-CZ" sz="2000" dirty="0"/>
              <a:t> </a:t>
            </a:r>
            <a:r>
              <a:rPr lang="cs-CZ" sz="2000" dirty="0" err="1"/>
              <a:t>dvojbranu</a:t>
            </a:r>
            <a:r>
              <a:rPr lang="cs-CZ" sz="2000" dirty="0"/>
              <a:t> (obvodu), což je útlum s opačným znaménkem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zisk značíme </a:t>
            </a:r>
            <a:r>
              <a:rPr lang="cs-CZ" sz="2000" b="1" dirty="0"/>
              <a:t>G</a:t>
            </a:r>
            <a:r>
              <a:rPr lang="cs-CZ" sz="2000" dirty="0"/>
              <a:t> a jeho jednotkou je opět </a:t>
            </a:r>
            <a:r>
              <a:rPr lang="cs-CZ" sz="2000" b="1" dirty="0"/>
              <a:t>dB</a:t>
            </a:r>
            <a:r>
              <a:rPr lang="cs-CZ" sz="2000" dirty="0"/>
              <a:t>, zisk je definovaný jako 10krát dekadický logaritmus poměru P</a:t>
            </a:r>
            <a:r>
              <a:rPr lang="cs-CZ" sz="2000" baseline="-25000" dirty="0"/>
              <a:t>2</a:t>
            </a:r>
            <a:r>
              <a:rPr lang="cs-CZ" sz="2000" dirty="0"/>
              <a:t>/P</a:t>
            </a:r>
            <a:r>
              <a:rPr lang="cs-CZ" sz="2000" baseline="-25000" dirty="0"/>
              <a:t>1</a:t>
            </a:r>
            <a:r>
              <a:rPr lang="cs-CZ" sz="2000" dirty="0"/>
              <a:t>, tedy opačný poměr než u definice </a:t>
            </a:r>
            <a:r>
              <a:rPr lang="cs-CZ" sz="2000" dirty="0" smtClean="0"/>
              <a:t>útlumu, </a:t>
            </a:r>
            <a:r>
              <a:rPr lang="cs-CZ" sz="2000" dirty="0"/>
              <a:t>tedy jednoduše na základě pravidel logaritmu</a:t>
            </a:r>
            <a:r>
              <a:rPr lang="cs-CZ" sz="2000" dirty="0" smtClean="0"/>
              <a:t>: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zesilovačem pak obecně nazýváme aktivní obvod, který zvyšuje úroveň procházejícího signálu – různé zesilovače existují pro metalická vedení, optická vlákna i bezdrátové a mobilní sítě</a:t>
            </a:r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zesilovače umožňují zesilovat jen v </a:t>
            </a:r>
            <a:r>
              <a:rPr lang="cs-CZ" sz="2000" b="1" dirty="0" smtClean="0">
                <a:solidFill>
                  <a:srgbClr val="C00000"/>
                </a:solidFill>
              </a:rPr>
              <a:t>omezeném pásmu kmitočtů</a:t>
            </a:r>
            <a:r>
              <a:rPr lang="cs-CZ" sz="2000" dirty="0" smtClean="0"/>
              <a:t> a s </a:t>
            </a:r>
            <a:r>
              <a:rPr lang="cs-CZ" sz="2000" b="1" dirty="0" smtClean="0">
                <a:solidFill>
                  <a:srgbClr val="C00000"/>
                </a:solidFill>
              </a:rPr>
              <a:t>omezeným ziskem</a:t>
            </a:r>
            <a:r>
              <a:rPr lang="cs-CZ" sz="2000" dirty="0" smtClean="0"/>
              <a:t> – ten závisí na konstrukci zesilovače, technologii, použitých součástkách, napájecím napětí apod.</a:t>
            </a:r>
            <a:endParaRPr lang="cs-CZ" sz="2000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541033"/>
              </p:ext>
            </p:extLst>
          </p:nvPr>
        </p:nvGraphicFramePr>
        <p:xfrm>
          <a:off x="1214009" y="3033339"/>
          <a:ext cx="4445000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Equation" r:id="rId5" imgW="2158920" imgH="507960" progId="Equation.DSMT4">
                  <p:embed/>
                </p:oleObj>
              </mc:Choice>
              <mc:Fallback>
                <p:oleObj name="Equation" r:id="rId5" imgW="21589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009" y="3033339"/>
                        <a:ext cx="4445000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190473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Zesilovače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8100" y="1334339"/>
            <a:ext cx="9017000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 elektrických zesilovačů určených pro metalická vedení a elektrické signály sledujeme zejména parametry: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Zesílení, Maximální </a:t>
            </a:r>
            <a:r>
              <a:rPr lang="cs-CZ" sz="2000" dirty="0"/>
              <a:t>výkon, </a:t>
            </a:r>
            <a:r>
              <a:rPr lang="cs-CZ" sz="2000" dirty="0" smtClean="0"/>
              <a:t>Vstupní impedanci (odpor), Výstupní impedanci (odpor), Šířka </a:t>
            </a:r>
            <a:r>
              <a:rPr lang="cs-CZ" sz="2000" dirty="0"/>
              <a:t>pásma </a:t>
            </a:r>
            <a:r>
              <a:rPr lang="cs-CZ" sz="2000" dirty="0" smtClean="0"/>
              <a:t>(frekvenčního)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dále pak i šumové číslo – to určuje, kolikrát je vyšší úroveň šumu na výstupu zesilovače, než na jeho vstupu v případě ideálního zesilovače</a:t>
            </a:r>
            <a:endParaRPr lang="cs-CZ" sz="20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ukázka typického linkového zesilovače pro anténní techniku</a:t>
            </a:r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elektronické zesilovače také rozdělujeme podle způsobu vnitřního zapojení a nastavení pracovního bodu použitých tranzistorů (tzv. třídy: A, B, C, AB atd.)</a:t>
            </a:r>
            <a:endParaRPr lang="cs-CZ" sz="20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127" y="3367113"/>
            <a:ext cx="2867784" cy="13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3357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21478" y="1415693"/>
            <a:ext cx="89121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Zadání:</a:t>
            </a:r>
            <a:r>
              <a:rPr lang="cs-CZ" sz="2000" dirty="0" smtClean="0"/>
              <a:t> Telekomunikační řetězec je složen ze 3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, z nichž prostřední je zesilovač. Všechny </a:t>
            </a:r>
            <a:r>
              <a:rPr lang="cs-CZ" sz="2000" dirty="0" err="1" smtClean="0"/>
              <a:t>dvojbrany</a:t>
            </a:r>
            <a:r>
              <a:rPr lang="cs-CZ" sz="2000" dirty="0" smtClean="0"/>
              <a:t> jsou dokonale odporově přizpůsobeny, vstupní i výstupní odpor celého řetězce je shodný a roven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150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Útlum prvního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je A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10 dB, napěťový útlum posledního pak Au</a:t>
            </a:r>
            <a:r>
              <a:rPr lang="cs-CZ" sz="2000" baseline="-25000" dirty="0" smtClean="0"/>
              <a:t>3</a:t>
            </a:r>
            <a:r>
              <a:rPr lang="cs-CZ" sz="2000" dirty="0" smtClean="0"/>
              <a:t> = 4 dB. Určete zisk prostředního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G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, když při připojení generátoru s efektivním hodnotou napětí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1,2 V naměříme na výstupu řetězce efektivní hodnotu napětí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0,4 V.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6243392"/>
              </p:ext>
            </p:extLst>
          </p:nvPr>
        </p:nvGraphicFramePr>
        <p:xfrm>
          <a:off x="684929" y="4082603"/>
          <a:ext cx="7840448" cy="16383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Visio" r:id="rId5" imgW="7343294" imgH="1524150" progId="Visio.Drawing.11">
                  <p:embed/>
                </p:oleObj>
              </mc:Choice>
              <mc:Fallback>
                <p:oleObj name="Visio" r:id="rId5" imgW="7343294" imgH="152415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4929" y="4082603"/>
                        <a:ext cx="7840448" cy="16383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181113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478" y="1387167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Řešení:</a:t>
            </a:r>
            <a:r>
              <a:rPr lang="cs-CZ" sz="2000" dirty="0" smtClean="0"/>
              <a:t> </a:t>
            </a:r>
            <a:endParaRPr lang="cs-CZ" sz="2000" dirty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Pokud jsou vstupní i výstupní odpory všech </a:t>
            </a:r>
            <a:r>
              <a:rPr lang="cs-CZ" sz="2000" dirty="0" err="1" smtClean="0"/>
              <a:t>dvojbranů</a:t>
            </a:r>
            <a:r>
              <a:rPr lang="cs-CZ" sz="2000" dirty="0" smtClean="0"/>
              <a:t> v kaskádě stejné, pak platí, že:</a:t>
            </a:r>
          </a:p>
          <a:p>
            <a:pPr marL="457200" indent="-457200">
              <a:buFont typeface="+mj-lt"/>
              <a:buAutoNum type="arabicPeriod"/>
            </a:pPr>
            <a:endParaRPr lang="cs-CZ" sz="1000" dirty="0" smtClean="0"/>
          </a:p>
          <a:p>
            <a:pPr marL="457200" indent="-457200">
              <a:buFont typeface="+mj-lt"/>
              <a:buAutoNum type="arabicPeriod"/>
            </a:pPr>
            <a:endParaRPr lang="cs-CZ" sz="1000" dirty="0" smtClean="0"/>
          </a:p>
          <a:p>
            <a:pPr marL="457200" indent="-457200">
              <a:buFont typeface="+mj-lt"/>
              <a:buAutoNum type="arabicPeriod"/>
            </a:pPr>
            <a:r>
              <a:rPr lang="cs-CZ" sz="2000" dirty="0" smtClean="0"/>
              <a:t>Dále můžeme vypočítat vstupní i výstupní výkony 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P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při znalosti hodnot napětí U</a:t>
            </a:r>
            <a:r>
              <a:rPr lang="cs-CZ" sz="2000" baseline="-25000" dirty="0" smtClean="0"/>
              <a:t>1 </a:t>
            </a:r>
            <a:r>
              <a:rPr lang="cs-CZ" sz="2000" dirty="0" smtClean="0"/>
              <a:t>a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odporu R:</a:t>
            </a:r>
          </a:p>
          <a:p>
            <a:pPr marL="457200" indent="-457200">
              <a:buFont typeface="+mj-lt"/>
              <a:buAutoNum type="arabicPeriod" startAt="3"/>
            </a:pPr>
            <a:endParaRPr lang="cs-CZ" sz="2000" dirty="0" smtClean="0"/>
          </a:p>
          <a:p>
            <a:pPr marL="457200" indent="-457200">
              <a:buFont typeface="+mj-lt"/>
              <a:buAutoNum type="arabicPeriod" startAt="3"/>
            </a:pPr>
            <a:endParaRPr lang="cs-CZ" sz="2000" dirty="0"/>
          </a:p>
          <a:p>
            <a:pPr marL="457200" indent="-457200">
              <a:buFont typeface="+mj-lt"/>
              <a:buAutoNum type="arabicPeriod" startAt="3"/>
            </a:pPr>
            <a:endParaRPr lang="cs-CZ" sz="20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cs-CZ" sz="2000" dirty="0" smtClean="0"/>
              <a:t>Díky </a:t>
            </a:r>
            <a:r>
              <a:rPr lang="cs-CZ" sz="2000" dirty="0"/>
              <a:t>tomu můžeme snadno vypočítat absolutní výkonové úrovně na začátku a konci celého řetězce Lm</a:t>
            </a:r>
            <a:r>
              <a:rPr lang="cs-CZ" sz="2000" baseline="-25000" dirty="0"/>
              <a:t>1</a:t>
            </a:r>
            <a:r>
              <a:rPr lang="cs-CZ" sz="2000" dirty="0"/>
              <a:t>, Lm</a:t>
            </a:r>
            <a:r>
              <a:rPr lang="cs-CZ" sz="2000" baseline="-25000" dirty="0"/>
              <a:t>2</a:t>
            </a:r>
            <a:r>
              <a:rPr lang="cs-CZ" sz="2000" dirty="0"/>
              <a:t>:</a:t>
            </a:r>
          </a:p>
          <a:p>
            <a:pPr marL="457200" indent="-457200">
              <a:buFont typeface="+mj-lt"/>
              <a:buAutoNum type="arabicPeriod" startAt="3"/>
            </a:pPr>
            <a:endParaRPr lang="cs-CZ" sz="2000" dirty="0"/>
          </a:p>
          <a:p>
            <a:pPr marL="457200" indent="-457200">
              <a:buFont typeface="+mj-lt"/>
              <a:buAutoNum type="arabicPeriod" startAt="3"/>
            </a:pPr>
            <a:endParaRPr lang="cs-CZ" sz="2000" dirty="0"/>
          </a:p>
          <a:p>
            <a:pPr marL="457200" indent="-457200">
              <a:buFont typeface="+mj-lt"/>
              <a:buAutoNum type="arabicPeriod" startAt="3"/>
            </a:pPr>
            <a:endParaRPr lang="cs-CZ" sz="2000" dirty="0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0132752"/>
              </p:ext>
            </p:extLst>
          </p:nvPr>
        </p:nvGraphicFramePr>
        <p:xfrm>
          <a:off x="2297692" y="2117128"/>
          <a:ext cx="1800200" cy="400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Equation" r:id="rId5" imgW="1028520" imgH="228600" progId="Equation.DSMT4">
                  <p:embed/>
                </p:oleObj>
              </mc:Choice>
              <mc:Fallback>
                <p:oleObj name="Equation" r:id="rId5" imgW="102852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297692" y="2117128"/>
                        <a:ext cx="1800200" cy="400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2153830"/>
              </p:ext>
            </p:extLst>
          </p:nvPr>
        </p:nvGraphicFramePr>
        <p:xfrm>
          <a:off x="4097892" y="3243028"/>
          <a:ext cx="4512970" cy="689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Equation" r:id="rId7" imgW="2743200" imgH="419040" progId="Equation.DSMT4">
                  <p:embed/>
                </p:oleObj>
              </mc:Choice>
              <mc:Fallback>
                <p:oleObj name="Equation" r:id="rId7" imgW="2743200" imgH="419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097892" y="3243028"/>
                        <a:ext cx="4512970" cy="6894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1987884"/>
              </p:ext>
            </p:extLst>
          </p:nvPr>
        </p:nvGraphicFramePr>
        <p:xfrm>
          <a:off x="3098040" y="4899372"/>
          <a:ext cx="3355975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9" imgW="1917360" imgH="507960" progId="Equation.DSMT4">
                  <p:embed/>
                </p:oleObj>
              </mc:Choice>
              <mc:Fallback>
                <p:oleObj name="Equation" r:id="rId9" imgW="1917360" imgH="507960" progId="Equation.DSMT4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8040" y="4899372"/>
                        <a:ext cx="3355975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03684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478" y="1387167"/>
            <a:ext cx="8784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Řešení:</a:t>
            </a:r>
            <a:r>
              <a:rPr lang="cs-CZ" sz="2000" dirty="0" smtClean="0"/>
              <a:t> </a:t>
            </a:r>
            <a:endParaRPr lang="cs-CZ" sz="2000" dirty="0"/>
          </a:p>
          <a:p>
            <a:pPr marL="457200" indent="-457200">
              <a:buFont typeface="+mj-lt"/>
              <a:buAutoNum type="arabicPeriod" startAt="4"/>
            </a:pPr>
            <a:r>
              <a:rPr lang="cs-CZ" sz="2000" dirty="0"/>
              <a:t>Jejich vzájemným odečtením získáme celkový útlum řetězce. Ten však také můžeme získat sečtením útlumů všech jeho členů, platí proto:</a:t>
            </a:r>
          </a:p>
          <a:p>
            <a:pPr marL="457200" indent="-457200">
              <a:buFont typeface="+mj-lt"/>
              <a:buAutoNum type="arabicPeriod" startAt="4"/>
            </a:pPr>
            <a:endParaRPr lang="cs-CZ" sz="2000" dirty="0"/>
          </a:p>
          <a:p>
            <a:pPr marL="457200" indent="-457200">
              <a:buFont typeface="+mj-lt"/>
              <a:buAutoNum type="arabicPeriod" startAt="4"/>
            </a:pPr>
            <a:endParaRPr lang="cs-CZ" sz="2000" dirty="0"/>
          </a:p>
          <a:p>
            <a:pPr marL="457200" indent="-457200">
              <a:buFont typeface="+mj-lt"/>
              <a:buAutoNum type="arabicPeriod" startAt="4"/>
            </a:pPr>
            <a:endParaRPr lang="cs-CZ" sz="2000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cs-CZ" sz="2000" dirty="0" smtClean="0"/>
              <a:t>Naším </a:t>
            </a:r>
            <a:r>
              <a:rPr lang="cs-CZ" sz="2000" dirty="0"/>
              <a:t>úkolem je vypočítat zisk prostředního </a:t>
            </a:r>
            <a:r>
              <a:rPr lang="cs-CZ" sz="2000" dirty="0" err="1"/>
              <a:t>dvojbranu</a:t>
            </a:r>
            <a:r>
              <a:rPr lang="cs-CZ" sz="2000" dirty="0"/>
              <a:t> G</a:t>
            </a:r>
            <a:r>
              <a:rPr lang="cs-CZ" sz="2000" baseline="-25000" dirty="0"/>
              <a:t>2</a:t>
            </a:r>
            <a:r>
              <a:rPr lang="cs-CZ" sz="2000" dirty="0"/>
              <a:t>, můžeme jej tedy vyjádřit:</a:t>
            </a:r>
          </a:p>
          <a:p>
            <a:pPr marL="457200" indent="-457200">
              <a:buFont typeface="+mj-lt"/>
              <a:buAutoNum type="arabicPeriod" startAt="4"/>
            </a:pPr>
            <a:endParaRPr lang="cs-CZ" sz="2000" dirty="0"/>
          </a:p>
          <a:p>
            <a:pPr marL="457200" indent="-457200">
              <a:buFont typeface="+mj-lt"/>
              <a:buAutoNum type="arabicPeriod" startAt="4"/>
            </a:pPr>
            <a:endParaRPr lang="cs-CZ" sz="2000" dirty="0"/>
          </a:p>
          <a:p>
            <a:pPr marL="457200" indent="-457200">
              <a:buFont typeface="+mj-lt"/>
              <a:buAutoNum type="arabicPeriod" startAt="4"/>
            </a:pPr>
            <a:endParaRPr lang="cs-CZ" sz="2000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345067"/>
              </p:ext>
            </p:extLst>
          </p:nvPr>
        </p:nvGraphicFramePr>
        <p:xfrm>
          <a:off x="806450" y="2531482"/>
          <a:ext cx="2928938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5" imgW="1549080" imgH="228600" progId="Equation.DSMT4">
                  <p:embed/>
                </p:oleObj>
              </mc:Choice>
              <mc:Fallback>
                <p:oleObj name="Equation" r:id="rId5" imgW="1549080" imgH="228600" progId="Equation.DSMT4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2531482"/>
                        <a:ext cx="2928938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8640801"/>
              </p:ext>
            </p:extLst>
          </p:nvPr>
        </p:nvGraphicFramePr>
        <p:xfrm>
          <a:off x="806450" y="4088397"/>
          <a:ext cx="3786188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7" imgW="2311200" imgH="457200" progId="Equation.DSMT4">
                  <p:embed/>
                </p:oleObj>
              </mc:Choice>
              <mc:Fallback>
                <p:oleObj name="Equation" r:id="rId7" imgW="2311200" imgH="457200" progId="Equation.DSMT4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6450" y="4088397"/>
                        <a:ext cx="3786188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1256646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Úrovně v telekomunikačním </a:t>
            </a:r>
            <a:r>
              <a:rPr lang="cs-CZ" sz="1800" dirty="0" smtClean="0"/>
              <a:t>řetězci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72008" y="1338421"/>
            <a:ext cx="8891688" cy="291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Spočítejte samostatně následující příklad</a:t>
            </a:r>
          </a:p>
          <a:p>
            <a:pPr>
              <a:spcAft>
                <a:spcPts val="200"/>
              </a:spcAft>
            </a:pPr>
            <a:endParaRPr lang="cs-CZ" sz="2000" b="1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Zadání:</a:t>
            </a:r>
            <a:r>
              <a:rPr lang="cs-CZ" sz="2000" dirty="0" smtClean="0"/>
              <a:t> Telekomunikační řetězec obsahuje 3 </a:t>
            </a:r>
            <a:r>
              <a:rPr lang="cs-CZ" sz="2000" dirty="0" err="1" smtClean="0"/>
              <a:t>dvojbrany</a:t>
            </a:r>
            <a:r>
              <a:rPr lang="cs-CZ" sz="2000" dirty="0" smtClean="0"/>
              <a:t>. První i druhý jsou pasivní </a:t>
            </a:r>
            <a:r>
              <a:rPr lang="cs-CZ" sz="2000" dirty="0" err="1" smtClean="0"/>
              <a:t>dvojbrany</a:t>
            </a:r>
            <a:r>
              <a:rPr lang="cs-CZ" sz="2000" dirty="0" smtClean="0"/>
              <a:t> s útlumy A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6 dB a A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12 dB, jejich vstupní i výstupní odpory jsou shodné a jejich hodnota je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300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Třetí </a:t>
            </a:r>
            <a:r>
              <a:rPr lang="cs-CZ" sz="2000" dirty="0" err="1" smtClean="0"/>
              <a:t>dvojbran</a:t>
            </a:r>
            <a:r>
              <a:rPr lang="cs-CZ" sz="2000" dirty="0" smtClean="0"/>
              <a:t> je zesilovač, jehož zisk je G</a:t>
            </a:r>
            <a:r>
              <a:rPr lang="cs-CZ" sz="2000" baseline="-25000" dirty="0" smtClean="0"/>
              <a:t>3</a:t>
            </a:r>
            <a:r>
              <a:rPr lang="cs-CZ" sz="2000" dirty="0" smtClean="0"/>
              <a:t> = 8 dB, jeho vstupní odpor je také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300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, ale výstupní odpor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75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Na vstup celého řetězce byl připojen generátor napětí s efektivní hodnotou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2 V. Určete efektivní hodnotu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na výstupu celého řetězce a absolutní výkonovou úroveň na výstupu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.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043587"/>
              </p:ext>
            </p:extLst>
          </p:nvPr>
        </p:nvGraphicFramePr>
        <p:xfrm>
          <a:off x="690994" y="4295529"/>
          <a:ext cx="7730294" cy="21274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Visio" r:id="rId5" imgW="7606944" imgH="2011230" progId="Visio.Drawing.11">
                  <p:embed/>
                </p:oleObj>
              </mc:Choice>
              <mc:Fallback>
                <p:oleObj name="Visio" r:id="rId5" imgW="7606944" imgH="20112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0994" y="4295529"/>
                        <a:ext cx="7730294" cy="21274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081825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1424</TotalTime>
  <Words>1444</Words>
  <Application>Microsoft Office PowerPoint</Application>
  <PresentationFormat>Předvádění na obrazovce (4:3)</PresentationFormat>
  <Paragraphs>164</Paragraphs>
  <Slides>13</Slides>
  <Notes>11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13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Mustr_prezentace_OPPA</vt:lpstr>
      <vt:lpstr>Visio</vt:lpstr>
      <vt:lpstr>Equation</vt:lpstr>
      <vt:lpstr>MathType 6.0 Equation</vt:lpstr>
      <vt:lpstr>Prezentace aplikace PowerPoint</vt:lpstr>
      <vt:lpstr>Příklady pro výpočet útlumů a úrovní</vt:lpstr>
      <vt:lpstr>Úrovně v telekomunikačním řetězci</vt:lpstr>
      <vt:lpstr>Úrovně v telekomunikačním řetězci</vt:lpstr>
      <vt:lpstr>Zesilovače</vt:lpstr>
      <vt:lpstr>Úrovně v telekomunikačním řetězci</vt:lpstr>
      <vt:lpstr>Úrovně v telekomunikačním řetězci</vt:lpstr>
      <vt:lpstr>Úrovně v telekomunikačním řetězci</vt:lpstr>
      <vt:lpstr>Úrovně v telekomunikačním řetězci</vt:lpstr>
      <vt:lpstr>Úrovně v telekomunikačním řetězci</vt:lpstr>
      <vt:lpstr>Úrovně v telekomunikačním řetězci</vt:lpstr>
      <vt:lpstr>Úrovně v telekomunikačním řetězci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292</cp:revision>
  <dcterms:created xsi:type="dcterms:W3CDTF">2013-09-10T05:03:47Z</dcterms:created>
  <dcterms:modified xsi:type="dcterms:W3CDTF">2014-10-02T10:12:44Z</dcterms:modified>
</cp:coreProperties>
</file>