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handoutMasterIdLst>
    <p:handoutMasterId r:id="rId23"/>
  </p:handoutMasterIdLst>
  <p:sldIdLst>
    <p:sldId id="270" r:id="rId2"/>
    <p:sldId id="289" r:id="rId3"/>
    <p:sldId id="290" r:id="rId4"/>
    <p:sldId id="291" r:id="rId5"/>
    <p:sldId id="292" r:id="rId6"/>
    <p:sldId id="293" r:id="rId7"/>
    <p:sldId id="294" r:id="rId8"/>
    <p:sldId id="305" r:id="rId9"/>
    <p:sldId id="306" r:id="rId10"/>
    <p:sldId id="295" r:id="rId11"/>
    <p:sldId id="296" r:id="rId12"/>
    <p:sldId id="297" r:id="rId13"/>
    <p:sldId id="298" r:id="rId14"/>
    <p:sldId id="299" r:id="rId15"/>
    <p:sldId id="300" r:id="rId16"/>
    <p:sldId id="301" r:id="rId17"/>
    <p:sldId id="302" r:id="rId18"/>
    <p:sldId id="303" r:id="rId19"/>
    <p:sldId id="304" r:id="rId20"/>
    <p:sldId id="280" r:id="rId21"/>
  </p:sldIdLst>
  <p:sldSz cx="9144000" cy="6858000" type="screen4x3"/>
  <p:notesSz cx="6858000" cy="994568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2E12"/>
    <a:srgbClr val="F7D417"/>
    <a:srgbClr val="3C3C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80756" autoAdjust="0"/>
  </p:normalViewPr>
  <p:slideViewPr>
    <p:cSldViewPr snapToGrid="0" snapToObjects="1">
      <p:cViewPr varScale="1">
        <p:scale>
          <a:sx n="76" d="100"/>
          <a:sy n="76" d="100"/>
        </p:scale>
        <p:origin x="114" y="4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cs-CZ"/>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cs-CZ"/>
          </a:p>
        </p:txBody>
      </p:sp>
      <p:sp>
        <p:nvSpPr>
          <p:cNvPr id="49156" name="Rectangle 4"/>
          <p:cNvSpPr>
            <a:spLocks noGrp="1" noChangeArrowheads="1"/>
          </p:cNvSpPr>
          <p:nvPr>
            <p:ph type="ftr" sz="quarter" idx="2"/>
          </p:nvPr>
        </p:nvSpPr>
        <p:spPr bwMode="auto">
          <a:xfrm>
            <a:off x="0"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cs-CZ"/>
          </a:p>
        </p:txBody>
      </p:sp>
      <p:sp>
        <p:nvSpPr>
          <p:cNvPr id="49157" name="Rectangle 5"/>
          <p:cNvSpPr>
            <a:spLocks noGrp="1" noChangeArrowheads="1"/>
          </p:cNvSpPr>
          <p:nvPr>
            <p:ph type="sldNum" sz="quarter" idx="3"/>
          </p:nvPr>
        </p:nvSpPr>
        <p:spPr bwMode="auto">
          <a:xfrm>
            <a:off x="3884613" y="9447213"/>
            <a:ext cx="29718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EF4B5975-4091-4F51-BEC7-5BCEFEB1EFDF}" type="slidenum">
              <a:rPr lang="cs-CZ"/>
              <a:pPr>
                <a:defRPr/>
              </a:pPr>
              <a:t>‹#›</a:t>
            </a:fld>
            <a:endParaRPr lang="cs-CZ"/>
          </a:p>
        </p:txBody>
      </p:sp>
    </p:spTree>
    <p:extLst>
      <p:ext uri="{BB962C8B-B14F-4D97-AF65-F5344CB8AC3E}">
        <p14:creationId xmlns:p14="http://schemas.microsoft.com/office/powerpoint/2010/main" val="2150712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defTabSz="933450">
              <a:defRPr sz="1200"/>
            </a:lvl1pPr>
          </a:lstStyle>
          <a:p>
            <a:pPr>
              <a:defRPr/>
            </a:pPr>
            <a:endParaRPr lang="cs-CZ"/>
          </a:p>
        </p:txBody>
      </p:sp>
      <p:sp>
        <p:nvSpPr>
          <p:cNvPr id="6147" name="Rectangle 3"/>
          <p:cNvSpPr>
            <a:spLocks noGrp="1" noChangeArrowheads="1"/>
          </p:cNvSpPr>
          <p:nvPr>
            <p:ph type="dt" idx="1"/>
          </p:nvPr>
        </p:nvSpPr>
        <p:spPr bwMode="auto">
          <a:xfrm>
            <a:off x="3884613" y="0"/>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lvl1pPr algn="r" defTabSz="933450">
              <a:defRPr sz="1200"/>
            </a:lvl1pPr>
          </a:lstStyle>
          <a:p>
            <a:pPr>
              <a:defRPr/>
            </a:pPr>
            <a:endParaRPr lang="cs-CZ"/>
          </a:p>
        </p:txBody>
      </p:sp>
      <p:sp>
        <p:nvSpPr>
          <p:cNvPr id="12292"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724400"/>
            <a:ext cx="5486400" cy="447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150" name="Rectangle 6"/>
          <p:cNvSpPr>
            <a:spLocks noGrp="1" noChangeArrowheads="1"/>
          </p:cNvSpPr>
          <p:nvPr>
            <p:ph type="ftr" sz="quarter" idx="4"/>
          </p:nvPr>
        </p:nvSpPr>
        <p:spPr bwMode="auto">
          <a:xfrm>
            <a:off x="0"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defTabSz="933450">
              <a:defRPr sz="1200"/>
            </a:lvl1pPr>
          </a:lstStyle>
          <a:p>
            <a:pPr>
              <a:defRPr/>
            </a:pPr>
            <a:endParaRPr lang="cs-CZ"/>
          </a:p>
        </p:txBody>
      </p:sp>
      <p:sp>
        <p:nvSpPr>
          <p:cNvPr id="6151" name="Rectangle 7"/>
          <p:cNvSpPr>
            <a:spLocks noGrp="1" noChangeArrowheads="1"/>
          </p:cNvSpPr>
          <p:nvPr>
            <p:ph type="sldNum" sz="quarter" idx="5"/>
          </p:nvPr>
        </p:nvSpPr>
        <p:spPr bwMode="auto">
          <a:xfrm>
            <a:off x="3884613" y="9445625"/>
            <a:ext cx="2971800"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256" tIns="46627" rIns="93256" bIns="46627" numCol="1" anchor="b" anchorCtr="0" compatLnSpc="1">
            <a:prstTxWarp prst="textNoShape">
              <a:avLst/>
            </a:prstTxWarp>
          </a:bodyPr>
          <a:lstStyle>
            <a:lvl1pPr algn="r" defTabSz="933450">
              <a:defRPr sz="1200"/>
            </a:lvl1pPr>
          </a:lstStyle>
          <a:p>
            <a:pPr>
              <a:defRPr/>
            </a:pPr>
            <a:fld id="{19F9E967-BB3B-47E5-8EEC-C28942447864}" type="slidenum">
              <a:rPr lang="cs-CZ"/>
              <a:pPr>
                <a:defRPr/>
              </a:pPr>
              <a:t>‹#›</a:t>
            </a:fld>
            <a:endParaRPr lang="cs-CZ"/>
          </a:p>
        </p:txBody>
      </p:sp>
    </p:spTree>
    <p:extLst>
      <p:ext uri="{BB962C8B-B14F-4D97-AF65-F5344CB8AC3E}">
        <p14:creationId xmlns:p14="http://schemas.microsoft.com/office/powerpoint/2010/main" val="156750670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V</a:t>
            </a:r>
            <a:r>
              <a:rPr lang="cs-CZ" baseline="0" dirty="0" smtClean="0"/>
              <a:t> úvodu cvičení vytvořte ve spolupráci se studenty na tabuli seznam různých telekomunikačních služeb. Studenti budou obvykle uvádět zejména služby mobilních operátorů – hlasové i datové, dále pak nabídky poskytovatelů Wi-Fi, optického připojení k Internetu, VDSL apod. Pokud by žádný ze studentů neuvedl, doplňte sami tyto služby – pozemní TV vysílání a rozhlas, IPTV, fax, tísňové linky (150, 155, 158), pevné telefonní linky (hlasové), kabelová televize, Internet přes kabelovou televizi (CATV), </a:t>
            </a:r>
            <a:r>
              <a:rPr lang="cs-CZ" baseline="0" dirty="0" err="1" smtClean="0"/>
              <a:t>VoIP</a:t>
            </a:r>
            <a:r>
              <a:rPr lang="cs-CZ" baseline="0" dirty="0" smtClean="0"/>
              <a:t> přípojky, zelené linky (zdarma, začínající 800), ISDN, pagery, služba přesného času…. Diskutujte se studenty, jaké parametry jednotlivých služeb lze vyčíst z reklamních nabídek jejich poskytovatelů – obvykle cena, přenosová rychlost, objem přenesených dat. Sestavte žebříček poskytovatelů připojení k Internetu na základě jejich ceny a nabízené přenosové rychlosti ve vaší lokalitě.</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Studenti</a:t>
            </a:r>
            <a:r>
              <a:rPr lang="cs-CZ" baseline="0" dirty="0" smtClean="0"/>
              <a:t> měli z minulého cvičení za úkol kromě nabídky služeb různých poskytovatelů si zapsat i jejich parametry, které vyčetli z nabídek (letáků). Ptejte se jich proto, jaké parametry se jim podařilo zjistit a co tyto parametry znamenají.</a:t>
            </a:r>
            <a:endParaRPr lang="cs-CZ" dirty="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11</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12</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14</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15</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Ptejte se studentů, jaké mají doma připojení k Internetu (případně co zjistili za domácí úkol z nabídek poskytovatelů) a zejména jakých parametrů dosahuje?</a:t>
            </a:r>
          </a:p>
          <a:p>
            <a:r>
              <a:rPr lang="cs-CZ" baseline="0" dirty="0" smtClean="0"/>
              <a:t>Zejména jaká je jeho přenosová rychlost? Od mobilních připojení typu GPRS/EDGE s rychlostí v řádu desítek </a:t>
            </a:r>
            <a:r>
              <a:rPr lang="cs-CZ" baseline="0" dirty="0" err="1" smtClean="0"/>
              <a:t>kbit</a:t>
            </a:r>
            <a:r>
              <a:rPr lang="cs-CZ" baseline="0" dirty="0" smtClean="0"/>
              <a:t>/s, mobilní UMTS/LTE služby s rychlostí 2-5 </a:t>
            </a:r>
            <a:r>
              <a:rPr lang="cs-CZ" baseline="0" dirty="0" err="1" smtClean="0"/>
              <a:t>Mbit</a:t>
            </a:r>
            <a:r>
              <a:rPr lang="cs-CZ" baseline="0" dirty="0" smtClean="0"/>
              <a:t>/s, přes Wi-Fi přípojky s rychlostmi obvykle jednotky (4-20 </a:t>
            </a:r>
            <a:r>
              <a:rPr lang="cs-CZ" baseline="0" dirty="0" err="1" smtClean="0"/>
              <a:t>Mbit</a:t>
            </a:r>
            <a:r>
              <a:rPr lang="cs-CZ" baseline="0" dirty="0" smtClean="0"/>
              <a:t>/s) a ADSL2+/VDSL2 přípojky (16-30 </a:t>
            </a:r>
            <a:r>
              <a:rPr lang="cs-CZ" baseline="0" dirty="0" err="1" smtClean="0"/>
              <a:t>Mbit</a:t>
            </a:r>
            <a:r>
              <a:rPr lang="cs-CZ" baseline="0" dirty="0" smtClean="0"/>
              <a:t>/s) až po optické přípojky s rychlostmi 30-100 </a:t>
            </a:r>
            <a:r>
              <a:rPr lang="cs-CZ" baseline="0" dirty="0" err="1" smtClean="0"/>
              <a:t>Mbit</a:t>
            </a:r>
            <a:r>
              <a:rPr lang="cs-CZ" baseline="0" dirty="0" smtClean="0"/>
              <a:t>/s.</a:t>
            </a:r>
          </a:p>
          <a:p>
            <a:pPr marL="228600" indent="-228600">
              <a:buAutoNum type="arabicPeriod"/>
            </a:pPr>
            <a:r>
              <a:rPr lang="cs-CZ" baseline="0" dirty="0" smtClean="0"/>
              <a:t>Viz předchozí text.</a:t>
            </a:r>
          </a:p>
          <a:p>
            <a:pPr marL="228600" indent="-228600">
              <a:buAutoNum type="arabicPeriod"/>
            </a:pPr>
            <a:r>
              <a:rPr lang="cs-CZ" baseline="0" dirty="0" smtClean="0"/>
              <a:t>Přenosová rychlost se udává v jednotkách bit/s, nesprávně b/s, v anglicky mluvících zemích </a:t>
            </a:r>
            <a:r>
              <a:rPr lang="cs-CZ" baseline="0" dirty="0" err="1" smtClean="0"/>
              <a:t>bps</a:t>
            </a:r>
            <a:r>
              <a:rPr lang="cs-CZ" baseline="0" dirty="0" smtClean="0"/>
              <a:t> (bit per second). Obvykle pak násobky </a:t>
            </a:r>
            <a:r>
              <a:rPr lang="cs-CZ" baseline="0" dirty="0" err="1" smtClean="0"/>
              <a:t>kbit</a:t>
            </a:r>
            <a:r>
              <a:rPr lang="cs-CZ" baseline="0" dirty="0" smtClean="0"/>
              <a:t>/s, </a:t>
            </a:r>
            <a:r>
              <a:rPr lang="cs-CZ" baseline="0" dirty="0" err="1" smtClean="0"/>
              <a:t>Mbit</a:t>
            </a:r>
            <a:r>
              <a:rPr lang="cs-CZ" baseline="0" dirty="0" smtClean="0"/>
              <a:t>/s, </a:t>
            </a:r>
            <a:r>
              <a:rPr lang="cs-CZ" baseline="0" dirty="0" err="1" smtClean="0"/>
              <a:t>Gbit</a:t>
            </a:r>
            <a:r>
              <a:rPr lang="cs-CZ" baseline="0" dirty="0" smtClean="0"/>
              <a:t>/s apod.</a:t>
            </a:r>
          </a:p>
          <a:p>
            <a:pPr marL="228600" indent="-228600">
              <a:buAutoNum type="arabicPeriod"/>
            </a:pPr>
            <a:r>
              <a:rPr lang="cs-CZ" baseline="0" dirty="0" smtClean="0"/>
              <a:t>Omezení se týkají obvykle mobilních sítí (EDGE, UMTS, LTE), u fixních sítí (Wi-Fi, ADSL2+/VDSL, optické přípojky) jen výjimečně. Důvodem je ochrana před nadměrným zatěžováním mobilní sítě v omezené lokalitě.</a:t>
            </a:r>
          </a:p>
          <a:p>
            <a:pPr marL="228600" indent="-228600">
              <a:buAutoNum type="arabicPeriod"/>
            </a:pPr>
            <a:r>
              <a:rPr lang="cs-CZ" baseline="0" dirty="0" smtClean="0"/>
              <a:t>Na Internetu existují různé „</a:t>
            </a:r>
            <a:r>
              <a:rPr lang="cs-CZ" baseline="0" dirty="0" err="1" smtClean="0"/>
              <a:t>speedmetry</a:t>
            </a:r>
            <a:r>
              <a:rPr lang="cs-CZ" baseline="0" dirty="0" smtClean="0"/>
              <a:t>“, pomocí kterých lze spustit a otestovat reálnou přenosovou rychlost dané přípojky. Např. www.rychlost.cz, www.dsl.cz, www.speedtest.net apod. Testování pomocí nich není sice zcela průkazné, ale při opakovaném spuštění lze získat poměrně dobrý odhad o reálné přenosové rychlosti dané přípojky.</a:t>
            </a:r>
          </a:p>
          <a:p>
            <a:pPr marL="228600" indent="-228600">
              <a:buAutoNum type="arabicPeriod"/>
            </a:pPr>
            <a:r>
              <a:rPr lang="cs-CZ" baseline="0" dirty="0" smtClean="0"/>
              <a:t>Viz bod 4, většina těchto </a:t>
            </a:r>
            <a:r>
              <a:rPr lang="cs-CZ" baseline="0" dirty="0" err="1" smtClean="0"/>
              <a:t>speedmetrů</a:t>
            </a:r>
            <a:r>
              <a:rPr lang="cs-CZ" baseline="0" dirty="0" smtClean="0"/>
              <a:t> dokáže odhadnout i zpoždění v </a:t>
            </a:r>
            <a:r>
              <a:rPr lang="cs-CZ" baseline="0" dirty="0" err="1" smtClean="0"/>
              <a:t>ms</a:t>
            </a:r>
            <a:r>
              <a:rPr lang="cs-CZ" baseline="0" dirty="0" smtClean="0"/>
              <a:t>. Kromě toho lze využít příkazovou řádku a vestavěné aplikace operačního systému na daném počítači, např. příkaz „ping“ v prostředí MS Windows.</a:t>
            </a:r>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16</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Diskutujte se studenty, jakou rychlost přípojky k Internetu mají doma. </a:t>
            </a:r>
          </a:p>
          <a:p>
            <a:r>
              <a:rPr lang="cs-CZ" baseline="0" dirty="0" smtClean="0"/>
              <a:t>POZOR – jednotky </a:t>
            </a:r>
            <a:r>
              <a:rPr lang="cs-CZ" baseline="0" dirty="0" err="1" smtClean="0"/>
              <a:t>KiB</a:t>
            </a:r>
            <a:r>
              <a:rPr lang="cs-CZ" baseline="0" dirty="0" smtClean="0"/>
              <a:t>, </a:t>
            </a:r>
            <a:r>
              <a:rPr lang="cs-CZ" baseline="0" dirty="0" err="1" smtClean="0"/>
              <a:t>MiB</a:t>
            </a:r>
            <a:r>
              <a:rPr lang="cs-CZ" baseline="0" dirty="0" smtClean="0"/>
              <a:t> </a:t>
            </a:r>
            <a:r>
              <a:rPr lang="cs-CZ" baseline="0" dirty="0" err="1" smtClean="0"/>
              <a:t>atd</a:t>
            </a:r>
            <a:r>
              <a:rPr lang="cs-CZ" baseline="0" dirty="0" smtClean="0"/>
              <a:t> jsou sice mezinárodně standardizovány, ale v praxi se setkáváme s vynecháváním písmena „i“, což není takový problém u KB (zde se liší od kB velikostí k/K), ale je problém u MB a GB.</a:t>
            </a:r>
          </a:p>
          <a:p>
            <a:endParaRPr lang="cs-CZ" baseline="0" dirty="0" smtClean="0"/>
          </a:p>
          <a:p>
            <a:r>
              <a:rPr lang="cs-CZ" baseline="0" dirty="0" smtClean="0"/>
              <a:t>Za domácí úkol nechte studenty spočítat přepočet mezi 1 </a:t>
            </a:r>
            <a:r>
              <a:rPr lang="cs-CZ" baseline="0" dirty="0" err="1" smtClean="0"/>
              <a:t>KiB</a:t>
            </a:r>
            <a:r>
              <a:rPr lang="cs-CZ" baseline="0" dirty="0" smtClean="0"/>
              <a:t> = ? kB, 1 </a:t>
            </a:r>
            <a:r>
              <a:rPr lang="cs-CZ" baseline="0" dirty="0" err="1" smtClean="0"/>
              <a:t>MiB</a:t>
            </a:r>
            <a:r>
              <a:rPr lang="cs-CZ" baseline="0" dirty="0" smtClean="0"/>
              <a:t> = ? MB, 1 </a:t>
            </a:r>
            <a:r>
              <a:rPr lang="cs-CZ" baseline="0" dirty="0" err="1" smtClean="0"/>
              <a:t>GiB</a:t>
            </a:r>
            <a:r>
              <a:rPr lang="cs-CZ" baseline="0" dirty="0" smtClean="0"/>
              <a:t> = ? GB a naopak.</a:t>
            </a:r>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17</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Diskutujte se studenty, jakou rychlost přípojky k Internetu mají </a:t>
            </a:r>
            <a:r>
              <a:rPr lang="cs-CZ" baseline="0" smtClean="0"/>
              <a:t>doma.</a:t>
            </a:r>
            <a:endParaRPr lang="cs-CZ" baseline="0"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18</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baseline="0" dirty="0" smtClean="0"/>
              <a:t>Diskutujte se studenty, jakou rychlost přípojky k Internetu mají </a:t>
            </a:r>
            <a:r>
              <a:rPr lang="cs-CZ" baseline="0" smtClean="0"/>
              <a:t>doma.</a:t>
            </a:r>
            <a:endParaRPr lang="cs-CZ" baseline="0"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19</a:t>
            </a:fld>
            <a:endParaRPr lang="cs-CZ"/>
          </a:p>
        </p:txBody>
      </p:sp>
    </p:spTree>
    <p:extLst>
      <p:ext uri="{BB962C8B-B14F-4D97-AF65-F5344CB8AC3E}">
        <p14:creationId xmlns:p14="http://schemas.microsoft.com/office/powerpoint/2010/main" val="3387068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3</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Pro</a:t>
            </a:r>
            <a:r>
              <a:rPr lang="cs-CZ" baseline="0" dirty="0" smtClean="0"/>
              <a:t> lepší pochopení tohoto a následujícího </a:t>
            </a:r>
            <a:r>
              <a:rPr lang="cs-CZ" baseline="0" dirty="0" err="1" smtClean="0"/>
              <a:t>slidu</a:t>
            </a:r>
            <a:r>
              <a:rPr lang="cs-CZ" baseline="0" dirty="0" smtClean="0"/>
              <a:t> by měl učitel vysvětlit použité pojmy na jednoduchém příkladu – například pevná telefonní přípojka.</a:t>
            </a:r>
          </a:p>
          <a:p>
            <a:r>
              <a:rPr lang="cs-CZ" baseline="0" dirty="0" smtClean="0"/>
              <a:t>Provozovatel (vlastník) telefonní sítě je například Telefonica O2, uživatelem služby pevné telefonní (hlasové) přípojky je domácnost v Praze. Ta si ale může vybrat alternativního poskytovatele, třeba společnost GTS. V tomto případě tak bude provozovatel telefonní sítě společnost Telefonica O2, ale poskytovatelem služby bude společnost GTS. Na základě uzavřené smlouvy bude naší rodině v Praze přiděleno telefonní číslo, čímž se stanou účastníky telefonní služby.</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4</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Naší modelové domácnosti v Praze s pevnou telefonní přípojkou bude u vstupu do jejich bytu vytvořena telefonní zásuvka,</a:t>
            </a:r>
            <a:r>
              <a:rPr lang="cs-CZ" baseline="0" dirty="0" smtClean="0"/>
              <a:t> kterou bude vlastnit provozovatel telefonní sítě, společnost Telefonica O2. Pokud si rodina svůj telefonní přístroj připojí na chodbě bytu přímo do této zásuvky, bude to koncový bod sítě. Co se ale stane v případě, že si budou chtít umístit telefonní přístroj do kuchyně? Koupí si proto 5 metrů dlouhý prodlužovací telefonní kabel, který zapojí do zásuvky u dveří a natáhnou jej do kuchyně, kde k němu připojí telefon. Kde se teď bude nacházet koncový bod sítě? Odpověď – koncovým bodem sítě bude stále zásuvka u dveří, protože se jedná o poslední bod vlastněný provozovatelem telefonní sítě. Zakoupený prodlužovací kabel patří naší modelové rodině a proto již nenáleží do sítě vlastněné provozovatelem.</a:t>
            </a:r>
          </a:p>
          <a:p>
            <a:pPr marL="0" marR="0" indent="0" algn="l" defTabSz="914400" rtl="0" eaLnBrk="1" fontAlgn="auto" latinLnBrk="0" hangingPunct="1">
              <a:lnSpc>
                <a:spcPct val="100000"/>
              </a:lnSpc>
              <a:spcBef>
                <a:spcPts val="0"/>
              </a:spcBef>
              <a:spcAft>
                <a:spcPts val="0"/>
              </a:spcAft>
              <a:buClrTx/>
              <a:buSzTx/>
              <a:buFontTx/>
              <a:buNone/>
              <a:tabLst/>
              <a:defRPr/>
            </a:pPr>
            <a:r>
              <a:rPr lang="cs-CZ" dirty="0" smtClean="0"/>
              <a:t>Poslední bod vede k zamyšlení – zkuste situaci řešit společně se studenty.</a:t>
            </a:r>
          </a:p>
          <a:p>
            <a:r>
              <a:rPr lang="cs-CZ" baseline="0" dirty="0" smtClean="0"/>
              <a:t>U mobilních (rádiových) komunikačních prostředků je situace obtížnější… Zde by asi bylo správné říct, že koncovým bodem mobilní sítě je zřejmě anténa základnové stanice, těžko jím bude vzduch (volný prostor) kudy se mobilní signály šíří, ani to nemůže být mobilní telefon, který již vlastní koncový uživatel (účastník).</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5</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cs-CZ" dirty="0" smtClean="0"/>
              <a:t>Snažte se studentům vysvětlit jednotlivé kategorie dělení služeb</a:t>
            </a:r>
            <a:r>
              <a:rPr lang="cs-CZ" baseline="0" dirty="0" smtClean="0"/>
              <a:t> pomocí jednoduchých příkladů – zeptejte se vždy studentů, zda by dokázali uvést ke každé kategorii nějaký další příklad.</a:t>
            </a: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6</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7</a:t>
            </a:fld>
            <a:endParaRPr lang="cs-CZ"/>
          </a:p>
        </p:txBody>
      </p:sp>
    </p:spTree>
    <p:extLst>
      <p:ext uri="{BB962C8B-B14F-4D97-AF65-F5344CB8AC3E}">
        <p14:creationId xmlns:p14="http://schemas.microsoft.com/office/powerpoint/2010/main" val="1742199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8</a:t>
            </a:fld>
            <a:endParaRPr lang="cs-CZ"/>
          </a:p>
        </p:txBody>
      </p:sp>
    </p:spTree>
    <p:extLst>
      <p:ext uri="{BB962C8B-B14F-4D97-AF65-F5344CB8AC3E}">
        <p14:creationId xmlns:p14="http://schemas.microsoft.com/office/powerpoint/2010/main" val="1434805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9</a:t>
            </a:fld>
            <a:endParaRPr lang="cs-CZ"/>
          </a:p>
        </p:txBody>
      </p:sp>
    </p:spTree>
    <p:extLst>
      <p:ext uri="{BB962C8B-B14F-4D97-AF65-F5344CB8AC3E}">
        <p14:creationId xmlns:p14="http://schemas.microsoft.com/office/powerpoint/2010/main" val="2978918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Zkuste se studenty vymyslet ještě nějaké další kritérium, podle kterého by šlo dělit telekomunikační služby. Např. služby časově omezené </a:t>
            </a:r>
            <a:r>
              <a:rPr lang="cs-CZ" baseline="0" dirty="0" smtClean="0"/>
              <a:t>a neomezené, služby mobilní a pevné, paušální nebo za poplatek podle objemu (velikosti dat, délky hovoru apod.) </a:t>
            </a:r>
            <a:r>
              <a:rPr lang="cs-CZ" baseline="0" dirty="0" err="1" smtClean="0"/>
              <a:t>atd</a:t>
            </a:r>
            <a:r>
              <a:rPr lang="cs-CZ" baseline="0" dirty="0" smtClean="0"/>
              <a:t>…</a:t>
            </a:r>
            <a:endParaRPr lang="cs-CZ" dirty="0"/>
          </a:p>
        </p:txBody>
      </p:sp>
      <p:sp>
        <p:nvSpPr>
          <p:cNvPr id="4" name="Zástupný symbol pro číslo snímku 3"/>
          <p:cNvSpPr>
            <a:spLocks noGrp="1"/>
          </p:cNvSpPr>
          <p:nvPr>
            <p:ph type="sldNum" sz="quarter" idx="10"/>
          </p:nvPr>
        </p:nvSpPr>
        <p:spPr/>
        <p:txBody>
          <a:bodyPr/>
          <a:lstStyle/>
          <a:p>
            <a:pPr>
              <a:defRPr/>
            </a:pPr>
            <a:fld id="{19F9E967-BB3B-47E5-8EEC-C28942447864}" type="slidenum">
              <a:rPr lang="cs-CZ" smtClean="0"/>
              <a:pPr>
                <a:defRPr/>
              </a:pPr>
              <a:t>10</a:t>
            </a:fld>
            <a:endParaRPr lang="cs-CZ"/>
          </a:p>
        </p:txBody>
      </p:sp>
    </p:spTree>
    <p:extLst>
      <p:ext uri="{BB962C8B-B14F-4D97-AF65-F5344CB8AC3E}">
        <p14:creationId xmlns:p14="http://schemas.microsoft.com/office/powerpoint/2010/main" val="1742199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pic>
        <p:nvPicPr>
          <p:cNvPr id="4" name="Picture 39" descr="prezentaceOPPa_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1039813" y="2482850"/>
            <a:ext cx="7772400" cy="1470025"/>
          </a:xfrm>
        </p:spPr>
        <p:txBody>
          <a:bodyPr anchor="t"/>
          <a:lstStyle>
            <a:lvl1pPr>
              <a:defRPr sz="2800">
                <a:solidFill>
                  <a:schemeClr val="bg1"/>
                </a:solidFill>
              </a:defRPr>
            </a:lvl1pPr>
          </a:lstStyle>
          <a:p>
            <a:pPr lvl="0"/>
            <a:r>
              <a:rPr lang="cs-CZ" noProof="0" smtClean="0"/>
              <a:t>Kliknutím lze upravit styl.</a:t>
            </a:r>
          </a:p>
        </p:txBody>
      </p:sp>
      <p:sp>
        <p:nvSpPr>
          <p:cNvPr id="3075" name="Rectangle 3"/>
          <p:cNvSpPr>
            <a:spLocks noGrp="1" noChangeArrowheads="1"/>
          </p:cNvSpPr>
          <p:nvPr>
            <p:ph type="subTitle" idx="1"/>
          </p:nvPr>
        </p:nvSpPr>
        <p:spPr>
          <a:xfrm>
            <a:off x="1039813" y="5591175"/>
            <a:ext cx="6400800" cy="603250"/>
          </a:xfrm>
        </p:spPr>
        <p:txBody>
          <a:bodyPr/>
          <a:lstStyle>
            <a:lvl1pPr marL="0" indent="0">
              <a:buFont typeface="Wingdings" pitchFamily="2" charset="2"/>
              <a:buNone/>
              <a:defRPr sz="1400" b="1">
                <a:solidFill>
                  <a:schemeClr val="bg1"/>
                </a:solidFill>
              </a:defRPr>
            </a:lvl1pPr>
          </a:lstStyle>
          <a:p>
            <a:pPr lvl="0"/>
            <a:r>
              <a:rPr lang="cs-CZ" noProof="0" smtClean="0"/>
              <a:t>Kliknutím lze upravit styl předlohy.</a:t>
            </a:r>
          </a:p>
        </p:txBody>
      </p:sp>
    </p:spTree>
    <p:extLst>
      <p:ext uri="{BB962C8B-B14F-4D97-AF65-F5344CB8AC3E}">
        <p14:creationId xmlns:p14="http://schemas.microsoft.com/office/powerpoint/2010/main" val="1313393059"/>
      </p:ext>
    </p:extLst>
  </p:cSld>
  <p:clrMapOvr>
    <a:masterClrMapping/>
  </p:clrMapOvr>
  <p:transition>
    <p:randomBa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5D1B7B6F-10CC-4456-88DD-EDCA26603826}" type="slidenum">
              <a:rPr lang="cs-CZ"/>
              <a:pPr>
                <a:defRPr/>
              </a:pPr>
              <a:t>‹#›</a:t>
            </a:fld>
            <a:endParaRPr lang="cs-CZ"/>
          </a:p>
        </p:txBody>
      </p:sp>
    </p:spTree>
    <p:extLst>
      <p:ext uri="{BB962C8B-B14F-4D97-AF65-F5344CB8AC3E}">
        <p14:creationId xmlns:p14="http://schemas.microsoft.com/office/powerpoint/2010/main" val="2836500555"/>
      </p:ext>
    </p:extLst>
  </p:cSld>
  <p:clrMapOvr>
    <a:masterClrMapping/>
  </p:clrMapOvr>
  <p:transition>
    <p:randomBa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721475" y="236538"/>
            <a:ext cx="2035175" cy="58896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615950" y="236538"/>
            <a:ext cx="5953125" cy="58896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F9403F1C-2470-4664-9B5B-1F2642AE8999}" type="slidenum">
              <a:rPr lang="cs-CZ"/>
              <a:pPr>
                <a:defRPr/>
              </a:pPr>
              <a:t>‹#›</a:t>
            </a:fld>
            <a:endParaRPr lang="cs-CZ"/>
          </a:p>
        </p:txBody>
      </p:sp>
    </p:spTree>
    <p:extLst>
      <p:ext uri="{BB962C8B-B14F-4D97-AF65-F5344CB8AC3E}">
        <p14:creationId xmlns:p14="http://schemas.microsoft.com/office/powerpoint/2010/main" val="3116801762"/>
      </p:ext>
    </p:extLst>
  </p:cSld>
  <p:clrMapOvr>
    <a:masterClrMapping/>
  </p:clrMapOvr>
  <p:transition>
    <p:randomBa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6"/>
          <p:cNvSpPr>
            <a:spLocks noGrp="1" noChangeArrowheads="1"/>
          </p:cNvSpPr>
          <p:nvPr>
            <p:ph type="sldNum" sz="quarter" idx="10"/>
          </p:nvPr>
        </p:nvSpPr>
        <p:spPr>
          <a:ln/>
        </p:spPr>
        <p:txBody>
          <a:bodyPr/>
          <a:lstStyle>
            <a:lvl1pPr>
              <a:defRPr/>
            </a:lvl1pPr>
          </a:lstStyle>
          <a:p>
            <a:pPr>
              <a:defRPr/>
            </a:pPr>
            <a:fld id="{76C4985B-73AF-46EE-94C6-3612EC56C1C2}" type="slidenum">
              <a:rPr lang="cs-CZ"/>
              <a:pPr>
                <a:defRPr/>
              </a:pPr>
              <a:t>‹#›</a:t>
            </a:fld>
            <a:endParaRPr lang="cs-CZ"/>
          </a:p>
        </p:txBody>
      </p:sp>
    </p:spTree>
    <p:extLst>
      <p:ext uri="{BB962C8B-B14F-4D97-AF65-F5344CB8AC3E}">
        <p14:creationId xmlns:p14="http://schemas.microsoft.com/office/powerpoint/2010/main" val="3556112997"/>
      </p:ext>
    </p:extLst>
  </p:cSld>
  <p:clrMapOvr>
    <a:masterClrMapping/>
  </p:clrMapOvr>
  <p:transition>
    <p:randomBa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C526A7F6-4B1B-4BFD-9095-8A6BDFF338F8}" type="slidenum">
              <a:rPr lang="cs-CZ"/>
              <a:pPr>
                <a:defRPr/>
              </a:pPr>
              <a:t>‹#›</a:t>
            </a:fld>
            <a:endParaRPr lang="cs-CZ"/>
          </a:p>
        </p:txBody>
      </p:sp>
    </p:spTree>
    <p:extLst>
      <p:ext uri="{BB962C8B-B14F-4D97-AF65-F5344CB8AC3E}">
        <p14:creationId xmlns:p14="http://schemas.microsoft.com/office/powerpoint/2010/main" val="339016777"/>
      </p:ext>
    </p:extLst>
  </p:cSld>
  <p:clrMapOvr>
    <a:masterClrMapping/>
  </p:clrMapOvr>
  <p:transition>
    <p:randomBa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61595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762500" y="1600200"/>
            <a:ext cx="3994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6"/>
          <p:cNvSpPr>
            <a:spLocks noGrp="1" noChangeArrowheads="1"/>
          </p:cNvSpPr>
          <p:nvPr>
            <p:ph type="sldNum" sz="quarter" idx="10"/>
          </p:nvPr>
        </p:nvSpPr>
        <p:spPr>
          <a:ln/>
        </p:spPr>
        <p:txBody>
          <a:bodyPr/>
          <a:lstStyle>
            <a:lvl1pPr>
              <a:defRPr/>
            </a:lvl1pPr>
          </a:lstStyle>
          <a:p>
            <a:pPr>
              <a:defRPr/>
            </a:pPr>
            <a:fld id="{E8A4D19B-8121-4653-A161-7B7025327513}" type="slidenum">
              <a:rPr lang="cs-CZ"/>
              <a:pPr>
                <a:defRPr/>
              </a:pPr>
              <a:t>‹#›</a:t>
            </a:fld>
            <a:endParaRPr lang="cs-CZ"/>
          </a:p>
        </p:txBody>
      </p:sp>
    </p:spTree>
    <p:extLst>
      <p:ext uri="{BB962C8B-B14F-4D97-AF65-F5344CB8AC3E}">
        <p14:creationId xmlns:p14="http://schemas.microsoft.com/office/powerpoint/2010/main" val="3347098831"/>
      </p:ext>
    </p:extLst>
  </p:cSld>
  <p:clrMapOvr>
    <a:masterClrMapping/>
  </p:clrMapOvr>
  <p:transition>
    <p:randomBa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6"/>
          <p:cNvSpPr>
            <a:spLocks noGrp="1" noChangeArrowheads="1"/>
          </p:cNvSpPr>
          <p:nvPr>
            <p:ph type="sldNum" sz="quarter" idx="10"/>
          </p:nvPr>
        </p:nvSpPr>
        <p:spPr>
          <a:ln/>
        </p:spPr>
        <p:txBody>
          <a:bodyPr/>
          <a:lstStyle>
            <a:lvl1pPr>
              <a:defRPr/>
            </a:lvl1pPr>
          </a:lstStyle>
          <a:p>
            <a:pPr>
              <a:defRPr/>
            </a:pPr>
            <a:fld id="{7C2041B1-0CE4-4F7B-93DD-E05971A8603B}" type="slidenum">
              <a:rPr lang="cs-CZ"/>
              <a:pPr>
                <a:defRPr/>
              </a:pPr>
              <a:t>‹#›</a:t>
            </a:fld>
            <a:endParaRPr lang="cs-CZ"/>
          </a:p>
        </p:txBody>
      </p:sp>
    </p:spTree>
    <p:extLst>
      <p:ext uri="{BB962C8B-B14F-4D97-AF65-F5344CB8AC3E}">
        <p14:creationId xmlns:p14="http://schemas.microsoft.com/office/powerpoint/2010/main" val="3132419913"/>
      </p:ext>
    </p:extLst>
  </p:cSld>
  <p:clrMapOvr>
    <a:masterClrMapping/>
  </p:clrMapOvr>
  <p:transition>
    <p:randomBa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6"/>
          <p:cNvSpPr>
            <a:spLocks noGrp="1" noChangeArrowheads="1"/>
          </p:cNvSpPr>
          <p:nvPr>
            <p:ph type="sldNum" sz="quarter" idx="10"/>
          </p:nvPr>
        </p:nvSpPr>
        <p:spPr>
          <a:ln/>
        </p:spPr>
        <p:txBody>
          <a:bodyPr/>
          <a:lstStyle>
            <a:lvl1pPr>
              <a:defRPr/>
            </a:lvl1pPr>
          </a:lstStyle>
          <a:p>
            <a:pPr>
              <a:defRPr/>
            </a:pPr>
            <a:fld id="{DD2D93EC-4EF0-44FE-BBCB-4025FFB88EEC}" type="slidenum">
              <a:rPr lang="cs-CZ"/>
              <a:pPr>
                <a:defRPr/>
              </a:pPr>
              <a:t>‹#›</a:t>
            </a:fld>
            <a:endParaRPr lang="cs-CZ"/>
          </a:p>
        </p:txBody>
      </p:sp>
    </p:spTree>
    <p:extLst>
      <p:ext uri="{BB962C8B-B14F-4D97-AF65-F5344CB8AC3E}">
        <p14:creationId xmlns:p14="http://schemas.microsoft.com/office/powerpoint/2010/main" val="420976397"/>
      </p:ext>
    </p:extLst>
  </p:cSld>
  <p:clrMapOvr>
    <a:masterClrMapping/>
  </p:clrMapOvr>
  <p:transition>
    <p:randomBa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58B0D5EF-4B36-4456-AB22-7E8B0B57494D}" type="slidenum">
              <a:rPr lang="cs-CZ"/>
              <a:pPr>
                <a:defRPr/>
              </a:pPr>
              <a:t>‹#›</a:t>
            </a:fld>
            <a:endParaRPr lang="cs-CZ"/>
          </a:p>
        </p:txBody>
      </p:sp>
    </p:spTree>
    <p:extLst>
      <p:ext uri="{BB962C8B-B14F-4D97-AF65-F5344CB8AC3E}">
        <p14:creationId xmlns:p14="http://schemas.microsoft.com/office/powerpoint/2010/main" val="3459466758"/>
      </p:ext>
    </p:extLst>
  </p:cSld>
  <p:clrMapOvr>
    <a:masterClrMapping/>
  </p:clrMapOvr>
  <p:transition>
    <p:randomBa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B191DC8A-9667-4301-AE0D-B23D4973A368}" type="slidenum">
              <a:rPr lang="cs-CZ"/>
              <a:pPr>
                <a:defRPr/>
              </a:pPr>
              <a:t>‹#›</a:t>
            </a:fld>
            <a:endParaRPr lang="cs-CZ"/>
          </a:p>
        </p:txBody>
      </p:sp>
    </p:spTree>
    <p:extLst>
      <p:ext uri="{BB962C8B-B14F-4D97-AF65-F5344CB8AC3E}">
        <p14:creationId xmlns:p14="http://schemas.microsoft.com/office/powerpoint/2010/main" val="1411871645"/>
      </p:ext>
    </p:extLst>
  </p:cSld>
  <p:clrMapOvr>
    <a:masterClrMapping/>
  </p:clrMapOvr>
  <p:transition>
    <p:randomBa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Kliknutím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9177DC33-E398-4EC9-A6D0-D48DC1E370DF}" type="slidenum">
              <a:rPr lang="cs-CZ"/>
              <a:pPr>
                <a:defRPr/>
              </a:pPr>
              <a:t>‹#›</a:t>
            </a:fld>
            <a:endParaRPr lang="cs-CZ"/>
          </a:p>
        </p:txBody>
      </p:sp>
    </p:spTree>
    <p:extLst>
      <p:ext uri="{BB962C8B-B14F-4D97-AF65-F5344CB8AC3E}">
        <p14:creationId xmlns:p14="http://schemas.microsoft.com/office/powerpoint/2010/main" val="4157203035"/>
      </p:ext>
    </p:extLst>
  </p:cSld>
  <p:clrMapOvr>
    <a:masterClrMapping/>
  </p:clrMapOvr>
  <p:transition>
    <p:randomBa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34" descr="prezentaceOPPa_S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128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body" idx="1"/>
          </p:nvPr>
        </p:nvSpPr>
        <p:spPr bwMode="auto">
          <a:xfrm>
            <a:off x="615950" y="1600200"/>
            <a:ext cx="81407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30" name="Rectangle 6"/>
          <p:cNvSpPr>
            <a:spLocks noGrp="1" noChangeArrowheads="1"/>
          </p:cNvSpPr>
          <p:nvPr>
            <p:ph type="sldNum" sz="quarter" idx="4"/>
          </p:nvPr>
        </p:nvSpPr>
        <p:spPr bwMode="auto">
          <a:xfrm>
            <a:off x="8167688" y="6191250"/>
            <a:ext cx="588962"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defRPr sz="1400">
                <a:solidFill>
                  <a:srgbClr val="3C3C8C"/>
                </a:solidFill>
              </a:defRPr>
            </a:lvl1pPr>
          </a:lstStyle>
          <a:p>
            <a:pPr>
              <a:defRPr/>
            </a:pPr>
            <a:fld id="{1C9E5F94-2D86-4E9B-B60D-9A8D3E441469}" type="slidenum">
              <a:rPr lang="cs-CZ"/>
              <a:pPr>
                <a:defRPr/>
              </a:pPr>
              <a:t>‹#›</a:t>
            </a:fld>
            <a:endParaRPr lang="cs-CZ"/>
          </a:p>
        </p:txBody>
      </p:sp>
      <p:sp>
        <p:nvSpPr>
          <p:cNvPr id="1029" name="Rectangle 2"/>
          <p:cNvSpPr>
            <a:spLocks noGrp="1" noChangeArrowheads="1"/>
          </p:cNvSpPr>
          <p:nvPr>
            <p:ph type="title"/>
          </p:nvPr>
        </p:nvSpPr>
        <p:spPr bwMode="auto">
          <a:xfrm>
            <a:off x="1079500" y="236538"/>
            <a:ext cx="584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p>
            <a:pPr lvl="0"/>
            <a:r>
              <a:rPr lang="cs-CZ" smtClean="0"/>
              <a:t>Klepnutím lze upravit styl předlohy nadpisů.</a:t>
            </a:r>
          </a:p>
        </p:txBody>
      </p:sp>
      <p:sp>
        <p:nvSpPr>
          <p:cNvPr id="2" name="Text Box 14"/>
          <p:cNvSpPr txBox="1">
            <a:spLocks noChangeArrowheads="1"/>
          </p:cNvSpPr>
          <p:nvPr/>
        </p:nvSpPr>
        <p:spPr bwMode="auto">
          <a:xfrm>
            <a:off x="6838950" y="6362700"/>
            <a:ext cx="1295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b">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spcBef>
                <a:spcPct val="50000"/>
              </a:spcBef>
              <a:defRPr/>
            </a:pPr>
            <a:r>
              <a:rPr lang="cs-CZ" sz="900" b="1" smtClean="0">
                <a:solidFill>
                  <a:srgbClr val="D42E12"/>
                </a:solidFill>
              </a:rPr>
              <a:t>WWW.OPPA.CZ</a:t>
            </a:r>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ransition>
    <p:randomBar/>
  </p:transition>
  <p:hf hdr="0" ftr="0" dt="0"/>
  <p:txStyles>
    <p:titleStyle>
      <a:lvl1pPr algn="l" rtl="0" eaLnBrk="1" fontAlgn="base" hangingPunct="1">
        <a:spcBef>
          <a:spcPct val="0"/>
        </a:spcBef>
        <a:spcAft>
          <a:spcPct val="0"/>
        </a:spcAft>
        <a:defRPr sz="2200" b="1">
          <a:solidFill>
            <a:srgbClr val="F7D417"/>
          </a:solidFill>
          <a:latin typeface="+mj-lt"/>
          <a:ea typeface="+mj-ea"/>
          <a:cs typeface="+mj-cs"/>
        </a:defRPr>
      </a:lvl1pPr>
      <a:lvl2pPr algn="l" rtl="0" eaLnBrk="1" fontAlgn="base" hangingPunct="1">
        <a:spcBef>
          <a:spcPct val="0"/>
        </a:spcBef>
        <a:spcAft>
          <a:spcPct val="0"/>
        </a:spcAft>
        <a:defRPr sz="2200" b="1">
          <a:solidFill>
            <a:srgbClr val="F7D417"/>
          </a:solidFill>
          <a:latin typeface="Arial" charset="0"/>
        </a:defRPr>
      </a:lvl2pPr>
      <a:lvl3pPr algn="l" rtl="0" eaLnBrk="1" fontAlgn="base" hangingPunct="1">
        <a:spcBef>
          <a:spcPct val="0"/>
        </a:spcBef>
        <a:spcAft>
          <a:spcPct val="0"/>
        </a:spcAft>
        <a:defRPr sz="2200" b="1">
          <a:solidFill>
            <a:srgbClr val="F7D417"/>
          </a:solidFill>
          <a:latin typeface="Arial" charset="0"/>
        </a:defRPr>
      </a:lvl3pPr>
      <a:lvl4pPr algn="l" rtl="0" eaLnBrk="1" fontAlgn="base" hangingPunct="1">
        <a:spcBef>
          <a:spcPct val="0"/>
        </a:spcBef>
        <a:spcAft>
          <a:spcPct val="0"/>
        </a:spcAft>
        <a:defRPr sz="2200" b="1">
          <a:solidFill>
            <a:srgbClr val="F7D417"/>
          </a:solidFill>
          <a:latin typeface="Arial" charset="0"/>
        </a:defRPr>
      </a:lvl4pPr>
      <a:lvl5pPr algn="l" rtl="0" eaLnBrk="1" fontAlgn="base" hangingPunct="1">
        <a:spcBef>
          <a:spcPct val="0"/>
        </a:spcBef>
        <a:spcAft>
          <a:spcPct val="0"/>
        </a:spcAft>
        <a:defRPr sz="2200" b="1">
          <a:solidFill>
            <a:srgbClr val="F7D417"/>
          </a:solidFill>
          <a:latin typeface="Arial" charset="0"/>
        </a:defRPr>
      </a:lvl5pPr>
      <a:lvl6pPr marL="457200" algn="l" rtl="0" eaLnBrk="1" fontAlgn="base" hangingPunct="1">
        <a:spcBef>
          <a:spcPct val="0"/>
        </a:spcBef>
        <a:spcAft>
          <a:spcPct val="0"/>
        </a:spcAft>
        <a:defRPr sz="2200" b="1">
          <a:solidFill>
            <a:srgbClr val="F7D417"/>
          </a:solidFill>
          <a:latin typeface="Arial" charset="0"/>
        </a:defRPr>
      </a:lvl6pPr>
      <a:lvl7pPr marL="914400" algn="l" rtl="0" eaLnBrk="1" fontAlgn="base" hangingPunct="1">
        <a:spcBef>
          <a:spcPct val="0"/>
        </a:spcBef>
        <a:spcAft>
          <a:spcPct val="0"/>
        </a:spcAft>
        <a:defRPr sz="2200" b="1">
          <a:solidFill>
            <a:srgbClr val="F7D417"/>
          </a:solidFill>
          <a:latin typeface="Arial" charset="0"/>
        </a:defRPr>
      </a:lvl7pPr>
      <a:lvl8pPr marL="1371600" algn="l" rtl="0" eaLnBrk="1" fontAlgn="base" hangingPunct="1">
        <a:spcBef>
          <a:spcPct val="0"/>
        </a:spcBef>
        <a:spcAft>
          <a:spcPct val="0"/>
        </a:spcAft>
        <a:defRPr sz="2200" b="1">
          <a:solidFill>
            <a:srgbClr val="F7D417"/>
          </a:solidFill>
          <a:latin typeface="Arial" charset="0"/>
        </a:defRPr>
      </a:lvl8pPr>
      <a:lvl9pPr marL="1828800" algn="l" rtl="0" eaLnBrk="1" fontAlgn="base" hangingPunct="1">
        <a:spcBef>
          <a:spcPct val="0"/>
        </a:spcBef>
        <a:spcAft>
          <a:spcPct val="0"/>
        </a:spcAft>
        <a:defRPr sz="2200" b="1">
          <a:solidFill>
            <a:srgbClr val="F7D417"/>
          </a:solidFill>
          <a:latin typeface="Arial" charset="0"/>
        </a:defRPr>
      </a:lvl9pPr>
    </p:titleStyle>
    <p:bodyStyle>
      <a:lvl1pPr marL="266700" indent="-266700" algn="l" rtl="0" eaLnBrk="1" fontAlgn="base" hangingPunct="1">
        <a:spcBef>
          <a:spcPct val="20000"/>
        </a:spcBef>
        <a:spcAft>
          <a:spcPct val="0"/>
        </a:spcAft>
        <a:buClr>
          <a:srgbClr val="D42E12"/>
        </a:buClr>
        <a:buFont typeface="Wingdings" pitchFamily="2" charset="2"/>
        <a:buChar char="§"/>
        <a:defRPr sz="2400">
          <a:solidFill>
            <a:srgbClr val="3C3C8C"/>
          </a:solidFill>
          <a:latin typeface="+mn-lt"/>
          <a:ea typeface="+mn-ea"/>
          <a:cs typeface="+mn-cs"/>
        </a:defRPr>
      </a:lvl1pPr>
      <a:lvl2pPr marL="714375" indent="-268288" algn="l" rtl="0" eaLnBrk="1" fontAlgn="base" hangingPunct="1">
        <a:spcBef>
          <a:spcPct val="20000"/>
        </a:spcBef>
        <a:spcAft>
          <a:spcPct val="0"/>
        </a:spcAft>
        <a:buChar char="–"/>
        <a:defRPr sz="2000">
          <a:solidFill>
            <a:srgbClr val="3C3C8C"/>
          </a:solidFill>
          <a:latin typeface="+mn-lt"/>
        </a:defRPr>
      </a:lvl2pPr>
      <a:lvl3pPr marL="1076325" indent="-182563" algn="l" rtl="0" eaLnBrk="1" fontAlgn="base" hangingPunct="1">
        <a:spcBef>
          <a:spcPct val="20000"/>
        </a:spcBef>
        <a:spcAft>
          <a:spcPct val="0"/>
        </a:spcAft>
        <a:buChar char="•"/>
        <a:defRPr>
          <a:solidFill>
            <a:srgbClr val="3C3C8C"/>
          </a:solidFill>
          <a:latin typeface="+mn-lt"/>
        </a:defRPr>
      </a:lvl3pPr>
      <a:lvl4pPr marL="1524000" indent="-268288" algn="l" rtl="0" eaLnBrk="1" fontAlgn="base" hangingPunct="1">
        <a:spcBef>
          <a:spcPct val="20000"/>
        </a:spcBef>
        <a:spcAft>
          <a:spcPct val="0"/>
        </a:spcAft>
        <a:buChar char="–"/>
        <a:defRPr sz="1600">
          <a:solidFill>
            <a:srgbClr val="3C3C8C"/>
          </a:solidFill>
          <a:latin typeface="+mn-lt"/>
        </a:defRPr>
      </a:lvl4pPr>
      <a:lvl5pPr marL="1885950" indent="-182563" algn="l" rtl="0" eaLnBrk="1" fontAlgn="base" hangingPunct="1">
        <a:spcBef>
          <a:spcPct val="20000"/>
        </a:spcBef>
        <a:spcAft>
          <a:spcPct val="0"/>
        </a:spcAft>
        <a:buChar char="»"/>
        <a:defRPr sz="1600">
          <a:solidFill>
            <a:srgbClr val="3C3C8C"/>
          </a:solidFill>
          <a:latin typeface="+mn-lt"/>
        </a:defRPr>
      </a:lvl5pPr>
      <a:lvl6pPr marL="2343150" indent="-182563" algn="l" rtl="0" eaLnBrk="1" fontAlgn="base" hangingPunct="1">
        <a:spcBef>
          <a:spcPct val="20000"/>
        </a:spcBef>
        <a:spcAft>
          <a:spcPct val="0"/>
        </a:spcAft>
        <a:buChar char="»"/>
        <a:defRPr sz="1600">
          <a:solidFill>
            <a:srgbClr val="3C3C8C"/>
          </a:solidFill>
          <a:latin typeface="+mn-lt"/>
        </a:defRPr>
      </a:lvl6pPr>
      <a:lvl7pPr marL="2800350" indent="-182563" algn="l" rtl="0" eaLnBrk="1" fontAlgn="base" hangingPunct="1">
        <a:spcBef>
          <a:spcPct val="20000"/>
        </a:spcBef>
        <a:spcAft>
          <a:spcPct val="0"/>
        </a:spcAft>
        <a:buChar char="»"/>
        <a:defRPr sz="1600">
          <a:solidFill>
            <a:srgbClr val="3C3C8C"/>
          </a:solidFill>
          <a:latin typeface="+mn-lt"/>
        </a:defRPr>
      </a:lvl7pPr>
      <a:lvl8pPr marL="3257550" indent="-182563" algn="l" rtl="0" eaLnBrk="1" fontAlgn="base" hangingPunct="1">
        <a:spcBef>
          <a:spcPct val="20000"/>
        </a:spcBef>
        <a:spcAft>
          <a:spcPct val="0"/>
        </a:spcAft>
        <a:buChar char="»"/>
        <a:defRPr sz="1600">
          <a:solidFill>
            <a:srgbClr val="3C3C8C"/>
          </a:solidFill>
          <a:latin typeface="+mn-lt"/>
        </a:defRPr>
      </a:lvl8pPr>
      <a:lvl9pPr marL="3714750" indent="-182563" algn="l" rtl="0" eaLnBrk="1" fontAlgn="base" hangingPunct="1">
        <a:spcBef>
          <a:spcPct val="20000"/>
        </a:spcBef>
        <a:spcAft>
          <a:spcPct val="0"/>
        </a:spcAft>
        <a:buChar char="»"/>
        <a:defRPr sz="1600">
          <a:solidFill>
            <a:srgbClr val="3C3C8C"/>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W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746125" y="2540520"/>
            <a:ext cx="765175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cs-CZ" sz="4000" b="1" dirty="0">
                <a:solidFill>
                  <a:schemeClr val="bg1"/>
                </a:solidFill>
              </a:rPr>
              <a:t>Telekomunikační služby</a:t>
            </a:r>
          </a:p>
        </p:txBody>
      </p:sp>
      <p:sp>
        <p:nvSpPr>
          <p:cNvPr id="3076" name="Rectangle 4"/>
          <p:cNvSpPr>
            <a:spLocks noChangeArrowheads="1"/>
          </p:cNvSpPr>
          <p:nvPr/>
        </p:nvSpPr>
        <p:spPr bwMode="auto">
          <a:xfrm>
            <a:off x="1038225" y="1236663"/>
            <a:ext cx="6400800" cy="32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lnSpc>
                <a:spcPct val="90000"/>
              </a:lnSpc>
              <a:spcBef>
                <a:spcPct val="20000"/>
              </a:spcBef>
              <a:buClr>
                <a:srgbClr val="D42E12"/>
              </a:buClr>
              <a:buFont typeface="Wingdings" pitchFamily="2" charset="2"/>
              <a:buNone/>
            </a:pPr>
            <a:r>
              <a:rPr lang="cs-CZ" sz="1400" b="1" dirty="0">
                <a:solidFill>
                  <a:schemeClr val="bg1"/>
                </a:solidFill>
              </a:rPr>
              <a:t>EVROPSKÝ SOCIÁLNÍ FOND</a:t>
            </a:r>
          </a:p>
        </p:txBody>
      </p:sp>
      <p:sp>
        <p:nvSpPr>
          <p:cNvPr id="3077" name="Text Box 5"/>
          <p:cNvSpPr txBox="1">
            <a:spLocks noChangeArrowheads="1"/>
          </p:cNvSpPr>
          <p:nvPr/>
        </p:nvSpPr>
        <p:spPr bwMode="auto">
          <a:xfrm>
            <a:off x="946150" y="3952875"/>
            <a:ext cx="49561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cs-CZ" b="1" dirty="0">
                <a:solidFill>
                  <a:srgbClr val="D42E12"/>
                </a:solidFill>
              </a:rPr>
              <a:t>PRAHA </a:t>
            </a:r>
            <a:r>
              <a:rPr lang="en-US" b="1" dirty="0">
                <a:solidFill>
                  <a:srgbClr val="D42E12"/>
                </a:solidFill>
              </a:rPr>
              <a:t>&amp; EU</a:t>
            </a:r>
            <a:br>
              <a:rPr lang="en-US" b="1" dirty="0">
                <a:solidFill>
                  <a:srgbClr val="D42E12"/>
                </a:solidFill>
              </a:rPr>
            </a:br>
            <a:r>
              <a:rPr lang="en-US" b="1" dirty="0">
                <a:solidFill>
                  <a:schemeClr val="bg1"/>
                </a:solidFill>
              </a:rPr>
              <a:t>INVESTUJEME DO VA</a:t>
            </a:r>
            <a:r>
              <a:rPr lang="cs-CZ" b="1" dirty="0">
                <a:solidFill>
                  <a:schemeClr val="bg1"/>
                </a:solidFill>
              </a:rPr>
              <a:t>ŠÍ </a:t>
            </a:r>
            <a:r>
              <a:rPr lang="cs-CZ" b="1" dirty="0" smtClean="0">
                <a:solidFill>
                  <a:schemeClr val="bg1"/>
                </a:solidFill>
              </a:rPr>
              <a:t>BUDOUCNOSTI</a:t>
            </a:r>
            <a:endParaRPr lang="cs-CZ" b="1" dirty="0">
              <a:solidFill>
                <a:schemeClr val="bg1"/>
              </a:solidFill>
            </a:endParaRPr>
          </a:p>
        </p:txBody>
      </p:sp>
      <p:sp>
        <p:nvSpPr>
          <p:cNvPr id="3078" name="Rectangle 6"/>
          <p:cNvSpPr>
            <a:spLocks noChangeArrowheads="1"/>
          </p:cNvSpPr>
          <p:nvPr/>
        </p:nvSpPr>
        <p:spPr bwMode="auto">
          <a:xfrm>
            <a:off x="0" y="5289550"/>
            <a:ext cx="9144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algn="ctr" eaLnBrk="0" hangingPunct="0">
              <a:spcBef>
                <a:spcPct val="20000"/>
              </a:spcBef>
              <a:buClr>
                <a:srgbClr val="D42E12"/>
              </a:buClr>
              <a:buFont typeface="Wingdings" pitchFamily="2" charset="2"/>
              <a:buNone/>
            </a:pPr>
            <a:r>
              <a:rPr lang="cs-CZ" sz="2000" b="1" dirty="0">
                <a:solidFill>
                  <a:schemeClr val="bg1"/>
                </a:solidFill>
              </a:rPr>
              <a:t>Podpora kvality výuky informačních a telekomunikačních technologií</a:t>
            </a:r>
            <a:br>
              <a:rPr lang="cs-CZ" sz="2000" b="1" dirty="0">
                <a:solidFill>
                  <a:schemeClr val="bg1"/>
                </a:solidFill>
              </a:rPr>
            </a:br>
            <a:r>
              <a:rPr lang="cs-CZ" sz="2000" b="1" dirty="0">
                <a:solidFill>
                  <a:schemeClr val="bg1"/>
                </a:solidFill>
              </a:rPr>
              <a:t>ITTEL</a:t>
            </a:r>
            <a:br>
              <a:rPr lang="cs-CZ" sz="2000" b="1" dirty="0">
                <a:solidFill>
                  <a:schemeClr val="bg1"/>
                </a:solidFill>
              </a:rPr>
            </a:br>
            <a:r>
              <a:rPr lang="cs-CZ" sz="2000" b="1" dirty="0">
                <a:solidFill>
                  <a:schemeClr val="bg1"/>
                </a:solidFill>
              </a:rPr>
              <a:t> CZ.2.17/3.1.00/36206</a:t>
            </a:r>
          </a:p>
        </p:txBody>
      </p:sp>
      <p:pic>
        <p:nvPicPr>
          <p:cNvPr id="3079"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6" y="251749"/>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ové pole 2"/>
          <p:cNvSpPr txBox="1">
            <a:spLocks noChangeArrowheads="1"/>
          </p:cNvSpPr>
          <p:nvPr/>
        </p:nvSpPr>
        <p:spPr bwMode="auto">
          <a:xfrm>
            <a:off x="4516767" y="273974"/>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Dělení telekomunikačních </a:t>
            </a:r>
            <a:r>
              <a:rPr lang="cs-CZ" sz="1800" dirty="0" smtClean="0"/>
              <a:t>služeb</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10</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pic>
        <p:nvPicPr>
          <p:cNvPr id="10" name="Picture 3" descr="C:\Users\Pavel\AppData\Local\Microsoft\Windows\Temporary Internet Files\Content.IE5\CK5X5V0T\MC90023215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8040" y="1870966"/>
            <a:ext cx="2463353" cy="1817587"/>
          </a:xfrm>
          <a:prstGeom prst="rect">
            <a:avLst/>
          </a:prstGeom>
          <a:noFill/>
          <a:extLst>
            <a:ext uri="{909E8E84-426E-40DD-AFC4-6F175D3DCCD1}">
              <a14:hiddenFill xmlns:a14="http://schemas.microsoft.com/office/drawing/2010/main">
                <a:solidFill>
                  <a:srgbClr val="FFFFFF"/>
                </a:solidFill>
              </a14:hiddenFill>
            </a:ext>
          </a:extLst>
        </p:spPr>
      </p:pic>
      <p:sp>
        <p:nvSpPr>
          <p:cNvPr id="11" name="Obdélník 10"/>
          <p:cNvSpPr/>
          <p:nvPr/>
        </p:nvSpPr>
        <p:spPr>
          <a:xfrm>
            <a:off x="626303" y="3822660"/>
            <a:ext cx="8285878" cy="1477328"/>
          </a:xfrm>
          <a:prstGeom prst="rect">
            <a:avLst/>
          </a:prstGeom>
        </p:spPr>
        <p:txBody>
          <a:bodyPr wrap="square">
            <a:spAutoFit/>
          </a:bodyPr>
          <a:lstStyle/>
          <a:p>
            <a:pPr algn="ctr">
              <a:spcBef>
                <a:spcPts val="600"/>
              </a:spcBef>
            </a:pPr>
            <a:r>
              <a:rPr lang="cs-CZ" sz="2000" dirty="0" smtClean="0"/>
              <a:t>Z toho všeho vyplývá, že existuje </a:t>
            </a:r>
            <a:r>
              <a:rPr lang="cs-CZ" sz="2000" b="1" dirty="0" smtClean="0"/>
              <a:t>mnoho kritérií</a:t>
            </a:r>
            <a:r>
              <a:rPr lang="cs-CZ" sz="2000" dirty="0" smtClean="0"/>
              <a:t>, podle kterých lze služby dělit.</a:t>
            </a:r>
          </a:p>
          <a:p>
            <a:pPr algn="ctr">
              <a:spcBef>
                <a:spcPts val="600"/>
              </a:spcBef>
            </a:pPr>
            <a:endParaRPr lang="cs-CZ" sz="2000" dirty="0" smtClean="0"/>
          </a:p>
          <a:p>
            <a:pPr algn="ctr">
              <a:spcBef>
                <a:spcPts val="600"/>
              </a:spcBef>
            </a:pPr>
            <a:r>
              <a:rPr lang="cs-CZ" sz="2000" dirty="0" smtClean="0"/>
              <a:t>Napadá vás ještě nějaké jiné?</a:t>
            </a:r>
            <a:endParaRPr lang="cs-CZ" dirty="0"/>
          </a:p>
        </p:txBody>
      </p:sp>
    </p:spTree>
    <p:extLst>
      <p:ext uri="{BB962C8B-B14F-4D97-AF65-F5344CB8AC3E}">
        <p14:creationId xmlns:p14="http://schemas.microsoft.com/office/powerpoint/2010/main" val="3908432730"/>
      </p:ext>
    </p:extLst>
  </p:cSld>
  <p:clrMapOvr>
    <a:masterClrMapping/>
  </p:clrMapOvr>
  <p:transition>
    <p:randomBa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Sledované parametry služeb </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11</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179512" y="1523989"/>
            <a:ext cx="8856984" cy="2416046"/>
          </a:xfrm>
          <a:prstGeom prst="rect">
            <a:avLst/>
          </a:prstGeom>
          <a:noFill/>
        </p:spPr>
        <p:txBody>
          <a:bodyPr wrap="square" rtlCol="0">
            <a:spAutoFit/>
          </a:bodyPr>
          <a:lstStyle/>
          <a:p>
            <a:r>
              <a:rPr lang="cs-CZ" sz="2000" b="1" dirty="0" smtClean="0"/>
              <a:t>Co lze z reklamních nabídek poskytovatelů služeb zjistit?</a:t>
            </a:r>
            <a:endParaRPr lang="cs-CZ" sz="2000" b="1" dirty="0"/>
          </a:p>
          <a:p>
            <a:pPr marL="342900" indent="-342900">
              <a:spcAft>
                <a:spcPts val="600"/>
              </a:spcAft>
              <a:buFont typeface="Arial" pitchFamily="34" charset="0"/>
              <a:buChar char="•"/>
            </a:pPr>
            <a:r>
              <a:rPr lang="cs-CZ" sz="2000" dirty="0" smtClean="0"/>
              <a:t>Parametry popisují základní vlastnosti služby.</a:t>
            </a:r>
          </a:p>
          <a:p>
            <a:pPr marL="342900" indent="-342900">
              <a:spcAft>
                <a:spcPts val="600"/>
              </a:spcAft>
              <a:buFont typeface="Arial" pitchFamily="34" charset="0"/>
              <a:buChar char="•"/>
            </a:pPr>
            <a:r>
              <a:rPr lang="cs-CZ" sz="2000" dirty="0" smtClean="0"/>
              <a:t>Reklamní nabídky poskytovatelů obvykle obsahují jen:</a:t>
            </a:r>
          </a:p>
          <a:p>
            <a:pPr marL="800100" lvl="1" indent="-342900">
              <a:spcAft>
                <a:spcPts val="600"/>
              </a:spcAft>
              <a:buFont typeface="Arial" pitchFamily="34" charset="0"/>
              <a:buChar char="•"/>
            </a:pPr>
            <a:r>
              <a:rPr lang="cs-CZ" sz="2000" b="1" dirty="0" smtClean="0"/>
              <a:t>Cena</a:t>
            </a:r>
            <a:r>
              <a:rPr lang="cs-CZ" sz="2000" dirty="0" smtClean="0"/>
              <a:t> – </a:t>
            </a:r>
            <a:r>
              <a:rPr lang="cs-CZ" dirty="0" smtClean="0"/>
              <a:t>za období (např. za měsíc), nebo za objem přenesených dat (např. za 1 GB)</a:t>
            </a:r>
          </a:p>
          <a:p>
            <a:pPr marL="800100" lvl="1" indent="-342900">
              <a:spcAft>
                <a:spcPts val="600"/>
              </a:spcAft>
              <a:buFont typeface="Arial" pitchFamily="34" charset="0"/>
              <a:buChar char="•"/>
            </a:pPr>
            <a:r>
              <a:rPr lang="cs-CZ" sz="2000" b="1" dirty="0" smtClean="0"/>
              <a:t>Přenosová rychlost</a:t>
            </a:r>
            <a:r>
              <a:rPr lang="cs-CZ" sz="2000" dirty="0" smtClean="0"/>
              <a:t> – </a:t>
            </a:r>
            <a:r>
              <a:rPr lang="cs-CZ" dirty="0" smtClean="0"/>
              <a:t>vyjadřuje množství (objem) dat přenesený za 1 sekundu</a:t>
            </a:r>
          </a:p>
        </p:txBody>
      </p:sp>
      <p:pic>
        <p:nvPicPr>
          <p:cNvPr id="9" name="Picture 3" descr="C:\Users\Pavel\AppData\Local\Microsoft\Windows\Temporary Internet Files\Content.IE5\CIKVN7I5\MC90037105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0528" y="3847367"/>
            <a:ext cx="1612206" cy="1571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6124208"/>
      </p:ext>
    </p:extLst>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Sledované parametry služeb </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TextovéPole 9"/>
          <p:cNvSpPr txBox="1"/>
          <p:nvPr/>
        </p:nvSpPr>
        <p:spPr>
          <a:xfrm>
            <a:off x="179512" y="1652778"/>
            <a:ext cx="8856984" cy="3877985"/>
          </a:xfrm>
          <a:prstGeom prst="rect">
            <a:avLst/>
          </a:prstGeom>
          <a:noFill/>
        </p:spPr>
        <p:txBody>
          <a:bodyPr wrap="square" rtlCol="0">
            <a:spAutoFit/>
          </a:bodyPr>
          <a:lstStyle/>
          <a:p>
            <a:pPr>
              <a:spcAft>
                <a:spcPts val="600"/>
              </a:spcAft>
            </a:pPr>
            <a:r>
              <a:rPr lang="cs-CZ" sz="2000" b="1" dirty="0" smtClean="0">
                <a:solidFill>
                  <a:srgbClr val="C00000"/>
                </a:solidFill>
              </a:rPr>
              <a:t>Co je však obvykle v nabídce skryto </a:t>
            </a:r>
            <a:r>
              <a:rPr lang="cs-CZ" sz="2000" dirty="0" smtClean="0"/>
              <a:t>(a zákazník by se měl ptát):</a:t>
            </a:r>
          </a:p>
          <a:p>
            <a:pPr marL="800100" lvl="1" indent="-342900">
              <a:spcAft>
                <a:spcPts val="600"/>
              </a:spcAft>
              <a:buFont typeface="Arial" pitchFamily="34" charset="0"/>
              <a:buChar char="•"/>
            </a:pPr>
            <a:r>
              <a:rPr lang="cs-CZ" sz="2000" b="1" dirty="0" smtClean="0"/>
              <a:t>Skutečná koncová cena</a:t>
            </a:r>
            <a:r>
              <a:rPr lang="cs-CZ" sz="2000" dirty="0" smtClean="0"/>
              <a:t> – </a:t>
            </a:r>
            <a:r>
              <a:rPr lang="cs-CZ" dirty="0" smtClean="0"/>
              <a:t>inzerovaná cena nemusí zahrnovat například cenu montáže, cenu zapůjčení přístroje apod.</a:t>
            </a:r>
          </a:p>
          <a:p>
            <a:pPr marL="800100" lvl="1" indent="-342900">
              <a:spcAft>
                <a:spcPts val="600"/>
              </a:spcAft>
              <a:buFont typeface="Arial" pitchFamily="34" charset="0"/>
              <a:buChar char="•"/>
            </a:pPr>
            <a:r>
              <a:rPr lang="cs-CZ" sz="2000" b="1" dirty="0" smtClean="0"/>
              <a:t>Skutečná rychlost</a:t>
            </a:r>
            <a:r>
              <a:rPr lang="cs-CZ" sz="2000" dirty="0" smtClean="0"/>
              <a:t> – </a:t>
            </a:r>
            <a:r>
              <a:rPr lang="cs-CZ" dirty="0" smtClean="0"/>
              <a:t>se může od inzerované lišit, zejména pokud více uživatelů sdílí jeden síťový prvek poskytovatele, při jeho zatížení může dojít k poklesu rychlosti.</a:t>
            </a:r>
          </a:p>
          <a:p>
            <a:pPr marL="800100" lvl="1" indent="-342900">
              <a:spcAft>
                <a:spcPts val="600"/>
              </a:spcAft>
              <a:buFont typeface="Arial" pitchFamily="34" charset="0"/>
              <a:buChar char="•"/>
            </a:pPr>
            <a:r>
              <a:rPr lang="cs-CZ" sz="2000" b="1" dirty="0" smtClean="0"/>
              <a:t>Limit objemu dat</a:t>
            </a:r>
            <a:r>
              <a:rPr lang="cs-CZ" dirty="0" smtClean="0"/>
              <a:t> – horní hranice maximálního objemu dat, které uživatel může přijmout (odeslat) za dané časové období (např. za měsíc).</a:t>
            </a:r>
          </a:p>
          <a:p>
            <a:pPr marL="800100" lvl="1" indent="-342900">
              <a:spcAft>
                <a:spcPts val="600"/>
              </a:spcAft>
              <a:buFont typeface="Arial" pitchFamily="34" charset="0"/>
              <a:buChar char="•"/>
            </a:pPr>
            <a:r>
              <a:rPr lang="cs-CZ" sz="2000" b="1" dirty="0" smtClean="0"/>
              <a:t>Dostupnost služby</a:t>
            </a:r>
            <a:r>
              <a:rPr lang="cs-CZ" dirty="0" smtClean="0"/>
              <a:t> </a:t>
            </a:r>
            <a:r>
              <a:rPr lang="cs-CZ" dirty="0"/>
              <a:t>– </a:t>
            </a:r>
            <a:r>
              <a:rPr lang="cs-CZ" dirty="0" smtClean="0"/>
              <a:t>udává dobu (obvykle v procentech za rok) výpadku (nedostupnosti) při poskytování služby. Může jít například o plánovanou údržbu sítě, ale i neplánovaný výpadek sítě či její části, během kterého je daná služba nedostupná.</a:t>
            </a:r>
          </a:p>
        </p:txBody>
      </p:sp>
    </p:spTree>
    <p:extLst>
      <p:ext uri="{BB962C8B-B14F-4D97-AF65-F5344CB8AC3E}">
        <p14:creationId xmlns:p14="http://schemas.microsoft.com/office/powerpoint/2010/main" val="1722284148"/>
      </p:ext>
    </p:extLst>
  </p:cSld>
  <p:clrMapOvr>
    <a:masterClrMapping/>
  </p:clrMapOvr>
  <p:transition>
    <p:randomBa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Zpoždění</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7" name="TextovéPole 6"/>
          <p:cNvSpPr txBox="1"/>
          <p:nvPr/>
        </p:nvSpPr>
        <p:spPr>
          <a:xfrm>
            <a:off x="-259307" y="1346710"/>
            <a:ext cx="9331299" cy="2923877"/>
          </a:xfrm>
          <a:prstGeom prst="rect">
            <a:avLst/>
          </a:prstGeom>
          <a:noFill/>
        </p:spPr>
        <p:txBody>
          <a:bodyPr wrap="square" rtlCol="0">
            <a:spAutoFit/>
          </a:bodyPr>
          <a:lstStyle/>
          <a:p>
            <a:pPr marL="800100" lvl="1" indent="-342900">
              <a:spcAft>
                <a:spcPts val="600"/>
              </a:spcAft>
              <a:buFont typeface="Arial" pitchFamily="34" charset="0"/>
              <a:buChar char="•"/>
            </a:pPr>
            <a:r>
              <a:rPr lang="cs-CZ" sz="2000" b="1" dirty="0" smtClean="0"/>
              <a:t>Zpoždění </a:t>
            </a:r>
            <a:r>
              <a:rPr lang="cs-CZ" sz="2000" dirty="0" smtClean="0"/>
              <a:t>– </a:t>
            </a:r>
            <a:r>
              <a:rPr lang="cs-CZ" dirty="0" smtClean="0"/>
              <a:t>udává, jak dlouho trvá doručit zprávu z vysílací strany k přijímací.</a:t>
            </a:r>
          </a:p>
          <a:p>
            <a:pPr marL="1257300" lvl="2" indent="-342900">
              <a:spcAft>
                <a:spcPts val="600"/>
              </a:spcAft>
              <a:buFont typeface="Arial" pitchFamily="34" charset="0"/>
              <a:buChar char="•"/>
            </a:pPr>
            <a:r>
              <a:rPr lang="cs-CZ" dirty="0" smtClean="0"/>
              <a:t>Zpráva na své cestě sítí od zdroje ke svému cíli prochází různými síťovými body, ve kterých může být pozdržena různou dobu.</a:t>
            </a:r>
          </a:p>
          <a:p>
            <a:pPr marL="1714500" lvl="3" indent="-342900">
              <a:spcAft>
                <a:spcPts val="600"/>
              </a:spcAft>
              <a:buFont typeface="Arial" pitchFamily="34" charset="0"/>
              <a:buChar char="•"/>
            </a:pPr>
            <a:r>
              <a:rPr lang="cs-CZ" dirty="0" smtClean="0"/>
              <a:t>Například vlivem hledání optimální cesty v síti, </a:t>
            </a:r>
            <a:r>
              <a:rPr lang="cs-CZ" dirty="0"/>
              <a:t>nebo při vysílání dat s vyšší prioritou (předností) jsou méně důležité zprávy zařazovány do </a:t>
            </a:r>
            <a:r>
              <a:rPr lang="cs-CZ" dirty="0" smtClean="0"/>
              <a:t>fronty a čekají, až na ně přijde řada.</a:t>
            </a:r>
          </a:p>
          <a:p>
            <a:pPr marL="1257300" lvl="2" indent="-342900">
              <a:spcAft>
                <a:spcPts val="600"/>
              </a:spcAft>
              <a:buFont typeface="Arial" pitchFamily="34" charset="0"/>
              <a:buChar char="•"/>
            </a:pPr>
            <a:r>
              <a:rPr lang="cs-CZ" b="1" dirty="0" smtClean="0"/>
              <a:t>RTT</a:t>
            </a:r>
            <a:r>
              <a:rPr lang="cs-CZ" dirty="0" smtClean="0"/>
              <a:t> (</a:t>
            </a:r>
            <a:r>
              <a:rPr lang="cs-CZ" dirty="0" err="1" smtClean="0"/>
              <a:t>Round</a:t>
            </a:r>
            <a:r>
              <a:rPr lang="cs-CZ" dirty="0" smtClean="0"/>
              <a:t> </a:t>
            </a:r>
            <a:r>
              <a:rPr lang="cs-CZ" dirty="0" err="1" smtClean="0"/>
              <a:t>Trip</a:t>
            </a:r>
            <a:r>
              <a:rPr lang="cs-CZ" dirty="0" smtClean="0"/>
              <a:t> </a:t>
            </a:r>
            <a:r>
              <a:rPr lang="cs-CZ" dirty="0" err="1" smtClean="0"/>
              <a:t>Time</a:t>
            </a:r>
            <a:r>
              <a:rPr lang="cs-CZ" dirty="0" smtClean="0"/>
              <a:t>) je měření zpoždění ve smyčce, tedy součet zpoždění při přenosu v síti tam i zpátky.</a:t>
            </a:r>
          </a:p>
          <a:p>
            <a:pPr marL="1257300" lvl="2" indent="-342900">
              <a:spcAft>
                <a:spcPts val="600"/>
              </a:spcAft>
              <a:buFont typeface="Arial" pitchFamily="34" charset="0"/>
              <a:buChar char="•"/>
            </a:pPr>
            <a:r>
              <a:rPr lang="cs-CZ" b="1" dirty="0" smtClean="0">
                <a:solidFill>
                  <a:srgbClr val="C00000"/>
                </a:solidFill>
              </a:rPr>
              <a:t>Zpoždění výrazně ovlivňuje všechny telekomunikační služby.</a:t>
            </a:r>
          </a:p>
        </p:txBody>
      </p:sp>
      <p:sp>
        <p:nvSpPr>
          <p:cNvPr id="8" name="Obdélník 7"/>
          <p:cNvSpPr/>
          <p:nvPr/>
        </p:nvSpPr>
        <p:spPr>
          <a:xfrm>
            <a:off x="121478" y="4307787"/>
            <a:ext cx="8950515" cy="1631216"/>
          </a:xfrm>
          <a:prstGeom prst="rect">
            <a:avLst/>
          </a:prstGeom>
        </p:spPr>
        <p:txBody>
          <a:bodyPr wrap="square">
            <a:spAutoFit/>
          </a:bodyPr>
          <a:lstStyle/>
          <a:p>
            <a:pPr marL="465138" lvl="2" indent="-285750">
              <a:spcAft>
                <a:spcPts val="600"/>
              </a:spcAft>
              <a:buFont typeface="Arial" pitchFamily="34" charset="0"/>
              <a:buChar char="•"/>
            </a:pPr>
            <a:r>
              <a:rPr lang="cs-CZ" dirty="0" smtClean="0"/>
              <a:t>Při telefonování se dlouhé zpoždění projeví jako nepříjemná ozvěna.</a:t>
            </a:r>
          </a:p>
          <a:p>
            <a:pPr marL="465138" lvl="2" indent="-285750">
              <a:spcAft>
                <a:spcPts val="600"/>
              </a:spcAft>
              <a:buFont typeface="Arial" pitchFamily="34" charset="0"/>
              <a:buChar char="•"/>
            </a:pPr>
            <a:r>
              <a:rPr lang="cs-CZ" dirty="0" smtClean="0"/>
              <a:t>U přenosu videa (zvuku) může docházet k jeho zpomalování, trhavému přehrávání i výpadkům.</a:t>
            </a:r>
          </a:p>
          <a:p>
            <a:pPr marL="465138" lvl="2" indent="-285750">
              <a:spcAft>
                <a:spcPts val="600"/>
              </a:spcAft>
              <a:buFont typeface="Arial" pitchFamily="34" charset="0"/>
              <a:buChar char="•"/>
            </a:pPr>
            <a:r>
              <a:rPr lang="cs-CZ" dirty="0" smtClean="0"/>
              <a:t>U online služeb (např. hraní online her) se prodlužuje odezva a zpomalují se reakce.</a:t>
            </a:r>
            <a:endParaRPr lang="cs-CZ" dirty="0"/>
          </a:p>
        </p:txBody>
      </p:sp>
    </p:spTree>
    <p:extLst>
      <p:ext uri="{BB962C8B-B14F-4D97-AF65-F5344CB8AC3E}">
        <p14:creationId xmlns:p14="http://schemas.microsoft.com/office/powerpoint/2010/main" val="1760905512"/>
      </p:ext>
    </p:extLst>
  </p:cSld>
  <p:clrMapOvr>
    <a:masterClrMapping/>
  </p:clrMapOvr>
  <p:transition>
    <p:randomBa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Kvalita telefonní služby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TextovéPole 9"/>
          <p:cNvSpPr txBox="1"/>
          <p:nvPr/>
        </p:nvSpPr>
        <p:spPr>
          <a:xfrm>
            <a:off x="121478" y="1283426"/>
            <a:ext cx="8856984" cy="3985706"/>
          </a:xfrm>
          <a:prstGeom prst="rect">
            <a:avLst/>
          </a:prstGeom>
          <a:noFill/>
        </p:spPr>
        <p:txBody>
          <a:bodyPr wrap="square" rtlCol="0">
            <a:spAutoFit/>
          </a:bodyPr>
          <a:lstStyle/>
          <a:p>
            <a:pPr marL="268288" lvl="1">
              <a:spcAft>
                <a:spcPts val="600"/>
              </a:spcAft>
            </a:pPr>
            <a:r>
              <a:rPr lang="cs-CZ" sz="2000" dirty="0" smtClean="0"/>
              <a:t>Jak hodnotit kvalitu telefonní služby?</a:t>
            </a:r>
          </a:p>
          <a:p>
            <a:pPr marL="554038" lvl="1" indent="-285750">
              <a:spcAft>
                <a:spcPts val="600"/>
              </a:spcAft>
              <a:buFont typeface="Arial" pitchFamily="34" charset="0"/>
              <a:buChar char="•"/>
            </a:pPr>
            <a:r>
              <a:rPr lang="cs-CZ" dirty="0" smtClean="0"/>
              <a:t>Různé přenosové cesty a body v telefonní sítí – je potřeba otestovat výslednou kvalitu při hovoru z místa A do B.</a:t>
            </a:r>
          </a:p>
          <a:p>
            <a:pPr marL="554038" lvl="1" indent="-285750">
              <a:spcAft>
                <a:spcPts val="600"/>
              </a:spcAft>
              <a:buFont typeface="Arial" pitchFamily="34" charset="0"/>
              <a:buChar char="•"/>
            </a:pPr>
            <a:r>
              <a:rPr lang="cs-CZ" dirty="0" smtClean="0"/>
              <a:t>Důraz na: srozumitelnost, věrnost přenosu lidského hlasu, hlasitost, ozvěny, šum, přeslechy,…</a:t>
            </a:r>
          </a:p>
          <a:p>
            <a:pPr marL="554038" lvl="1" indent="-285750">
              <a:spcAft>
                <a:spcPts val="600"/>
              </a:spcAft>
              <a:buFont typeface="Arial" pitchFamily="34" charset="0"/>
              <a:buChar char="•"/>
            </a:pPr>
            <a:r>
              <a:rPr lang="cs-CZ" b="1" dirty="0" smtClean="0">
                <a:solidFill>
                  <a:srgbClr val="C00000"/>
                </a:solidFill>
              </a:rPr>
              <a:t>Subjektivní metody testování</a:t>
            </a:r>
          </a:p>
          <a:p>
            <a:pPr marL="1011238" lvl="2" indent="-285750">
              <a:spcAft>
                <a:spcPts val="600"/>
              </a:spcAft>
              <a:buFont typeface="Arial" pitchFamily="34" charset="0"/>
              <a:buChar char="•"/>
            </a:pPr>
            <a:r>
              <a:rPr lang="cs-CZ" dirty="0" smtClean="0"/>
              <a:t>Testování pomocí velké skupiny dobrovolníků</a:t>
            </a:r>
          </a:p>
          <a:p>
            <a:pPr marL="1011238" lvl="2" indent="-285750">
              <a:spcAft>
                <a:spcPts val="600"/>
              </a:spcAft>
              <a:buFont typeface="Arial" pitchFamily="34" charset="0"/>
              <a:buChar char="•"/>
            </a:pPr>
            <a:r>
              <a:rPr lang="cs-CZ" dirty="0" smtClean="0"/>
              <a:t>Přehrávání a poslech ukázek, každý z dotazovaných individuálně vyplní dotazník a ohodnotí na základě svého přesvědčení</a:t>
            </a:r>
          </a:p>
          <a:p>
            <a:pPr marL="1011238" lvl="2" indent="-285750">
              <a:spcAft>
                <a:spcPts val="600"/>
              </a:spcAft>
              <a:buFont typeface="Arial" pitchFamily="34" charset="0"/>
              <a:buChar char="•"/>
            </a:pPr>
            <a:r>
              <a:rPr lang="cs-CZ" dirty="0" smtClean="0"/>
              <a:t>Hodnotící stupnice </a:t>
            </a:r>
            <a:r>
              <a:rPr lang="cs-CZ" b="1" dirty="0" smtClean="0">
                <a:solidFill>
                  <a:srgbClr val="C00000"/>
                </a:solidFill>
              </a:rPr>
              <a:t>MOS</a:t>
            </a:r>
            <a:r>
              <a:rPr lang="cs-CZ" dirty="0" smtClean="0"/>
              <a:t> (</a:t>
            </a:r>
            <a:r>
              <a:rPr lang="cs-CZ" dirty="0" err="1" smtClean="0"/>
              <a:t>Mean</a:t>
            </a:r>
            <a:r>
              <a:rPr lang="cs-CZ" dirty="0" smtClean="0"/>
              <a:t> </a:t>
            </a:r>
            <a:r>
              <a:rPr lang="cs-CZ" dirty="0" err="1" smtClean="0"/>
              <a:t>Opinion</a:t>
            </a:r>
            <a:r>
              <a:rPr lang="cs-CZ" dirty="0" smtClean="0"/>
              <a:t> </a:t>
            </a:r>
            <a:r>
              <a:rPr lang="cs-CZ" dirty="0" err="1" smtClean="0"/>
              <a:t>Score</a:t>
            </a:r>
            <a:r>
              <a:rPr lang="cs-CZ" dirty="0" smtClean="0"/>
              <a:t>) – rozsah bodů 1 (špatný) až 5 (výborný)</a:t>
            </a:r>
          </a:p>
          <a:p>
            <a:pPr marL="1011238" lvl="2" indent="-285750">
              <a:spcAft>
                <a:spcPts val="600"/>
              </a:spcAft>
              <a:buFont typeface="Arial" pitchFamily="34" charset="0"/>
              <a:buChar char="•"/>
            </a:pPr>
            <a:r>
              <a:rPr lang="cs-CZ" dirty="0" smtClean="0"/>
              <a:t>Náročné na čas i finančně – potřeba velkého počtu dobrovolníků</a:t>
            </a:r>
          </a:p>
        </p:txBody>
      </p:sp>
      <p:pic>
        <p:nvPicPr>
          <p:cNvPr id="11" name="Picture 2" descr="C:\Users\Pavel\AppData\Local\Microsoft\Windows\Temporary Internet Files\Content.IE5\H2ETEE9Z\MC90022973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8208" y="5256253"/>
            <a:ext cx="1505076" cy="1497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0871"/>
      </p:ext>
    </p:extLst>
  </p:cSld>
  <p:clrMapOvr>
    <a:masterClrMapping/>
  </p:clrMapOvr>
  <p:transition>
    <p:randomBa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Kvalita telefonní služby</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121478" y="1476609"/>
            <a:ext cx="8856984" cy="2970044"/>
          </a:xfrm>
          <a:prstGeom prst="rect">
            <a:avLst/>
          </a:prstGeom>
          <a:noFill/>
        </p:spPr>
        <p:txBody>
          <a:bodyPr wrap="square" rtlCol="0">
            <a:spAutoFit/>
          </a:bodyPr>
          <a:lstStyle/>
          <a:p>
            <a:pPr marL="554038" lvl="1" indent="-285750">
              <a:spcAft>
                <a:spcPts val="600"/>
              </a:spcAft>
              <a:buFont typeface="Arial" pitchFamily="34" charset="0"/>
              <a:buChar char="•"/>
            </a:pPr>
            <a:r>
              <a:rPr lang="cs-CZ" b="1" dirty="0" smtClean="0">
                <a:solidFill>
                  <a:srgbClr val="C00000"/>
                </a:solidFill>
              </a:rPr>
              <a:t>Objektivní metody testování</a:t>
            </a:r>
          </a:p>
          <a:p>
            <a:pPr marL="1011238" lvl="2" indent="-285750">
              <a:spcAft>
                <a:spcPts val="600"/>
              </a:spcAft>
              <a:buFont typeface="Arial" pitchFamily="34" charset="0"/>
              <a:buChar char="•"/>
            </a:pPr>
            <a:r>
              <a:rPr lang="cs-CZ" dirty="0" smtClean="0"/>
              <a:t>Metody založené na matematických modelech lidského sluchu</a:t>
            </a:r>
          </a:p>
          <a:p>
            <a:pPr marL="1011238" lvl="2" indent="-285750">
              <a:spcAft>
                <a:spcPts val="600"/>
              </a:spcAft>
              <a:buFont typeface="Arial" pitchFamily="34" charset="0"/>
              <a:buChar char="•"/>
            </a:pPr>
            <a:r>
              <a:rPr lang="cs-CZ" dirty="0" smtClean="0"/>
              <a:t>Vstupní parametry modelů: celková hlasitost, hlasitost v jednom i druhém směru, potlačení vlastního hovoru, zpoždění ozvěny, celkové zpoždění…</a:t>
            </a:r>
          </a:p>
          <a:p>
            <a:pPr marL="1011238" lvl="2" indent="-285750">
              <a:spcAft>
                <a:spcPts val="600"/>
              </a:spcAft>
              <a:buFont typeface="Arial" pitchFamily="34" charset="0"/>
              <a:buChar char="•"/>
            </a:pPr>
            <a:r>
              <a:rPr lang="cs-CZ" dirty="0" smtClean="0"/>
              <a:t>Nejznámější tzv. E-model a stupnice daná pomocí R faktoru</a:t>
            </a:r>
          </a:p>
          <a:p>
            <a:pPr marL="1468438" lvl="3" indent="-285750">
              <a:spcAft>
                <a:spcPts val="600"/>
              </a:spcAft>
              <a:buFont typeface="Arial" pitchFamily="34" charset="0"/>
              <a:buChar char="•"/>
            </a:pPr>
            <a:r>
              <a:rPr lang="cs-CZ" dirty="0" smtClean="0"/>
              <a:t>Procentuální stupnice 0-100, kde 0-50 je nevyhovující kvalita, 50-60 špatná kvalita, …90-100 nejlepší kvalita</a:t>
            </a:r>
          </a:p>
          <a:p>
            <a:pPr marL="1011238" lvl="2" indent="-285750">
              <a:spcAft>
                <a:spcPts val="600"/>
              </a:spcAft>
              <a:buFont typeface="Arial" pitchFamily="34" charset="0"/>
              <a:buChar char="•"/>
            </a:pPr>
            <a:r>
              <a:rPr lang="cs-CZ" dirty="0" smtClean="0"/>
              <a:t>Nenáročné na čas i finance, ale otázka přesnosti a věrnosti matematických modelů pro různé situace</a:t>
            </a:r>
          </a:p>
        </p:txBody>
      </p:sp>
    </p:spTree>
    <p:extLst>
      <p:ext uri="{BB962C8B-B14F-4D97-AF65-F5344CB8AC3E}">
        <p14:creationId xmlns:p14="http://schemas.microsoft.com/office/powerpoint/2010/main" val="3236137860"/>
      </p:ext>
    </p:extLst>
  </p:cSld>
  <p:clrMapOvr>
    <a:masterClrMapping/>
  </p:clrMapOvr>
  <p:transition>
    <p:randomBa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Parametry datových služeb</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0" name="TextovéPole 9"/>
          <p:cNvSpPr txBox="1"/>
          <p:nvPr/>
        </p:nvSpPr>
        <p:spPr>
          <a:xfrm>
            <a:off x="81746" y="1370011"/>
            <a:ext cx="9036496" cy="3077766"/>
          </a:xfrm>
          <a:prstGeom prst="rect">
            <a:avLst/>
          </a:prstGeom>
          <a:noFill/>
        </p:spPr>
        <p:txBody>
          <a:bodyPr wrap="square" rtlCol="0">
            <a:spAutoFit/>
          </a:bodyPr>
          <a:lstStyle/>
          <a:p>
            <a:pPr marL="180975" lvl="1">
              <a:spcAft>
                <a:spcPts val="600"/>
              </a:spcAft>
            </a:pPr>
            <a:r>
              <a:rPr lang="cs-CZ" sz="2000" b="1" dirty="0" smtClean="0"/>
              <a:t>Přenosová rychlost</a:t>
            </a:r>
            <a:r>
              <a:rPr lang="cs-CZ" sz="2000" dirty="0" smtClean="0"/>
              <a:t> </a:t>
            </a:r>
          </a:p>
          <a:p>
            <a:pPr marL="450850" lvl="2" indent="-360363">
              <a:spcAft>
                <a:spcPts val="600"/>
              </a:spcAft>
              <a:buFont typeface="Arial" pitchFamily="34" charset="0"/>
              <a:buChar char="•"/>
            </a:pPr>
            <a:r>
              <a:rPr lang="cs-CZ" dirty="0" smtClean="0"/>
              <a:t>V jakých řádech se pohybuje přenosová rychlost nabízená v reklamních letácích poskytovatelů?</a:t>
            </a:r>
          </a:p>
          <a:p>
            <a:pPr marL="450850" lvl="2" indent="-360363">
              <a:spcAft>
                <a:spcPts val="600"/>
              </a:spcAft>
              <a:buFont typeface="Arial" pitchFamily="34" charset="0"/>
              <a:buChar char="•"/>
            </a:pPr>
            <a:r>
              <a:rPr lang="cs-CZ" dirty="0" smtClean="0"/>
              <a:t>V jakých jednotkách je obvykle uvedena na reklamních billboardech nebo letácích?</a:t>
            </a:r>
          </a:p>
          <a:p>
            <a:pPr marL="450850" lvl="2" indent="-360363">
              <a:spcAft>
                <a:spcPts val="600"/>
              </a:spcAft>
              <a:buFont typeface="Arial" pitchFamily="34" charset="0"/>
              <a:buChar char="•"/>
            </a:pPr>
            <a:r>
              <a:rPr lang="cs-CZ" dirty="0" smtClean="0"/>
              <a:t>Jaká je ale její správná jednotka?</a:t>
            </a:r>
          </a:p>
          <a:p>
            <a:pPr marL="450850" lvl="2" indent="-360363">
              <a:spcAft>
                <a:spcPts val="600"/>
              </a:spcAft>
              <a:buFont typeface="Arial" pitchFamily="34" charset="0"/>
              <a:buChar char="•"/>
            </a:pPr>
            <a:r>
              <a:rPr lang="cs-CZ" dirty="0" smtClean="0"/>
              <a:t>Omezují poskytovatelé množství (objem) přenesených dat na den, týden, měsíc?</a:t>
            </a:r>
          </a:p>
          <a:p>
            <a:pPr marL="450850" lvl="2" indent="-360363">
              <a:spcAft>
                <a:spcPts val="600"/>
              </a:spcAft>
              <a:buFont typeface="Arial" pitchFamily="34" charset="0"/>
              <a:buChar char="•"/>
            </a:pPr>
            <a:r>
              <a:rPr lang="cs-CZ" dirty="0" smtClean="0"/>
              <a:t>Může si uživatel sám jednoduše ověřit aktuální přenosovou rychlost své přípojky? Jak byste při tom postupovali?</a:t>
            </a:r>
          </a:p>
          <a:p>
            <a:pPr marL="450850" lvl="2" indent="-360363">
              <a:spcAft>
                <a:spcPts val="600"/>
              </a:spcAft>
              <a:buFont typeface="Arial" pitchFamily="34" charset="0"/>
              <a:buChar char="•"/>
            </a:pPr>
            <a:r>
              <a:rPr lang="cs-CZ" dirty="0" smtClean="0"/>
              <a:t>Lze jednoduše změřit zpoždění na datové přípojce? Jak?</a:t>
            </a:r>
          </a:p>
        </p:txBody>
      </p:sp>
      <p:pic>
        <p:nvPicPr>
          <p:cNvPr id="11" name="Obrázek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5261" y="4447777"/>
            <a:ext cx="2345558" cy="1778715"/>
          </a:xfrm>
          <a:prstGeom prst="rect">
            <a:avLst/>
          </a:prstGeom>
        </p:spPr>
      </p:pic>
      <p:sp>
        <p:nvSpPr>
          <p:cNvPr id="12" name="Obdélník 11"/>
          <p:cNvSpPr/>
          <p:nvPr/>
        </p:nvSpPr>
        <p:spPr>
          <a:xfrm>
            <a:off x="4468969" y="4447777"/>
            <a:ext cx="4602476" cy="1785104"/>
          </a:xfrm>
          <a:prstGeom prst="rect">
            <a:avLst/>
          </a:prstGeom>
        </p:spPr>
        <p:txBody>
          <a:bodyPr wrap="square">
            <a:spAutoFit/>
          </a:bodyPr>
          <a:lstStyle/>
          <a:p>
            <a:pPr marL="84138" lvl="2">
              <a:spcAft>
                <a:spcPts val="600"/>
              </a:spcAft>
            </a:pPr>
            <a:r>
              <a:rPr lang="cs-CZ" b="1" dirty="0" smtClean="0"/>
              <a:t>Co je na uvedené nabídce nejmenovaného poskytovatele špatně?</a:t>
            </a:r>
          </a:p>
          <a:p>
            <a:pPr marL="84138" lvl="2">
              <a:spcAft>
                <a:spcPts val="600"/>
              </a:spcAft>
            </a:pPr>
            <a:endParaRPr lang="cs-CZ" sz="1000" b="1" dirty="0" smtClean="0"/>
          </a:p>
          <a:p>
            <a:pPr marL="84138" lvl="2">
              <a:spcAft>
                <a:spcPts val="600"/>
              </a:spcAft>
            </a:pPr>
            <a:r>
              <a:rPr lang="cs-CZ" dirty="0" smtClean="0"/>
              <a:t>Rychlost až 10/1 </a:t>
            </a:r>
            <a:r>
              <a:rPr lang="cs-CZ" dirty="0" err="1" smtClean="0"/>
              <a:t>Mb</a:t>
            </a:r>
            <a:r>
              <a:rPr lang="cs-CZ" dirty="0" smtClean="0"/>
              <a:t>, rychlost až 20/2 </a:t>
            </a:r>
            <a:r>
              <a:rPr lang="cs-CZ" dirty="0" err="1" smtClean="0"/>
              <a:t>Mb</a:t>
            </a:r>
            <a:r>
              <a:rPr lang="cs-CZ" dirty="0" smtClean="0"/>
              <a:t>… je to za rok, za den, za hodinu, za sekundu…?</a:t>
            </a:r>
          </a:p>
        </p:txBody>
      </p:sp>
    </p:spTree>
    <p:extLst>
      <p:ext uri="{BB962C8B-B14F-4D97-AF65-F5344CB8AC3E}">
        <p14:creationId xmlns:p14="http://schemas.microsoft.com/office/powerpoint/2010/main" val="3372917257"/>
      </p:ext>
    </p:extLst>
  </p:cSld>
  <p:clrMapOvr>
    <a:masterClrMapping/>
  </p:clrMapOvr>
  <p:transition>
    <p:randomBa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nl-NL" sz="1800" dirty="0"/>
              <a:t>Přenosová rychlost vs. objem dat</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9" name="TextovéPole 8"/>
          <p:cNvSpPr txBox="1"/>
          <p:nvPr/>
        </p:nvSpPr>
        <p:spPr>
          <a:xfrm>
            <a:off x="72008" y="1384435"/>
            <a:ext cx="9036496" cy="4678204"/>
          </a:xfrm>
          <a:prstGeom prst="rect">
            <a:avLst/>
          </a:prstGeom>
          <a:noFill/>
        </p:spPr>
        <p:txBody>
          <a:bodyPr wrap="square" rtlCol="0">
            <a:spAutoFit/>
          </a:bodyPr>
          <a:lstStyle/>
          <a:p>
            <a:pPr marL="87313" lvl="1">
              <a:spcAft>
                <a:spcPts val="600"/>
              </a:spcAft>
            </a:pPr>
            <a:r>
              <a:rPr lang="cs-CZ" sz="2000" dirty="0" smtClean="0"/>
              <a:t>Základní jednotka informace – </a:t>
            </a:r>
            <a:r>
              <a:rPr lang="cs-CZ" sz="2000" b="1" dirty="0" smtClean="0">
                <a:solidFill>
                  <a:srgbClr val="C00000"/>
                </a:solidFill>
              </a:rPr>
              <a:t>bit</a:t>
            </a:r>
            <a:endParaRPr lang="cs-CZ" sz="2000" dirty="0" smtClean="0">
              <a:solidFill>
                <a:srgbClr val="C00000"/>
              </a:solidFill>
            </a:endParaRPr>
          </a:p>
          <a:p>
            <a:pPr marL="541338" lvl="1" indent="-271463">
              <a:spcAft>
                <a:spcPts val="600"/>
              </a:spcAft>
              <a:buFont typeface="Arial" pitchFamily="34" charset="0"/>
              <a:buChar char="•"/>
            </a:pPr>
            <a:r>
              <a:rPr lang="cs-CZ" dirty="0" smtClean="0"/>
              <a:t>Obvykle se značí „</a:t>
            </a:r>
            <a:r>
              <a:rPr lang="cs-CZ" b="1" dirty="0" smtClean="0"/>
              <a:t>b</a:t>
            </a:r>
            <a:r>
              <a:rPr lang="cs-CZ" dirty="0" smtClean="0"/>
              <a:t>“ – </a:t>
            </a:r>
            <a:r>
              <a:rPr lang="cs-CZ" b="1" dirty="0" smtClean="0"/>
              <a:t>1 bit</a:t>
            </a:r>
            <a:r>
              <a:rPr lang="cs-CZ" dirty="0" smtClean="0"/>
              <a:t> = </a:t>
            </a:r>
            <a:r>
              <a:rPr lang="cs-CZ" b="1" dirty="0" smtClean="0"/>
              <a:t>1 b</a:t>
            </a:r>
          </a:p>
          <a:p>
            <a:pPr marL="541338" lvl="1" indent="-271463">
              <a:spcAft>
                <a:spcPts val="600"/>
              </a:spcAft>
              <a:buFont typeface="Arial" pitchFamily="34" charset="0"/>
              <a:buChar char="•"/>
            </a:pPr>
            <a:r>
              <a:rPr lang="cs-CZ" dirty="0" smtClean="0"/>
              <a:t>1 bit odpovídá dvoustavové informaci: ano-ne, 1-0</a:t>
            </a:r>
          </a:p>
          <a:p>
            <a:pPr marL="541338" lvl="1" indent="-271463">
              <a:spcAft>
                <a:spcPts val="600"/>
              </a:spcAft>
              <a:buFont typeface="Arial" pitchFamily="34" charset="0"/>
              <a:buChar char="•"/>
            </a:pPr>
            <a:r>
              <a:rPr lang="cs-CZ" dirty="0" smtClean="0"/>
              <a:t>Násobky: 1 </a:t>
            </a:r>
            <a:r>
              <a:rPr lang="cs-CZ" dirty="0" err="1" smtClean="0"/>
              <a:t>kb</a:t>
            </a:r>
            <a:r>
              <a:rPr lang="cs-CZ" dirty="0" smtClean="0"/>
              <a:t> = kilo (tisíc) bit, 1 </a:t>
            </a:r>
            <a:r>
              <a:rPr lang="cs-CZ" dirty="0" err="1" smtClean="0"/>
              <a:t>Mb</a:t>
            </a:r>
            <a:r>
              <a:rPr lang="cs-CZ" dirty="0" smtClean="0"/>
              <a:t> = </a:t>
            </a:r>
            <a:r>
              <a:rPr lang="cs-CZ" dirty="0" err="1" smtClean="0"/>
              <a:t>mega</a:t>
            </a:r>
            <a:r>
              <a:rPr lang="cs-CZ" dirty="0" smtClean="0"/>
              <a:t> (milión) bit, 1 </a:t>
            </a:r>
            <a:r>
              <a:rPr lang="cs-CZ" dirty="0" err="1" smtClean="0"/>
              <a:t>Gb</a:t>
            </a:r>
            <a:r>
              <a:rPr lang="cs-CZ" dirty="0" smtClean="0"/>
              <a:t> = giga (miliarda) bit</a:t>
            </a:r>
          </a:p>
          <a:p>
            <a:pPr marL="95250" lvl="1">
              <a:spcAft>
                <a:spcPts val="600"/>
              </a:spcAft>
            </a:pPr>
            <a:r>
              <a:rPr lang="cs-CZ" sz="2000" b="1" dirty="0" smtClean="0">
                <a:solidFill>
                  <a:srgbClr val="C00000"/>
                </a:solidFill>
              </a:rPr>
              <a:t>Bajt</a:t>
            </a:r>
            <a:r>
              <a:rPr lang="cs-CZ" sz="2000" dirty="0" smtClean="0"/>
              <a:t> = 8 bitů, značí se „</a:t>
            </a:r>
            <a:r>
              <a:rPr lang="cs-CZ" sz="2000" b="1" dirty="0" smtClean="0"/>
              <a:t>B</a:t>
            </a:r>
            <a:r>
              <a:rPr lang="cs-CZ" sz="2000" dirty="0" smtClean="0"/>
              <a:t>“, tedy – </a:t>
            </a:r>
            <a:r>
              <a:rPr lang="cs-CZ" sz="2000" b="1" dirty="0" smtClean="0"/>
              <a:t>1 B</a:t>
            </a:r>
            <a:r>
              <a:rPr lang="cs-CZ" sz="2000" dirty="0" smtClean="0"/>
              <a:t> = </a:t>
            </a:r>
            <a:r>
              <a:rPr lang="cs-CZ" sz="2000" b="1" dirty="0" smtClean="0"/>
              <a:t>8 b</a:t>
            </a:r>
            <a:r>
              <a:rPr lang="cs-CZ" sz="2000" dirty="0" smtClean="0"/>
              <a:t> </a:t>
            </a:r>
          </a:p>
          <a:p>
            <a:pPr marL="354013" indent="-269875">
              <a:spcAft>
                <a:spcPts val="600"/>
              </a:spcAft>
              <a:buFont typeface="Arial" pitchFamily="34" charset="0"/>
              <a:buChar char="•"/>
            </a:pPr>
            <a:r>
              <a:rPr lang="cs-CZ" dirty="0" smtClean="0"/>
              <a:t>Násobky – mocniny čísla 2: </a:t>
            </a:r>
          </a:p>
          <a:p>
            <a:pPr marL="811213" lvl="2" indent="-269875">
              <a:spcAft>
                <a:spcPts val="600"/>
              </a:spcAft>
              <a:buFont typeface="Arial" pitchFamily="34" charset="0"/>
              <a:buChar char="•"/>
            </a:pPr>
            <a:r>
              <a:rPr lang="cs-CZ" dirty="0" smtClean="0"/>
              <a:t>1 </a:t>
            </a:r>
            <a:r>
              <a:rPr lang="cs-CZ" dirty="0" err="1" smtClean="0"/>
              <a:t>KiB</a:t>
            </a:r>
            <a:r>
              <a:rPr lang="cs-CZ" dirty="0" smtClean="0"/>
              <a:t> = </a:t>
            </a:r>
            <a:r>
              <a:rPr lang="cs-CZ" dirty="0" err="1" smtClean="0"/>
              <a:t>kibibajt</a:t>
            </a:r>
            <a:r>
              <a:rPr lang="cs-CZ" dirty="0" smtClean="0"/>
              <a:t> = 2</a:t>
            </a:r>
            <a:r>
              <a:rPr lang="cs-CZ" baseline="30000" dirty="0" smtClean="0"/>
              <a:t>10</a:t>
            </a:r>
            <a:r>
              <a:rPr lang="cs-CZ" dirty="0" smtClean="0"/>
              <a:t> B = 1024 B = 8192 b</a:t>
            </a:r>
          </a:p>
          <a:p>
            <a:pPr marL="811213" lvl="2" indent="-269875">
              <a:spcAft>
                <a:spcPts val="600"/>
              </a:spcAft>
              <a:buFont typeface="Arial" pitchFamily="34" charset="0"/>
              <a:buChar char="•"/>
            </a:pPr>
            <a:r>
              <a:rPr lang="cs-CZ" dirty="0" smtClean="0"/>
              <a:t>1 </a:t>
            </a:r>
            <a:r>
              <a:rPr lang="cs-CZ" dirty="0" err="1" smtClean="0"/>
              <a:t>MiB</a:t>
            </a:r>
            <a:r>
              <a:rPr lang="cs-CZ" dirty="0" smtClean="0"/>
              <a:t> = </a:t>
            </a:r>
            <a:r>
              <a:rPr lang="cs-CZ" dirty="0" err="1" smtClean="0"/>
              <a:t>mebibajt</a:t>
            </a:r>
            <a:r>
              <a:rPr lang="cs-CZ" dirty="0" smtClean="0"/>
              <a:t> = 2</a:t>
            </a:r>
            <a:r>
              <a:rPr lang="cs-CZ" baseline="30000" dirty="0" smtClean="0"/>
              <a:t>20 </a:t>
            </a:r>
            <a:r>
              <a:rPr lang="cs-CZ" dirty="0" smtClean="0"/>
              <a:t>B = 1048576 B = 8388608 b</a:t>
            </a:r>
          </a:p>
          <a:p>
            <a:pPr marL="811213" lvl="2" indent="-269875">
              <a:spcAft>
                <a:spcPts val="600"/>
              </a:spcAft>
              <a:buFont typeface="Arial" pitchFamily="34" charset="0"/>
              <a:buChar char="•"/>
            </a:pPr>
            <a:r>
              <a:rPr lang="cs-CZ" dirty="0" smtClean="0"/>
              <a:t>1 </a:t>
            </a:r>
            <a:r>
              <a:rPr lang="cs-CZ" dirty="0" err="1" smtClean="0"/>
              <a:t>GiB</a:t>
            </a:r>
            <a:r>
              <a:rPr lang="cs-CZ" dirty="0" smtClean="0"/>
              <a:t> = </a:t>
            </a:r>
            <a:r>
              <a:rPr lang="cs-CZ" dirty="0" err="1" smtClean="0"/>
              <a:t>gibibajt</a:t>
            </a:r>
            <a:r>
              <a:rPr lang="cs-CZ" dirty="0" smtClean="0"/>
              <a:t> = 2</a:t>
            </a:r>
            <a:r>
              <a:rPr lang="cs-CZ" baseline="30000" dirty="0" smtClean="0"/>
              <a:t>30</a:t>
            </a:r>
            <a:r>
              <a:rPr lang="cs-CZ" dirty="0" smtClean="0"/>
              <a:t> B = 1073741824 B = 8589934592 b</a:t>
            </a:r>
          </a:p>
          <a:p>
            <a:pPr marL="354013" indent="-269875">
              <a:spcAft>
                <a:spcPts val="600"/>
              </a:spcAft>
              <a:buFont typeface="Arial" pitchFamily="34" charset="0"/>
              <a:buChar char="•"/>
            </a:pPr>
            <a:r>
              <a:rPr lang="cs-CZ" dirty="0" smtClean="0"/>
              <a:t>V praxi ovšem častěji mocniny </a:t>
            </a:r>
            <a:r>
              <a:rPr lang="cs-CZ" dirty="0"/>
              <a:t>čísla </a:t>
            </a:r>
            <a:r>
              <a:rPr lang="cs-CZ" dirty="0" smtClean="0"/>
              <a:t>10: </a:t>
            </a:r>
            <a:endParaRPr lang="cs-CZ" dirty="0"/>
          </a:p>
          <a:p>
            <a:pPr marL="811213" lvl="2" indent="-269875">
              <a:spcAft>
                <a:spcPts val="600"/>
              </a:spcAft>
              <a:buFont typeface="Arial" pitchFamily="34" charset="0"/>
              <a:buChar char="•"/>
            </a:pPr>
            <a:r>
              <a:rPr lang="cs-CZ" dirty="0"/>
              <a:t>1 </a:t>
            </a:r>
            <a:r>
              <a:rPr lang="cs-CZ" dirty="0" smtClean="0"/>
              <a:t>kB </a:t>
            </a:r>
            <a:r>
              <a:rPr lang="cs-CZ" dirty="0"/>
              <a:t>= </a:t>
            </a:r>
            <a:r>
              <a:rPr lang="cs-CZ" dirty="0" smtClean="0"/>
              <a:t>kilobajt </a:t>
            </a:r>
            <a:r>
              <a:rPr lang="cs-CZ" dirty="0"/>
              <a:t>= </a:t>
            </a:r>
            <a:r>
              <a:rPr lang="cs-CZ" dirty="0" smtClean="0"/>
              <a:t>10</a:t>
            </a:r>
            <a:r>
              <a:rPr lang="cs-CZ" baseline="30000" dirty="0" smtClean="0"/>
              <a:t>3</a:t>
            </a:r>
            <a:r>
              <a:rPr lang="cs-CZ" dirty="0" smtClean="0"/>
              <a:t> </a:t>
            </a:r>
            <a:r>
              <a:rPr lang="cs-CZ" dirty="0"/>
              <a:t>B </a:t>
            </a:r>
            <a:r>
              <a:rPr lang="cs-CZ" dirty="0" smtClean="0"/>
              <a:t>= 1000 </a:t>
            </a:r>
            <a:r>
              <a:rPr lang="cs-CZ" dirty="0"/>
              <a:t>B = </a:t>
            </a:r>
            <a:r>
              <a:rPr lang="cs-CZ" dirty="0" smtClean="0"/>
              <a:t>8000 </a:t>
            </a:r>
            <a:r>
              <a:rPr lang="cs-CZ" dirty="0"/>
              <a:t>b</a:t>
            </a:r>
          </a:p>
          <a:p>
            <a:pPr marL="811213" lvl="2" indent="-269875">
              <a:spcAft>
                <a:spcPts val="600"/>
              </a:spcAft>
              <a:buFont typeface="Arial" pitchFamily="34" charset="0"/>
              <a:buChar char="•"/>
            </a:pPr>
            <a:r>
              <a:rPr lang="cs-CZ" dirty="0"/>
              <a:t>1 </a:t>
            </a:r>
            <a:r>
              <a:rPr lang="cs-CZ" dirty="0" smtClean="0"/>
              <a:t>MB </a:t>
            </a:r>
            <a:r>
              <a:rPr lang="cs-CZ" dirty="0"/>
              <a:t>= </a:t>
            </a:r>
            <a:r>
              <a:rPr lang="cs-CZ" dirty="0" smtClean="0"/>
              <a:t>megabajt </a:t>
            </a:r>
            <a:r>
              <a:rPr lang="cs-CZ" dirty="0"/>
              <a:t>= </a:t>
            </a:r>
            <a:r>
              <a:rPr lang="cs-CZ" dirty="0" smtClean="0"/>
              <a:t>10</a:t>
            </a:r>
            <a:r>
              <a:rPr lang="cs-CZ" baseline="30000" dirty="0" smtClean="0"/>
              <a:t>6</a:t>
            </a:r>
            <a:r>
              <a:rPr lang="cs-CZ" dirty="0" smtClean="0"/>
              <a:t> </a:t>
            </a:r>
            <a:r>
              <a:rPr lang="cs-CZ" dirty="0"/>
              <a:t>B </a:t>
            </a:r>
            <a:r>
              <a:rPr lang="cs-CZ" dirty="0" smtClean="0"/>
              <a:t>= 1000000 </a:t>
            </a:r>
            <a:r>
              <a:rPr lang="cs-CZ" dirty="0"/>
              <a:t>B = </a:t>
            </a:r>
            <a:r>
              <a:rPr lang="cs-CZ" dirty="0" smtClean="0"/>
              <a:t>8000000 </a:t>
            </a:r>
            <a:r>
              <a:rPr lang="cs-CZ" dirty="0"/>
              <a:t>b</a:t>
            </a:r>
          </a:p>
          <a:p>
            <a:pPr marL="811213" lvl="2" indent="-269875">
              <a:spcAft>
                <a:spcPts val="600"/>
              </a:spcAft>
              <a:buFont typeface="Arial" pitchFamily="34" charset="0"/>
              <a:buChar char="•"/>
            </a:pPr>
            <a:r>
              <a:rPr lang="cs-CZ" dirty="0"/>
              <a:t>1 </a:t>
            </a:r>
            <a:r>
              <a:rPr lang="cs-CZ" dirty="0" smtClean="0"/>
              <a:t>GB </a:t>
            </a:r>
            <a:r>
              <a:rPr lang="cs-CZ" dirty="0"/>
              <a:t>= </a:t>
            </a:r>
            <a:r>
              <a:rPr lang="cs-CZ" dirty="0" smtClean="0"/>
              <a:t>gigabajt </a:t>
            </a:r>
            <a:r>
              <a:rPr lang="cs-CZ" dirty="0"/>
              <a:t>= </a:t>
            </a:r>
            <a:r>
              <a:rPr lang="cs-CZ" dirty="0" smtClean="0"/>
              <a:t>10</a:t>
            </a:r>
            <a:r>
              <a:rPr lang="cs-CZ" baseline="30000" dirty="0" smtClean="0"/>
              <a:t>9</a:t>
            </a:r>
            <a:r>
              <a:rPr lang="cs-CZ" dirty="0" smtClean="0"/>
              <a:t> </a:t>
            </a:r>
            <a:r>
              <a:rPr lang="cs-CZ" dirty="0"/>
              <a:t>B </a:t>
            </a:r>
            <a:r>
              <a:rPr lang="cs-CZ" dirty="0" smtClean="0"/>
              <a:t>= 1000000000 </a:t>
            </a:r>
            <a:r>
              <a:rPr lang="cs-CZ" dirty="0"/>
              <a:t>B = </a:t>
            </a:r>
            <a:r>
              <a:rPr lang="cs-CZ" dirty="0" smtClean="0"/>
              <a:t>8000000000 b</a:t>
            </a:r>
          </a:p>
        </p:txBody>
      </p:sp>
    </p:spTree>
    <p:extLst>
      <p:ext uri="{BB962C8B-B14F-4D97-AF65-F5344CB8AC3E}">
        <p14:creationId xmlns:p14="http://schemas.microsoft.com/office/powerpoint/2010/main" val="3457181518"/>
      </p:ext>
    </p:extLst>
  </p:cSld>
  <p:clrMapOvr>
    <a:masterClrMapping/>
  </p:clrMapOvr>
  <p:transition>
    <p:randomBa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nl-NL" sz="1800" dirty="0"/>
              <a:t>Přenosová rychlost vs. objem dat</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pic>
        <p:nvPicPr>
          <p:cNvPr id="13" name="Picture 2" descr="C:\Users\Pavel\AppData\Local\Microsoft\Windows\Temporary Internet Files\Content.IE5\CIKVN7I5\MC900432628[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9061" y="3267141"/>
            <a:ext cx="1854523" cy="1854523"/>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p:cNvSpPr txBox="1"/>
          <p:nvPr/>
        </p:nvSpPr>
        <p:spPr>
          <a:xfrm>
            <a:off x="626302" y="1523823"/>
            <a:ext cx="8130347" cy="2246769"/>
          </a:xfrm>
          <a:prstGeom prst="rect">
            <a:avLst/>
          </a:prstGeom>
          <a:noFill/>
        </p:spPr>
        <p:txBody>
          <a:bodyPr wrap="square" rtlCol="0">
            <a:spAutoFit/>
          </a:bodyPr>
          <a:lstStyle/>
          <a:p>
            <a:pPr marL="357188" lvl="2" algn="ctr">
              <a:spcAft>
                <a:spcPts val="600"/>
              </a:spcAft>
              <a:tabLst>
                <a:tab pos="357188" algn="l"/>
              </a:tabLst>
            </a:pPr>
            <a:r>
              <a:rPr lang="cs-CZ" sz="2000" b="1" dirty="0" smtClean="0">
                <a:solidFill>
                  <a:srgbClr val="C00000"/>
                </a:solidFill>
              </a:rPr>
              <a:t>Přenosová rychlost vyjadřuje množství informace přenesené za 1 sekundu</a:t>
            </a:r>
          </a:p>
          <a:p>
            <a:pPr marL="742950" lvl="1" indent="-285750">
              <a:spcAft>
                <a:spcPts val="600"/>
              </a:spcAft>
              <a:buFont typeface="Arial" pitchFamily="34" charset="0"/>
              <a:buChar char="•"/>
            </a:pPr>
            <a:r>
              <a:rPr lang="cs-CZ" sz="2000" dirty="0" smtClean="0"/>
              <a:t>Jednotkou je </a:t>
            </a:r>
            <a:r>
              <a:rPr lang="cs-CZ" sz="2000" b="1" dirty="0" smtClean="0">
                <a:solidFill>
                  <a:srgbClr val="C00000"/>
                </a:solidFill>
              </a:rPr>
              <a:t>bit/s</a:t>
            </a:r>
            <a:endParaRPr lang="cs-CZ" sz="2000" dirty="0" smtClean="0"/>
          </a:p>
          <a:p>
            <a:pPr marL="1200150" lvl="2" indent="-285750">
              <a:spcAft>
                <a:spcPts val="600"/>
              </a:spcAft>
              <a:buFont typeface="Arial" pitchFamily="34" charset="0"/>
              <a:buChar char="•"/>
            </a:pPr>
            <a:r>
              <a:rPr lang="cs-CZ" sz="2000" dirty="0" smtClean="0"/>
              <a:t>někdy též b/s</a:t>
            </a:r>
          </a:p>
          <a:p>
            <a:pPr marL="1200150" lvl="2" indent="-285750">
              <a:spcAft>
                <a:spcPts val="600"/>
              </a:spcAft>
              <a:buFont typeface="Arial" pitchFamily="34" charset="0"/>
              <a:buChar char="•"/>
            </a:pPr>
            <a:r>
              <a:rPr lang="cs-CZ" sz="2000" dirty="0" smtClean="0"/>
              <a:t>v anglické literatuře </a:t>
            </a:r>
            <a:r>
              <a:rPr lang="cs-CZ" sz="2000" dirty="0" err="1" smtClean="0"/>
              <a:t>bps</a:t>
            </a:r>
            <a:r>
              <a:rPr lang="cs-CZ" sz="2000" dirty="0" smtClean="0"/>
              <a:t> (bit per second)</a:t>
            </a:r>
          </a:p>
          <a:p>
            <a:pPr marL="742950" lvl="1" indent="-285750">
              <a:spcAft>
                <a:spcPts val="600"/>
              </a:spcAft>
              <a:buFont typeface="Arial" pitchFamily="34" charset="0"/>
              <a:buChar char="•"/>
            </a:pPr>
            <a:r>
              <a:rPr lang="cs-CZ" sz="2000" dirty="0" smtClean="0"/>
              <a:t>Násobky: </a:t>
            </a:r>
            <a:r>
              <a:rPr lang="cs-CZ" sz="2000" dirty="0" err="1" smtClean="0"/>
              <a:t>kbit</a:t>
            </a:r>
            <a:r>
              <a:rPr lang="cs-CZ" sz="2000" dirty="0" smtClean="0"/>
              <a:t>/s, </a:t>
            </a:r>
            <a:r>
              <a:rPr lang="cs-CZ" sz="2000" dirty="0" err="1" smtClean="0"/>
              <a:t>Mbit</a:t>
            </a:r>
            <a:r>
              <a:rPr lang="cs-CZ" sz="2000" dirty="0" smtClean="0"/>
              <a:t>/s, </a:t>
            </a:r>
            <a:r>
              <a:rPr lang="cs-CZ" sz="2000" dirty="0" err="1" smtClean="0"/>
              <a:t>Gbit</a:t>
            </a:r>
            <a:r>
              <a:rPr lang="cs-CZ" sz="2000" dirty="0" smtClean="0"/>
              <a:t>/s….</a:t>
            </a:r>
          </a:p>
        </p:txBody>
      </p:sp>
    </p:spTree>
    <p:extLst>
      <p:ext uri="{BB962C8B-B14F-4D97-AF65-F5344CB8AC3E}">
        <p14:creationId xmlns:p14="http://schemas.microsoft.com/office/powerpoint/2010/main" val="1541701699"/>
      </p:ext>
    </p:extLst>
  </p:cSld>
  <p:clrMapOvr>
    <a:masterClrMapping/>
  </p:clrMapOvr>
  <p:transition>
    <p:randomBa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err="1" smtClean="0"/>
              <a:t>QoS</a:t>
            </a:r>
            <a:r>
              <a:rPr lang="cs-CZ" sz="1800" dirty="0" smtClean="0"/>
              <a:t> = Kvalita služby</a:t>
            </a:r>
            <a:endParaRPr lang="nl-NL"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19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121478" y="1409523"/>
            <a:ext cx="8819322" cy="3939540"/>
          </a:xfrm>
          <a:prstGeom prst="rect">
            <a:avLst/>
          </a:prstGeom>
          <a:noFill/>
        </p:spPr>
        <p:txBody>
          <a:bodyPr wrap="square" rtlCol="0">
            <a:spAutoFit/>
          </a:bodyPr>
          <a:lstStyle/>
          <a:p>
            <a:pPr marL="357188" lvl="2">
              <a:spcAft>
                <a:spcPts val="600"/>
              </a:spcAft>
              <a:tabLst>
                <a:tab pos="357188" algn="l"/>
              </a:tabLst>
            </a:pPr>
            <a:r>
              <a:rPr lang="cs-CZ" sz="2000" b="1" dirty="0" err="1" smtClean="0">
                <a:solidFill>
                  <a:srgbClr val="C00000"/>
                </a:solidFill>
              </a:rPr>
              <a:t>QoS</a:t>
            </a:r>
            <a:r>
              <a:rPr lang="cs-CZ" sz="2000" b="1" dirty="0" smtClean="0">
                <a:solidFill>
                  <a:srgbClr val="C00000"/>
                </a:solidFill>
              </a:rPr>
              <a:t> = </a:t>
            </a:r>
            <a:r>
              <a:rPr lang="cs-CZ" sz="2000" b="1" dirty="0" err="1" smtClean="0">
                <a:solidFill>
                  <a:srgbClr val="C00000"/>
                </a:solidFill>
              </a:rPr>
              <a:t>Quality</a:t>
            </a:r>
            <a:r>
              <a:rPr lang="cs-CZ" sz="2000" b="1" dirty="0" smtClean="0">
                <a:solidFill>
                  <a:srgbClr val="C00000"/>
                </a:solidFill>
              </a:rPr>
              <a:t> </a:t>
            </a:r>
            <a:r>
              <a:rPr lang="cs-CZ" sz="2000" b="1" dirty="0" err="1" smtClean="0">
                <a:solidFill>
                  <a:srgbClr val="C00000"/>
                </a:solidFill>
              </a:rPr>
              <a:t>of</a:t>
            </a:r>
            <a:r>
              <a:rPr lang="cs-CZ" sz="2000" b="1" dirty="0" smtClean="0">
                <a:solidFill>
                  <a:srgbClr val="C00000"/>
                </a:solidFill>
              </a:rPr>
              <a:t> </a:t>
            </a:r>
            <a:r>
              <a:rPr lang="cs-CZ" sz="2000" b="1" dirty="0" err="1" smtClean="0">
                <a:solidFill>
                  <a:srgbClr val="C00000"/>
                </a:solidFill>
              </a:rPr>
              <a:t>Service</a:t>
            </a:r>
            <a:r>
              <a:rPr lang="cs-CZ" sz="2000" b="1" dirty="0" smtClean="0">
                <a:solidFill>
                  <a:srgbClr val="C00000"/>
                </a:solidFill>
              </a:rPr>
              <a:t> = Kvalita služby</a:t>
            </a:r>
          </a:p>
          <a:p>
            <a:pPr marL="285750" indent="-285750">
              <a:spcAft>
                <a:spcPts val="600"/>
              </a:spcAft>
              <a:buFont typeface="Arial" pitchFamily="34" charset="0"/>
              <a:buChar char="•"/>
            </a:pPr>
            <a:r>
              <a:rPr lang="cs-CZ" sz="2000" dirty="0" smtClean="0"/>
              <a:t>v datových sítích se používá termín </a:t>
            </a:r>
            <a:r>
              <a:rPr lang="cs-CZ" sz="2000" dirty="0" err="1" smtClean="0"/>
              <a:t>QoS</a:t>
            </a:r>
            <a:r>
              <a:rPr lang="cs-CZ" sz="2000" dirty="0" smtClean="0"/>
              <a:t> pro souhrnné ohodnocení kvality služeb</a:t>
            </a:r>
          </a:p>
          <a:p>
            <a:pPr marL="285750" indent="-285750">
              <a:spcAft>
                <a:spcPts val="600"/>
              </a:spcAft>
              <a:buFont typeface="Arial" pitchFamily="34" charset="0"/>
              <a:buChar char="•"/>
            </a:pPr>
            <a:r>
              <a:rPr lang="cs-CZ" sz="2000" dirty="0" smtClean="0"/>
              <a:t>omezená přenosová kapacita datových sítí nutí síťová zařízení přenášené zprávy zařazovat do různých front a vyrovnávacích pamětí a odesílat je, když se uvolní kapacita</a:t>
            </a:r>
          </a:p>
          <a:p>
            <a:pPr marL="742950" lvl="1" indent="-285750">
              <a:spcAft>
                <a:spcPts val="600"/>
              </a:spcAft>
              <a:buFont typeface="Arial" pitchFamily="34" charset="0"/>
              <a:buChar char="•"/>
            </a:pPr>
            <a:r>
              <a:rPr lang="cs-CZ" sz="2000" dirty="0" smtClean="0"/>
              <a:t>třeba na základě priority od různých koncových uživatelů</a:t>
            </a:r>
          </a:p>
          <a:p>
            <a:pPr marL="742950" lvl="1" indent="-285750">
              <a:spcAft>
                <a:spcPts val="600"/>
              </a:spcAft>
              <a:buFont typeface="Arial" pitchFamily="34" charset="0"/>
              <a:buChar char="•"/>
            </a:pPr>
            <a:r>
              <a:rPr lang="cs-CZ" sz="2000" dirty="0" smtClean="0"/>
              <a:t>nebo podle typu služby – data, video, přenos </a:t>
            </a:r>
            <a:r>
              <a:rPr lang="cs-CZ" sz="2000" dirty="0" err="1" smtClean="0"/>
              <a:t>VoIP</a:t>
            </a:r>
            <a:r>
              <a:rPr lang="cs-CZ" sz="2000" dirty="0" smtClean="0"/>
              <a:t>,…</a:t>
            </a:r>
          </a:p>
          <a:p>
            <a:pPr marL="285750" indent="-285750">
              <a:spcAft>
                <a:spcPts val="600"/>
              </a:spcAft>
              <a:buFont typeface="Arial" pitchFamily="34" charset="0"/>
              <a:buChar char="•"/>
            </a:pPr>
            <a:r>
              <a:rPr lang="cs-CZ" sz="2000" dirty="0" smtClean="0"/>
              <a:t>tím však vzniká zpoždění, některé zprávy je nutné zahodit, nebo je odeslat v jiném pořadí…</a:t>
            </a:r>
          </a:p>
          <a:p>
            <a:pPr marL="285750" indent="-285750">
              <a:spcAft>
                <a:spcPts val="600"/>
              </a:spcAft>
              <a:buFont typeface="Arial" pitchFamily="34" charset="0"/>
              <a:buChar char="•"/>
            </a:pPr>
            <a:r>
              <a:rPr lang="cs-CZ" sz="2000" dirty="0" smtClean="0"/>
              <a:t>dodržení a správné nastavení </a:t>
            </a:r>
            <a:r>
              <a:rPr lang="cs-CZ" sz="2000" dirty="0" err="1" smtClean="0"/>
              <a:t>QoS</a:t>
            </a:r>
            <a:r>
              <a:rPr lang="cs-CZ" sz="2000" dirty="0" smtClean="0"/>
              <a:t> zajistí požadovanou kvalitu služby</a:t>
            </a:r>
          </a:p>
        </p:txBody>
      </p:sp>
      <p:pic>
        <p:nvPicPr>
          <p:cNvPr id="3" name="Obráze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4014" y="5443319"/>
            <a:ext cx="1122069" cy="1298794"/>
          </a:xfrm>
          <a:prstGeom prst="rect">
            <a:avLst/>
          </a:prstGeom>
        </p:spPr>
      </p:pic>
    </p:spTree>
    <p:extLst>
      <p:ext uri="{BB962C8B-B14F-4D97-AF65-F5344CB8AC3E}">
        <p14:creationId xmlns:p14="http://schemas.microsoft.com/office/powerpoint/2010/main" val="2263965323"/>
      </p:ext>
    </p:extLst>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000" dirty="0" smtClean="0"/>
              <a:t>Různé typy služeb</a:t>
            </a:r>
            <a:endParaRPr lang="cs-CZ" sz="20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2</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7" name="TextovéPole 16"/>
          <p:cNvSpPr txBox="1"/>
          <p:nvPr/>
        </p:nvSpPr>
        <p:spPr>
          <a:xfrm>
            <a:off x="552751" y="1633719"/>
            <a:ext cx="8280920" cy="707886"/>
          </a:xfrm>
          <a:prstGeom prst="rect">
            <a:avLst/>
          </a:prstGeom>
          <a:noFill/>
        </p:spPr>
        <p:txBody>
          <a:bodyPr wrap="square" rtlCol="0">
            <a:spAutoFit/>
          </a:bodyPr>
          <a:lstStyle/>
          <a:p>
            <a:r>
              <a:rPr lang="cs-CZ" sz="2000" dirty="0" smtClean="0"/>
              <a:t>Z minulé hodiny jste dostali za úkol zjistit nabídku různých telekomunikačních služeb nejrůznějších poskytovatelů a operátorů a vypsat jejich parametry… </a:t>
            </a:r>
            <a:endParaRPr lang="cs-CZ" sz="2000" dirty="0"/>
          </a:p>
        </p:txBody>
      </p:sp>
      <p:sp>
        <p:nvSpPr>
          <p:cNvPr id="18" name="TextovéPole 17"/>
          <p:cNvSpPr txBox="1"/>
          <p:nvPr/>
        </p:nvSpPr>
        <p:spPr>
          <a:xfrm>
            <a:off x="2339752" y="2939167"/>
            <a:ext cx="4588098" cy="1323439"/>
          </a:xfrm>
          <a:prstGeom prst="rect">
            <a:avLst/>
          </a:prstGeom>
          <a:noFill/>
        </p:spPr>
        <p:txBody>
          <a:bodyPr wrap="square" rtlCol="0">
            <a:spAutoFit/>
          </a:bodyPr>
          <a:lstStyle/>
          <a:p>
            <a:r>
              <a:rPr lang="cs-CZ" sz="2000" b="1" dirty="0" smtClean="0"/>
              <a:t>Diktujte postupně jednotlivé služby s učitelem, který je bude zapisovat na tabuli, včetně jejich základních parametrů.</a:t>
            </a:r>
            <a:endParaRPr lang="cs-CZ" sz="2000" b="1" dirty="0"/>
          </a:p>
        </p:txBody>
      </p:sp>
      <p:pic>
        <p:nvPicPr>
          <p:cNvPr id="20" name="Picture 5" descr="C:\Users\Pavel\AppData\Local\Microsoft\Windows\Temporary Internet Files\Content.IE5\CK5X5V0T\MC900088650[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5407" y="4645910"/>
            <a:ext cx="1872208" cy="1545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511059"/>
      </p:ext>
    </p:extLst>
  </p:cSld>
  <p:clrMapOvr>
    <a:masterClrMapping/>
  </p:clrMapOvr>
  <p:transition>
    <p:randomBa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4294967295"/>
          </p:nvPr>
        </p:nvSpPr>
        <p:spPr>
          <a:xfrm>
            <a:off x="615950" y="1600200"/>
            <a:ext cx="8140700" cy="2897188"/>
          </a:xfrm>
        </p:spPr>
        <p:txBody>
          <a:bodyPr/>
          <a:lstStyle/>
          <a:p>
            <a:pPr algn="ctr">
              <a:buFont typeface="Wingdings" pitchFamily="2" charset="2"/>
              <a:buNone/>
            </a:pPr>
            <a:endParaRPr lang="cs-CZ" sz="2800" b="1" dirty="0" smtClean="0">
              <a:solidFill>
                <a:schemeClr val="bg1"/>
              </a:solidFill>
            </a:endParaRPr>
          </a:p>
          <a:p>
            <a:pPr algn="ctr">
              <a:buFont typeface="Wingdings" pitchFamily="2" charset="2"/>
              <a:buNone/>
            </a:pPr>
            <a:r>
              <a:rPr lang="cs-CZ" sz="2800" b="1" dirty="0" smtClean="0">
                <a:solidFill>
                  <a:schemeClr val="bg1"/>
                </a:solidFill>
              </a:rPr>
              <a:t>DĚKUJI ZA POZORNOST</a:t>
            </a:r>
          </a:p>
        </p:txBody>
      </p:sp>
      <p:sp>
        <p:nvSpPr>
          <p:cNvPr id="27652" name="Rectangle 4"/>
          <p:cNvSpPr>
            <a:spLocks noChangeArrowheads="1"/>
          </p:cNvSpPr>
          <p:nvPr/>
        </p:nvSpPr>
        <p:spPr bwMode="auto">
          <a:xfrm>
            <a:off x="1927225" y="5591175"/>
            <a:ext cx="56134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marL="266700" indent="-266700" eaLnBrk="0" hangingPunct="0">
              <a:spcBef>
                <a:spcPct val="20000"/>
              </a:spcBef>
              <a:buClr>
                <a:srgbClr val="D42E12"/>
              </a:buClr>
              <a:buFont typeface="Wingdings" pitchFamily="2" charset="2"/>
              <a:buNone/>
            </a:pPr>
            <a:r>
              <a:rPr lang="cs-CZ" sz="1400" dirty="0" smtClean="0">
                <a:solidFill>
                  <a:schemeClr val="bg1"/>
                </a:solidFill>
              </a:rPr>
              <a:t>Střední průmyslová škola na Proseku, 2013</a:t>
            </a:r>
            <a:endParaRPr lang="cs-CZ" sz="1400" dirty="0">
              <a:solidFill>
                <a:schemeClr val="bg1"/>
              </a:solidFill>
            </a:endParaRPr>
          </a:p>
        </p:txBody>
      </p:sp>
      <p:pic>
        <p:nvPicPr>
          <p:cNvPr id="4" name="obrázek 482" descr="Logo_final_cervena"/>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424237" y="262352"/>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ové pole 2"/>
          <p:cNvSpPr txBox="1">
            <a:spLocks noChangeArrowheads="1"/>
          </p:cNvSpPr>
          <p:nvPr/>
        </p:nvSpPr>
        <p:spPr bwMode="auto">
          <a:xfrm>
            <a:off x="4516768" y="284577"/>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Calibri" pitchFamily="34" charset="0"/>
              </a:rPr>
              <a:t>STŘEDNÍ</a:t>
            </a:r>
            <a:endParaRPr lang="cs-CZ" dirty="0">
              <a:solidFill>
                <a:schemeClr val="bg1"/>
              </a:solidFill>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solidFill>
                  <a:schemeClr val="bg1"/>
                </a:solidFill>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solidFill>
                  <a:schemeClr val="bg1"/>
                </a:solidFill>
                <a:effectLst/>
                <a:latin typeface="Arial" pitchFamily="34" charset="0"/>
              </a:rPr>
              <a:t>NA</a:t>
            </a:r>
            <a:r>
              <a:rPr kumimoji="0" lang="cs-CZ" sz="900" b="1" i="0" u="none" strike="noStrike" cap="none" normalizeH="0" dirty="0" smtClean="0">
                <a:ln>
                  <a:noFill/>
                </a:ln>
                <a:solidFill>
                  <a:schemeClr val="bg1"/>
                </a:solidFill>
                <a:effectLst/>
                <a:latin typeface="Arial" pitchFamily="34" charset="0"/>
              </a:rPr>
              <a:t> PROSEKU</a:t>
            </a:r>
            <a:endParaRPr kumimoji="0" lang="cs-CZ" sz="900" b="1" i="0" u="none" strike="noStrike" cap="none" normalizeH="0" baseline="0" dirty="0" smtClean="0">
              <a:ln>
                <a:noFill/>
              </a:ln>
              <a:solidFill>
                <a:schemeClr val="bg1"/>
              </a:solidFill>
              <a:effectLst/>
              <a:latin typeface="Calibri" pitchFamily="34" charset="0"/>
            </a:endParaRP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2765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uild="p" autoUpdateAnimBg="0"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2000" dirty="0"/>
              <a:t>Různé typy služeb</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3</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2" name="TextovéPole 11"/>
          <p:cNvSpPr txBox="1"/>
          <p:nvPr/>
        </p:nvSpPr>
        <p:spPr>
          <a:xfrm>
            <a:off x="477672" y="1758950"/>
            <a:ext cx="7558745" cy="1323439"/>
          </a:xfrm>
          <a:prstGeom prst="rect">
            <a:avLst/>
          </a:prstGeom>
          <a:noFill/>
        </p:spPr>
        <p:txBody>
          <a:bodyPr wrap="square" rtlCol="0">
            <a:spAutoFit/>
          </a:bodyPr>
          <a:lstStyle/>
          <a:p>
            <a:r>
              <a:rPr lang="cs-CZ" sz="2000" dirty="0" smtClean="0"/>
              <a:t>Ke každé službě zapište i její parametry, které jste zjistili z nabídky (informací) daného poskytovatele. </a:t>
            </a:r>
          </a:p>
          <a:p>
            <a:pPr marL="342900" indent="-342900">
              <a:buFont typeface="Arial" panose="020B0604020202020204" pitchFamily="34" charset="0"/>
              <a:buChar char="•"/>
            </a:pPr>
            <a:r>
              <a:rPr lang="cs-CZ" sz="2000" b="1" dirty="0" smtClean="0"/>
              <a:t>Porovnejte nabídky různých poskytovatelů.</a:t>
            </a:r>
          </a:p>
          <a:p>
            <a:pPr marL="342900" indent="-342900">
              <a:buFont typeface="Arial" panose="020B0604020202020204" pitchFamily="34" charset="0"/>
              <a:buChar char="•"/>
            </a:pPr>
            <a:r>
              <a:rPr lang="cs-CZ" sz="2000" b="1" dirty="0" smtClean="0"/>
              <a:t>Jaké vlastnosti obvykle poskytovatelé uvádějí?</a:t>
            </a:r>
            <a:endParaRPr lang="cs-CZ" sz="2000" b="1" dirty="0"/>
          </a:p>
        </p:txBody>
      </p:sp>
      <p:sp>
        <p:nvSpPr>
          <p:cNvPr id="7" name="TextovéPole 6"/>
          <p:cNvSpPr txBox="1"/>
          <p:nvPr/>
        </p:nvSpPr>
        <p:spPr>
          <a:xfrm>
            <a:off x="626303" y="3553296"/>
            <a:ext cx="6031484" cy="2246769"/>
          </a:xfrm>
          <a:prstGeom prst="rect">
            <a:avLst/>
          </a:prstGeom>
          <a:noFill/>
        </p:spPr>
        <p:txBody>
          <a:bodyPr wrap="square" rtlCol="0">
            <a:spAutoFit/>
          </a:bodyPr>
          <a:lstStyle/>
          <a:p>
            <a:r>
              <a:rPr lang="cs-CZ" sz="2000" dirty="0" smtClean="0"/>
              <a:t>Pokuste se služby vhodně setřídit do různých základních kategorií, třeba:</a:t>
            </a:r>
          </a:p>
          <a:p>
            <a:pPr marL="342900" indent="-342900">
              <a:buFont typeface="Arial" pitchFamily="34" charset="0"/>
              <a:buChar char="•"/>
            </a:pPr>
            <a:r>
              <a:rPr lang="cs-CZ" sz="2000" dirty="0" smtClean="0"/>
              <a:t>Služby mobilní a pevné sítě</a:t>
            </a:r>
          </a:p>
          <a:p>
            <a:pPr marL="342900" indent="-342900">
              <a:buFont typeface="Arial" pitchFamily="34" charset="0"/>
              <a:buChar char="•"/>
            </a:pPr>
            <a:r>
              <a:rPr lang="cs-CZ" sz="2000" dirty="0" smtClean="0"/>
              <a:t>Služby hlasové, datové a multimediální</a:t>
            </a:r>
          </a:p>
          <a:p>
            <a:pPr marL="342900" indent="-342900">
              <a:buFont typeface="Arial" pitchFamily="34" charset="0"/>
              <a:buChar char="•"/>
            </a:pPr>
            <a:r>
              <a:rPr lang="cs-CZ" sz="2000" dirty="0" smtClean="0"/>
              <a:t>Služby distribuční a interaktivní</a:t>
            </a:r>
          </a:p>
          <a:p>
            <a:pPr marL="342900" indent="-342900">
              <a:buFont typeface="Arial" pitchFamily="34" charset="0"/>
              <a:buChar char="•"/>
            </a:pPr>
            <a:r>
              <a:rPr lang="cs-CZ" sz="2000" dirty="0" smtClean="0"/>
              <a:t>Služby placené a neplacené</a:t>
            </a:r>
          </a:p>
          <a:p>
            <a:pPr marL="342900" indent="-342900">
              <a:buFont typeface="Arial" pitchFamily="34" charset="0"/>
              <a:buChar char="•"/>
            </a:pPr>
            <a:r>
              <a:rPr lang="cs-CZ" sz="2000" dirty="0" smtClean="0"/>
              <a:t>…</a:t>
            </a:r>
            <a:endParaRPr lang="cs-CZ" sz="2000" dirty="0"/>
          </a:p>
        </p:txBody>
      </p:sp>
      <p:pic>
        <p:nvPicPr>
          <p:cNvPr id="8" name="Picture 6" descr="C:\Users\Pavel\AppData\Local\Microsoft\Windows\Temporary Internet Files\Content.IE5\H2ETEE9Z\MC900350106[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517" y="3779742"/>
            <a:ext cx="1231900" cy="1793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526358"/>
      </p:ext>
    </p:extLst>
  </p:cSld>
  <p:clrMapOvr>
    <a:masterClrMapping/>
  </p:clrMapOvr>
  <p:transition>
    <p:randomBa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Důležité pojmy z oblasti telekomunikačních služeb</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4</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7" name="TextovéPole 6"/>
          <p:cNvSpPr txBox="1"/>
          <p:nvPr/>
        </p:nvSpPr>
        <p:spPr>
          <a:xfrm>
            <a:off x="215748" y="1474386"/>
            <a:ext cx="8540902" cy="3677930"/>
          </a:xfrm>
          <a:prstGeom prst="rect">
            <a:avLst/>
          </a:prstGeom>
          <a:noFill/>
        </p:spPr>
        <p:txBody>
          <a:bodyPr wrap="square" rtlCol="0">
            <a:spAutoFit/>
          </a:bodyPr>
          <a:lstStyle/>
          <a:p>
            <a:pPr>
              <a:spcAft>
                <a:spcPts val="600"/>
              </a:spcAft>
            </a:pPr>
            <a:r>
              <a:rPr lang="cs-CZ" sz="2000" b="1" dirty="0" smtClean="0"/>
              <a:t>Co je vlastně telekomunikační služba?</a:t>
            </a:r>
          </a:p>
          <a:p>
            <a:pPr marL="342900" indent="-342900">
              <a:spcAft>
                <a:spcPts val="600"/>
              </a:spcAft>
              <a:buFont typeface="Arial" pitchFamily="34" charset="0"/>
              <a:buChar char="•"/>
            </a:pPr>
            <a:r>
              <a:rPr lang="cs-CZ" sz="2000" dirty="0" smtClean="0"/>
              <a:t>Soubor opatření a prostředků umožňující dálkovou komunikaci.</a:t>
            </a:r>
          </a:p>
          <a:p>
            <a:pPr marL="342900" indent="-342900">
              <a:spcAft>
                <a:spcPts val="600"/>
              </a:spcAft>
              <a:buFont typeface="Arial" pitchFamily="34" charset="0"/>
              <a:buChar char="•"/>
            </a:pPr>
            <a:r>
              <a:rPr lang="cs-CZ" sz="2000" dirty="0" smtClean="0"/>
              <a:t>Služby provozuje a nabízí </a:t>
            </a:r>
            <a:r>
              <a:rPr lang="cs-CZ" sz="2000" b="1" dirty="0" smtClean="0"/>
              <a:t>poskytovatel služby</a:t>
            </a:r>
            <a:r>
              <a:rPr lang="cs-CZ" sz="2000" dirty="0" smtClean="0"/>
              <a:t>.</a:t>
            </a:r>
          </a:p>
          <a:p>
            <a:pPr marL="800100" lvl="1" indent="-342900">
              <a:spcAft>
                <a:spcPts val="600"/>
              </a:spcAft>
              <a:buFont typeface="Arial" pitchFamily="34" charset="0"/>
              <a:buChar char="•"/>
            </a:pPr>
            <a:r>
              <a:rPr lang="cs-CZ" dirty="0" smtClean="0"/>
              <a:t>Poskytovatel služby (operátor) nemusí být vždy nutně provozovatelem (vlastníkem) telekomunikační sítě – někdo si například může pronajmout část cizí sítě a poskytovat na ní svou službu (virtuální operátor)</a:t>
            </a:r>
          </a:p>
          <a:p>
            <a:pPr marL="342900" indent="-342900">
              <a:spcAft>
                <a:spcPts val="600"/>
              </a:spcAft>
              <a:buFont typeface="Arial" pitchFamily="34" charset="0"/>
              <a:buChar char="•"/>
            </a:pPr>
            <a:r>
              <a:rPr lang="cs-CZ" sz="2000" dirty="0" smtClean="0"/>
              <a:t>Koncoví zákazníci se označují jako </a:t>
            </a:r>
            <a:r>
              <a:rPr lang="cs-CZ" sz="2000" b="1" dirty="0" smtClean="0"/>
              <a:t>uživatelé telekomunikační služby</a:t>
            </a:r>
            <a:r>
              <a:rPr lang="cs-CZ" sz="2000" dirty="0" smtClean="0"/>
              <a:t>.</a:t>
            </a:r>
          </a:p>
          <a:p>
            <a:pPr marL="800100" lvl="1" indent="-342900">
              <a:spcAft>
                <a:spcPts val="600"/>
              </a:spcAft>
              <a:buFont typeface="Arial" pitchFamily="34" charset="0"/>
              <a:buChar char="•"/>
            </a:pPr>
            <a:r>
              <a:rPr lang="cs-CZ" dirty="0" smtClean="0"/>
              <a:t>Pokud má uživatel služby uzavřenou s poskytovatelem smlouvu, na základě které ho lze jednoznačně identifikovat – např. podle telefonního čísla, počítačové adresy…, označuje se uživatel jako </a:t>
            </a:r>
            <a:r>
              <a:rPr lang="cs-CZ" b="1" dirty="0" smtClean="0"/>
              <a:t>účastník</a:t>
            </a:r>
            <a:r>
              <a:rPr lang="cs-CZ" dirty="0" smtClean="0"/>
              <a:t>.</a:t>
            </a:r>
            <a:endParaRPr lang="cs-CZ" dirty="0"/>
          </a:p>
        </p:txBody>
      </p:sp>
      <p:pic>
        <p:nvPicPr>
          <p:cNvPr id="8" name="Picture 3" descr="C:\Users\Pavel\AppData\Local\Microsoft\Windows\Temporary Internet Files\Content.IE5\H2ETEE9Z\MP90028986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8040" y="5156291"/>
            <a:ext cx="2372554" cy="15858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367017"/>
      </p:ext>
    </p:extLst>
  </p:cSld>
  <p:clrMapOvr>
    <a:masterClrMapping/>
  </p:clrMapOvr>
  <p:transition>
    <p:randomBa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Důležité pojmy z oblasti telekomunikačních služeb</a:t>
            </a:r>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5</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9" name="TextovéPole 8"/>
          <p:cNvSpPr txBox="1"/>
          <p:nvPr/>
        </p:nvSpPr>
        <p:spPr>
          <a:xfrm>
            <a:off x="121478" y="1502873"/>
            <a:ext cx="6253564" cy="1015663"/>
          </a:xfrm>
          <a:prstGeom prst="rect">
            <a:avLst/>
          </a:prstGeom>
          <a:noFill/>
        </p:spPr>
        <p:txBody>
          <a:bodyPr wrap="square" rtlCol="0">
            <a:spAutoFit/>
          </a:bodyPr>
          <a:lstStyle/>
          <a:p>
            <a:pPr marL="342900" indent="-342900">
              <a:spcAft>
                <a:spcPts val="600"/>
              </a:spcAft>
              <a:buFont typeface="Arial" pitchFamily="34" charset="0"/>
              <a:buChar char="•"/>
            </a:pPr>
            <a:r>
              <a:rPr lang="cs-CZ" sz="2000" dirty="0" smtClean="0"/>
              <a:t>Aby mohl účastník využívat svou službu, musí být jeho koncové zařízení (telefon, počítač, mobilní telefon,…) připojeno k</a:t>
            </a:r>
            <a:r>
              <a:rPr lang="cs-CZ" sz="2000" b="1" dirty="0" smtClean="0"/>
              <a:t> telekomunikační síti.</a:t>
            </a:r>
          </a:p>
        </p:txBody>
      </p:sp>
      <p:pic>
        <p:nvPicPr>
          <p:cNvPr id="10" name="Picture 2" descr="C:\Users\Pavel\AppData\Local\Microsoft\Windows\Temporary Internet Files\Content.IE5\VSLFSKBD\MP90038285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4625" y="1386963"/>
            <a:ext cx="2024945" cy="1446389"/>
          </a:xfrm>
          <a:prstGeom prst="rect">
            <a:avLst/>
          </a:prstGeom>
          <a:noFill/>
          <a:extLst>
            <a:ext uri="{909E8E84-426E-40DD-AFC4-6F175D3DCCD1}">
              <a14:hiddenFill xmlns:a14="http://schemas.microsoft.com/office/drawing/2010/main">
                <a:solidFill>
                  <a:srgbClr val="FFFFFF"/>
                </a:solidFill>
              </a14:hiddenFill>
            </a:ext>
          </a:extLst>
        </p:spPr>
      </p:pic>
      <p:sp>
        <p:nvSpPr>
          <p:cNvPr id="11" name="Obdélník 10"/>
          <p:cNvSpPr/>
          <p:nvPr/>
        </p:nvSpPr>
        <p:spPr>
          <a:xfrm>
            <a:off x="569496" y="3059655"/>
            <a:ext cx="6868357" cy="2015936"/>
          </a:xfrm>
          <a:prstGeom prst="rect">
            <a:avLst/>
          </a:prstGeom>
        </p:spPr>
        <p:txBody>
          <a:bodyPr wrap="square">
            <a:spAutoFit/>
          </a:bodyPr>
          <a:lstStyle/>
          <a:p>
            <a:pPr marL="342900" indent="-342900">
              <a:spcAft>
                <a:spcPts val="600"/>
              </a:spcAft>
              <a:buFont typeface="Arial" pitchFamily="34" charset="0"/>
              <a:buChar char="•"/>
            </a:pPr>
            <a:r>
              <a:rPr lang="cs-CZ" sz="2000" dirty="0"/>
              <a:t>Bod připojení k sítí se označuje jako </a:t>
            </a:r>
            <a:r>
              <a:rPr lang="cs-CZ" sz="2000" b="1" dirty="0"/>
              <a:t>koncový bod sítě</a:t>
            </a:r>
            <a:r>
              <a:rPr lang="cs-CZ" sz="2000" dirty="0"/>
              <a:t>.</a:t>
            </a:r>
          </a:p>
          <a:p>
            <a:pPr marL="800100" lvl="1" indent="-342900">
              <a:spcAft>
                <a:spcPts val="600"/>
              </a:spcAft>
              <a:buFont typeface="Arial" pitchFamily="34" charset="0"/>
              <a:buChar char="•"/>
            </a:pPr>
            <a:r>
              <a:rPr lang="cs-CZ" dirty="0"/>
              <a:t>U pevné telefonní </a:t>
            </a:r>
            <a:r>
              <a:rPr lang="cs-CZ" dirty="0" smtClean="0"/>
              <a:t>přípojky je </a:t>
            </a:r>
            <a:r>
              <a:rPr lang="cs-CZ" dirty="0"/>
              <a:t>telefon připojen do patřičné telefonní zásuvky.</a:t>
            </a:r>
          </a:p>
          <a:p>
            <a:pPr marL="800100" lvl="1" indent="-342900">
              <a:spcAft>
                <a:spcPts val="600"/>
              </a:spcAft>
              <a:buFont typeface="Arial" pitchFamily="34" charset="0"/>
              <a:buChar char="•"/>
            </a:pPr>
            <a:r>
              <a:rPr lang="cs-CZ" dirty="0"/>
              <a:t>Počítač je kabelem připojen k síťovému prvku poskytovatele služby.</a:t>
            </a:r>
          </a:p>
          <a:p>
            <a:pPr marL="800100" lvl="1" indent="-342900">
              <a:spcAft>
                <a:spcPts val="600"/>
              </a:spcAft>
              <a:buFont typeface="Arial" pitchFamily="34" charset="0"/>
              <a:buChar char="•"/>
            </a:pPr>
            <a:r>
              <a:rPr lang="cs-CZ" dirty="0"/>
              <a:t>Jak je to ale s mobilním telefonem? </a:t>
            </a:r>
          </a:p>
        </p:txBody>
      </p:sp>
      <p:pic>
        <p:nvPicPr>
          <p:cNvPr id="13" name="Picture 4" descr="C:\Users\Pavel\AppData\Local\Microsoft\Windows\Temporary Internet Files\Content.IE5\H2ETEE9Z\MC90005896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82439" y="3424405"/>
            <a:ext cx="1194465" cy="1263504"/>
          </a:xfrm>
          <a:prstGeom prst="rect">
            <a:avLst/>
          </a:prstGeom>
          <a:noFill/>
          <a:extLst>
            <a:ext uri="{909E8E84-426E-40DD-AFC4-6F175D3DCCD1}">
              <a14:hiddenFill xmlns:a14="http://schemas.microsoft.com/office/drawing/2010/main">
                <a:solidFill>
                  <a:srgbClr val="FFFFFF"/>
                </a:solidFill>
              </a14:hiddenFill>
            </a:ext>
          </a:extLst>
        </p:spPr>
      </p:pic>
      <p:sp>
        <p:nvSpPr>
          <p:cNvPr id="14" name="Obdélník 13"/>
          <p:cNvSpPr/>
          <p:nvPr/>
        </p:nvSpPr>
        <p:spPr>
          <a:xfrm>
            <a:off x="216755" y="5275512"/>
            <a:ext cx="7214329" cy="784830"/>
          </a:xfrm>
          <a:prstGeom prst="rect">
            <a:avLst/>
          </a:prstGeom>
        </p:spPr>
        <p:txBody>
          <a:bodyPr wrap="square">
            <a:spAutoFit/>
          </a:bodyPr>
          <a:lstStyle/>
          <a:p>
            <a:pPr marL="342900" indent="-342900">
              <a:spcAft>
                <a:spcPts val="600"/>
              </a:spcAft>
              <a:buFont typeface="Arial" pitchFamily="34" charset="0"/>
              <a:buChar char="•"/>
            </a:pPr>
            <a:r>
              <a:rPr lang="cs-CZ" sz="2000" dirty="0" smtClean="0">
                <a:solidFill>
                  <a:srgbClr val="C00000"/>
                </a:solidFill>
              </a:rPr>
              <a:t>Na správné a kvalitní poskytování služeb dohlíží </a:t>
            </a:r>
            <a:r>
              <a:rPr lang="cs-CZ" sz="2000" b="1" dirty="0" smtClean="0">
                <a:solidFill>
                  <a:srgbClr val="C00000"/>
                </a:solidFill>
              </a:rPr>
              <a:t>regulátor</a:t>
            </a:r>
            <a:r>
              <a:rPr lang="cs-CZ" sz="2000" dirty="0" smtClean="0">
                <a:solidFill>
                  <a:srgbClr val="C00000"/>
                </a:solidFill>
              </a:rPr>
              <a:t>.</a:t>
            </a:r>
          </a:p>
          <a:p>
            <a:pPr marL="800100" lvl="1" indent="-342900">
              <a:spcAft>
                <a:spcPts val="600"/>
              </a:spcAft>
              <a:buFont typeface="Arial" pitchFamily="34" charset="0"/>
              <a:buChar char="•"/>
            </a:pPr>
            <a:r>
              <a:rPr lang="cs-CZ" sz="2000" dirty="0" smtClean="0"/>
              <a:t>V ČR je jím </a:t>
            </a:r>
            <a:r>
              <a:rPr lang="cs-CZ" sz="2000" b="1" dirty="0" smtClean="0"/>
              <a:t>Český telekomunikační úřad</a:t>
            </a:r>
            <a:r>
              <a:rPr lang="cs-CZ" sz="2000" dirty="0" smtClean="0"/>
              <a:t> – </a:t>
            </a:r>
            <a:r>
              <a:rPr lang="cs-CZ" sz="2000" b="1" dirty="0" smtClean="0"/>
              <a:t>ČTÚ</a:t>
            </a:r>
            <a:r>
              <a:rPr lang="cs-CZ" sz="2000" dirty="0" smtClean="0"/>
              <a:t> </a:t>
            </a:r>
            <a:endParaRPr lang="cs-CZ" dirty="0"/>
          </a:p>
        </p:txBody>
      </p:sp>
      <p:pic>
        <p:nvPicPr>
          <p:cNvPr id="15" name="Picture 2" descr="C:\Users\Pavel\AppData\Local\Microsoft\Windows\Temporary Internet Files\Content.IE5\VSLFSKBD\MC900213019[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79909" y="5115641"/>
            <a:ext cx="1375557" cy="1091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5442764"/>
      </p:ext>
    </p:extLst>
  </p:cSld>
  <p:clrMapOvr>
    <a:masterClrMapping/>
  </p:clrMapOvr>
  <p:transition>
    <p:randomBa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Dělení telekomunikačních </a:t>
            </a:r>
            <a:r>
              <a:rPr lang="cs-CZ" sz="1800" dirty="0" smtClean="0"/>
              <a:t>služeb</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6</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16" name="TextovéPole 15"/>
          <p:cNvSpPr txBox="1"/>
          <p:nvPr/>
        </p:nvSpPr>
        <p:spPr>
          <a:xfrm>
            <a:off x="121478" y="1294082"/>
            <a:ext cx="9044958" cy="4493538"/>
          </a:xfrm>
          <a:prstGeom prst="rect">
            <a:avLst/>
          </a:prstGeom>
          <a:noFill/>
        </p:spPr>
        <p:txBody>
          <a:bodyPr wrap="square" rtlCol="0">
            <a:spAutoFit/>
          </a:bodyPr>
          <a:lstStyle/>
          <a:p>
            <a:pPr>
              <a:spcAft>
                <a:spcPts val="600"/>
              </a:spcAft>
            </a:pPr>
            <a:r>
              <a:rPr lang="cs-CZ" sz="2000" b="1" dirty="0" smtClean="0"/>
              <a:t>V úvodu jste vytvořili přehled různých služeb, jak byste je rozdělili?</a:t>
            </a:r>
          </a:p>
          <a:p>
            <a:pPr>
              <a:spcAft>
                <a:spcPts val="600"/>
              </a:spcAft>
            </a:pPr>
            <a:endParaRPr lang="cs-CZ" sz="2000" b="1" dirty="0" smtClean="0"/>
          </a:p>
          <a:p>
            <a:pPr marL="342900" indent="-342900">
              <a:spcAft>
                <a:spcPts val="600"/>
              </a:spcAft>
              <a:buFont typeface="Arial" pitchFamily="34" charset="0"/>
              <a:buChar char="•"/>
            </a:pPr>
            <a:r>
              <a:rPr lang="cs-CZ" sz="2000" dirty="0" smtClean="0"/>
              <a:t>Služby lze dělit pomocí různých způsobů, jedna služba může spadat do více kategorií</a:t>
            </a:r>
          </a:p>
          <a:p>
            <a:pPr marL="342900" indent="-342900">
              <a:spcAft>
                <a:spcPts val="600"/>
              </a:spcAft>
              <a:buFont typeface="Arial" pitchFamily="34" charset="0"/>
              <a:buChar char="•"/>
            </a:pPr>
            <a:r>
              <a:rPr lang="cs-CZ" sz="2000" dirty="0" smtClean="0"/>
              <a:t>Podle dostupnosti služby – služby </a:t>
            </a:r>
            <a:r>
              <a:rPr lang="cs-CZ" sz="2000" b="1" dirty="0" smtClean="0">
                <a:solidFill>
                  <a:srgbClr val="C00000"/>
                </a:solidFill>
              </a:rPr>
              <a:t>veřejné</a:t>
            </a:r>
            <a:r>
              <a:rPr lang="cs-CZ" sz="2000" dirty="0" smtClean="0">
                <a:solidFill>
                  <a:srgbClr val="C00000"/>
                </a:solidFill>
              </a:rPr>
              <a:t> a </a:t>
            </a:r>
            <a:r>
              <a:rPr lang="cs-CZ" sz="2000" b="1" dirty="0" smtClean="0">
                <a:solidFill>
                  <a:srgbClr val="C00000"/>
                </a:solidFill>
              </a:rPr>
              <a:t>neveřejné</a:t>
            </a:r>
          </a:p>
          <a:p>
            <a:pPr marL="800100" lvl="1" indent="-342900">
              <a:spcAft>
                <a:spcPts val="600"/>
              </a:spcAft>
              <a:buFont typeface="Arial" pitchFamily="34" charset="0"/>
              <a:buChar char="•"/>
            </a:pPr>
            <a:r>
              <a:rPr lang="cs-CZ" dirty="0" smtClean="0"/>
              <a:t>Veřejná služba může být poskytována všem uživatelům v daném místě</a:t>
            </a:r>
          </a:p>
          <a:p>
            <a:pPr marL="800100" lvl="1" indent="-342900">
              <a:spcAft>
                <a:spcPts val="600"/>
              </a:spcAft>
              <a:buFont typeface="Arial" pitchFamily="34" charset="0"/>
              <a:buChar char="•"/>
            </a:pPr>
            <a:r>
              <a:rPr lang="cs-CZ" dirty="0" smtClean="0"/>
              <a:t>Neveřejná je určena jen pro vybrané (uzavřené) skupiny – např. vnitřní telefonní síť ve firmě</a:t>
            </a:r>
          </a:p>
          <a:p>
            <a:pPr marL="342900" indent="-342900">
              <a:spcAft>
                <a:spcPts val="600"/>
              </a:spcAft>
              <a:buFont typeface="Arial" pitchFamily="34" charset="0"/>
              <a:buChar char="•"/>
            </a:pPr>
            <a:r>
              <a:rPr lang="cs-CZ" sz="2000" dirty="0" smtClean="0"/>
              <a:t>Podle vztahu služby a sítě – </a:t>
            </a:r>
            <a:r>
              <a:rPr lang="cs-CZ" sz="2000" b="1" dirty="0" smtClean="0">
                <a:solidFill>
                  <a:srgbClr val="C00000"/>
                </a:solidFill>
              </a:rPr>
              <a:t>základní</a:t>
            </a:r>
            <a:r>
              <a:rPr lang="cs-CZ" sz="2000" dirty="0" smtClean="0">
                <a:solidFill>
                  <a:srgbClr val="C00000"/>
                </a:solidFill>
              </a:rPr>
              <a:t> a </a:t>
            </a:r>
            <a:r>
              <a:rPr lang="cs-CZ" sz="2000" b="1" dirty="0" smtClean="0">
                <a:solidFill>
                  <a:srgbClr val="C00000"/>
                </a:solidFill>
              </a:rPr>
              <a:t>přídavné</a:t>
            </a:r>
            <a:r>
              <a:rPr lang="cs-CZ" sz="2000" dirty="0" smtClean="0">
                <a:solidFill>
                  <a:srgbClr val="C00000"/>
                </a:solidFill>
              </a:rPr>
              <a:t> </a:t>
            </a:r>
            <a:r>
              <a:rPr lang="cs-CZ" sz="2000" dirty="0" smtClean="0"/>
              <a:t>služby</a:t>
            </a:r>
          </a:p>
          <a:p>
            <a:pPr marL="800100" lvl="1" indent="-342900">
              <a:spcAft>
                <a:spcPts val="600"/>
              </a:spcAft>
              <a:buFont typeface="Arial" pitchFamily="34" charset="0"/>
              <a:buChar char="•"/>
            </a:pPr>
            <a:r>
              <a:rPr lang="cs-CZ" dirty="0" smtClean="0"/>
              <a:t>Základní služba - pro ní byla daná síť vybudována – např. telefonní síť a telefonní služba</a:t>
            </a:r>
          </a:p>
          <a:p>
            <a:pPr marL="800100" lvl="1" indent="-342900">
              <a:spcAft>
                <a:spcPts val="600"/>
              </a:spcAft>
              <a:buFont typeface="Arial" pitchFamily="34" charset="0"/>
              <a:buChar char="•"/>
            </a:pPr>
            <a:r>
              <a:rPr lang="cs-CZ" dirty="0" smtClean="0"/>
              <a:t>Přídavná služba </a:t>
            </a:r>
            <a:r>
              <a:rPr lang="cs-CZ" dirty="0"/>
              <a:t>-</a:t>
            </a:r>
            <a:r>
              <a:rPr lang="cs-CZ" dirty="0" smtClean="0"/>
              <a:t> je nabízena nad rámec původního určení sítě – např. datová přípojka k Internetu VDSL2 v telefonní síti</a:t>
            </a:r>
          </a:p>
        </p:txBody>
      </p:sp>
    </p:spTree>
    <p:extLst>
      <p:ext uri="{BB962C8B-B14F-4D97-AF65-F5344CB8AC3E}">
        <p14:creationId xmlns:p14="http://schemas.microsoft.com/office/powerpoint/2010/main" val="1267145359"/>
      </p:ext>
    </p:extLst>
  </p:cSld>
  <p:clrMapOvr>
    <a:masterClrMapping/>
  </p:clrMapOvr>
  <p:transition>
    <p:randomBa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a:t>Dělení telekomunikačních </a:t>
            </a:r>
            <a:r>
              <a:rPr lang="cs-CZ" sz="1800" dirty="0" smtClean="0"/>
              <a:t>služeb</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7</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86164" y="1345597"/>
            <a:ext cx="9044958" cy="1107996"/>
          </a:xfrm>
          <a:prstGeom prst="rect">
            <a:avLst/>
          </a:prstGeom>
          <a:noFill/>
        </p:spPr>
        <p:txBody>
          <a:bodyPr wrap="square" rtlCol="0">
            <a:spAutoFit/>
          </a:bodyPr>
          <a:lstStyle/>
          <a:p>
            <a:pPr marL="342900" indent="-342900">
              <a:spcAft>
                <a:spcPts val="600"/>
              </a:spcAft>
              <a:buFont typeface="Arial" pitchFamily="34" charset="0"/>
              <a:buChar char="•"/>
            </a:pPr>
            <a:r>
              <a:rPr lang="cs-CZ" sz="2000" dirty="0" smtClean="0"/>
              <a:t>Podle směru – služby </a:t>
            </a:r>
            <a:r>
              <a:rPr lang="cs-CZ" sz="2000" b="1" dirty="0" smtClean="0">
                <a:solidFill>
                  <a:srgbClr val="C00000"/>
                </a:solidFill>
              </a:rPr>
              <a:t>distribuční</a:t>
            </a:r>
            <a:r>
              <a:rPr lang="cs-CZ" sz="2000" dirty="0" smtClean="0">
                <a:solidFill>
                  <a:srgbClr val="C00000"/>
                </a:solidFill>
              </a:rPr>
              <a:t> a </a:t>
            </a:r>
            <a:r>
              <a:rPr lang="cs-CZ" sz="2000" b="1" dirty="0" smtClean="0">
                <a:solidFill>
                  <a:srgbClr val="C00000"/>
                </a:solidFill>
              </a:rPr>
              <a:t>interaktivní</a:t>
            </a:r>
          </a:p>
          <a:p>
            <a:pPr marL="800100" lvl="1" indent="-342900">
              <a:spcAft>
                <a:spcPts val="600"/>
              </a:spcAft>
              <a:buFont typeface="Arial" pitchFamily="34" charset="0"/>
              <a:buChar char="•"/>
            </a:pPr>
            <a:r>
              <a:rPr lang="cs-CZ" dirty="0" smtClean="0"/>
              <a:t>Distribuční služba je poskytována jednosměrně – např. TV vysílání</a:t>
            </a:r>
          </a:p>
          <a:p>
            <a:pPr marL="800100" lvl="1" indent="-342900">
              <a:spcAft>
                <a:spcPts val="600"/>
              </a:spcAft>
              <a:buFont typeface="Arial" pitchFamily="34" charset="0"/>
              <a:buChar char="•"/>
            </a:pPr>
            <a:r>
              <a:rPr lang="cs-CZ" dirty="0" smtClean="0"/>
              <a:t>Interaktivní služby umožňují obousměrný přenos – např. telefonní služba</a:t>
            </a:r>
          </a:p>
        </p:txBody>
      </p:sp>
      <p:sp>
        <p:nvSpPr>
          <p:cNvPr id="9" name="TextovéPole 8"/>
          <p:cNvSpPr txBox="1"/>
          <p:nvPr/>
        </p:nvSpPr>
        <p:spPr>
          <a:xfrm>
            <a:off x="99042" y="2500659"/>
            <a:ext cx="9044958" cy="3031599"/>
          </a:xfrm>
          <a:prstGeom prst="rect">
            <a:avLst/>
          </a:prstGeom>
          <a:noFill/>
        </p:spPr>
        <p:txBody>
          <a:bodyPr wrap="square" rtlCol="0">
            <a:spAutoFit/>
          </a:bodyPr>
          <a:lstStyle/>
          <a:p>
            <a:pPr marL="342900" indent="-342900">
              <a:spcBef>
                <a:spcPts val="600"/>
              </a:spcBef>
              <a:buFont typeface="Arial" pitchFamily="34" charset="0"/>
              <a:buChar char="•"/>
            </a:pPr>
            <a:r>
              <a:rPr lang="cs-CZ" sz="2000" dirty="0" smtClean="0"/>
              <a:t>Podle typu přenášených informací – služby </a:t>
            </a:r>
            <a:r>
              <a:rPr lang="cs-CZ" sz="2000" b="1" dirty="0" smtClean="0">
                <a:solidFill>
                  <a:srgbClr val="C00000"/>
                </a:solidFill>
              </a:rPr>
              <a:t>hovorové</a:t>
            </a:r>
            <a:r>
              <a:rPr lang="cs-CZ" sz="2000" dirty="0" smtClean="0">
                <a:solidFill>
                  <a:srgbClr val="C00000"/>
                </a:solidFill>
              </a:rPr>
              <a:t>, </a:t>
            </a:r>
            <a:r>
              <a:rPr lang="cs-CZ" sz="2000" b="1" dirty="0" smtClean="0">
                <a:solidFill>
                  <a:srgbClr val="C00000"/>
                </a:solidFill>
              </a:rPr>
              <a:t>nehovorové</a:t>
            </a:r>
          </a:p>
          <a:p>
            <a:pPr marL="800100" lvl="1" indent="-342900">
              <a:spcBef>
                <a:spcPts val="600"/>
              </a:spcBef>
              <a:buFont typeface="Arial" pitchFamily="34" charset="0"/>
              <a:buChar char="•"/>
            </a:pPr>
            <a:r>
              <a:rPr lang="cs-CZ" dirty="0" smtClean="0"/>
              <a:t>Hovorové služby slouží pro přenos lidského hlasu – telefonní služba</a:t>
            </a:r>
          </a:p>
          <a:p>
            <a:pPr marL="800100" lvl="1" indent="-342900">
              <a:spcBef>
                <a:spcPts val="600"/>
              </a:spcBef>
              <a:buFont typeface="Arial" pitchFamily="34" charset="0"/>
              <a:buChar char="•"/>
            </a:pPr>
            <a:r>
              <a:rPr lang="cs-CZ" dirty="0" smtClean="0"/>
              <a:t>Nehovorové přenášejí informace v jiných formátech – multimediální (TV, IPTV), datové (Wi-Fi, VDSL2), textové (fax) služby</a:t>
            </a:r>
          </a:p>
          <a:p>
            <a:pPr marL="342900" indent="-342900">
              <a:spcBef>
                <a:spcPts val="600"/>
              </a:spcBef>
              <a:buFont typeface="Arial" pitchFamily="34" charset="0"/>
              <a:buChar char="•"/>
            </a:pPr>
            <a:r>
              <a:rPr lang="cs-CZ" sz="2000" dirty="0"/>
              <a:t>Podle </a:t>
            </a:r>
            <a:r>
              <a:rPr lang="cs-CZ" sz="2000" dirty="0" smtClean="0"/>
              <a:t>ceny pro koncového uživatele </a:t>
            </a:r>
            <a:r>
              <a:rPr lang="cs-CZ" sz="2000" dirty="0"/>
              <a:t>– služby </a:t>
            </a:r>
            <a:r>
              <a:rPr lang="cs-CZ" sz="2000" b="1" dirty="0" smtClean="0">
                <a:solidFill>
                  <a:srgbClr val="C00000"/>
                </a:solidFill>
              </a:rPr>
              <a:t>placené</a:t>
            </a:r>
            <a:r>
              <a:rPr lang="cs-CZ" sz="2000" dirty="0" smtClean="0">
                <a:solidFill>
                  <a:srgbClr val="C00000"/>
                </a:solidFill>
              </a:rPr>
              <a:t>, </a:t>
            </a:r>
            <a:r>
              <a:rPr lang="cs-CZ" sz="2000" b="1" dirty="0" smtClean="0">
                <a:solidFill>
                  <a:srgbClr val="C00000"/>
                </a:solidFill>
              </a:rPr>
              <a:t>bezplatné</a:t>
            </a:r>
            <a:endParaRPr lang="cs-CZ" sz="2000" b="1" dirty="0">
              <a:solidFill>
                <a:srgbClr val="C00000"/>
              </a:solidFill>
            </a:endParaRPr>
          </a:p>
          <a:p>
            <a:pPr marL="800100" lvl="1" indent="-342900">
              <a:spcBef>
                <a:spcPts val="600"/>
              </a:spcBef>
              <a:buFont typeface="Arial" pitchFamily="34" charset="0"/>
              <a:buChar char="•"/>
            </a:pPr>
            <a:r>
              <a:rPr lang="cs-CZ" dirty="0" smtClean="0"/>
              <a:t>Bezplatné služby jsou poskytovány uživatelům zdarma – tísňová volání, bezplatné linky</a:t>
            </a:r>
            <a:endParaRPr lang="cs-CZ" dirty="0"/>
          </a:p>
          <a:p>
            <a:pPr marL="800100" lvl="1" indent="-342900">
              <a:spcBef>
                <a:spcPts val="600"/>
              </a:spcBef>
              <a:buFont typeface="Arial" pitchFamily="34" charset="0"/>
              <a:buChar char="•"/>
            </a:pPr>
            <a:r>
              <a:rPr lang="cs-CZ" dirty="0" smtClean="0"/>
              <a:t>Pro přístup k placeným službám je po koncovém uživateli vyžadována platba – běžné hlasové služby, placené připojení k Internetu, ale i sledování TV doma (koncesionářský poplatek) </a:t>
            </a:r>
            <a:endParaRPr lang="cs-CZ" dirty="0"/>
          </a:p>
        </p:txBody>
      </p:sp>
    </p:spTree>
    <p:extLst>
      <p:ext uri="{BB962C8B-B14F-4D97-AF65-F5344CB8AC3E}">
        <p14:creationId xmlns:p14="http://schemas.microsoft.com/office/powerpoint/2010/main" val="1658820602"/>
      </p:ext>
    </p:extLst>
  </p:cSld>
  <p:clrMapOvr>
    <a:masterClrMapping/>
  </p:clrMapOvr>
  <p:transition>
    <p:randomBa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Služby pro firmy a organizace</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8</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86164" y="1345597"/>
            <a:ext cx="9044958" cy="4693593"/>
          </a:xfrm>
          <a:prstGeom prst="rect">
            <a:avLst/>
          </a:prstGeom>
          <a:noFill/>
        </p:spPr>
        <p:txBody>
          <a:bodyPr wrap="square" rtlCol="0">
            <a:spAutoFit/>
          </a:bodyPr>
          <a:lstStyle/>
          <a:p>
            <a:pPr marL="342900" indent="-342900">
              <a:spcAft>
                <a:spcPts val="600"/>
              </a:spcAft>
              <a:buFont typeface="Arial" pitchFamily="34" charset="0"/>
              <a:buChar char="•"/>
            </a:pPr>
            <a:r>
              <a:rPr lang="cs-CZ" sz="2000" dirty="0" smtClean="0"/>
              <a:t>Kromě služeb pro fyzické osoby existují rovněž specifické služby pro koncové firmy a organizace, např.:</a:t>
            </a:r>
            <a:endParaRPr lang="cs-CZ" sz="2000" b="1" dirty="0" smtClean="0">
              <a:solidFill>
                <a:srgbClr val="C00000"/>
              </a:solidFill>
            </a:endParaRPr>
          </a:p>
          <a:p>
            <a:pPr marL="800100" lvl="1" indent="-342900">
              <a:spcAft>
                <a:spcPts val="600"/>
              </a:spcAft>
              <a:buFont typeface="Arial" pitchFamily="34" charset="0"/>
              <a:buChar char="•"/>
            </a:pPr>
            <a:r>
              <a:rPr lang="cs-CZ" b="1" dirty="0" err="1" smtClean="0">
                <a:solidFill>
                  <a:srgbClr val="C00000"/>
                </a:solidFill>
              </a:rPr>
              <a:t>Voice</a:t>
            </a:r>
            <a:r>
              <a:rPr lang="cs-CZ" b="1" dirty="0" smtClean="0">
                <a:solidFill>
                  <a:srgbClr val="C00000"/>
                </a:solidFill>
              </a:rPr>
              <a:t> VPN</a:t>
            </a:r>
            <a:r>
              <a:rPr lang="cs-CZ" dirty="0" smtClean="0"/>
              <a:t> – zkratka VPN představuje: </a:t>
            </a:r>
            <a:r>
              <a:rPr lang="cs-CZ" dirty="0" err="1" smtClean="0"/>
              <a:t>Virtual</a:t>
            </a:r>
            <a:r>
              <a:rPr lang="cs-CZ" dirty="0" smtClean="0"/>
              <a:t> </a:t>
            </a:r>
            <a:r>
              <a:rPr lang="cs-CZ" dirty="0" err="1" smtClean="0"/>
              <a:t>Private</a:t>
            </a:r>
            <a:r>
              <a:rPr lang="cs-CZ" dirty="0" smtClean="0"/>
              <a:t> Network, tedy v síti operátora je vytvořena virtuální soukromá síť a pomocí ní jsou propojeny koncové body zákazníka, např. všechny mobilní telefony v dané firmě</a:t>
            </a:r>
          </a:p>
          <a:p>
            <a:pPr marL="1257300" lvl="2" indent="-342900">
              <a:spcAft>
                <a:spcPts val="600"/>
              </a:spcAft>
              <a:buFont typeface="Arial" pitchFamily="34" charset="0"/>
              <a:buChar char="•"/>
            </a:pPr>
            <a:r>
              <a:rPr lang="cs-CZ" dirty="0" smtClean="0"/>
              <a:t>virtuální je tato síť proto, že využívá fyzická zařízení běžné sítě, jen jsou tyto datové toky důsledně odděleny a vyhrazeny a z pohledu sítě se tak proto zařízení tváří jako zcela samostatné</a:t>
            </a:r>
          </a:p>
          <a:p>
            <a:pPr marL="800100" lvl="1" indent="-342900">
              <a:spcAft>
                <a:spcPts val="600"/>
              </a:spcAft>
              <a:buFont typeface="Arial" pitchFamily="34" charset="0"/>
              <a:buChar char="•"/>
            </a:pPr>
            <a:r>
              <a:rPr lang="cs-CZ" b="1" dirty="0" smtClean="0">
                <a:solidFill>
                  <a:srgbClr val="C00000"/>
                </a:solidFill>
              </a:rPr>
              <a:t>Pronájem okruhů</a:t>
            </a:r>
            <a:r>
              <a:rPr lang="cs-CZ" dirty="0" smtClean="0"/>
              <a:t> – kromě virtuálních sítí a okruhů si lze u operátora pronajmout i celý fyzický okruh, ať již pro přenos dat či hovorů</a:t>
            </a:r>
          </a:p>
          <a:p>
            <a:pPr marL="1257300" lvl="2" indent="-342900">
              <a:spcAft>
                <a:spcPts val="600"/>
              </a:spcAft>
              <a:buFont typeface="Arial" pitchFamily="34" charset="0"/>
              <a:buChar char="•"/>
            </a:pPr>
            <a:r>
              <a:rPr lang="cs-CZ" dirty="0" smtClean="0"/>
              <a:t>obvykle je však tato služba velmi drahá, navíc málokdy se podaří okruh zcela využít a efektivita je tak často nízká, výhodou je vyšší bezpečnost</a:t>
            </a:r>
          </a:p>
          <a:p>
            <a:pPr marL="800100" lvl="1" indent="-342900">
              <a:spcAft>
                <a:spcPts val="600"/>
              </a:spcAft>
              <a:buFont typeface="Arial" pitchFamily="34" charset="0"/>
              <a:buChar char="•"/>
            </a:pPr>
            <a:r>
              <a:rPr lang="cs-CZ" b="1" dirty="0" err="1" smtClean="0">
                <a:solidFill>
                  <a:srgbClr val="C00000"/>
                </a:solidFill>
              </a:rPr>
              <a:t>Cloudová</a:t>
            </a:r>
            <a:r>
              <a:rPr lang="cs-CZ" b="1" dirty="0" smtClean="0">
                <a:solidFill>
                  <a:srgbClr val="C00000"/>
                </a:solidFill>
              </a:rPr>
              <a:t> řešení</a:t>
            </a:r>
            <a:r>
              <a:rPr lang="cs-CZ" dirty="0" smtClean="0"/>
              <a:t> – </a:t>
            </a:r>
            <a:r>
              <a:rPr lang="cs-CZ" dirty="0" err="1" smtClean="0"/>
              <a:t>cloud</a:t>
            </a:r>
            <a:r>
              <a:rPr lang="cs-CZ" dirty="0" smtClean="0"/>
              <a:t> (anglicky „mrak“) představuje moderní řešení v podobě vzdáleného poskytování služeb, obsahu či výpočetní kapacity serverů, ke kterým lze přistupovat pomocí Internetu a libovolného terminálu</a:t>
            </a:r>
            <a:endParaRPr lang="cs-CZ" dirty="0" smtClean="0"/>
          </a:p>
        </p:txBody>
      </p:sp>
    </p:spTree>
    <p:extLst>
      <p:ext uri="{BB962C8B-B14F-4D97-AF65-F5344CB8AC3E}">
        <p14:creationId xmlns:p14="http://schemas.microsoft.com/office/powerpoint/2010/main" val="4064913613"/>
      </p:ext>
    </p:extLst>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z="1800" dirty="0" smtClean="0"/>
              <a:t>Nabídka a prodej služeb</a:t>
            </a:r>
            <a:endParaRPr lang="cs-CZ" sz="1800" dirty="0"/>
          </a:p>
        </p:txBody>
      </p:sp>
      <p:sp>
        <p:nvSpPr>
          <p:cNvPr id="4" name="Zástupný symbol pro číslo snímku 3"/>
          <p:cNvSpPr>
            <a:spLocks noGrp="1"/>
          </p:cNvSpPr>
          <p:nvPr>
            <p:ph type="sldNum" sz="quarter" idx="10"/>
          </p:nvPr>
        </p:nvSpPr>
        <p:spPr/>
        <p:txBody>
          <a:bodyPr/>
          <a:lstStyle/>
          <a:p>
            <a:pPr>
              <a:defRPr/>
            </a:pPr>
            <a:fld id="{76C4985B-73AF-46EE-94C6-3612EC56C1C2}" type="slidenum">
              <a:rPr lang="cs-CZ" smtClean="0"/>
              <a:pPr>
                <a:defRPr/>
              </a:pPr>
              <a:t>9</a:t>
            </a:fld>
            <a:endParaRPr lang="cs-CZ"/>
          </a:p>
        </p:txBody>
      </p:sp>
      <p:pic>
        <p:nvPicPr>
          <p:cNvPr id="5" name="obrázek 482" descr="Logo_final_cervena"/>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478" y="6103938"/>
            <a:ext cx="1009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ové pole 2"/>
          <p:cNvSpPr txBox="1">
            <a:spLocks noChangeArrowheads="1"/>
          </p:cNvSpPr>
          <p:nvPr/>
        </p:nvSpPr>
        <p:spPr bwMode="auto">
          <a:xfrm>
            <a:off x="1214009" y="6126163"/>
            <a:ext cx="18840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Calibri" pitchFamily="34" charset="0"/>
              </a:rPr>
              <a:t>STŘEDNÍ</a:t>
            </a:r>
            <a:endParaRPr lang="cs-CZ" dirty="0">
              <a:latin typeface="Arial" pitchFamily="34" charset="0"/>
            </a:endParaRP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PRŮMYSLOVÁ</a:t>
            </a:r>
          </a:p>
          <a:p>
            <a:pPr marL="0" marR="0" lvl="0" indent="0" algn="l" defTabSz="914400" rtl="0" eaLnBrk="1" fontAlgn="base" latinLnBrk="0" hangingPunct="1">
              <a:lnSpc>
                <a:spcPct val="100000"/>
              </a:lnSpc>
              <a:spcBef>
                <a:spcPct val="0"/>
              </a:spcBef>
              <a:spcAft>
                <a:spcPts val="0"/>
              </a:spcAft>
              <a:buClrTx/>
              <a:buSzTx/>
              <a:buFontTx/>
              <a:buNone/>
              <a:tabLst/>
            </a:pPr>
            <a:r>
              <a:rPr lang="cs-CZ" sz="900" b="1" dirty="0" smtClean="0">
                <a:latin typeface="Arial" pitchFamily="34" charset="0"/>
              </a:rPr>
              <a:t>ŠKOLA</a:t>
            </a:r>
          </a:p>
          <a:p>
            <a:pPr marL="0" marR="0" lvl="0" indent="0" algn="l" defTabSz="914400" rtl="0" eaLnBrk="1" fontAlgn="base" latinLnBrk="0" hangingPunct="1">
              <a:lnSpc>
                <a:spcPct val="100000"/>
              </a:lnSpc>
              <a:spcBef>
                <a:spcPct val="0"/>
              </a:spcBef>
              <a:spcAft>
                <a:spcPts val="0"/>
              </a:spcAft>
              <a:buClrTx/>
              <a:buSzTx/>
              <a:buFontTx/>
              <a:buNone/>
              <a:tabLst/>
            </a:pPr>
            <a:r>
              <a:rPr kumimoji="0" lang="cs-CZ" sz="900" b="1" i="0" u="none" strike="noStrike" cap="none" normalizeH="0" baseline="0" dirty="0" smtClean="0">
                <a:ln>
                  <a:noFill/>
                </a:ln>
                <a:effectLst/>
                <a:latin typeface="Arial" pitchFamily="34" charset="0"/>
              </a:rPr>
              <a:t>NA</a:t>
            </a:r>
            <a:r>
              <a:rPr kumimoji="0" lang="cs-CZ" sz="900" b="1" i="0" u="none" strike="noStrike" cap="none" normalizeH="0" dirty="0" smtClean="0">
                <a:ln>
                  <a:noFill/>
                </a:ln>
                <a:effectLst/>
                <a:latin typeface="Arial" pitchFamily="34" charset="0"/>
              </a:rPr>
              <a:t> PROSEKU</a:t>
            </a:r>
            <a:endParaRPr kumimoji="0" lang="cs-CZ" sz="900" b="1" i="0" u="none" strike="noStrike" cap="none" normalizeH="0" baseline="0" dirty="0" smtClean="0">
              <a:ln>
                <a:noFill/>
              </a:ln>
              <a:effectLst/>
              <a:latin typeface="Calibri" pitchFamily="34" charset="0"/>
            </a:endParaRPr>
          </a:p>
        </p:txBody>
      </p:sp>
      <p:sp>
        <p:nvSpPr>
          <p:cNvPr id="8" name="TextovéPole 7"/>
          <p:cNvSpPr txBox="1"/>
          <p:nvPr/>
        </p:nvSpPr>
        <p:spPr>
          <a:xfrm>
            <a:off x="86164" y="1345597"/>
            <a:ext cx="9044958" cy="1415772"/>
          </a:xfrm>
          <a:prstGeom prst="rect">
            <a:avLst/>
          </a:prstGeom>
          <a:noFill/>
        </p:spPr>
        <p:txBody>
          <a:bodyPr wrap="square" rtlCol="0">
            <a:spAutoFit/>
          </a:bodyPr>
          <a:lstStyle/>
          <a:p>
            <a:pPr marL="342900" indent="-342900">
              <a:spcAft>
                <a:spcPts val="600"/>
              </a:spcAft>
              <a:buFont typeface="Arial" pitchFamily="34" charset="0"/>
              <a:buChar char="•"/>
            </a:pPr>
            <a:r>
              <a:rPr lang="cs-CZ" sz="2000" dirty="0" smtClean="0"/>
              <a:t>Z důvodu dělení služeb pro koncové zákazníky (fyzické osoby) a firmy a organizace (právnické osoby) rozlišujeme rovněž:</a:t>
            </a:r>
            <a:endParaRPr lang="cs-CZ" sz="2000" b="1" dirty="0" smtClean="0">
              <a:solidFill>
                <a:srgbClr val="C00000"/>
              </a:solidFill>
            </a:endParaRPr>
          </a:p>
          <a:p>
            <a:pPr marL="800100" lvl="1" indent="-342900">
              <a:spcAft>
                <a:spcPts val="600"/>
              </a:spcAft>
              <a:buFont typeface="Arial" pitchFamily="34" charset="0"/>
              <a:buChar char="•"/>
            </a:pPr>
            <a:r>
              <a:rPr lang="cs-CZ" b="1" dirty="0" smtClean="0">
                <a:solidFill>
                  <a:srgbClr val="C00000"/>
                </a:solidFill>
              </a:rPr>
              <a:t>retail </a:t>
            </a:r>
            <a:r>
              <a:rPr lang="cs-CZ" dirty="0" smtClean="0"/>
              <a:t>– prodej služeb „maloobchodně“ přímo koncovým uživatelům</a:t>
            </a:r>
            <a:endParaRPr lang="cs-CZ" dirty="0"/>
          </a:p>
          <a:p>
            <a:pPr marL="800100" lvl="1" indent="-342900">
              <a:spcAft>
                <a:spcPts val="600"/>
              </a:spcAft>
              <a:buFont typeface="Arial" pitchFamily="34" charset="0"/>
              <a:buChar char="•"/>
            </a:pPr>
            <a:r>
              <a:rPr lang="cs-CZ" b="1" dirty="0" err="1" smtClean="0">
                <a:solidFill>
                  <a:srgbClr val="C00000"/>
                </a:solidFill>
              </a:rPr>
              <a:t>wholesale</a:t>
            </a:r>
            <a:r>
              <a:rPr lang="cs-CZ" dirty="0" smtClean="0"/>
              <a:t> – „velkoobchodní“ prodej služeb firmám a organizacím</a:t>
            </a:r>
            <a:endParaRPr lang="cs-CZ" dirty="0" smtClean="0"/>
          </a:p>
        </p:txBody>
      </p:sp>
    </p:spTree>
    <p:extLst>
      <p:ext uri="{BB962C8B-B14F-4D97-AF65-F5344CB8AC3E}">
        <p14:creationId xmlns:p14="http://schemas.microsoft.com/office/powerpoint/2010/main" val="3531468964"/>
      </p:ext>
    </p:extLst>
  </p:cSld>
  <p:clrMapOvr>
    <a:masterClrMapping/>
  </p:clrMapOvr>
  <p:transition>
    <p:randomBar/>
  </p:transition>
  <p:timing>
    <p:tnLst>
      <p:par>
        <p:cTn id="1" dur="indefinite" restart="never" nodeType="tmRoot"/>
      </p:par>
    </p:tnLst>
  </p:timing>
</p:sld>
</file>

<file path=ppt/theme/theme1.xml><?xml version="1.0" encoding="utf-8"?>
<a:theme xmlns:a="http://schemas.openxmlformats.org/drawingml/2006/main" name="Mustr_prezentace_OPPA">
  <a:themeElements>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fontScheme name="PPT_OPPa - Arial">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PT_OPPa - Arial 1">
        <a:dk1>
          <a:srgbClr val="3C3C8C"/>
        </a:dk1>
        <a:lt1>
          <a:srgbClr val="FFFFFF"/>
        </a:lt1>
        <a:dk2>
          <a:srgbClr val="F7D417"/>
        </a:dk2>
        <a:lt2>
          <a:srgbClr val="B8B3AD"/>
        </a:lt2>
        <a:accent1>
          <a:srgbClr val="D42E12"/>
        </a:accent1>
        <a:accent2>
          <a:srgbClr val="7DBA00"/>
        </a:accent2>
        <a:accent3>
          <a:srgbClr val="FFFFFF"/>
        </a:accent3>
        <a:accent4>
          <a:srgbClr val="323277"/>
        </a:accent4>
        <a:accent5>
          <a:srgbClr val="E6ADAA"/>
        </a:accent5>
        <a:accent6>
          <a:srgbClr val="71A800"/>
        </a:accent6>
        <a:hlink>
          <a:srgbClr val="0085A1"/>
        </a:hlink>
        <a:folHlink>
          <a:srgbClr val="BA57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Mustr_prezentace_OPPA</Template>
  <TotalTime>1241</TotalTime>
  <Words>2831</Words>
  <Application>Microsoft Office PowerPoint</Application>
  <PresentationFormat>Předvádění na obrazovce (4:3)</PresentationFormat>
  <Paragraphs>284</Paragraphs>
  <Slides>20</Slides>
  <Notes>18</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20</vt:i4>
      </vt:variant>
    </vt:vector>
  </HeadingPairs>
  <TitlesOfParts>
    <vt:vector size="24" baseType="lpstr">
      <vt:lpstr>Arial</vt:lpstr>
      <vt:lpstr>Calibri</vt:lpstr>
      <vt:lpstr>Wingdings</vt:lpstr>
      <vt:lpstr>Mustr_prezentace_OPPA</vt:lpstr>
      <vt:lpstr>Prezentace aplikace PowerPoint</vt:lpstr>
      <vt:lpstr>Různé typy služeb</vt:lpstr>
      <vt:lpstr>Různé typy služeb</vt:lpstr>
      <vt:lpstr>Důležité pojmy z oblasti telekomunikačních služeb</vt:lpstr>
      <vt:lpstr>Důležité pojmy z oblasti telekomunikačních služeb</vt:lpstr>
      <vt:lpstr>Dělení telekomunikačních služeb</vt:lpstr>
      <vt:lpstr>Dělení telekomunikačních služeb</vt:lpstr>
      <vt:lpstr>Služby pro firmy a organizace</vt:lpstr>
      <vt:lpstr>Nabídka a prodej služeb</vt:lpstr>
      <vt:lpstr>Dělení telekomunikačních služeb</vt:lpstr>
      <vt:lpstr>Sledované parametry služeb </vt:lpstr>
      <vt:lpstr>Sledované parametry služeb </vt:lpstr>
      <vt:lpstr>Zpoždění</vt:lpstr>
      <vt:lpstr>Kvalita telefonní služby</vt:lpstr>
      <vt:lpstr>Kvalita telefonní služby</vt:lpstr>
      <vt:lpstr>Parametry datových služeb</vt:lpstr>
      <vt:lpstr>Přenosová rychlost vs. objem dat</vt:lpstr>
      <vt:lpstr>Přenosová rychlost vs. objem dat</vt:lpstr>
      <vt:lpstr>QoS = Kvalita služby</vt:lpstr>
      <vt:lpstr>Prezentace aplikace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Prochazka</dc:creator>
  <cp:lastModifiedBy>Pavel Lafata</cp:lastModifiedBy>
  <cp:revision>172</cp:revision>
  <dcterms:created xsi:type="dcterms:W3CDTF">2013-09-10T05:03:47Z</dcterms:created>
  <dcterms:modified xsi:type="dcterms:W3CDTF">2014-10-01T12:15:33Z</dcterms:modified>
</cp:coreProperties>
</file>