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70" r:id="rId2"/>
    <p:sldId id="289" r:id="rId3"/>
    <p:sldId id="290" r:id="rId4"/>
    <p:sldId id="291" r:id="rId5"/>
    <p:sldId id="292" r:id="rId6"/>
    <p:sldId id="293" r:id="rId7"/>
    <p:sldId id="294" r:id="rId8"/>
    <p:sldId id="307" r:id="rId9"/>
    <p:sldId id="308" r:id="rId10"/>
    <p:sldId id="309" r:id="rId11"/>
    <p:sldId id="306" r:id="rId12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311" r:id="rId20"/>
    <p:sldId id="310" r:id="rId21"/>
    <p:sldId id="302" r:id="rId22"/>
    <p:sldId id="303" r:id="rId23"/>
    <p:sldId id="304" r:id="rId24"/>
    <p:sldId id="305" r:id="rId25"/>
    <p:sldId id="280" r:id="rId26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8C"/>
    <a:srgbClr val="D42E12"/>
    <a:srgbClr val="F7D4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83524" autoAdjust="0"/>
  </p:normalViewPr>
  <p:slideViewPr>
    <p:cSldViewPr snapToGrid="0" snapToObjects="1">
      <p:cViewPr varScale="1">
        <p:scale>
          <a:sx n="76" d="100"/>
          <a:sy n="76" d="100"/>
        </p:scale>
        <p:origin x="108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Zopakujte se studenty základní pojmy z fyziky elektrického pole a elektrických veličin,</a:t>
            </a:r>
            <a:r>
              <a:rPr lang="cs-CZ" baseline="0" dirty="0" smtClean="0"/>
              <a:t> zejména elektrické napětí, proud, odpor, výkon. Na </a:t>
            </a:r>
            <a:r>
              <a:rPr lang="cs-CZ" baseline="0" dirty="0" err="1" smtClean="0"/>
              <a:t>slidu</a:t>
            </a:r>
            <a:r>
              <a:rPr lang="cs-CZ" baseline="0" dirty="0" smtClean="0"/>
              <a:t> jsou uvedené základní definice, ale zeptejte se studentů i na praktické věci, ohledně velikosti napětí v zásuvce, kapacity baterie jejich mobilních telefonů, notebooků apod.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Zeptejte se studentů na praktický příklad týkající se elektrického výkonu z jejich okolí – například</a:t>
            </a:r>
            <a:r>
              <a:rPr lang="cs-CZ" baseline="0" dirty="0" smtClean="0"/>
              <a:t> jaký je rozdíl mezi výkonem a příkonem, nebo co znamená když je na elektrickém vysavači uveden výkon 1600 W.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7263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(Řešení: </a:t>
            </a:r>
            <a:r>
              <a:rPr lang="cs-CZ" i="1" dirty="0" smtClean="0"/>
              <a:t>I</a:t>
            </a:r>
            <a:r>
              <a:rPr lang="cs-CZ" dirty="0" smtClean="0"/>
              <a:t> = 0,43 A, </a:t>
            </a:r>
            <a:r>
              <a:rPr lang="cs-CZ" i="1" dirty="0" smtClean="0"/>
              <a:t>R</a:t>
            </a:r>
            <a:r>
              <a:rPr lang="cs-CZ" dirty="0" smtClean="0"/>
              <a:t> = 534 </a:t>
            </a:r>
            <a:r>
              <a:rPr lang="cs-CZ" dirty="0" smtClean="0">
                <a:latin typeface="Symbol" pitchFamily="18" charset="2"/>
              </a:rPr>
              <a:t>ohmů</a:t>
            </a:r>
            <a:r>
              <a:rPr lang="cs-CZ" dirty="0" smtClean="0"/>
              <a:t>).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Toto bude možná pro některé studenty</a:t>
            </a:r>
            <a:r>
              <a:rPr lang="cs-CZ" baseline="0" dirty="0" smtClean="0"/>
              <a:t> nová látka (na některých základních školách se ve fyzice střídavé elektrické veličiny neprobírají) a proto ji raději se studenty projděte důkladně. Nakreslete například i průběhy sinu a cosinu na tabuli, vysvětlete pojmy perioda, frekvence či úhlová frekvence, nakreslete například pro porovnání funkce: 1*sin(t), 2*sin(</a:t>
            </a:r>
            <a:r>
              <a:rPr lang="cs-CZ" baseline="0" dirty="0" err="1" smtClean="0"/>
              <a:t>t+pi</a:t>
            </a:r>
            <a:r>
              <a:rPr lang="cs-CZ" baseline="0" dirty="0" smtClean="0"/>
              <a:t>/2), 1*sin(t/2) apod., aby si studenti názorně uvědomili pojmy amplituda, fáze a úhlová frekvence. Podrobně se s problematikou harmonických elektrických veličin setkají i v jiných předmětech, ale je nutné, aby základy pochopili již zde.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Toto bude možná pro některé studenty</a:t>
            </a:r>
            <a:r>
              <a:rPr lang="cs-CZ" baseline="0" dirty="0" smtClean="0"/>
              <a:t> nová látka (na některých základních školách se ve fyzice střídavé elektrické veličiny neprobírají) a proto ji raději se studenty projděte důkladně. Nakreslete například i průběhy sinu a cosinu na tabuli, vysvětlete pojmy perioda, frekvence či úhlová frekvence, nakreslete například pro porovnání funkce: 1*sin(t), 2*sin(</a:t>
            </a:r>
            <a:r>
              <a:rPr lang="cs-CZ" baseline="0" dirty="0" err="1" smtClean="0"/>
              <a:t>t+pi</a:t>
            </a:r>
            <a:r>
              <a:rPr lang="cs-CZ" baseline="0" dirty="0" smtClean="0"/>
              <a:t>/2), 1*sin(t/2) apod., aby si studenti názorně uvědomili pojmy amplituda, fáze a úhlová frekvence. Podrobně se s problematikou harmonických elektrických veličin setkají i v jiných předmětech, ale je nutné, aby základy pochopili již zde.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 smtClean="0"/>
              <a:t>Paralely</a:t>
            </a:r>
            <a:r>
              <a:rPr lang="cs-CZ" sz="1200" baseline="0" dirty="0" smtClean="0"/>
              <a:t> k pochopení - </a:t>
            </a:r>
            <a:r>
              <a:rPr lang="cs-CZ" sz="1200" dirty="0" smtClean="0"/>
              <a:t>Zvukové vlny vznikají např. chvěním hlasivek při mluvení, chvěním (kmitáním) struny hudebních nástrojů, elektrické vlny napětí a proudu na vedení se tvoří při připojení vodiče ke zdroji střídavého napětí, mechanické vlny vzniknou po dopadu kamenu na hladinu rybníka, rádiové vlny se šíří prostorem od antény…</a:t>
            </a:r>
          </a:p>
          <a:p>
            <a:endParaRPr lang="cs-CZ" dirty="0" smtClean="0"/>
          </a:p>
          <a:p>
            <a:r>
              <a:rPr lang="cs-CZ" dirty="0" smtClean="0"/>
              <a:t>Vymyslete</a:t>
            </a:r>
            <a:r>
              <a:rPr lang="cs-CZ" baseline="0" dirty="0" smtClean="0"/>
              <a:t> i další příklady harmonických dějů: kulička kmitající na zavěšené pružině…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Pro zvídavé studenty – vlivem tlumení dochází při šíření vlny k postupnému</a:t>
            </a:r>
            <a:r>
              <a:rPr lang="cs-CZ" baseline="0" dirty="0" smtClean="0"/>
              <a:t> snižování její amplitudy, uvedený příklad proto zahrnuje šíření v ideálním prostředí bez jakéhokoliv tlumení.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37997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04022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6221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Opakování</a:t>
            </a:r>
            <a:r>
              <a:rPr lang="cs-CZ" baseline="0" dirty="0" smtClean="0"/>
              <a:t> základních vědomostí z fyziky ze základní školy. Můžete si pro studenty vymyslet dodatečnou otázku týkající se tématu – např. co je to elektrický vodič, polovodič a nevodič (izolant) apod.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49989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32980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6893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42289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Uvedené příklady buď spočítejte společně na tabuli, nebo je zadejte studentům samostatně v lavicích – na každý příklad by mělo stačit maximálně pár minut a pak si společně zkontrolujte výsledky. Řešení uvedená pod každým příkladem proto před studenty zakryjte.</a:t>
            </a:r>
          </a:p>
          <a:p>
            <a:pPr marL="457200" indent="-457200">
              <a:spcAft>
                <a:spcPts val="1800"/>
              </a:spcAft>
              <a:buFont typeface="+mj-lt"/>
              <a:buAutoNum type="arabicPeriod"/>
            </a:pPr>
            <a:r>
              <a:rPr lang="cs-CZ" dirty="0" smtClean="0"/>
              <a:t>(Řešení: R měděného = 2,15 </a:t>
            </a:r>
            <a:r>
              <a:rPr lang="cs-CZ" dirty="0" smtClean="0">
                <a:latin typeface="Symbol" pitchFamily="18" charset="2"/>
              </a:rPr>
              <a:t>ohmu</a:t>
            </a:r>
            <a:r>
              <a:rPr lang="cs-CZ" dirty="0" smtClean="0"/>
              <a:t>, R hliníkového = 3,4 </a:t>
            </a:r>
            <a:r>
              <a:rPr lang="cs-CZ" dirty="0" smtClean="0">
                <a:latin typeface="Symbol" pitchFamily="18" charset="2"/>
              </a:rPr>
              <a:t>ohmu</a:t>
            </a:r>
            <a:r>
              <a:rPr lang="cs-CZ" dirty="0" smtClean="0"/>
              <a:t>).</a:t>
            </a:r>
          </a:p>
          <a:p>
            <a:pPr marL="457200" indent="-457200">
              <a:spcAft>
                <a:spcPts val="1800"/>
              </a:spcAft>
              <a:buFont typeface="+mj-lt"/>
              <a:buAutoNum type="arabicPeriod"/>
            </a:pPr>
            <a:r>
              <a:rPr lang="cs-CZ" dirty="0" smtClean="0"/>
              <a:t>(Řešení: </a:t>
            </a:r>
            <a:r>
              <a:rPr lang="cs-CZ" i="1" dirty="0" smtClean="0"/>
              <a:t>d</a:t>
            </a:r>
            <a:r>
              <a:rPr lang="cs-CZ" dirty="0" smtClean="0"/>
              <a:t> hliníkového = 2,52 mm).</a:t>
            </a:r>
            <a:endParaRPr lang="cs-CZ" sz="1400" dirty="0" smtClean="0"/>
          </a:p>
          <a:p>
            <a:pPr marL="457200" indent="-457200">
              <a:spcAft>
                <a:spcPts val="1800"/>
              </a:spcAft>
              <a:buFont typeface="+mj-lt"/>
              <a:buAutoNum type="arabicPeriod"/>
            </a:pPr>
            <a:r>
              <a:rPr lang="cs-CZ" dirty="0" smtClean="0"/>
              <a:t>(Řešení: </a:t>
            </a:r>
            <a:r>
              <a:rPr lang="cs-CZ" i="1" dirty="0" smtClean="0"/>
              <a:t>U</a:t>
            </a:r>
            <a:r>
              <a:rPr lang="cs-CZ" i="1" baseline="-25000" dirty="0" smtClean="0"/>
              <a:t>2</a:t>
            </a:r>
            <a:r>
              <a:rPr lang="cs-CZ" dirty="0" smtClean="0"/>
              <a:t> = 10 V, </a:t>
            </a:r>
            <a:r>
              <a:rPr lang="cs-CZ" i="1" dirty="0" smtClean="0"/>
              <a:t>R</a:t>
            </a:r>
            <a:r>
              <a:rPr lang="cs-CZ" dirty="0" smtClean="0"/>
              <a:t> = 40 </a:t>
            </a:r>
            <a:r>
              <a:rPr lang="cs-CZ" dirty="0" smtClean="0">
                <a:latin typeface="Symbol" pitchFamily="18" charset="2"/>
              </a:rPr>
              <a:t>ohmu</a:t>
            </a:r>
            <a:r>
              <a:rPr lang="cs-CZ" dirty="0" smtClean="0"/>
              <a:t>).</a:t>
            </a:r>
          </a:p>
          <a:p>
            <a:pPr marL="457200" indent="-457200">
              <a:spcAft>
                <a:spcPts val="1800"/>
              </a:spcAft>
              <a:buFont typeface="+mj-lt"/>
              <a:buAutoNum type="arabicPeriod"/>
            </a:pPr>
            <a:r>
              <a:rPr lang="cs-CZ" dirty="0" smtClean="0"/>
              <a:t>(Řešení </a:t>
            </a:r>
            <a:r>
              <a:rPr lang="cs-CZ" i="1" dirty="0" smtClean="0"/>
              <a:t>l</a:t>
            </a:r>
            <a:r>
              <a:rPr lang="cs-CZ" dirty="0" smtClean="0"/>
              <a:t> = 232 metrů).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4689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36565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3744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5.png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19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notesSlide" Target="../notesSlides/notesSlide20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>
                <a:solidFill>
                  <a:schemeClr val="bg1"/>
                </a:solidFill>
              </a:rPr>
              <a:t>Elektrický signál - základní elektrické veličiny 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Indukčnost, Kapacita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07504" y="1384300"/>
            <a:ext cx="89475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C00000"/>
                </a:solidFill>
              </a:rPr>
              <a:t>Kondenzátor zapojený v obvodu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/>
              <a:t>při zapojení kondenzátoru do obvodu se </a:t>
            </a:r>
            <a:r>
              <a:rPr lang="cs-CZ" sz="2000" dirty="0"/>
              <a:t>stejnosměrným zdrojem </a:t>
            </a:r>
            <a:r>
              <a:rPr lang="cs-CZ" sz="2000" dirty="0" smtClean="0"/>
              <a:t>po sepnutí </a:t>
            </a:r>
            <a:r>
              <a:rPr lang="cs-CZ" sz="2000" dirty="0"/>
              <a:t>spínače začne obvodem </a:t>
            </a:r>
            <a:r>
              <a:rPr lang="cs-CZ" sz="2000" dirty="0" smtClean="0"/>
              <a:t>protékat </a:t>
            </a:r>
            <a:r>
              <a:rPr lang="cs-CZ" sz="2000" dirty="0"/>
              <a:t>proud, který nabije </a:t>
            </a:r>
            <a:r>
              <a:rPr lang="cs-CZ" sz="2000" dirty="0" smtClean="0"/>
              <a:t>kondenzátor.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dirty="0" smtClean="0"/>
              <a:t>pak však proud přestane procházet – </a:t>
            </a:r>
            <a:r>
              <a:rPr lang="cs-CZ" sz="2000" dirty="0">
                <a:solidFill>
                  <a:srgbClr val="C00000"/>
                </a:solidFill>
              </a:rPr>
              <a:t>dojde jen k nabití </a:t>
            </a:r>
            <a:r>
              <a:rPr lang="cs-CZ" sz="2000" dirty="0" smtClean="0">
                <a:solidFill>
                  <a:srgbClr val="C00000"/>
                </a:solidFill>
              </a:rPr>
              <a:t>kondenzátoru</a:t>
            </a:r>
            <a:endParaRPr lang="cs-CZ" sz="2000" dirty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při připojení kondenzátoru do obvodu se </a:t>
            </a:r>
            <a:r>
              <a:rPr lang="cs-CZ" sz="2000" dirty="0">
                <a:solidFill>
                  <a:srgbClr val="3C3C8C"/>
                </a:solidFill>
              </a:rPr>
              <a:t>střídavým </a:t>
            </a:r>
            <a:r>
              <a:rPr lang="cs-CZ" sz="2000" dirty="0" smtClean="0">
                <a:solidFill>
                  <a:srgbClr val="3C3C8C"/>
                </a:solidFill>
              </a:rPr>
              <a:t>zdrojem se po sepnutí spínače kondenzátor nabije</a:t>
            </a:r>
            <a:r>
              <a:rPr lang="cs-CZ" sz="2000" dirty="0">
                <a:solidFill>
                  <a:srgbClr val="3C3C8C"/>
                </a:solidFill>
              </a:rPr>
              <a:t>, pak se ale polarita zdroje změní a kondenzátor se napřed vybije a zase nabije </a:t>
            </a:r>
            <a:r>
              <a:rPr lang="cs-CZ" sz="2000" dirty="0" smtClean="0">
                <a:solidFill>
                  <a:srgbClr val="3C3C8C"/>
                </a:solidFill>
              </a:rPr>
              <a:t>opačně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kondenzátor </a:t>
            </a:r>
            <a:r>
              <a:rPr lang="cs-CZ" sz="2000" b="1" dirty="0">
                <a:solidFill>
                  <a:srgbClr val="C00000"/>
                </a:solidFill>
              </a:rPr>
              <a:t>se periodicky nabíjí a vybíjí</a:t>
            </a:r>
            <a:r>
              <a:rPr lang="cs-CZ" sz="2000" dirty="0">
                <a:solidFill>
                  <a:srgbClr val="3C3C8C"/>
                </a:solidFill>
              </a:rPr>
              <a:t>, </a:t>
            </a:r>
            <a:r>
              <a:rPr lang="cs-CZ" sz="2000" dirty="0" smtClean="0">
                <a:solidFill>
                  <a:srgbClr val="3C3C8C"/>
                </a:solidFill>
              </a:rPr>
              <a:t>prochází </a:t>
            </a:r>
            <a:r>
              <a:rPr lang="cs-CZ" sz="2000" dirty="0">
                <a:solidFill>
                  <a:srgbClr val="3C3C8C"/>
                </a:solidFill>
              </a:rPr>
              <a:t>střídavý </a:t>
            </a:r>
            <a:r>
              <a:rPr lang="cs-CZ" sz="2000" dirty="0" smtClean="0">
                <a:solidFill>
                  <a:srgbClr val="3C3C8C"/>
                </a:solidFill>
              </a:rPr>
              <a:t>proud</a:t>
            </a:r>
            <a:endParaRPr lang="cs-CZ" sz="2000" dirty="0">
              <a:solidFill>
                <a:srgbClr val="3C3C8C"/>
              </a:solidFill>
            </a:endParaRPr>
          </a:p>
        </p:txBody>
      </p:sp>
      <p:pic>
        <p:nvPicPr>
          <p:cNvPr id="9218" name="Picture 2" descr="http://lucy.troja.mff.cuni.cz/%7Etichy/elektross/obrazky/kondenzator4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768" y="4075583"/>
            <a:ext cx="6311832" cy="2028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09852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Opakování z fyziky - elektrotechniky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07504" y="1317929"/>
            <a:ext cx="903649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Co představuje a jak se vypočítá elektrický výkon?</a:t>
            </a:r>
          </a:p>
          <a:p>
            <a:endParaRPr lang="cs-CZ" sz="1200" dirty="0"/>
          </a:p>
          <a:p>
            <a:pPr marL="342900" indent="-342900"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Elektrický výkon</a:t>
            </a:r>
            <a:r>
              <a:rPr lang="cs-CZ" sz="2000" dirty="0" smtClean="0">
                <a:solidFill>
                  <a:srgbClr val="C00000"/>
                </a:solidFill>
              </a:rPr>
              <a:t> </a:t>
            </a:r>
            <a:r>
              <a:rPr lang="cs-CZ" sz="2000" dirty="0" smtClean="0"/>
              <a:t>vyjadřuje množství práce, které vykoná elektrická síla za jednotku času.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cs-CZ" sz="2000" dirty="0" smtClean="0"/>
              <a:t>Elektrický výkon lze také definovat jako náboj přenesený za čas mezi dvěma body s daným elektrickým napětím.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cs-CZ" sz="2000" dirty="0" smtClean="0"/>
              <a:t>Výkon se </a:t>
            </a:r>
            <a:r>
              <a:rPr lang="cs-CZ" sz="2000" dirty="0"/>
              <a:t>značí </a:t>
            </a:r>
            <a:r>
              <a:rPr lang="cs-CZ" sz="2000" b="1" dirty="0" smtClean="0"/>
              <a:t>P</a:t>
            </a:r>
            <a:r>
              <a:rPr lang="cs-CZ" sz="2000" dirty="0" smtClean="0"/>
              <a:t> </a:t>
            </a:r>
            <a:r>
              <a:rPr lang="cs-CZ" sz="2000" dirty="0"/>
              <a:t>a jednotkou je 1 </a:t>
            </a:r>
            <a:r>
              <a:rPr lang="cs-CZ" sz="2000" dirty="0" smtClean="0"/>
              <a:t>W </a:t>
            </a:r>
            <a:r>
              <a:rPr lang="cs-CZ" sz="2000" dirty="0"/>
              <a:t>– </a:t>
            </a:r>
            <a:r>
              <a:rPr lang="cs-CZ" sz="2000" b="1" dirty="0" smtClean="0"/>
              <a:t>Watt</a:t>
            </a:r>
            <a:r>
              <a:rPr lang="cs-CZ" sz="2000" dirty="0" smtClean="0"/>
              <a:t>.</a:t>
            </a:r>
            <a:endParaRPr lang="cs-CZ" sz="2000" dirty="0"/>
          </a:p>
          <a:p>
            <a:pPr marL="285750" indent="-285750">
              <a:buFont typeface="Arial" pitchFamily="34" charset="0"/>
              <a:buChar char="•"/>
            </a:pPr>
            <a:r>
              <a:rPr lang="cs-CZ" sz="2000" dirty="0" smtClean="0"/>
              <a:t>V případě stejnosměrného proudu a napětí lze vypočítat výkon:</a:t>
            </a:r>
          </a:p>
          <a:p>
            <a:pPr marL="285750" indent="-285750">
              <a:buFont typeface="Arial" pitchFamily="34" charset="0"/>
              <a:buChar char="•"/>
            </a:pPr>
            <a:endParaRPr lang="cs-CZ" sz="2000" dirty="0"/>
          </a:p>
          <a:p>
            <a:pPr marL="285750" indent="-285750">
              <a:buFont typeface="Arial" pitchFamily="34" charset="0"/>
              <a:buChar char="•"/>
            </a:pPr>
            <a:endParaRPr lang="cs-CZ" sz="20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cs-CZ" sz="2000" dirty="0" smtClean="0"/>
              <a:t>Při dosazení Ohmova zákona, jej lze také vypočítat jako:</a:t>
            </a:r>
          </a:p>
          <a:p>
            <a:endParaRPr lang="cs-CZ" sz="2000" dirty="0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9230761"/>
              </p:ext>
            </p:extLst>
          </p:nvPr>
        </p:nvGraphicFramePr>
        <p:xfrm>
          <a:off x="611560" y="3766201"/>
          <a:ext cx="2579687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8" name="Equation" r:id="rId5" imgW="1434960" imgH="279360" progId="Equation.DSMT4">
                  <p:embed/>
                </p:oleObj>
              </mc:Choice>
              <mc:Fallback>
                <p:oleObj name="Equation" r:id="rId5" imgW="143496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3766201"/>
                        <a:ext cx="2579687" cy="501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4688204"/>
              </p:ext>
            </p:extLst>
          </p:nvPr>
        </p:nvGraphicFramePr>
        <p:xfrm>
          <a:off x="467544" y="4605999"/>
          <a:ext cx="7534275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9" name="Equation" r:id="rId7" imgW="4190760" imgH="431640" progId="Equation.DSMT4">
                  <p:embed/>
                </p:oleObj>
              </mc:Choice>
              <mc:Fallback>
                <p:oleObj name="Equation" r:id="rId7" imgW="419076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4605999"/>
                        <a:ext cx="7534275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66321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Opakování z fyziky - elektrotechniky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239969" y="2126560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cs-CZ" dirty="0" smtClean="0"/>
              <a:t>Běžná žárovka s výkonem </a:t>
            </a:r>
            <a:r>
              <a:rPr lang="cs-CZ" i="1" dirty="0" smtClean="0"/>
              <a:t>P</a:t>
            </a:r>
            <a:r>
              <a:rPr lang="cs-CZ" dirty="0" smtClean="0"/>
              <a:t> = 100 W v rozsvíceném stavu je </a:t>
            </a:r>
            <a:r>
              <a:rPr lang="cs-CZ" dirty="0"/>
              <a:t>ve stropním svítidle </a:t>
            </a:r>
            <a:r>
              <a:rPr lang="cs-CZ" dirty="0" smtClean="0"/>
              <a:t>připojena na napětí </a:t>
            </a:r>
            <a:r>
              <a:rPr lang="cs-CZ" i="1" dirty="0" smtClean="0"/>
              <a:t>U</a:t>
            </a:r>
            <a:r>
              <a:rPr lang="cs-CZ" dirty="0" smtClean="0"/>
              <a:t> = 230 V. Jak velký proud </a:t>
            </a:r>
            <a:r>
              <a:rPr lang="cs-CZ" i="1" dirty="0" smtClean="0"/>
              <a:t>I</a:t>
            </a:r>
            <a:r>
              <a:rPr lang="cs-CZ" dirty="0" smtClean="0"/>
              <a:t> prochází žárovkou? Jaký je odpor </a:t>
            </a:r>
            <a:r>
              <a:rPr lang="cs-CZ" i="1" dirty="0" smtClean="0"/>
              <a:t>R</a:t>
            </a:r>
            <a:r>
              <a:rPr lang="cs-CZ" dirty="0" smtClean="0"/>
              <a:t> vlákna žárovky v rozsvíceném stavu? </a:t>
            </a:r>
            <a:endParaRPr lang="cs-CZ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239969" y="1706569"/>
            <a:ext cx="41259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Příklad pro samostatné počítání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74558723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Opakování z fyziky - elektrotechniky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206359" y="1469167"/>
            <a:ext cx="6387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Střídavé napětí </a:t>
            </a:r>
            <a:r>
              <a:rPr lang="cs-CZ" sz="2000" b="1" dirty="0"/>
              <a:t>a proud </a:t>
            </a:r>
            <a:r>
              <a:rPr lang="cs-CZ" sz="2000" b="1" dirty="0" smtClean="0"/>
              <a:t>- harmonický průběh </a:t>
            </a:r>
            <a:endParaRPr lang="cs-CZ" sz="20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92300" y="1917184"/>
            <a:ext cx="9036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Elektrický signál má povahu </a:t>
            </a:r>
            <a:r>
              <a:rPr lang="cs-CZ" sz="2000" b="1" dirty="0">
                <a:solidFill>
                  <a:srgbClr val="C00000"/>
                </a:solidFill>
              </a:rPr>
              <a:t>střídavého </a:t>
            </a:r>
            <a:r>
              <a:rPr lang="cs-CZ" sz="2000" b="1" dirty="0" smtClean="0">
                <a:solidFill>
                  <a:srgbClr val="C00000"/>
                </a:solidFill>
              </a:rPr>
              <a:t>elektrického napětí a proudu</a:t>
            </a:r>
            <a:r>
              <a:rPr lang="cs-CZ" sz="2000" dirty="0" smtClean="0"/>
              <a:t>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Speciálním případem střídavých elektrických veličin je harmonický průběh, kdy je časový průběh okamžité hodnoty vyjádřený funkcí sinus, cosinus</a:t>
            </a:r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570042"/>
            <a:ext cx="5013889" cy="2479539"/>
          </a:xfrm>
          <a:prstGeom prst="rect">
            <a:avLst/>
          </a:prstGeom>
        </p:spPr>
      </p:pic>
      <p:sp>
        <p:nvSpPr>
          <p:cNvPr id="13" name="Obdélník 12"/>
          <p:cNvSpPr/>
          <p:nvPr/>
        </p:nvSpPr>
        <p:spPr>
          <a:xfrm>
            <a:off x="772583" y="3091222"/>
            <a:ext cx="64653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dirty="0" smtClean="0"/>
              <a:t>Obecný průběh funkce </a:t>
            </a:r>
            <a:r>
              <a:rPr lang="cs-CZ" sz="2000" i="1" dirty="0" smtClean="0"/>
              <a:t>y = sin(x)</a:t>
            </a:r>
            <a:r>
              <a:rPr lang="cs-CZ" sz="2000" dirty="0" smtClean="0"/>
              <a:t> na intervalu 0 až 4</a:t>
            </a:r>
            <a:r>
              <a:rPr lang="cs-CZ" sz="2000" dirty="0" smtClean="0">
                <a:latin typeface="Symbol" pitchFamily="18" charset="2"/>
              </a:rPr>
              <a:t>p</a:t>
            </a:r>
            <a:endParaRPr lang="cs-CZ" sz="2000" dirty="0"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1550493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Střídavé </a:t>
            </a:r>
            <a:r>
              <a:rPr lang="cs-CZ" sz="1800" dirty="0"/>
              <a:t>napětí a proud - harmonický průběh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107504" y="1358477"/>
            <a:ext cx="903649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cs-CZ" dirty="0" smtClean="0"/>
              <a:t>Střídavé veličiny se značí malým písmenem a svou závislostí na čase – </a:t>
            </a:r>
            <a:r>
              <a:rPr lang="cs-CZ" i="1" dirty="0" smtClean="0"/>
              <a:t>i(t)</a:t>
            </a:r>
            <a:r>
              <a:rPr lang="cs-CZ" dirty="0" smtClean="0"/>
              <a:t>, </a:t>
            </a:r>
            <a:r>
              <a:rPr lang="cs-CZ" i="1" dirty="0" smtClean="0"/>
              <a:t>u(t)</a:t>
            </a:r>
          </a:p>
          <a:p>
            <a:pPr marL="342900" indent="-342900">
              <a:buFont typeface="Arial" pitchFamily="34" charset="0"/>
              <a:buChar char="•"/>
            </a:pPr>
            <a:endParaRPr lang="cs-CZ" i="1" dirty="0"/>
          </a:p>
          <a:p>
            <a:pPr marL="342900" indent="-342900">
              <a:buFont typeface="Arial" pitchFamily="34" charset="0"/>
              <a:buChar char="•"/>
            </a:pPr>
            <a:endParaRPr lang="cs-CZ" i="1" dirty="0" smtClean="0"/>
          </a:p>
          <a:p>
            <a:pPr marL="342900" indent="-342900">
              <a:buFont typeface="Arial" pitchFamily="34" charset="0"/>
              <a:buChar char="•"/>
            </a:pPr>
            <a:endParaRPr lang="cs-CZ" i="1" dirty="0"/>
          </a:p>
          <a:p>
            <a:pPr marL="342900" indent="-342900">
              <a:buFont typeface="Arial" pitchFamily="34" charset="0"/>
              <a:buChar char="•"/>
            </a:pPr>
            <a:endParaRPr lang="cs-CZ" i="1" dirty="0" smtClean="0"/>
          </a:p>
          <a:p>
            <a:pPr marL="342900" indent="-342900">
              <a:buFont typeface="Arial" pitchFamily="34" charset="0"/>
              <a:buChar char="•"/>
            </a:pPr>
            <a:endParaRPr lang="cs-CZ" i="1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cs-CZ" i="1" dirty="0" err="1" smtClean="0"/>
              <a:t>I</a:t>
            </a:r>
            <a:r>
              <a:rPr lang="cs-CZ" i="1" baseline="-25000" dirty="0" err="1" smtClean="0"/>
              <a:t>max</a:t>
            </a:r>
            <a:r>
              <a:rPr lang="cs-CZ" dirty="0" smtClean="0"/>
              <a:t>, </a:t>
            </a:r>
            <a:r>
              <a:rPr lang="cs-CZ" i="1" dirty="0" err="1" smtClean="0"/>
              <a:t>U</a:t>
            </a:r>
            <a:r>
              <a:rPr lang="cs-CZ" i="1" baseline="-25000" dirty="0" err="1" smtClean="0"/>
              <a:t>max</a:t>
            </a:r>
            <a:r>
              <a:rPr lang="cs-CZ" dirty="0" smtClean="0"/>
              <a:t> představují amplitudu (maximální výchylky), </a:t>
            </a:r>
            <a:r>
              <a:rPr lang="cs-CZ" i="1" dirty="0" smtClean="0">
                <a:latin typeface="Symbol" pitchFamily="18" charset="2"/>
              </a:rPr>
              <a:t>w</a:t>
            </a:r>
            <a:r>
              <a:rPr lang="cs-CZ" dirty="0" smtClean="0"/>
              <a:t> (řecké písmeno omega) je tzv. úhlový kmitočet (úhlová frekvence) a </a:t>
            </a:r>
            <a:r>
              <a:rPr lang="cs-CZ" i="1" dirty="0" smtClean="0">
                <a:latin typeface="Symbol" pitchFamily="18" charset="2"/>
              </a:rPr>
              <a:t>j</a:t>
            </a:r>
            <a:r>
              <a:rPr lang="cs-CZ" i="1" baseline="-25000" dirty="0" smtClean="0"/>
              <a:t>0</a:t>
            </a:r>
            <a:r>
              <a:rPr lang="cs-CZ" dirty="0" smtClean="0"/>
              <a:t> (řecké písmeno fí) označuje počáteční fázi</a:t>
            </a:r>
          </a:p>
          <a:p>
            <a:pPr marL="342900" indent="-342900">
              <a:buFont typeface="Arial" pitchFamily="34" charset="0"/>
              <a:buChar char="•"/>
            </a:pPr>
            <a:endParaRPr lang="cs-CZ" sz="16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cs-CZ" sz="2000" b="1" dirty="0" smtClean="0"/>
              <a:t>Úhlová frekvence</a:t>
            </a:r>
            <a:r>
              <a:rPr lang="cs-CZ" sz="2000" dirty="0" smtClean="0"/>
              <a:t> vyjadřuje změnu fáze za jednotku času a lze ji vypočítat:</a:t>
            </a:r>
          </a:p>
          <a:p>
            <a:pPr marL="342900" indent="-342900">
              <a:buFont typeface="Arial" pitchFamily="34" charset="0"/>
              <a:buChar char="•"/>
            </a:pPr>
            <a:endParaRPr lang="cs-CZ" sz="2000" dirty="0" smtClean="0"/>
          </a:p>
          <a:p>
            <a:endParaRPr lang="cs-CZ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Kde </a:t>
            </a:r>
            <a:r>
              <a:rPr lang="cs-CZ" sz="2000" i="1" dirty="0" smtClean="0"/>
              <a:t>f</a:t>
            </a:r>
            <a:r>
              <a:rPr lang="cs-CZ" sz="2000" dirty="0" smtClean="0"/>
              <a:t> je frekvence v Hz, která vyjadřuje počet kmitů za jednotku sekundy a </a:t>
            </a:r>
            <a:r>
              <a:rPr lang="cs-CZ" sz="2000" i="1" dirty="0" smtClean="0"/>
              <a:t>T</a:t>
            </a:r>
            <a:r>
              <a:rPr lang="cs-CZ" sz="2000" dirty="0" smtClean="0"/>
              <a:t> je perioda v s</a:t>
            </a:r>
            <a:endParaRPr lang="cs-CZ" sz="2000" baseline="30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Jednotkou úhlové frekvence je radián za sekundu – rad/s</a:t>
            </a:r>
            <a:endParaRPr lang="cs-CZ" sz="2000" baseline="30000" dirty="0" smtClean="0"/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2127905"/>
              </p:ext>
            </p:extLst>
          </p:nvPr>
        </p:nvGraphicFramePr>
        <p:xfrm>
          <a:off x="2852738" y="1750521"/>
          <a:ext cx="2997200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6" name="Equation" r:id="rId5" imgW="1688760" imgH="609480" progId="Equation.DSMT4">
                  <p:embed/>
                </p:oleObj>
              </mc:Choice>
              <mc:Fallback>
                <p:oleObj name="Equation" r:id="rId5" imgW="1688760" imgH="609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2738" y="1750521"/>
                        <a:ext cx="2997200" cy="1079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k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7703671"/>
              </p:ext>
            </p:extLst>
          </p:nvPr>
        </p:nvGraphicFramePr>
        <p:xfrm>
          <a:off x="3077297" y="4361134"/>
          <a:ext cx="2298700" cy="696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7" name="Equation" r:id="rId7" imgW="1295280" imgH="393480" progId="Equation.DSMT4">
                  <p:embed/>
                </p:oleObj>
              </mc:Choice>
              <mc:Fallback>
                <p:oleObj name="Equation" r:id="rId7" imgW="1295280" imgH="3934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7297" y="4361134"/>
                        <a:ext cx="2298700" cy="696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8908458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Střídavé </a:t>
            </a:r>
            <a:r>
              <a:rPr lang="cs-CZ" sz="1800" dirty="0"/>
              <a:t>napětí a proud - harmonický průběh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07504" y="1356564"/>
            <a:ext cx="90364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cs-CZ" sz="2000" b="1" dirty="0" smtClean="0"/>
              <a:t>Fáze</a:t>
            </a:r>
            <a:r>
              <a:rPr lang="cs-CZ" sz="2000" dirty="0" smtClean="0"/>
              <a:t> (počáteční fáze) harmonického průběhu definuje vztah mezi sledovanou veličinou v konkrétním bodě vůči jejímu stavu v počátku</a:t>
            </a:r>
            <a:endParaRPr lang="cs-CZ" sz="2000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81746" y="2147509"/>
            <a:ext cx="9036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Střídavé elektrické napětí a proud vytvářejí ve svém okolí časově proměnné </a:t>
            </a:r>
            <a:r>
              <a:rPr lang="cs-CZ" sz="2000" b="1" dirty="0" smtClean="0"/>
              <a:t>elektromagnetické pole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Vzniklé elektromagnetické vlny se využívají pro přenos signálů.</a:t>
            </a:r>
          </a:p>
          <a:p>
            <a:pPr marL="342900" indent="-342900">
              <a:buFont typeface="Arial" pitchFamily="34" charset="0"/>
              <a:buChar char="•"/>
            </a:pPr>
            <a:endParaRPr lang="cs-CZ" sz="2000" dirty="0" smtClean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953" y="3349771"/>
            <a:ext cx="4855867" cy="2559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271746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Elektromagnetická vlna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953" y="1347392"/>
            <a:ext cx="4855867" cy="2559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bdélník 9"/>
          <p:cNvSpPr/>
          <p:nvPr/>
        </p:nvSpPr>
        <p:spPr>
          <a:xfrm>
            <a:off x="197260" y="3967335"/>
            <a:ext cx="88569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Elektromagnetická vlna se šíří prostředím rychlostí </a:t>
            </a:r>
            <a:r>
              <a:rPr lang="cs-CZ" sz="2000" i="1" dirty="0" smtClean="0"/>
              <a:t>v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Vlnová délka</a:t>
            </a:r>
            <a:r>
              <a:rPr lang="cs-CZ" sz="2000" dirty="0" smtClean="0">
                <a:solidFill>
                  <a:srgbClr val="C00000"/>
                </a:solidFill>
              </a:rPr>
              <a:t> </a:t>
            </a:r>
            <a:r>
              <a:rPr lang="cs-CZ" sz="2000" dirty="0" smtClean="0"/>
              <a:t>udává vzdálenost dvou sousedních bodů umístěných na vlně, které kmitají navzájem ve fázi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cs-CZ" sz="2000" dirty="0" smtClean="0"/>
              <a:t>Značí se </a:t>
            </a:r>
            <a:r>
              <a:rPr lang="cs-CZ" sz="2000" b="1" i="1" dirty="0" smtClean="0">
                <a:latin typeface="Symbol" pitchFamily="18" charset="2"/>
              </a:rPr>
              <a:t>l</a:t>
            </a:r>
            <a:r>
              <a:rPr lang="cs-CZ" sz="2000" dirty="0" smtClean="0"/>
              <a:t> (řecké písmeno lambda) a jednotkou je </a:t>
            </a:r>
            <a:r>
              <a:rPr lang="cs-CZ" sz="2000" b="1" dirty="0" smtClean="0"/>
              <a:t>metr</a:t>
            </a:r>
            <a:r>
              <a:rPr lang="cs-CZ" sz="2000" dirty="0" smtClean="0"/>
              <a:t> – 1 m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cs-CZ" sz="2000" dirty="0" smtClean="0"/>
              <a:t>Vlnovou délku </a:t>
            </a:r>
            <a:r>
              <a:rPr lang="cs-CZ" sz="2000" i="1" dirty="0" smtClean="0">
                <a:latin typeface="Symbol" pitchFamily="18" charset="2"/>
              </a:rPr>
              <a:t>l</a:t>
            </a:r>
            <a:r>
              <a:rPr lang="cs-CZ" sz="2000" dirty="0" smtClean="0"/>
              <a:t> lze vypočítat z periody či frekvence a rychlosti šíření:</a:t>
            </a:r>
          </a:p>
          <a:p>
            <a:pPr marL="342900" indent="-342900">
              <a:buFont typeface="Arial" pitchFamily="34" charset="0"/>
              <a:buChar char="•"/>
            </a:pPr>
            <a:endParaRPr lang="cs-CZ" sz="2000" dirty="0"/>
          </a:p>
          <a:p>
            <a:pPr marL="342900" indent="-342900">
              <a:buFont typeface="Arial" pitchFamily="34" charset="0"/>
              <a:buChar char="•"/>
            </a:pPr>
            <a:endParaRPr lang="cs-CZ" sz="2000" dirty="0" smtClean="0"/>
          </a:p>
          <a:p>
            <a:pPr marL="342900" indent="-342900">
              <a:buFont typeface="Arial" pitchFamily="34" charset="0"/>
              <a:buChar char="•"/>
            </a:pPr>
            <a:endParaRPr lang="cs-CZ" sz="2000" dirty="0"/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1634309"/>
              </p:ext>
            </p:extLst>
          </p:nvPr>
        </p:nvGraphicFramePr>
        <p:xfrm>
          <a:off x="2267744" y="5597497"/>
          <a:ext cx="5181600" cy="763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7" name="Equation" r:id="rId6" imgW="2920680" imgH="431640" progId="Equation.DSMT4">
                  <p:embed/>
                </p:oleObj>
              </mc:Choice>
              <mc:Fallback>
                <p:oleObj name="Equation" r:id="rId6" imgW="292068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5597497"/>
                        <a:ext cx="5181600" cy="763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0862578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Elektromagnetická vlna v prostoru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121478" y="1322157"/>
            <a:ext cx="897178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Elektromagnetické (i jiné) vlny se v prostoru obvykle šíří všemi směry, pokud je to možné (např. vhodný typ antény) – viz kruhy na hladině rybníka po dopadu kamene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Ukázka vizualizace šíření vlny v prostoru</a:t>
            </a:r>
            <a:endParaRPr lang="cs-CZ" sz="2000" dirty="0"/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762" y="2735796"/>
            <a:ext cx="6855681" cy="3390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90052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Elektromagnetické pole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121478" y="1322157"/>
            <a:ext cx="897178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intenzita elektrického pole</a:t>
            </a:r>
            <a:r>
              <a:rPr lang="cs-CZ" sz="2000" dirty="0" smtClean="0"/>
              <a:t> je vektorová veličina popisující velikost a směr působení elektrického pole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cs-CZ" sz="2000" dirty="0" smtClean="0"/>
              <a:t>jedná se tedy o vektorovou veličinu (určuje směr působení)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cs-CZ" sz="2000" dirty="0" smtClean="0"/>
              <a:t>značí se </a:t>
            </a:r>
            <a:r>
              <a:rPr lang="cs-CZ" sz="2000" b="1" dirty="0" smtClean="0">
                <a:solidFill>
                  <a:srgbClr val="C00000"/>
                </a:solidFill>
              </a:rPr>
              <a:t>E</a:t>
            </a:r>
            <a:r>
              <a:rPr lang="cs-CZ" sz="2000" dirty="0" smtClean="0"/>
              <a:t> a jednotkou je </a:t>
            </a:r>
            <a:r>
              <a:rPr lang="cs-CZ" sz="2000" b="1" dirty="0" smtClean="0">
                <a:solidFill>
                  <a:srgbClr val="C00000"/>
                </a:solidFill>
              </a:rPr>
              <a:t>volt na metr</a:t>
            </a:r>
            <a:r>
              <a:rPr lang="cs-CZ" sz="2000" dirty="0" smtClean="0"/>
              <a:t> – V/m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cs-CZ" sz="2000" dirty="0" smtClean="0"/>
              <a:t>intenzita elektrického pole </a:t>
            </a:r>
            <a:r>
              <a:rPr lang="cs-CZ" sz="2000" i="1" dirty="0" smtClean="0"/>
              <a:t>E</a:t>
            </a:r>
            <a:r>
              <a:rPr lang="cs-CZ" sz="2000" dirty="0" smtClean="0"/>
              <a:t> působícího na elektrický náboj </a:t>
            </a:r>
            <a:r>
              <a:rPr lang="cs-CZ" sz="2000" i="1" dirty="0" smtClean="0"/>
              <a:t>q</a:t>
            </a:r>
            <a:r>
              <a:rPr lang="cs-CZ" sz="2000" dirty="0" smtClean="0"/>
              <a:t> silou </a:t>
            </a:r>
            <a:r>
              <a:rPr lang="cs-CZ" sz="2000" i="1" dirty="0" smtClean="0"/>
              <a:t>F</a:t>
            </a:r>
            <a:r>
              <a:rPr lang="cs-CZ" sz="2000" dirty="0" smtClean="0"/>
              <a:t> lze určit jako: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cs-CZ" sz="2000" dirty="0" smtClean="0"/>
          </a:p>
          <a:p>
            <a:pPr marL="800100" lvl="1" indent="-342900">
              <a:buFont typeface="Arial" pitchFamily="34" charset="0"/>
              <a:buChar char="•"/>
            </a:pPr>
            <a:endParaRPr lang="cs-CZ" sz="2000" dirty="0"/>
          </a:p>
          <a:p>
            <a:pPr marL="800100" lvl="1" indent="-342900">
              <a:buFont typeface="Arial" pitchFamily="34" charset="0"/>
              <a:buChar char="•"/>
            </a:pPr>
            <a:endParaRPr lang="cs-CZ" sz="20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cs-CZ" sz="2000" dirty="0" smtClean="0"/>
              <a:t>příklad znázornění intenzity elektrického pole mezi deskami kondenzátoru</a:t>
            </a:r>
            <a:endParaRPr lang="cs-CZ" sz="2000" dirty="0" smtClean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871938"/>
              </p:ext>
            </p:extLst>
          </p:nvPr>
        </p:nvGraphicFramePr>
        <p:xfrm>
          <a:off x="2324100" y="3057300"/>
          <a:ext cx="971550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" name="Equation" r:id="rId5" imgW="419040" imgH="419040" progId="Equation.DSMT4">
                  <p:embed/>
                </p:oleObj>
              </mc:Choice>
              <mc:Fallback>
                <p:oleObj name="Equation" r:id="rId5" imgW="419040" imgH="419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324100" y="3057300"/>
                        <a:ext cx="971550" cy="971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Obrázek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040" y="4592075"/>
            <a:ext cx="2733675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20216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Elektromagnetické pole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121478" y="1322157"/>
            <a:ext cx="897178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magnetická indukce</a:t>
            </a:r>
            <a:r>
              <a:rPr lang="cs-CZ" sz="2000" dirty="0" smtClean="0"/>
              <a:t> je také vektorová veličina, která vyjadřuje silové účinky magnetického pole na pohybující se částice s nábojem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slou</a:t>
            </a:r>
            <a:r>
              <a:rPr lang="cs-CZ" sz="2000" dirty="0" smtClean="0"/>
              <a:t>ží ke kvantitativnímu popisu magnetického pole a jeho účinků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cs-CZ" sz="2000" dirty="0" smtClean="0"/>
              <a:t>značí se </a:t>
            </a:r>
            <a:r>
              <a:rPr lang="cs-CZ" sz="2000" b="1" dirty="0" smtClean="0">
                <a:solidFill>
                  <a:srgbClr val="C00000"/>
                </a:solidFill>
              </a:rPr>
              <a:t>B</a:t>
            </a:r>
            <a:r>
              <a:rPr lang="cs-CZ" sz="2000" dirty="0" smtClean="0"/>
              <a:t> a jednotkou je </a:t>
            </a:r>
            <a:r>
              <a:rPr lang="cs-CZ" sz="2000" b="1" dirty="0" smtClean="0">
                <a:solidFill>
                  <a:srgbClr val="C00000"/>
                </a:solidFill>
              </a:rPr>
              <a:t>Tesla</a:t>
            </a:r>
            <a:r>
              <a:rPr lang="cs-CZ" sz="2000" dirty="0" smtClean="0"/>
              <a:t> – T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cs-CZ" sz="2000" dirty="0" smtClean="0"/>
              <a:t>magnetickou indukci </a:t>
            </a:r>
            <a:r>
              <a:rPr lang="cs-CZ" sz="2000" i="1" dirty="0" smtClean="0"/>
              <a:t>B</a:t>
            </a:r>
            <a:r>
              <a:rPr lang="cs-CZ" sz="2000" dirty="0" smtClean="0"/>
              <a:t> magnetického pole působící na bodový náboj </a:t>
            </a:r>
            <a:r>
              <a:rPr lang="cs-CZ" sz="2000" i="1" dirty="0" smtClean="0"/>
              <a:t>Q</a:t>
            </a:r>
            <a:r>
              <a:rPr lang="cs-CZ" sz="2000" dirty="0" smtClean="0"/>
              <a:t> pohybující se rychlostí </a:t>
            </a:r>
            <a:r>
              <a:rPr lang="cs-CZ" sz="2000" i="1" dirty="0" smtClean="0"/>
              <a:t>v</a:t>
            </a:r>
            <a:r>
              <a:rPr lang="cs-CZ" sz="2000" dirty="0" smtClean="0"/>
              <a:t> a působícího maximální silou </a:t>
            </a:r>
            <a:r>
              <a:rPr lang="cs-CZ" sz="2000" i="1" dirty="0" err="1" smtClean="0"/>
              <a:t>Fmax</a:t>
            </a:r>
            <a:r>
              <a:rPr lang="cs-CZ" sz="2000" dirty="0" smtClean="0"/>
              <a:t> určíme: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cs-CZ" sz="2000" dirty="0"/>
          </a:p>
          <a:p>
            <a:pPr marL="800100" lvl="1" indent="-342900">
              <a:buFont typeface="Arial" pitchFamily="34" charset="0"/>
              <a:buChar char="•"/>
            </a:pPr>
            <a:endParaRPr lang="cs-CZ" sz="2000" dirty="0" smtClean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2040665"/>
              </p:ext>
            </p:extLst>
          </p:nvPr>
        </p:nvGraphicFramePr>
        <p:xfrm>
          <a:off x="1271919" y="3241471"/>
          <a:ext cx="1354138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2" name="Equation" r:id="rId5" imgW="583920" imgH="419040" progId="Equation.DSMT4">
                  <p:embed/>
                </p:oleObj>
              </mc:Choice>
              <mc:Fallback>
                <p:oleObj name="Equation" r:id="rId5" imgW="583920" imgH="419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71919" y="3241471"/>
                        <a:ext cx="1354138" cy="971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290" name="Picture 2" descr="http://upload.wikimedia.org/wikipedia/commons/thumb/a/a9/FuerzaCentripetaLorentzP.svg/416px-FuerzaCentripetaLorentzP.svg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450" y="3468002"/>
            <a:ext cx="3962400" cy="298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512331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Opakování z fyziky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7" name="TextovéPole 16"/>
          <p:cNvSpPr txBox="1"/>
          <p:nvPr/>
        </p:nvSpPr>
        <p:spPr>
          <a:xfrm>
            <a:off x="121477" y="1342733"/>
            <a:ext cx="884300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>
                <a:solidFill>
                  <a:srgbClr val="C00000"/>
                </a:solidFill>
              </a:rPr>
              <a:t>Pro popis přenosových řetězců a elektrických signálů je nutná znalost základních elektrických veličin</a:t>
            </a:r>
          </a:p>
          <a:p>
            <a:endParaRPr lang="cs-CZ" sz="2000" b="1" dirty="0" smtClean="0"/>
          </a:p>
          <a:p>
            <a:r>
              <a:rPr lang="cs-CZ" sz="2000" b="1" dirty="0" smtClean="0"/>
              <a:t>Trocha opakování z fyziky </a:t>
            </a:r>
            <a:r>
              <a:rPr lang="cs-CZ" sz="2000" dirty="0" smtClean="0"/>
              <a:t>(bližší výklad v předmětu Elektrotechnika a elektronika)</a:t>
            </a:r>
            <a:endParaRPr lang="cs-CZ" sz="2000" dirty="0"/>
          </a:p>
        </p:txBody>
      </p:sp>
      <p:sp>
        <p:nvSpPr>
          <p:cNvPr id="18" name="TextovéPole 17"/>
          <p:cNvSpPr txBox="1"/>
          <p:nvPr/>
        </p:nvSpPr>
        <p:spPr>
          <a:xfrm>
            <a:off x="121478" y="2973949"/>
            <a:ext cx="89289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Co je to elektrické napětí, elektrický proud?</a:t>
            </a:r>
          </a:p>
          <a:p>
            <a:endParaRPr lang="cs-CZ" sz="1200" dirty="0">
              <a:solidFill>
                <a:srgbClr val="C00000"/>
              </a:solidFill>
            </a:endParaRPr>
          </a:p>
          <a:p>
            <a:r>
              <a:rPr lang="cs-CZ" sz="2000" b="1" dirty="0" smtClean="0">
                <a:solidFill>
                  <a:srgbClr val="C00000"/>
                </a:solidFill>
              </a:rPr>
              <a:t>Elektrické napětí</a:t>
            </a:r>
            <a:r>
              <a:rPr lang="cs-CZ" sz="2000" dirty="0" smtClean="0">
                <a:solidFill>
                  <a:srgbClr val="C00000"/>
                </a:solidFill>
              </a:rPr>
              <a:t> </a:t>
            </a:r>
            <a:r>
              <a:rPr lang="cs-CZ" sz="2000" dirty="0" smtClean="0"/>
              <a:t>je práce vykonaná elektrickými silami při přemístění jednotkového náboje mezi dvěma body v prostoru.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Napětí lze také spočítat jako rozdíl elektrických potenciálů těchto dvou bodů.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Napětí se obvykle značí </a:t>
            </a:r>
            <a:r>
              <a:rPr lang="cs-CZ" sz="2000" b="1" dirty="0" smtClean="0"/>
              <a:t>U</a:t>
            </a:r>
            <a:r>
              <a:rPr lang="cs-CZ" sz="2000" dirty="0" smtClean="0"/>
              <a:t> a jednotkou je 1 V – </a:t>
            </a:r>
            <a:r>
              <a:rPr lang="cs-CZ" sz="2000" b="1" dirty="0" smtClean="0"/>
              <a:t>Volt</a:t>
            </a:r>
            <a:r>
              <a:rPr lang="cs-CZ" sz="2000" dirty="0" smtClean="0"/>
              <a:t>.</a:t>
            </a:r>
          </a:p>
          <a:p>
            <a:endParaRPr lang="cs-CZ" sz="1200" dirty="0" smtClean="0"/>
          </a:p>
          <a:p>
            <a:r>
              <a:rPr lang="cs-CZ" dirty="0" smtClean="0"/>
              <a:t>Jaká je hodnota napětí v běžné elektrické zásuvce?</a:t>
            </a:r>
          </a:p>
          <a:p>
            <a:r>
              <a:rPr lang="cs-CZ" dirty="0" smtClean="0"/>
              <a:t>Jakým napětím dobíjíte baterie ve vašem mobilním telefonu?</a:t>
            </a:r>
          </a:p>
        </p:txBody>
      </p:sp>
      <p:pic>
        <p:nvPicPr>
          <p:cNvPr id="19" name="Picture 2" descr="C:\Users\Pavel\AppData\Local\Microsoft\Windows\Temporary Internet Files\Content.IE5\CIKVN7I5\MC90008894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850" y="4544546"/>
            <a:ext cx="1283005" cy="12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Maxwellovy rovnice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121478" y="1322157"/>
            <a:ext cx="897178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Elementární zákony a uspořádání elektrického a magnetického pole v obecném prostoru popisují tzv. </a:t>
            </a:r>
            <a:r>
              <a:rPr lang="cs-CZ" sz="2000" b="1" dirty="0" smtClean="0">
                <a:solidFill>
                  <a:srgbClr val="C00000"/>
                </a:solidFill>
              </a:rPr>
              <a:t>Maxwellovy rovnice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cs-CZ" sz="2000" dirty="0" smtClean="0"/>
              <a:t>lze je zapsat buď v integrálním nebo diferenciálním tvaru podle místa (plochy) působení elektromagnetického pole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cs-CZ" sz="2000" dirty="0" smtClean="0"/>
              <a:t>rovnice představují zobecněný popis, ze kterého vychází celé telekomunikace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cs-CZ" sz="2000" dirty="0" smtClean="0"/>
              <a:t>poprvé je formuloval James </a:t>
            </a:r>
            <a:r>
              <a:rPr lang="cs-CZ" sz="2000" dirty="0" err="1" smtClean="0"/>
              <a:t>Clerk</a:t>
            </a:r>
            <a:r>
              <a:rPr lang="cs-CZ" sz="2000" dirty="0" smtClean="0"/>
              <a:t> Maxwell v roce 1865</a:t>
            </a:r>
            <a:endParaRPr lang="cs-CZ" sz="2000" dirty="0"/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jedná se o soustavu 4 rovnic:</a:t>
            </a:r>
          </a:p>
          <a:p>
            <a:pPr marL="914400" lvl="1" indent="-457200">
              <a:buFont typeface="+mj-lt"/>
              <a:buAutoNum type="arabicPeriod"/>
            </a:pPr>
            <a:r>
              <a:rPr lang="cs-CZ" sz="2000" b="1" dirty="0" smtClean="0">
                <a:solidFill>
                  <a:srgbClr val="C00000"/>
                </a:solidFill>
              </a:rPr>
              <a:t>Zákon celkového proudu (obecný Ampérův zákon)</a:t>
            </a:r>
          </a:p>
          <a:p>
            <a:pPr marL="914400" lvl="1" indent="-457200">
              <a:buFont typeface="+mj-lt"/>
              <a:buAutoNum type="arabicPeriod"/>
            </a:pPr>
            <a:r>
              <a:rPr lang="cs-CZ" sz="2000" b="1" dirty="0" smtClean="0">
                <a:solidFill>
                  <a:srgbClr val="C00000"/>
                </a:solidFill>
              </a:rPr>
              <a:t>Zákon elektromagnetické indukce (Faradayův indukční zákon)</a:t>
            </a:r>
          </a:p>
          <a:p>
            <a:pPr marL="914400" lvl="1" indent="-457200">
              <a:buFont typeface="+mj-lt"/>
              <a:buAutoNum type="arabicPeriod"/>
            </a:pPr>
            <a:r>
              <a:rPr lang="cs-CZ" sz="2000" b="1" dirty="0" smtClean="0">
                <a:solidFill>
                  <a:srgbClr val="C00000"/>
                </a:solidFill>
              </a:rPr>
              <a:t>Třetí Maxwellova rovnice (Gaussův zákon elektrostatiky)</a:t>
            </a:r>
          </a:p>
          <a:p>
            <a:pPr marL="914400" lvl="1" indent="-457200">
              <a:buFont typeface="+mj-lt"/>
              <a:buAutoNum type="arabicPeriod"/>
            </a:pPr>
            <a:r>
              <a:rPr lang="cs-CZ" sz="2000" b="1" dirty="0" smtClean="0">
                <a:solidFill>
                  <a:srgbClr val="C00000"/>
                </a:solidFill>
              </a:rPr>
              <a:t>Čtvrtá Maxwellova rovnice (Zákon spojitosti indukčního toku)</a:t>
            </a:r>
            <a:endParaRPr lang="cs-CZ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50570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Maxwellovy rovnice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3426725"/>
              </p:ext>
            </p:extLst>
          </p:nvPr>
        </p:nvGraphicFramePr>
        <p:xfrm>
          <a:off x="420688" y="1958975"/>
          <a:ext cx="3676650" cy="3884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8" name="Equation" r:id="rId5" imgW="1346040" imgH="1422360" progId="Equation.DSMT4">
                  <p:embed/>
                </p:oleObj>
              </mc:Choice>
              <mc:Fallback>
                <p:oleObj name="Equation" r:id="rId5" imgW="1346040" imgH="1422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20688" y="1958975"/>
                        <a:ext cx="3676650" cy="3884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9652678"/>
              </p:ext>
            </p:extLst>
          </p:nvPr>
        </p:nvGraphicFramePr>
        <p:xfrm>
          <a:off x="5268913" y="1958975"/>
          <a:ext cx="3224212" cy="346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9" name="Equation" r:id="rId7" imgW="1180800" imgH="1269720" progId="Equation.DSMT4">
                  <p:embed/>
                </p:oleObj>
              </mc:Choice>
              <mc:Fallback>
                <p:oleObj name="Equation" r:id="rId7" imgW="1180800" imgH="1269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268913" y="1958975"/>
                        <a:ext cx="3224212" cy="3468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Obdélník 9"/>
          <p:cNvSpPr/>
          <p:nvPr/>
        </p:nvSpPr>
        <p:spPr>
          <a:xfrm>
            <a:off x="121478" y="1543086"/>
            <a:ext cx="89717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>
                <a:solidFill>
                  <a:srgbClr val="C00000"/>
                </a:solidFill>
              </a:rPr>
              <a:t>   Integrální tvar			      Diferenciální tvar</a:t>
            </a:r>
            <a:endParaRPr lang="cs-CZ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70311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Vlnová rovnice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1793107"/>
              </p:ext>
            </p:extLst>
          </p:nvPr>
        </p:nvGraphicFramePr>
        <p:xfrm>
          <a:off x="1033463" y="3560763"/>
          <a:ext cx="5894387" cy="1144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5" name="Equation" r:id="rId5" imgW="2158920" imgH="419040" progId="Equation.DSMT4">
                  <p:embed/>
                </p:oleObj>
              </mc:Choice>
              <mc:Fallback>
                <p:oleObj name="Equation" r:id="rId5" imgW="2158920" imgH="419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33463" y="3560763"/>
                        <a:ext cx="5894387" cy="1144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Obdélník 9"/>
          <p:cNvSpPr/>
          <p:nvPr/>
        </p:nvSpPr>
        <p:spPr>
          <a:xfrm>
            <a:off x="121478" y="1543086"/>
            <a:ext cx="897178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Úpravou Maxwellových rovnic lze získat tzv. </a:t>
            </a:r>
            <a:r>
              <a:rPr lang="cs-CZ" sz="2000" b="1" dirty="0" smtClean="0">
                <a:solidFill>
                  <a:srgbClr val="C00000"/>
                </a:solidFill>
              </a:rPr>
              <a:t>vlnovou rovnici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ta popisuje šíření libovolného druhu vlnění v libovolném prostředí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jaké druhy vlnění třeba znáte? mechanické (kmitání), elektromagnetické, akustické, optické…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obecný tvar vlnové rovnice lze zapsat takto: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kde pro různá prostředí a typy vlnění lze některé její členy vždy zanedbat a vlnovou rovnici tak zjednodušit</a:t>
            </a:r>
          </a:p>
        </p:txBody>
      </p:sp>
    </p:spTree>
    <p:extLst>
      <p:ext uri="{BB962C8B-B14F-4D97-AF65-F5344CB8AC3E}">
        <p14:creationId xmlns:p14="http://schemas.microsoft.com/office/powerpoint/2010/main" val="146320117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Šíření elektromagnetické vlny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21478" y="1272749"/>
            <a:ext cx="897178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Rovinnou harmonickou elektromagnetickou vlnu šířící se v jednom směru můžeme rozložit na část reprezentující elektrickou složku a část zastupující magnetickou součást vlny</a:t>
            </a:r>
          </a:p>
          <a:p>
            <a:pPr marL="533400" lvl="1" indent="-2667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vektor </a:t>
            </a:r>
            <a:r>
              <a:rPr lang="cs-CZ" sz="2000" b="1" dirty="0" smtClean="0">
                <a:solidFill>
                  <a:srgbClr val="3C3C8C"/>
                </a:solidFill>
              </a:rPr>
              <a:t>E</a:t>
            </a:r>
            <a:r>
              <a:rPr lang="cs-CZ" sz="2000" dirty="0" smtClean="0">
                <a:solidFill>
                  <a:srgbClr val="3C3C8C"/>
                </a:solidFill>
              </a:rPr>
              <a:t> představuje vektor intenzity elektrického pole</a:t>
            </a:r>
          </a:p>
          <a:p>
            <a:pPr marL="533400" lvl="1" indent="-2667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vektor </a:t>
            </a:r>
            <a:r>
              <a:rPr lang="cs-CZ" sz="2000" b="1" dirty="0" smtClean="0">
                <a:solidFill>
                  <a:srgbClr val="3C3C8C"/>
                </a:solidFill>
              </a:rPr>
              <a:t>B</a:t>
            </a:r>
            <a:r>
              <a:rPr lang="cs-CZ" sz="2000" dirty="0" smtClean="0">
                <a:solidFill>
                  <a:srgbClr val="3C3C8C"/>
                </a:solidFill>
              </a:rPr>
              <a:t> znázorňuje vektor magnetické indukce</a:t>
            </a:r>
            <a:endParaRPr lang="cs-CZ" sz="2000" dirty="0">
              <a:solidFill>
                <a:srgbClr val="3C3C8C"/>
              </a:solidFill>
            </a:endParaRPr>
          </a:p>
          <a:p>
            <a:pPr marL="533400" lvl="1" indent="-2667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vektor </a:t>
            </a:r>
            <a:r>
              <a:rPr lang="cs-CZ" sz="2000" b="1" dirty="0" smtClean="0">
                <a:solidFill>
                  <a:srgbClr val="3C3C8C"/>
                </a:solidFill>
              </a:rPr>
              <a:t>S</a:t>
            </a:r>
            <a:r>
              <a:rPr lang="cs-CZ" sz="2000" dirty="0" smtClean="0">
                <a:solidFill>
                  <a:srgbClr val="3C3C8C"/>
                </a:solidFill>
              </a:rPr>
              <a:t> pak vyjadřuje směr šíření vlny (v tomto případě ve směru osy z)</a:t>
            </a:r>
          </a:p>
          <a:p>
            <a:pPr marL="533400" lvl="1" indent="-266700">
              <a:buFont typeface="Arial" panose="020B0604020202020204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533400" lvl="1" indent="-266700">
              <a:buFont typeface="Arial" panose="020B0604020202020204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533400" lvl="1" indent="-266700">
              <a:buFont typeface="Arial" panose="020B0604020202020204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533400" lvl="1" indent="-266700">
              <a:buFont typeface="Arial" panose="020B0604020202020204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533400" lvl="1" indent="-266700">
              <a:buFont typeface="Arial" panose="020B0604020202020204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533400" lvl="1" indent="-266700">
              <a:buFont typeface="Arial" panose="020B0604020202020204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533400" lvl="1" indent="-266700">
              <a:buFont typeface="Arial" panose="020B0604020202020204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533400" lvl="1" indent="-266700">
              <a:buFont typeface="Arial" panose="020B0604020202020204" pitchFamily="34" charset="0"/>
              <a:buChar char="•"/>
            </a:pPr>
            <a:endParaRPr lang="cs-CZ" sz="2000" dirty="0" smtClean="0">
              <a:solidFill>
                <a:srgbClr val="3C3C8C"/>
              </a:solidFill>
            </a:endParaRPr>
          </a:p>
          <a:p>
            <a:pPr marL="533400" lvl="1" indent="-266700">
              <a:buFont typeface="Arial" panose="020B0604020202020204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2362200" lvl="5" indent="-2667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vektor intenzity elektrického pole a vektor magnetické indukce jsou na sebe </a:t>
            </a:r>
            <a:r>
              <a:rPr lang="cs-CZ" sz="2000" b="1" dirty="0" smtClean="0">
                <a:solidFill>
                  <a:srgbClr val="C00000"/>
                </a:solidFill>
              </a:rPr>
              <a:t>navzájem kolmé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662" y="3199041"/>
            <a:ext cx="6661417" cy="2601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30706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Základní obvodové prvky – R, L, C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21478" y="1272749"/>
            <a:ext cx="897178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Elektrické a magnetické složky lze v elektrických obvodech modelovat pomocí základních obvodových prvků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b="1" dirty="0" smtClean="0">
                <a:solidFill>
                  <a:srgbClr val="3C3C8C"/>
                </a:solidFill>
              </a:rPr>
              <a:t>odpor</a:t>
            </a:r>
            <a:r>
              <a:rPr lang="cs-CZ" sz="2000" dirty="0" smtClean="0">
                <a:solidFill>
                  <a:srgbClr val="3C3C8C"/>
                </a:solidFill>
              </a:rPr>
              <a:t> – </a:t>
            </a:r>
            <a:r>
              <a:rPr lang="cs-CZ" sz="2000" b="1" dirty="0" smtClean="0">
                <a:solidFill>
                  <a:srgbClr val="C00000"/>
                </a:solidFill>
              </a:rPr>
              <a:t>R</a:t>
            </a:r>
            <a:r>
              <a:rPr lang="cs-CZ" sz="2000" dirty="0" smtClean="0">
                <a:solidFill>
                  <a:srgbClr val="3C3C8C"/>
                </a:solidFill>
              </a:rPr>
              <a:t>, rezistor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b="1" dirty="0" smtClean="0">
                <a:solidFill>
                  <a:srgbClr val="3C3C8C"/>
                </a:solidFill>
              </a:rPr>
              <a:t>indukčnost</a:t>
            </a:r>
            <a:r>
              <a:rPr lang="cs-CZ" sz="2000" dirty="0" smtClean="0">
                <a:solidFill>
                  <a:srgbClr val="3C3C8C"/>
                </a:solidFill>
              </a:rPr>
              <a:t> – </a:t>
            </a:r>
            <a:r>
              <a:rPr lang="cs-CZ" sz="2000" b="1" dirty="0" smtClean="0">
                <a:solidFill>
                  <a:srgbClr val="C00000"/>
                </a:solidFill>
              </a:rPr>
              <a:t>L</a:t>
            </a:r>
            <a:r>
              <a:rPr lang="cs-CZ" sz="2000" dirty="0" smtClean="0">
                <a:solidFill>
                  <a:srgbClr val="3C3C8C"/>
                </a:solidFill>
              </a:rPr>
              <a:t>, cívka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b="1" dirty="0" smtClean="0">
                <a:solidFill>
                  <a:srgbClr val="3C3C8C"/>
                </a:solidFill>
              </a:rPr>
              <a:t>kapacita</a:t>
            </a:r>
            <a:r>
              <a:rPr lang="cs-CZ" sz="2000" dirty="0" smtClean="0">
                <a:solidFill>
                  <a:srgbClr val="3C3C8C"/>
                </a:solidFill>
              </a:rPr>
              <a:t> – </a:t>
            </a:r>
            <a:r>
              <a:rPr lang="cs-CZ" sz="2000" b="1" dirty="0" smtClean="0">
                <a:solidFill>
                  <a:srgbClr val="C00000"/>
                </a:solidFill>
              </a:rPr>
              <a:t>C</a:t>
            </a:r>
            <a:r>
              <a:rPr lang="cs-CZ" sz="2000" dirty="0" smtClean="0">
                <a:solidFill>
                  <a:srgbClr val="3C3C8C"/>
                </a:solidFill>
              </a:rPr>
              <a:t>, kondenzátor</a:t>
            </a:r>
            <a:endParaRPr lang="cs-CZ" sz="2000" dirty="0">
              <a:solidFill>
                <a:srgbClr val="3C3C8C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pomocí těchto elementárních prvků lze například modelovat přenosové parametry homogenního telekomunikačního vedení, antény a šíření radiových signálů apod.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>
              <a:solidFill>
                <a:srgbClr val="3C3C8C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Uveďte základní jednotky (SI) pro elektrický odpor, indukčnost a kapacitu.</a:t>
            </a:r>
            <a:endParaRPr lang="cs-CZ" sz="2000" dirty="0">
              <a:solidFill>
                <a:srgbClr val="3C3C8C"/>
              </a:solidFill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814" y="4532522"/>
            <a:ext cx="1562100" cy="2186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64486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Opakování z fyziky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19" name="Picture 2" descr="C:\Users\Pavel\AppData\Local\Microsoft\Windows\Temporary Internet Files\Content.IE5\CIKVN7I5\MC90008894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9352" y="2595241"/>
            <a:ext cx="1283005" cy="12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ovéPole 8"/>
          <p:cNvSpPr txBox="1"/>
          <p:nvPr/>
        </p:nvSpPr>
        <p:spPr>
          <a:xfrm>
            <a:off x="148707" y="1538365"/>
            <a:ext cx="89289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C00000"/>
                </a:solidFill>
              </a:rPr>
              <a:t>Elektrický </a:t>
            </a:r>
            <a:r>
              <a:rPr lang="cs-CZ" sz="2000" b="1" dirty="0">
                <a:solidFill>
                  <a:srgbClr val="C00000"/>
                </a:solidFill>
              </a:rPr>
              <a:t>proud</a:t>
            </a:r>
            <a:r>
              <a:rPr lang="cs-CZ" sz="2000" dirty="0">
                <a:solidFill>
                  <a:srgbClr val="C00000"/>
                </a:solidFill>
              </a:rPr>
              <a:t> </a:t>
            </a:r>
            <a:r>
              <a:rPr lang="cs-CZ" sz="2000" dirty="0" smtClean="0"/>
              <a:t>je uspořádaný </a:t>
            </a:r>
            <a:r>
              <a:rPr lang="cs-CZ" sz="2000" dirty="0"/>
              <a:t>pohyb elementárních nosičů náboje vlivem vnějšího elektrického pole</a:t>
            </a:r>
            <a:r>
              <a:rPr lang="cs-CZ" sz="2000" dirty="0" smtClean="0"/>
              <a:t>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Elektrický proud představuje množství náboje prošlého plochou za jednotku času.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Proud se značí </a:t>
            </a:r>
            <a:r>
              <a:rPr lang="cs-CZ" sz="2000" b="1" dirty="0" smtClean="0"/>
              <a:t>I</a:t>
            </a:r>
            <a:r>
              <a:rPr lang="cs-CZ" sz="2000" dirty="0" smtClean="0"/>
              <a:t> a jeho jednotkou je 1 A – </a:t>
            </a:r>
            <a:r>
              <a:rPr lang="cs-CZ" sz="2000" b="1" dirty="0" smtClean="0"/>
              <a:t>Ampér</a:t>
            </a:r>
            <a:r>
              <a:rPr lang="cs-CZ" sz="2000" dirty="0" smtClean="0"/>
              <a:t>.</a:t>
            </a:r>
            <a:endParaRPr lang="cs-CZ" sz="2000" dirty="0"/>
          </a:p>
          <a:p>
            <a:endParaRPr lang="cs-CZ" sz="1200" dirty="0" smtClean="0"/>
          </a:p>
        </p:txBody>
      </p:sp>
      <p:sp>
        <p:nvSpPr>
          <p:cNvPr id="10" name="TextovéPole 9"/>
          <p:cNvSpPr txBox="1"/>
          <p:nvPr/>
        </p:nvSpPr>
        <p:spPr>
          <a:xfrm>
            <a:off x="121478" y="3354247"/>
            <a:ext cx="856895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Co vyjadřuje elektrický odpor?</a:t>
            </a:r>
          </a:p>
          <a:p>
            <a:endParaRPr lang="cs-CZ" sz="1200" dirty="0"/>
          </a:p>
          <a:p>
            <a:r>
              <a:rPr lang="cs-CZ" sz="2000" b="1" dirty="0" smtClean="0">
                <a:solidFill>
                  <a:srgbClr val="C00000"/>
                </a:solidFill>
              </a:rPr>
              <a:t>Elektrický odpor</a:t>
            </a:r>
            <a:r>
              <a:rPr lang="cs-CZ" sz="2000" dirty="0" smtClean="0">
                <a:solidFill>
                  <a:srgbClr val="C00000"/>
                </a:solidFill>
              </a:rPr>
              <a:t> </a:t>
            </a:r>
            <a:r>
              <a:rPr lang="cs-CZ" sz="2000" dirty="0" smtClean="0"/>
              <a:t>je veličina popisující schopnost daného prostředí vést elektrický proud.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Nebo také jak z názvu vyplývá, představuje odpor prostředí kladený procházejícímu proudu.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Odpor se značí </a:t>
            </a:r>
            <a:r>
              <a:rPr lang="cs-CZ" sz="2000" b="1" dirty="0" smtClean="0"/>
              <a:t>R</a:t>
            </a:r>
            <a:r>
              <a:rPr lang="cs-CZ" sz="2000" dirty="0" smtClean="0"/>
              <a:t> a jednotkou je 1 </a:t>
            </a:r>
            <a:r>
              <a:rPr lang="cs-CZ" sz="2000" dirty="0" smtClean="0">
                <a:latin typeface="Symbol" pitchFamily="18" charset="2"/>
              </a:rPr>
              <a:t>W</a:t>
            </a:r>
            <a:r>
              <a:rPr lang="cs-CZ" sz="2000" dirty="0" smtClean="0"/>
              <a:t> – </a:t>
            </a:r>
            <a:r>
              <a:rPr lang="cs-CZ" sz="2000" b="1" dirty="0" smtClean="0"/>
              <a:t>Ohm</a:t>
            </a:r>
            <a:r>
              <a:rPr lang="cs-CZ" sz="2000" dirty="0" smtClean="0"/>
              <a:t>, </a:t>
            </a:r>
            <a:r>
              <a:rPr lang="cs-CZ" sz="2000" dirty="0" smtClean="0">
                <a:latin typeface="Symbol" pitchFamily="18" charset="2"/>
              </a:rPr>
              <a:t>W</a:t>
            </a:r>
            <a:r>
              <a:rPr lang="cs-CZ" sz="2000" dirty="0" smtClean="0"/>
              <a:t> je řecké písmeno Omega.</a:t>
            </a:r>
          </a:p>
          <a:p>
            <a:endParaRPr lang="cs-CZ" sz="1200" dirty="0" smtClean="0"/>
          </a:p>
        </p:txBody>
      </p:sp>
      <p:cxnSp>
        <p:nvCxnSpPr>
          <p:cNvPr id="11" name="Přímá spojnice 10"/>
          <p:cNvCxnSpPr/>
          <p:nvPr/>
        </p:nvCxnSpPr>
        <p:spPr>
          <a:xfrm>
            <a:off x="4348437" y="3498263"/>
            <a:ext cx="16561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bdélník 11"/>
          <p:cNvSpPr/>
          <p:nvPr/>
        </p:nvSpPr>
        <p:spPr>
          <a:xfrm>
            <a:off x="4708478" y="3354247"/>
            <a:ext cx="936103" cy="2880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068544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Opakování z fyziky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187698" y="1388823"/>
            <a:ext cx="8568952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1200" dirty="0" smtClean="0"/>
          </a:p>
          <a:p>
            <a:r>
              <a:rPr lang="cs-CZ" sz="2000" dirty="0" smtClean="0"/>
              <a:t>Na čem všem závisí elektrický odpor?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Na materiálu – např. měď vede elektrický proud lépe než železo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Na teplotě – při zahřívání kovového vodiče stoupá jeho odpor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cs-CZ" dirty="0" smtClean="0"/>
              <a:t>Jistě jste již slyšeli o „supravodičích“, které jsou podchlazeny na teploty blízko absolutní nule.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Na tvaru prostředí (vodiče) – konkrétně na délce vodiče a také jeho průřezu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cs-CZ" dirty="0" smtClean="0"/>
              <a:t>Čím </a:t>
            </a:r>
            <a:r>
              <a:rPr lang="cs-CZ" dirty="0"/>
              <a:t>delší vodič, tím větší </a:t>
            </a:r>
            <a:r>
              <a:rPr lang="cs-CZ" dirty="0" smtClean="0"/>
              <a:t>odpor (přímá úměra)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cs-CZ" dirty="0" smtClean="0"/>
              <a:t>Čím větší průřez vodiče (obsah čelní plochy kolmého řezu), tím menší odpor (nepřímá úměra)</a:t>
            </a:r>
            <a:endParaRPr lang="cs-CZ" dirty="0"/>
          </a:p>
        </p:txBody>
      </p:sp>
      <p:pic>
        <p:nvPicPr>
          <p:cNvPr id="14" name="Picture 2" descr="C:\Users\Pavel\AppData\Local\Microsoft\Windows\Temporary Internet Files\Content.IE5\H2ETEE9Z\MC90037085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2324" y="4598397"/>
            <a:ext cx="1530442" cy="999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598897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Opakování z fyziky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121478" y="1394552"/>
            <a:ext cx="872108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Jak spočítat odpor vodiče a co vyjadřuje Ohmův zákon?</a:t>
            </a:r>
          </a:p>
          <a:p>
            <a:endParaRPr lang="cs-CZ" sz="1200" dirty="0"/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Elektrický odpor vodiče lze vypočítat pomocí jeho </a:t>
            </a:r>
            <a:r>
              <a:rPr lang="cs-CZ" sz="2000" dirty="0" err="1" smtClean="0"/>
              <a:t>rezistivity</a:t>
            </a:r>
            <a:r>
              <a:rPr lang="cs-CZ" sz="2000" dirty="0" smtClean="0"/>
              <a:t> </a:t>
            </a:r>
            <a:r>
              <a:rPr lang="cs-CZ" sz="2000" i="1" dirty="0" smtClean="0">
                <a:latin typeface="Symbol" pitchFamily="18" charset="2"/>
              </a:rPr>
              <a:t>r</a:t>
            </a:r>
            <a:r>
              <a:rPr lang="cs-CZ" sz="2000" dirty="0" smtClean="0"/>
              <a:t>, délky </a:t>
            </a:r>
            <a:r>
              <a:rPr lang="cs-CZ" sz="2000" i="1" dirty="0" smtClean="0"/>
              <a:t>l</a:t>
            </a:r>
            <a:r>
              <a:rPr lang="cs-CZ" sz="2000" dirty="0" smtClean="0"/>
              <a:t> a obsahu průřezu vodiče </a:t>
            </a:r>
            <a:r>
              <a:rPr lang="cs-CZ" sz="2000" i="1" dirty="0" smtClean="0"/>
              <a:t>S</a:t>
            </a:r>
            <a:r>
              <a:rPr lang="cs-CZ" sz="2000" dirty="0" smtClean="0"/>
              <a:t>:</a:t>
            </a:r>
          </a:p>
          <a:p>
            <a:r>
              <a:rPr lang="cs-CZ" sz="2000" dirty="0"/>
              <a:t>	</a:t>
            </a:r>
            <a:endParaRPr lang="cs-CZ" sz="2000" dirty="0" smtClean="0"/>
          </a:p>
          <a:p>
            <a:pPr marL="342900" indent="-342900">
              <a:buFont typeface="Arial" pitchFamily="34" charset="0"/>
              <a:buChar char="•"/>
            </a:pPr>
            <a:endParaRPr lang="cs-CZ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 err="1" smtClean="0"/>
              <a:t>Rezistivita</a:t>
            </a:r>
            <a:r>
              <a:rPr lang="cs-CZ" sz="2000" dirty="0" smtClean="0"/>
              <a:t> </a:t>
            </a:r>
            <a:r>
              <a:rPr lang="cs-CZ" sz="2000" i="1" dirty="0" smtClean="0">
                <a:latin typeface="Symbol" pitchFamily="18" charset="2"/>
              </a:rPr>
              <a:t>r</a:t>
            </a:r>
            <a:r>
              <a:rPr lang="cs-CZ" sz="2000" dirty="0" smtClean="0"/>
              <a:t> (řecké písmeno r – ró) je tabulková hodnota pro daný materiál vodiče.</a:t>
            </a:r>
          </a:p>
          <a:p>
            <a:pPr marL="630238" lvl="1" indent="-273050">
              <a:buFont typeface="Arial" pitchFamily="34" charset="0"/>
              <a:buChar char="•"/>
            </a:pPr>
            <a:r>
              <a:rPr lang="cs-CZ" dirty="0" smtClean="0"/>
              <a:t>Lze ji najít v tabulce, například pro měď </a:t>
            </a:r>
            <a:r>
              <a:rPr lang="cs-CZ" i="1" dirty="0" smtClean="0">
                <a:latin typeface="Symbol" pitchFamily="18" charset="2"/>
              </a:rPr>
              <a:t>r</a:t>
            </a:r>
            <a:r>
              <a:rPr lang="cs-CZ" dirty="0" smtClean="0"/>
              <a:t> = 0,0169.10</a:t>
            </a:r>
            <a:r>
              <a:rPr lang="cs-CZ" baseline="30000" dirty="0" smtClean="0"/>
              <a:t>-6</a:t>
            </a:r>
            <a:r>
              <a:rPr lang="cs-CZ" dirty="0" smtClean="0"/>
              <a:t> </a:t>
            </a:r>
            <a:r>
              <a:rPr lang="cs-CZ" dirty="0" smtClean="0">
                <a:latin typeface="Symbol" pitchFamily="18" charset="2"/>
              </a:rPr>
              <a:t>W</a:t>
            </a:r>
            <a:r>
              <a:rPr lang="cs-CZ" dirty="0" smtClean="0"/>
              <a:t>m</a:t>
            </a:r>
            <a:r>
              <a:rPr lang="cs-CZ" baseline="30000" dirty="0" smtClean="0"/>
              <a:t>-1</a:t>
            </a:r>
          </a:p>
          <a:p>
            <a:pPr marL="630238" lvl="1" indent="-273050">
              <a:buFont typeface="Arial" pitchFamily="34" charset="0"/>
              <a:buChar char="•"/>
            </a:pPr>
            <a:r>
              <a:rPr lang="cs-CZ" dirty="0" err="1" smtClean="0"/>
              <a:t>Rezistivita</a:t>
            </a:r>
            <a:r>
              <a:rPr lang="cs-CZ" dirty="0" smtClean="0"/>
              <a:t> závisí na teplotě, s teplotou narůstá. Uvedená hodnota pro měď platí při teplotě 20°C.</a:t>
            </a:r>
          </a:p>
          <a:p>
            <a:endParaRPr lang="cs-CZ" sz="1200" dirty="0" smtClean="0"/>
          </a:p>
          <a:p>
            <a:r>
              <a:rPr lang="cs-CZ" sz="2000" b="1" dirty="0" smtClean="0">
                <a:solidFill>
                  <a:srgbClr val="C00000"/>
                </a:solidFill>
              </a:rPr>
              <a:t>Ohmův zákon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sz="2000" dirty="0" smtClean="0"/>
              <a:t>Popisuje vztah mezi elektrickým proudem, napětím a odporem:</a:t>
            </a:r>
          </a:p>
          <a:p>
            <a:pPr marL="285750" indent="-285750">
              <a:buFont typeface="Arial" pitchFamily="34" charset="0"/>
              <a:buChar char="•"/>
            </a:pPr>
            <a:endParaRPr lang="cs-CZ" sz="2000" dirty="0" smtClean="0"/>
          </a:p>
          <a:p>
            <a:pPr marL="285750" indent="-285750">
              <a:buFont typeface="Arial" pitchFamily="34" charset="0"/>
              <a:buChar char="•"/>
            </a:pPr>
            <a:endParaRPr lang="cs-CZ" sz="2000" dirty="0"/>
          </a:p>
          <a:p>
            <a:endParaRPr lang="cs-CZ" sz="2000" dirty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9471549"/>
              </p:ext>
            </p:extLst>
          </p:nvPr>
        </p:nvGraphicFramePr>
        <p:xfrm>
          <a:off x="3459163" y="2305273"/>
          <a:ext cx="3468687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2" name="Equation" r:id="rId5" imgW="1930320" imgH="406080" progId="Equation.DSMT4">
                  <p:embed/>
                </p:oleObj>
              </mc:Choice>
              <mc:Fallback>
                <p:oleObj name="Equation" r:id="rId5" imgW="1930320" imgH="406080" progId="Equation.DSMT4">
                  <p:embed/>
                  <p:pic>
                    <p:nvPicPr>
                      <p:cNvPr id="0" name="Objek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9163" y="2305273"/>
                        <a:ext cx="3468687" cy="730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6408137"/>
              </p:ext>
            </p:extLst>
          </p:nvPr>
        </p:nvGraphicFramePr>
        <p:xfrm>
          <a:off x="807791" y="5418138"/>
          <a:ext cx="2212975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3" name="Equation" r:id="rId7" imgW="1231560" imgH="393480" progId="Equation.DSMT4">
                  <p:embed/>
                </p:oleObj>
              </mc:Choice>
              <mc:Fallback>
                <p:oleObj name="Equation" r:id="rId7" imgW="1231560" imgH="393480" progId="Equation.DSMT4">
                  <p:embed/>
                  <p:pic>
                    <p:nvPicPr>
                      <p:cNvPr id="0" name="Obj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791" y="5418138"/>
                        <a:ext cx="2212975" cy="708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bdélník 8"/>
          <p:cNvSpPr/>
          <p:nvPr/>
        </p:nvSpPr>
        <p:spPr>
          <a:xfrm>
            <a:off x="3098037" y="5544271"/>
            <a:ext cx="60459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Elektrický odpor vodiče je přímo úměrný napětí mezi jeho konci a nepřímo úměrný proudu, který jím prochází.</a:t>
            </a:r>
          </a:p>
        </p:txBody>
      </p:sp>
    </p:spTree>
    <p:extLst>
      <p:ext uri="{BB962C8B-B14F-4D97-AF65-F5344CB8AC3E}">
        <p14:creationId xmlns:p14="http://schemas.microsoft.com/office/powerpoint/2010/main" val="42091193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Spočítejte příklady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82841" y="1365121"/>
            <a:ext cx="8928992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800"/>
              </a:spcAft>
              <a:buFont typeface="+mj-lt"/>
              <a:buAutoNum type="arabicPeriod"/>
            </a:pPr>
            <a:r>
              <a:rPr lang="cs-CZ" dirty="0" smtClean="0"/>
              <a:t>Určete odpor měděného a hliníkového vodiče, které mají stejnou délku </a:t>
            </a:r>
            <a:r>
              <a:rPr lang="cs-CZ" i="1" dirty="0" smtClean="0"/>
              <a:t>l</a:t>
            </a:r>
            <a:r>
              <a:rPr lang="cs-CZ" dirty="0" smtClean="0"/>
              <a:t> = 100 metrů a průměr vodiče </a:t>
            </a:r>
            <a:r>
              <a:rPr lang="cs-CZ" i="1" dirty="0" smtClean="0"/>
              <a:t>d</a:t>
            </a:r>
            <a:r>
              <a:rPr lang="cs-CZ" dirty="0" smtClean="0"/>
              <a:t> = 1 mm. </a:t>
            </a:r>
            <a:r>
              <a:rPr lang="cs-CZ" i="1" dirty="0" smtClean="0">
                <a:latin typeface="Symbol" pitchFamily="18" charset="2"/>
              </a:rPr>
              <a:t>r</a:t>
            </a:r>
            <a:r>
              <a:rPr lang="cs-CZ" dirty="0" smtClean="0"/>
              <a:t> mědi = 0,0169.10</a:t>
            </a:r>
            <a:r>
              <a:rPr lang="cs-CZ" baseline="30000" dirty="0" smtClean="0"/>
              <a:t>-6</a:t>
            </a:r>
            <a:r>
              <a:rPr lang="cs-CZ" dirty="0" smtClean="0"/>
              <a:t> a </a:t>
            </a:r>
            <a:r>
              <a:rPr lang="cs-CZ" i="1" dirty="0" smtClean="0">
                <a:latin typeface="Symbol" pitchFamily="18" charset="2"/>
              </a:rPr>
              <a:t>r</a:t>
            </a:r>
            <a:r>
              <a:rPr lang="cs-CZ" dirty="0" smtClean="0"/>
              <a:t> hliníku = 0,0267.10</a:t>
            </a:r>
            <a:r>
              <a:rPr lang="cs-CZ" baseline="30000" dirty="0" smtClean="0"/>
              <a:t>-6</a:t>
            </a:r>
            <a:r>
              <a:rPr lang="cs-CZ" dirty="0" smtClean="0"/>
              <a:t> </a:t>
            </a:r>
            <a:r>
              <a:rPr lang="cs-CZ" dirty="0" smtClean="0">
                <a:latin typeface="Symbol" pitchFamily="18" charset="2"/>
              </a:rPr>
              <a:t>W</a:t>
            </a:r>
            <a:r>
              <a:rPr lang="cs-CZ" dirty="0" smtClean="0"/>
              <a:t>m</a:t>
            </a:r>
            <a:r>
              <a:rPr lang="cs-CZ" baseline="30000" dirty="0" smtClean="0"/>
              <a:t>-1</a:t>
            </a:r>
            <a:r>
              <a:rPr lang="cs-CZ" dirty="0" smtClean="0"/>
              <a:t>. Porovnejte navzájem odpory obou vodičů. </a:t>
            </a:r>
          </a:p>
          <a:p>
            <a:pPr marL="457200" indent="-457200">
              <a:spcAft>
                <a:spcPts val="1800"/>
              </a:spcAft>
              <a:buFont typeface="+mj-lt"/>
              <a:buAutoNum type="arabicPeriod"/>
            </a:pPr>
            <a:r>
              <a:rPr lang="cs-CZ" dirty="0" smtClean="0"/>
              <a:t>Po přetržení měděného vodiče o délce </a:t>
            </a:r>
            <a:r>
              <a:rPr lang="cs-CZ" i="1" dirty="0" smtClean="0"/>
              <a:t>l</a:t>
            </a:r>
            <a:r>
              <a:rPr lang="cs-CZ" dirty="0" smtClean="0"/>
              <a:t> = 100 metrů a průměru vodiče </a:t>
            </a:r>
            <a:r>
              <a:rPr lang="cs-CZ" i="1" dirty="0" smtClean="0"/>
              <a:t>d</a:t>
            </a:r>
            <a:r>
              <a:rPr lang="cs-CZ" dirty="0" smtClean="0"/>
              <a:t> = 2 mm bylo rozhodnuto o jeho nahrazení hliníkovým vodičem o stejné délce. Jaký musí být průměr hliníkového vodiče, aby jeho výsledný odpor byl při stejné délce stejný jako původního měděného? Využijte hodnoty </a:t>
            </a:r>
            <a:r>
              <a:rPr lang="cs-CZ" dirty="0" err="1" smtClean="0"/>
              <a:t>rezistivity</a:t>
            </a:r>
            <a:r>
              <a:rPr lang="cs-CZ" dirty="0" smtClean="0"/>
              <a:t> obou materiálů z předchozího příkladu.</a:t>
            </a:r>
            <a:endParaRPr lang="cs-CZ" sz="2000" dirty="0" smtClean="0"/>
          </a:p>
          <a:p>
            <a:pPr marL="457200" indent="-457200">
              <a:spcAft>
                <a:spcPts val="1800"/>
              </a:spcAft>
              <a:buFont typeface="+mj-lt"/>
              <a:buAutoNum type="arabicPeriod"/>
            </a:pPr>
            <a:r>
              <a:rPr lang="cs-CZ" dirty="0" smtClean="0"/>
              <a:t>Při napětí </a:t>
            </a:r>
            <a:r>
              <a:rPr lang="cs-CZ" i="1" dirty="0" smtClean="0"/>
              <a:t>U</a:t>
            </a:r>
            <a:r>
              <a:rPr lang="cs-CZ" i="1" baseline="-25000" dirty="0" smtClean="0"/>
              <a:t>1</a:t>
            </a:r>
            <a:r>
              <a:rPr lang="cs-CZ" dirty="0" smtClean="0"/>
              <a:t> = 4 V mezi konci vodiče jím prochází proud </a:t>
            </a:r>
            <a:r>
              <a:rPr lang="cs-CZ" i="1" dirty="0" smtClean="0"/>
              <a:t>I</a:t>
            </a:r>
            <a:r>
              <a:rPr lang="cs-CZ" i="1" baseline="-25000" dirty="0" smtClean="0"/>
              <a:t>1</a:t>
            </a:r>
            <a:r>
              <a:rPr lang="cs-CZ" dirty="0" smtClean="0"/>
              <a:t> = 100 mA. Jaké bude napětí </a:t>
            </a:r>
            <a:r>
              <a:rPr lang="cs-CZ" i="1" dirty="0" smtClean="0"/>
              <a:t>U</a:t>
            </a:r>
            <a:r>
              <a:rPr lang="cs-CZ" i="1" baseline="-25000" dirty="0" smtClean="0"/>
              <a:t>2</a:t>
            </a:r>
            <a:r>
              <a:rPr lang="cs-CZ" dirty="0" smtClean="0"/>
              <a:t> na koncích vodiče, bude-li jím protékat proud  </a:t>
            </a:r>
            <a:r>
              <a:rPr lang="cs-CZ" i="1" dirty="0" smtClean="0"/>
              <a:t>I</a:t>
            </a:r>
            <a:r>
              <a:rPr lang="cs-CZ" i="1" baseline="-25000" dirty="0" smtClean="0"/>
              <a:t>2</a:t>
            </a:r>
            <a:r>
              <a:rPr lang="cs-CZ" dirty="0" smtClean="0"/>
              <a:t> = 250 mA? Jaký je odpor vodiče </a:t>
            </a:r>
            <a:r>
              <a:rPr lang="cs-CZ" i="1" dirty="0" smtClean="0"/>
              <a:t>R</a:t>
            </a:r>
            <a:r>
              <a:rPr lang="cs-CZ" dirty="0" smtClean="0"/>
              <a:t>?</a:t>
            </a:r>
          </a:p>
          <a:p>
            <a:pPr marL="457200" indent="-457200">
              <a:spcAft>
                <a:spcPts val="1800"/>
              </a:spcAft>
              <a:buFont typeface="+mj-lt"/>
              <a:buAutoNum type="arabicPeriod"/>
            </a:pPr>
            <a:r>
              <a:rPr lang="cs-CZ" dirty="0" smtClean="0"/>
              <a:t>Jaká je délka </a:t>
            </a:r>
            <a:r>
              <a:rPr lang="cs-CZ" i="1" dirty="0" smtClean="0"/>
              <a:t>l</a:t>
            </a:r>
            <a:r>
              <a:rPr lang="cs-CZ" dirty="0" smtClean="0"/>
              <a:t> měděného vodiče o průměru </a:t>
            </a:r>
            <a:r>
              <a:rPr lang="cs-CZ" i="1" dirty="0" smtClean="0"/>
              <a:t>d</a:t>
            </a:r>
            <a:r>
              <a:rPr lang="cs-CZ" dirty="0" smtClean="0"/>
              <a:t> = 1 mm, pokud jím protéká proud </a:t>
            </a:r>
            <a:r>
              <a:rPr lang="cs-CZ" i="1" dirty="0" smtClean="0"/>
              <a:t>I</a:t>
            </a:r>
            <a:r>
              <a:rPr lang="cs-CZ" dirty="0" smtClean="0"/>
              <a:t> = 2 A při napětí mezi jeho konci </a:t>
            </a:r>
            <a:r>
              <a:rPr lang="cs-CZ" i="1" dirty="0" smtClean="0"/>
              <a:t>U</a:t>
            </a:r>
            <a:r>
              <a:rPr lang="cs-CZ" dirty="0" smtClean="0"/>
              <a:t> = 10 V? Hodnota </a:t>
            </a:r>
            <a:r>
              <a:rPr lang="cs-CZ" dirty="0" err="1" smtClean="0"/>
              <a:t>rezistivity</a:t>
            </a:r>
            <a:r>
              <a:rPr lang="cs-CZ" dirty="0" smtClean="0"/>
              <a:t> mědi je uvedena v prvním příkladu. </a:t>
            </a:r>
          </a:p>
        </p:txBody>
      </p:sp>
    </p:spTree>
    <p:extLst>
      <p:ext uri="{BB962C8B-B14F-4D97-AF65-F5344CB8AC3E}">
        <p14:creationId xmlns:p14="http://schemas.microsoft.com/office/powerpoint/2010/main" val="55858558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Indukčnost, Kapacita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07504" y="1317929"/>
            <a:ext cx="90364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C00000"/>
                </a:solidFill>
              </a:rPr>
              <a:t>Indukčnost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/>
              <a:t>je fyzikální veličina popisující schopnost daného tělesa protékaného elektrickým proudem vytvářet ve svém okolí magnetické pole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dirty="0" smtClean="0"/>
              <a:t>pokud například vytvoříme smyčku z vodiče, vznikne v jejím okolí po připojení ke zdroji elektrického proudu magnetické pole – poměr mezi velikostí proudu a magnetickým indukčním tokem je právě </a:t>
            </a:r>
            <a:r>
              <a:rPr lang="cs-CZ" sz="2000" dirty="0" smtClean="0">
                <a:solidFill>
                  <a:srgbClr val="C00000"/>
                </a:solidFill>
              </a:rPr>
              <a:t>indukčnost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dirty="0" smtClean="0"/>
              <a:t>typickým představitelem této konfigurace je cívka – několik smyček (závitů) vodiče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/>
              <a:t>značí se </a:t>
            </a:r>
            <a:r>
              <a:rPr lang="cs-CZ" sz="2000" b="1" dirty="0" smtClean="0">
                <a:solidFill>
                  <a:srgbClr val="C00000"/>
                </a:solidFill>
              </a:rPr>
              <a:t>L</a:t>
            </a:r>
            <a:r>
              <a:rPr lang="cs-CZ" sz="2000" dirty="0" smtClean="0"/>
              <a:t> a jednotkou je </a:t>
            </a:r>
            <a:r>
              <a:rPr lang="cs-CZ" sz="2000" b="1" dirty="0" smtClean="0">
                <a:solidFill>
                  <a:srgbClr val="C00000"/>
                </a:solidFill>
              </a:rPr>
              <a:t>Henry</a:t>
            </a:r>
            <a:r>
              <a:rPr lang="cs-CZ" sz="2000" dirty="0" smtClean="0"/>
              <a:t> – </a:t>
            </a:r>
            <a:r>
              <a:rPr lang="cs-CZ" sz="2000" dirty="0" smtClean="0"/>
              <a:t>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/>
              <a:t>společně s </a:t>
            </a:r>
            <a:r>
              <a:rPr lang="cs-CZ" sz="2000" b="1" dirty="0" smtClean="0">
                <a:solidFill>
                  <a:srgbClr val="C00000"/>
                </a:solidFill>
              </a:rPr>
              <a:t>odporem R</a:t>
            </a:r>
            <a:r>
              <a:rPr lang="cs-CZ" sz="2000" dirty="0" smtClean="0"/>
              <a:t> a </a:t>
            </a:r>
            <a:r>
              <a:rPr lang="cs-CZ" sz="2000" b="1" dirty="0" smtClean="0">
                <a:solidFill>
                  <a:srgbClr val="C00000"/>
                </a:solidFill>
              </a:rPr>
              <a:t>kapacitou C</a:t>
            </a:r>
            <a:r>
              <a:rPr lang="cs-CZ" sz="2000" dirty="0" smtClean="0"/>
              <a:t> je </a:t>
            </a:r>
            <a:r>
              <a:rPr lang="cs-CZ" sz="2000" b="1" dirty="0" smtClean="0">
                <a:solidFill>
                  <a:srgbClr val="C00000"/>
                </a:solidFill>
              </a:rPr>
              <a:t>indukčnost L</a:t>
            </a:r>
            <a:r>
              <a:rPr lang="cs-CZ" sz="2000" dirty="0" smtClean="0"/>
              <a:t> jednou ze základních prvků elektrických obvodů – nositelem indukčnosti v obvodech je prvek </a:t>
            </a:r>
            <a:r>
              <a:rPr lang="cs-CZ" sz="2000" b="1" dirty="0" smtClean="0">
                <a:solidFill>
                  <a:srgbClr val="C00000"/>
                </a:solidFill>
              </a:rPr>
              <a:t>cívka</a:t>
            </a:r>
            <a:endParaRPr lang="cs-CZ" sz="2000" b="1" dirty="0">
              <a:solidFill>
                <a:srgbClr val="C00000"/>
              </a:solidFill>
            </a:endParaRPr>
          </a:p>
        </p:txBody>
      </p:sp>
      <p:cxnSp>
        <p:nvCxnSpPr>
          <p:cNvPr id="8" name="Přímá spojnice 7"/>
          <p:cNvCxnSpPr>
            <a:endCxn id="14" idx="0"/>
          </p:cNvCxnSpPr>
          <p:nvPr/>
        </p:nvCxnSpPr>
        <p:spPr>
          <a:xfrm>
            <a:off x="1861572" y="5460220"/>
            <a:ext cx="40640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blouk 13"/>
          <p:cNvSpPr/>
          <p:nvPr/>
        </p:nvSpPr>
        <p:spPr>
          <a:xfrm rot="16200000">
            <a:off x="2240986" y="5211775"/>
            <a:ext cx="550863" cy="496888"/>
          </a:xfrm>
          <a:prstGeom prst="arc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Oblouk 14"/>
          <p:cNvSpPr/>
          <p:nvPr/>
        </p:nvSpPr>
        <p:spPr>
          <a:xfrm rot="245426">
            <a:off x="2217170" y="5184787"/>
            <a:ext cx="550863" cy="496888"/>
          </a:xfrm>
          <a:prstGeom prst="arc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Oblouk 16"/>
          <p:cNvSpPr/>
          <p:nvPr/>
        </p:nvSpPr>
        <p:spPr>
          <a:xfrm rot="16200000">
            <a:off x="2740033" y="5193677"/>
            <a:ext cx="550863" cy="496888"/>
          </a:xfrm>
          <a:prstGeom prst="arc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Oblouk 17"/>
          <p:cNvSpPr/>
          <p:nvPr/>
        </p:nvSpPr>
        <p:spPr>
          <a:xfrm rot="245426">
            <a:off x="2716217" y="5166689"/>
            <a:ext cx="550863" cy="496888"/>
          </a:xfrm>
          <a:prstGeom prst="arc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Oblouk 18"/>
          <p:cNvSpPr/>
          <p:nvPr/>
        </p:nvSpPr>
        <p:spPr>
          <a:xfrm rot="16200000">
            <a:off x="3243398" y="5199902"/>
            <a:ext cx="550863" cy="496888"/>
          </a:xfrm>
          <a:prstGeom prst="arc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Oblouk 19"/>
          <p:cNvSpPr/>
          <p:nvPr/>
        </p:nvSpPr>
        <p:spPr>
          <a:xfrm rot="245426">
            <a:off x="3219582" y="5172914"/>
            <a:ext cx="550863" cy="496888"/>
          </a:xfrm>
          <a:prstGeom prst="arc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22" name="Přímá spojnice 21"/>
          <p:cNvCxnSpPr/>
          <p:nvPr/>
        </p:nvCxnSpPr>
        <p:spPr>
          <a:xfrm>
            <a:off x="3752985" y="5448056"/>
            <a:ext cx="40640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012839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Indukčnost, Kapacita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07504" y="1473200"/>
            <a:ext cx="454069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C00000"/>
                </a:solidFill>
              </a:rPr>
              <a:t>Cívka zapojená v obvodu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/>
              <a:t>při </a:t>
            </a:r>
            <a:r>
              <a:rPr lang="cs-CZ" sz="2000" dirty="0"/>
              <a:t>sepnutí spínače se v cívce indukuje napětí, které v obvodu vyvolává indukovaný proud, který má směr opačný než je směr proudu procházejícího </a:t>
            </a:r>
            <a:r>
              <a:rPr lang="cs-CZ" sz="2000" dirty="0" smtClean="0"/>
              <a:t>obvodem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/>
              <a:t>při </a:t>
            </a:r>
            <a:r>
              <a:rPr lang="cs-CZ" sz="2000" dirty="0"/>
              <a:t>rozepnutí spínače se indukuje napětí opačného směru a indukovaný proud má stejný směr jako proud v </a:t>
            </a:r>
            <a:r>
              <a:rPr lang="cs-CZ" sz="2000" dirty="0" smtClean="0"/>
              <a:t>obvodu</a:t>
            </a:r>
            <a:endParaRPr lang="cs-CZ" sz="2000" b="1" dirty="0">
              <a:solidFill>
                <a:srgbClr val="C00000"/>
              </a:solidFill>
            </a:endParaRPr>
          </a:p>
        </p:txBody>
      </p:sp>
      <p:pic>
        <p:nvPicPr>
          <p:cNvPr id="8194" name="Picture 2" descr="http://lucy.troja.mff.cuni.cz/~tichy/elektross/obrazky/zhaseci_obvod4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0" y="1525588"/>
            <a:ext cx="4656437" cy="4967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799622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Indukčnost, Kapacita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07504" y="1317929"/>
            <a:ext cx="90364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solidFill>
                  <a:srgbClr val="C00000"/>
                </a:solidFill>
              </a:rPr>
              <a:t>Kapacita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/>
              <a:t>je fyzikální veličina </a:t>
            </a:r>
            <a:r>
              <a:rPr lang="cs-CZ" sz="2000" dirty="0" smtClean="0"/>
              <a:t>vyjadřující </a:t>
            </a:r>
            <a:r>
              <a:rPr lang="cs-CZ" sz="2000" b="1" dirty="0" smtClean="0">
                <a:solidFill>
                  <a:srgbClr val="C00000"/>
                </a:solidFill>
              </a:rPr>
              <a:t>množství elektrického náboje ve vodiči </a:t>
            </a:r>
            <a:r>
              <a:rPr lang="cs-CZ" sz="2000" dirty="0" smtClean="0"/>
              <a:t>připojeného ke zdroji s jednotkovým napětím (potenciálem)</a:t>
            </a:r>
            <a:endParaRPr lang="cs-CZ" sz="2000" b="1" dirty="0">
              <a:solidFill>
                <a:srgbClr val="C0000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kapacita tak představuje schopnost vodiče uchovat (akumulovat) elektrický náboj – čím je kapacita vyšší, tím větší náboj lze uchovat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ačkoliv kapacitu mají všechny elektrické prvky (i samotný vodič), základním obvodovým prvkem kapacity je </a:t>
            </a:r>
            <a:r>
              <a:rPr lang="cs-CZ" sz="2000" b="1" dirty="0" smtClean="0">
                <a:solidFill>
                  <a:srgbClr val="C00000"/>
                </a:solidFill>
              </a:rPr>
              <a:t>kondenzátor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u něj je kapacita definována jako </a:t>
            </a:r>
            <a:r>
              <a:rPr lang="cs-CZ" sz="2000" b="1" dirty="0" smtClean="0">
                <a:solidFill>
                  <a:srgbClr val="C00000"/>
                </a:solidFill>
              </a:rPr>
              <a:t>množství náboje na jeho deskách při jeho připojení ke zdroji napětí 1 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kapacita se značí </a:t>
            </a:r>
            <a:r>
              <a:rPr lang="cs-CZ" sz="2000" b="1" dirty="0" smtClean="0">
                <a:solidFill>
                  <a:srgbClr val="C00000"/>
                </a:solidFill>
              </a:rPr>
              <a:t>C</a:t>
            </a:r>
            <a:r>
              <a:rPr lang="cs-CZ" sz="2000" dirty="0" smtClean="0">
                <a:solidFill>
                  <a:srgbClr val="3C3C8C"/>
                </a:solidFill>
              </a:rPr>
              <a:t> a jednotkou je </a:t>
            </a:r>
            <a:r>
              <a:rPr lang="cs-CZ" sz="2000" b="1" dirty="0" smtClean="0">
                <a:solidFill>
                  <a:srgbClr val="C00000"/>
                </a:solidFill>
              </a:rPr>
              <a:t>Farad</a:t>
            </a:r>
            <a:r>
              <a:rPr lang="cs-CZ" sz="2000" dirty="0" smtClean="0">
                <a:solidFill>
                  <a:srgbClr val="3C3C8C"/>
                </a:solidFill>
              </a:rPr>
              <a:t> – F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hodnota 1 F je však příliš velká, v praxi mají kondenzátory kapacitu řádově </a:t>
            </a:r>
            <a:r>
              <a:rPr lang="cs-CZ" sz="2000" dirty="0" err="1" smtClean="0">
                <a:solidFill>
                  <a:srgbClr val="3C3C8C"/>
                </a:solidFill>
              </a:rPr>
              <a:t>mF</a:t>
            </a:r>
            <a:r>
              <a:rPr lang="cs-CZ" sz="2000" dirty="0" smtClean="0">
                <a:solidFill>
                  <a:srgbClr val="3C3C8C"/>
                </a:solidFill>
              </a:rPr>
              <a:t>, </a:t>
            </a:r>
            <a:r>
              <a:rPr lang="cs-CZ" sz="2000" dirty="0" err="1" smtClean="0">
                <a:solidFill>
                  <a:srgbClr val="3C3C8C"/>
                </a:solidFill>
                <a:latin typeface="Symbol" panose="05050102010706020507" pitchFamily="18" charset="2"/>
              </a:rPr>
              <a:t>m</a:t>
            </a:r>
            <a:r>
              <a:rPr lang="cs-CZ" sz="2000" dirty="0" err="1" smtClean="0">
                <a:solidFill>
                  <a:srgbClr val="3C3C8C"/>
                </a:solidFill>
              </a:rPr>
              <a:t>F</a:t>
            </a:r>
            <a:r>
              <a:rPr lang="cs-CZ" sz="2000" dirty="0" smtClean="0">
                <a:solidFill>
                  <a:srgbClr val="3C3C8C"/>
                </a:solidFill>
              </a:rPr>
              <a:t>, </a:t>
            </a:r>
            <a:r>
              <a:rPr lang="cs-CZ" sz="2000" dirty="0" err="1" smtClean="0">
                <a:solidFill>
                  <a:srgbClr val="3C3C8C"/>
                </a:solidFill>
              </a:rPr>
              <a:t>nF</a:t>
            </a:r>
            <a:r>
              <a:rPr lang="cs-CZ" sz="2000" dirty="0" smtClean="0">
                <a:solidFill>
                  <a:srgbClr val="3C3C8C"/>
                </a:solidFill>
              </a:rPr>
              <a:t> a </a:t>
            </a:r>
            <a:r>
              <a:rPr lang="cs-CZ" sz="2000" dirty="0" err="1" smtClean="0">
                <a:solidFill>
                  <a:srgbClr val="3C3C8C"/>
                </a:solidFill>
              </a:rPr>
              <a:t>pF</a:t>
            </a:r>
            <a:endParaRPr lang="cs-CZ" sz="2000" dirty="0" smtClean="0">
              <a:solidFill>
                <a:srgbClr val="3C3C8C"/>
              </a:solidFill>
            </a:endParaRPr>
          </a:p>
        </p:txBody>
      </p:sp>
      <p:cxnSp>
        <p:nvCxnSpPr>
          <p:cNvPr id="8" name="Přímá spojnice 7"/>
          <p:cNvCxnSpPr/>
          <p:nvPr/>
        </p:nvCxnSpPr>
        <p:spPr>
          <a:xfrm>
            <a:off x="1861572" y="5460220"/>
            <a:ext cx="40640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21"/>
          <p:cNvCxnSpPr/>
          <p:nvPr/>
        </p:nvCxnSpPr>
        <p:spPr>
          <a:xfrm>
            <a:off x="2463935" y="5460220"/>
            <a:ext cx="40640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nice 8"/>
          <p:cNvCxnSpPr/>
          <p:nvPr/>
        </p:nvCxnSpPr>
        <p:spPr>
          <a:xfrm>
            <a:off x="2267974" y="5207000"/>
            <a:ext cx="0" cy="5334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Přímá spojnice 20"/>
          <p:cNvCxnSpPr/>
          <p:nvPr/>
        </p:nvCxnSpPr>
        <p:spPr>
          <a:xfrm>
            <a:off x="2463935" y="5207000"/>
            <a:ext cx="0" cy="5334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63731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Mustr_prezentace_OPPA</Template>
  <TotalTime>1511</TotalTime>
  <Words>2413</Words>
  <Application>Microsoft Office PowerPoint</Application>
  <PresentationFormat>Předvádění na obrazovce (4:3)</PresentationFormat>
  <Paragraphs>348</Paragraphs>
  <Slides>25</Slides>
  <Notes>23</Notes>
  <HiddenSlides>0</HiddenSlides>
  <MMClips>0</MMClips>
  <ScaleCrop>false</ScaleCrop>
  <HeadingPairs>
    <vt:vector size="8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snímků</vt:lpstr>
      </vt:variant>
      <vt:variant>
        <vt:i4>25</vt:i4>
      </vt:variant>
    </vt:vector>
  </HeadingPairs>
  <TitlesOfParts>
    <vt:vector size="32" baseType="lpstr">
      <vt:lpstr>Arial</vt:lpstr>
      <vt:lpstr>Calibri</vt:lpstr>
      <vt:lpstr>Symbol</vt:lpstr>
      <vt:lpstr>Wingdings</vt:lpstr>
      <vt:lpstr>Mustr_prezentace_OPPA</vt:lpstr>
      <vt:lpstr>Equation</vt:lpstr>
      <vt:lpstr>MathType 6.0 Equation</vt:lpstr>
      <vt:lpstr>Prezentace aplikace PowerPoint</vt:lpstr>
      <vt:lpstr>Opakování z fyziky</vt:lpstr>
      <vt:lpstr>Opakování z fyziky</vt:lpstr>
      <vt:lpstr>Opakování z fyziky</vt:lpstr>
      <vt:lpstr>Opakování z fyziky</vt:lpstr>
      <vt:lpstr>Spočítejte příklady</vt:lpstr>
      <vt:lpstr>Indukčnost, Kapacita</vt:lpstr>
      <vt:lpstr>Indukčnost, Kapacita</vt:lpstr>
      <vt:lpstr>Indukčnost, Kapacita</vt:lpstr>
      <vt:lpstr>Indukčnost, Kapacita</vt:lpstr>
      <vt:lpstr>Opakování z fyziky - elektrotechniky</vt:lpstr>
      <vt:lpstr>Opakování z fyziky - elektrotechniky</vt:lpstr>
      <vt:lpstr>Opakování z fyziky - elektrotechniky</vt:lpstr>
      <vt:lpstr>Střídavé napětí a proud - harmonický průběh </vt:lpstr>
      <vt:lpstr>Střídavé napětí a proud - harmonický průběh </vt:lpstr>
      <vt:lpstr>Elektromagnetická vlna</vt:lpstr>
      <vt:lpstr>Elektromagnetická vlna v prostoru</vt:lpstr>
      <vt:lpstr>Elektromagnetické pole</vt:lpstr>
      <vt:lpstr>Elektromagnetické pole</vt:lpstr>
      <vt:lpstr>Maxwellovy rovnice</vt:lpstr>
      <vt:lpstr>Maxwellovy rovnice</vt:lpstr>
      <vt:lpstr>Vlnová rovnice</vt:lpstr>
      <vt:lpstr>Šíření elektromagnetické vlny</vt:lpstr>
      <vt:lpstr>Základní obvodové prvky – R, L, C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Prochazka</dc:creator>
  <cp:lastModifiedBy>Pavel Lafata</cp:lastModifiedBy>
  <cp:revision>217</cp:revision>
  <dcterms:created xsi:type="dcterms:W3CDTF">2013-09-10T05:03:47Z</dcterms:created>
  <dcterms:modified xsi:type="dcterms:W3CDTF">2014-09-27T12:40:46Z</dcterms:modified>
</cp:coreProperties>
</file>