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6"/>
  </p:notesMasterIdLst>
  <p:handoutMasterIdLst>
    <p:handoutMasterId r:id="rId27"/>
  </p:handoutMasterIdLst>
  <p:sldIdLst>
    <p:sldId id="270" r:id="rId2"/>
    <p:sldId id="289" r:id="rId3"/>
    <p:sldId id="290" r:id="rId4"/>
    <p:sldId id="291" r:id="rId5"/>
    <p:sldId id="302" r:id="rId6"/>
    <p:sldId id="303" r:id="rId7"/>
    <p:sldId id="304" r:id="rId8"/>
    <p:sldId id="305" r:id="rId9"/>
    <p:sldId id="306" r:id="rId10"/>
    <p:sldId id="292" r:id="rId11"/>
    <p:sldId id="293" r:id="rId12"/>
    <p:sldId id="294" r:id="rId13"/>
    <p:sldId id="295" r:id="rId14"/>
    <p:sldId id="296" r:id="rId15"/>
    <p:sldId id="307" r:id="rId16"/>
    <p:sldId id="308" r:id="rId17"/>
    <p:sldId id="309" r:id="rId18"/>
    <p:sldId id="297" r:id="rId19"/>
    <p:sldId id="298" r:id="rId20"/>
    <p:sldId id="299" r:id="rId21"/>
    <p:sldId id="310" r:id="rId22"/>
    <p:sldId id="311" r:id="rId23"/>
    <p:sldId id="300" r:id="rId24"/>
    <p:sldId id="280" r:id="rId25"/>
  </p:sldIdLst>
  <p:sldSz cx="9144000" cy="6858000" type="screen4x3"/>
  <p:notesSz cx="6858000" cy="9945688"/>
  <p:defaultTextStyle>
    <a:defPPr>
      <a:defRPr lang="cs-CZ"/>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42E12"/>
    <a:srgbClr val="F7D417"/>
    <a:srgbClr val="3C3C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55" autoAdjust="0"/>
    <p:restoredTop sz="80756" autoAdjust="0"/>
  </p:normalViewPr>
  <p:slideViewPr>
    <p:cSldViewPr snapToGrid="0" snapToObjects="1">
      <p:cViewPr varScale="1">
        <p:scale>
          <a:sx n="76" d="100"/>
          <a:sy n="76" d="100"/>
        </p:scale>
        <p:origin x="114" y="5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Pavel\Documents\Prosek\sps-prosek\Prezentace%203\statistikaCR.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manualLayout>
          <c:layoutTarget val="inner"/>
          <c:xMode val="edge"/>
          <c:yMode val="edge"/>
          <c:x val="0"/>
          <c:y val="1.3392898637086082E-2"/>
          <c:w val="1"/>
          <c:h val="0.98660716920770397"/>
        </c:manualLayout>
      </c:layout>
      <c:pie3DChart>
        <c:varyColors val="1"/>
        <c:ser>
          <c:idx val="0"/>
          <c:order val="0"/>
          <c:tx>
            <c:strRef>
              <c:f>List1!$T$3:$T$7</c:f>
              <c:strCache>
                <c:ptCount val="1"/>
                <c:pt idx="0">
                  <c:v>xDSL CATV mobilni FTTx Wifi</c:v>
                </c:pt>
              </c:strCache>
            </c:strRef>
          </c:tx>
          <c:explosion val="25"/>
          <c:dPt>
            <c:idx val="0"/>
            <c:bubble3D val="0"/>
            <c:explosion val="5"/>
          </c:dPt>
          <c:dPt>
            <c:idx val="1"/>
            <c:bubble3D val="0"/>
            <c:explosion val="6"/>
          </c:dPt>
          <c:dPt>
            <c:idx val="2"/>
            <c:bubble3D val="0"/>
            <c:explosion val="13"/>
            <c:spPr>
              <a:solidFill>
                <a:srgbClr val="00B050"/>
              </a:solidFill>
            </c:spPr>
          </c:dPt>
          <c:dPt>
            <c:idx val="3"/>
            <c:bubble3D val="0"/>
            <c:explosion val="12"/>
            <c:spPr>
              <a:solidFill>
                <a:schemeClr val="tx1"/>
              </a:solidFill>
            </c:spPr>
          </c:dPt>
          <c:dPt>
            <c:idx val="4"/>
            <c:bubble3D val="0"/>
            <c:explosion val="8"/>
            <c:spPr>
              <a:solidFill>
                <a:schemeClr val="accent6">
                  <a:lumMod val="75000"/>
                </a:schemeClr>
              </a:solidFill>
            </c:spPr>
          </c:dPt>
          <c:dLbls>
            <c:dLbl>
              <c:idx val="0"/>
              <c:layout>
                <c:manualLayout>
                  <c:x val="-0.1878970117455866"/>
                  <c:y val="9.2689258162139007E-2"/>
                </c:manualLayout>
              </c:layout>
              <c:showLegendKey val="0"/>
              <c:showVal val="0"/>
              <c:showCatName val="1"/>
              <c:showSerName val="0"/>
              <c:showPercent val="1"/>
              <c:showBubbleSize val="0"/>
              <c:extLst>
                <c:ext xmlns:c15="http://schemas.microsoft.com/office/drawing/2012/chart" uri="{CE6537A1-D6FC-4f65-9D91-7224C49458BB}">
                  <c15:layout/>
                </c:ext>
              </c:extLst>
            </c:dLbl>
            <c:dLbl>
              <c:idx val="1"/>
              <c:layout>
                <c:manualLayout>
                  <c:x val="-0.16131581581784868"/>
                  <c:y val="-0.25193244475025151"/>
                </c:manualLayout>
              </c:layout>
              <c:showLegendKey val="0"/>
              <c:showVal val="0"/>
              <c:showCatName val="1"/>
              <c:showSerName val="0"/>
              <c:showPercent val="1"/>
              <c:showBubbleSize val="0"/>
              <c:extLst>
                <c:ext xmlns:c15="http://schemas.microsoft.com/office/drawing/2012/chart" uri="{CE6537A1-D6FC-4f65-9D91-7224C49458BB}">
                  <c15:layout/>
                </c:ext>
              </c:extLst>
            </c:dLbl>
            <c:dLbl>
              <c:idx val="2"/>
              <c:layout>
                <c:manualLayout>
                  <c:x val="0.17735893099178185"/>
                  <c:y val="-0.29096584714313539"/>
                </c:manualLayout>
              </c:layout>
              <c:tx>
                <c:rich>
                  <a:bodyPr/>
                  <a:lstStyle/>
                  <a:p>
                    <a:r>
                      <a:rPr lang="en-US"/>
                      <a:t>Mobilní internet (UMTS, CDMA)
20%</a:t>
                    </a:r>
                  </a:p>
                </c:rich>
              </c:tx>
              <c:showLegendKey val="0"/>
              <c:showVal val="0"/>
              <c:showCatName val="1"/>
              <c:showSerName val="0"/>
              <c:showPercent val="1"/>
              <c:showBubbleSize val="0"/>
              <c:extLst>
                <c:ext xmlns:c15="http://schemas.microsoft.com/office/drawing/2012/chart" uri="{CE6537A1-D6FC-4f65-9D91-7224C49458BB}">
                  <c15:layout/>
                </c:ext>
              </c:extLst>
            </c:dLbl>
            <c:dLbl>
              <c:idx val="3"/>
              <c:layout>
                <c:manualLayout>
                  <c:x val="0.10700128802215848"/>
                  <c:y val="-0.16208061500944826"/>
                </c:manualLayout>
              </c:layout>
              <c:tx>
                <c:rich>
                  <a:bodyPr/>
                  <a:lstStyle/>
                  <a:p>
                    <a:r>
                      <a:rPr lang="en-US"/>
                      <a:t>Optické přípojky
7%</a:t>
                    </a:r>
                  </a:p>
                </c:rich>
              </c:tx>
              <c:showLegendKey val="0"/>
              <c:showVal val="0"/>
              <c:showCatName val="1"/>
              <c:showSerName val="0"/>
              <c:showPercent val="1"/>
              <c:showBubbleSize val="0"/>
              <c:extLst>
                <c:ext xmlns:c15="http://schemas.microsoft.com/office/drawing/2012/chart" uri="{CE6537A1-D6FC-4f65-9D91-7224C49458BB}">
                  <c15:layout/>
                </c:ext>
              </c:extLst>
            </c:dLbl>
            <c:dLbl>
              <c:idx val="4"/>
              <c:layout>
                <c:manualLayout>
                  <c:x val="0.26396257345847812"/>
                  <c:y val="8.9758559745685668E-2"/>
                </c:manualLayout>
              </c:layout>
              <c:tx>
                <c:rich>
                  <a:bodyPr/>
                  <a:lstStyle/>
                  <a:p>
                    <a:r>
                      <a:rPr lang="en-US"/>
                      <a:t>Bezdrátové technologie (Wi-Fi, WiMAX)
27%</a:t>
                    </a:r>
                  </a:p>
                </c:rich>
              </c:tx>
              <c:showLegendKey val="0"/>
              <c:showVal val="0"/>
              <c:showCatName val="1"/>
              <c:showSerName val="0"/>
              <c:showPercent val="1"/>
              <c:showBubbleSize val="0"/>
              <c:extLst>
                <c:ext xmlns:c15="http://schemas.microsoft.com/office/drawing/2012/chart" uri="{CE6537A1-D6FC-4f65-9D91-7224C49458BB}">
                  <c15:layout/>
                </c:ext>
              </c:extLst>
            </c:dLbl>
            <c:spPr>
              <a:noFill/>
              <a:ln>
                <a:noFill/>
              </a:ln>
              <a:effectLst/>
            </c:spPr>
            <c:showLegendKey val="0"/>
            <c:showVal val="0"/>
            <c:showCatName val="1"/>
            <c:showSerName val="0"/>
            <c:showPercent val="1"/>
            <c:showBubbleSize val="0"/>
            <c:showLeaderLines val="1"/>
            <c:extLst>
              <c:ext xmlns:c15="http://schemas.microsoft.com/office/drawing/2012/chart" uri="{CE6537A1-D6FC-4f65-9D91-7224C49458BB}"/>
            </c:extLst>
          </c:dLbls>
          <c:cat>
            <c:strLit>
              <c:ptCount val="5"/>
              <c:pt idx="0">
                <c:v>xDSL přípojky</c:v>
              </c:pt>
              <c:pt idx="1">
                <c:v>CATV přípojky</c:v>
              </c:pt>
              <c:pt idx="2">
                <c:v>mobilní internet (UMTS, CDMA)</c:v>
              </c:pt>
              <c:pt idx="3">
                <c:v>FTTx přípojky</c:v>
              </c:pt>
              <c:pt idx="4">
                <c:v>bezdrátové technologie (Wi-Fi, WiMAX, FWA)</c:v>
              </c:pt>
            </c:strLit>
          </c:cat>
          <c:val>
            <c:numRef>
              <c:f>List1!$U$3:$U$7</c:f>
              <c:numCache>
                <c:formatCode>General</c:formatCode>
                <c:ptCount val="5"/>
                <c:pt idx="0">
                  <c:v>29.4</c:v>
                </c:pt>
                <c:pt idx="1">
                  <c:v>16.3</c:v>
                </c:pt>
                <c:pt idx="2">
                  <c:v>19.7</c:v>
                </c:pt>
                <c:pt idx="3">
                  <c:v>7.2</c:v>
                </c:pt>
                <c:pt idx="4">
                  <c:v>27.4</c:v>
                </c:pt>
              </c:numCache>
            </c:numRef>
          </c:val>
        </c:ser>
        <c:dLbls>
          <c:showLegendKey val="0"/>
          <c:showVal val="0"/>
          <c:showCatName val="1"/>
          <c:showSerName val="0"/>
          <c:showPercent val="1"/>
          <c:showBubbleSize val="0"/>
          <c:showLeaderLines val="1"/>
        </c:dLbls>
      </c:pie3DChart>
    </c:plotArea>
    <c:plotVisOnly val="1"/>
    <c:dispBlanksAs val="gap"/>
    <c:showDLblsOverMax val="0"/>
  </c:chart>
  <c:spPr>
    <a:ln>
      <a:noFill/>
    </a:ln>
  </c:spPr>
  <c:txPr>
    <a:bodyPr/>
    <a:lstStyle/>
    <a:p>
      <a:pPr>
        <a:defRPr sz="1600">
          <a:solidFill>
            <a:schemeClr val="bg1"/>
          </a:solidFill>
        </a:defRPr>
      </a:pPr>
      <a:endParaRPr lang="cs-CZ"/>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image" Target="../media/image9.emf"/><Relationship Id="rId6" Type="http://schemas.openxmlformats.org/officeDocument/2006/relationships/image" Target="../media/image14.emf"/><Relationship Id="rId5" Type="http://schemas.openxmlformats.org/officeDocument/2006/relationships/image" Target="../media/image13.emf"/><Relationship Id="rId4"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718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cs-CZ"/>
          </a:p>
        </p:txBody>
      </p:sp>
      <p:sp>
        <p:nvSpPr>
          <p:cNvPr id="49155" name="Rectangle 3"/>
          <p:cNvSpPr>
            <a:spLocks noGrp="1" noChangeArrowheads="1"/>
          </p:cNvSpPr>
          <p:nvPr>
            <p:ph type="dt" sz="quarter" idx="1"/>
          </p:nvPr>
        </p:nvSpPr>
        <p:spPr bwMode="auto">
          <a:xfrm>
            <a:off x="3884613" y="0"/>
            <a:ext cx="29718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cs-CZ"/>
          </a:p>
        </p:txBody>
      </p:sp>
      <p:sp>
        <p:nvSpPr>
          <p:cNvPr id="49156" name="Rectangle 4"/>
          <p:cNvSpPr>
            <a:spLocks noGrp="1" noChangeArrowheads="1"/>
          </p:cNvSpPr>
          <p:nvPr>
            <p:ph type="ftr" sz="quarter" idx="2"/>
          </p:nvPr>
        </p:nvSpPr>
        <p:spPr bwMode="auto">
          <a:xfrm>
            <a:off x="0" y="9447213"/>
            <a:ext cx="29718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cs-CZ"/>
          </a:p>
        </p:txBody>
      </p:sp>
      <p:sp>
        <p:nvSpPr>
          <p:cNvPr id="49157" name="Rectangle 5"/>
          <p:cNvSpPr>
            <a:spLocks noGrp="1" noChangeArrowheads="1"/>
          </p:cNvSpPr>
          <p:nvPr>
            <p:ph type="sldNum" sz="quarter" idx="3"/>
          </p:nvPr>
        </p:nvSpPr>
        <p:spPr bwMode="auto">
          <a:xfrm>
            <a:off x="3884613" y="9447213"/>
            <a:ext cx="29718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EF4B5975-4091-4F51-BEC7-5BCEFEB1EFDF}" type="slidenum">
              <a:rPr lang="cs-CZ"/>
              <a:pPr>
                <a:defRPr/>
              </a:pPr>
              <a:t>‹#›</a:t>
            </a:fld>
            <a:endParaRPr lang="cs-CZ"/>
          </a:p>
        </p:txBody>
      </p:sp>
    </p:spTree>
    <p:extLst>
      <p:ext uri="{BB962C8B-B14F-4D97-AF65-F5344CB8AC3E}">
        <p14:creationId xmlns:p14="http://schemas.microsoft.com/office/powerpoint/2010/main" val="21507124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t" anchorCtr="0" compatLnSpc="1">
            <a:prstTxWarp prst="textNoShape">
              <a:avLst/>
            </a:prstTxWarp>
          </a:bodyPr>
          <a:lstStyle>
            <a:lvl1pPr defTabSz="933450">
              <a:defRPr sz="1200"/>
            </a:lvl1pPr>
          </a:lstStyle>
          <a:p>
            <a:pPr>
              <a:defRPr/>
            </a:pPr>
            <a:endParaRPr lang="cs-CZ"/>
          </a:p>
        </p:txBody>
      </p:sp>
      <p:sp>
        <p:nvSpPr>
          <p:cNvPr id="6147" name="Rectangle 3"/>
          <p:cNvSpPr>
            <a:spLocks noGrp="1" noChangeArrowheads="1"/>
          </p:cNvSpPr>
          <p:nvPr>
            <p:ph type="dt" idx="1"/>
          </p:nvPr>
        </p:nvSpPr>
        <p:spPr bwMode="auto">
          <a:xfrm>
            <a:off x="3884613" y="0"/>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t" anchorCtr="0" compatLnSpc="1">
            <a:prstTxWarp prst="textNoShape">
              <a:avLst/>
            </a:prstTxWarp>
          </a:bodyPr>
          <a:lstStyle>
            <a:lvl1pPr algn="r" defTabSz="933450">
              <a:defRPr sz="1200"/>
            </a:lvl1pPr>
          </a:lstStyle>
          <a:p>
            <a:pPr>
              <a:defRPr/>
            </a:pPr>
            <a:endParaRPr lang="cs-CZ"/>
          </a:p>
        </p:txBody>
      </p:sp>
      <p:sp>
        <p:nvSpPr>
          <p:cNvPr id="12292" name="Rectangle 4"/>
          <p:cNvSpPr>
            <a:spLocks noGrp="1" noRot="1" noChangeAspect="1" noChangeArrowheads="1" noTextEdit="1"/>
          </p:cNvSpPr>
          <p:nvPr>
            <p:ph type="sldImg" idx="2"/>
          </p:nvPr>
        </p:nvSpPr>
        <p:spPr bwMode="auto">
          <a:xfrm>
            <a:off x="941388" y="746125"/>
            <a:ext cx="4975225" cy="37306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685800" y="4724400"/>
            <a:ext cx="5486400" cy="4475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t" anchorCtr="0" compatLnSpc="1">
            <a:prstTxWarp prst="textNoShape">
              <a:avLst/>
            </a:prstTxWarp>
          </a:bodyPr>
          <a:lstStyle/>
          <a:p>
            <a:pPr lvl="0"/>
            <a:r>
              <a:rPr lang="cs-CZ" noProof="0" smtClean="0"/>
              <a:t>Klepnutím lze upravit styly předlohy textu.</a:t>
            </a:r>
          </a:p>
          <a:p>
            <a:pPr lvl="1"/>
            <a:r>
              <a:rPr lang="cs-CZ" noProof="0" smtClean="0"/>
              <a:t>Druhá úroveň</a:t>
            </a:r>
          </a:p>
          <a:p>
            <a:pPr lvl="2"/>
            <a:r>
              <a:rPr lang="cs-CZ" noProof="0" smtClean="0"/>
              <a:t>Třetí úroveň</a:t>
            </a:r>
          </a:p>
          <a:p>
            <a:pPr lvl="3"/>
            <a:r>
              <a:rPr lang="cs-CZ" noProof="0" smtClean="0"/>
              <a:t>Čtvrtá úroveň</a:t>
            </a:r>
          </a:p>
          <a:p>
            <a:pPr lvl="4"/>
            <a:r>
              <a:rPr lang="cs-CZ" noProof="0" smtClean="0"/>
              <a:t>Pátá úroveň</a:t>
            </a:r>
          </a:p>
        </p:txBody>
      </p:sp>
      <p:sp>
        <p:nvSpPr>
          <p:cNvPr id="6150" name="Rectangle 6"/>
          <p:cNvSpPr>
            <a:spLocks noGrp="1" noChangeArrowheads="1"/>
          </p:cNvSpPr>
          <p:nvPr>
            <p:ph type="ftr" sz="quarter" idx="4"/>
          </p:nvPr>
        </p:nvSpPr>
        <p:spPr bwMode="auto">
          <a:xfrm>
            <a:off x="0" y="9445625"/>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b" anchorCtr="0" compatLnSpc="1">
            <a:prstTxWarp prst="textNoShape">
              <a:avLst/>
            </a:prstTxWarp>
          </a:bodyPr>
          <a:lstStyle>
            <a:lvl1pPr defTabSz="933450">
              <a:defRPr sz="1200"/>
            </a:lvl1pPr>
          </a:lstStyle>
          <a:p>
            <a:pPr>
              <a:defRPr/>
            </a:pPr>
            <a:endParaRPr lang="cs-CZ"/>
          </a:p>
        </p:txBody>
      </p:sp>
      <p:sp>
        <p:nvSpPr>
          <p:cNvPr id="6151" name="Rectangle 7"/>
          <p:cNvSpPr>
            <a:spLocks noGrp="1" noChangeArrowheads="1"/>
          </p:cNvSpPr>
          <p:nvPr>
            <p:ph type="sldNum" sz="quarter" idx="5"/>
          </p:nvPr>
        </p:nvSpPr>
        <p:spPr bwMode="auto">
          <a:xfrm>
            <a:off x="3884613" y="9445625"/>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b" anchorCtr="0" compatLnSpc="1">
            <a:prstTxWarp prst="textNoShape">
              <a:avLst/>
            </a:prstTxWarp>
          </a:bodyPr>
          <a:lstStyle>
            <a:lvl1pPr algn="r" defTabSz="933450">
              <a:defRPr sz="1200"/>
            </a:lvl1pPr>
          </a:lstStyle>
          <a:p>
            <a:pPr>
              <a:defRPr/>
            </a:pPr>
            <a:fld id="{19F9E967-BB3B-47E5-8EEC-C28942447864}" type="slidenum">
              <a:rPr lang="cs-CZ"/>
              <a:pPr>
                <a:defRPr/>
              </a:pPr>
              <a:t>‹#›</a:t>
            </a:fld>
            <a:endParaRPr lang="cs-CZ"/>
          </a:p>
        </p:txBody>
      </p:sp>
    </p:spTree>
    <p:extLst>
      <p:ext uri="{BB962C8B-B14F-4D97-AF65-F5344CB8AC3E}">
        <p14:creationId xmlns:p14="http://schemas.microsoft.com/office/powerpoint/2010/main" val="156750670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cs-CZ" dirty="0" smtClean="0"/>
              <a:t>V úvodu cvičení vytvořte pomocí</a:t>
            </a:r>
            <a:r>
              <a:rPr lang="cs-CZ" baseline="0" dirty="0" smtClean="0"/>
              <a:t> krátké ankety statistiku rozložení jednotlivých technologií přístupu k Internetu ve vaší třídě. Postupně se ptejte všech studentů, jakým způsobem jsou doma připojeni k Internetu. Použijte následující kategorie: VDSL2/ADSL2+, Wi-Fi, CATV, Mobilní sítě (UMTS, LTE), Optické přípojky, Jiné a do každé kategorie připisujte čárky zastoupení podle informací studentů. Vedle můžete rovněž poznamenávat přenosové rychlosti, pokud je studenti u své přípojky doma budou znát. Sečtěte počty čárek a vytvořte jednoduchou statistiku rozložení (zastoupení) jednotlivých typů přípojek ve vaší třídě a zkuste určit i průměrnou přenosovou rychlost. Ptejte se rovněž studentů, jaké technologie si myslí, že jsou v současné době nejčastěji používané pro přístup k Internetu v ČR a zda se tyto údaje nějak zásadně odlišují v případě velkých měst (Praha…) a venkovského prostředí s nízkou hustotou obyvatelstva.</a:t>
            </a: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2</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11</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12</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cs-CZ" dirty="0" smtClean="0"/>
              <a:t>Vysvětlete studentům,</a:t>
            </a:r>
            <a:r>
              <a:rPr lang="cs-CZ" baseline="0" dirty="0" smtClean="0"/>
              <a:t> že přenosový kanál je obecný pojem, které může tvořit přímo fyzické přenosové médium, nebo je to celá kaskáda vzájemně propojených zařízení pro přenos signálu. Tak tedy např. elektrické signály se přenáší pomocí metalických kabelů (vedení, vodičů), optické signály zase pomocí optických vláken nebo volným prostorem apod. Pro vhodnou úpravu formátu i obsahu původní zprávy tak, aby ji bylo možné co nejlépe (nejsnadněji) přenést požadovaným přenosovým kanálem obsahuje převodník dvě základní části. V první se provádí tzv. zdrojové kódování, kdy se vlastní obsah zprávy upravuje například proto, aby se zmenšil objem přenášených dat. Poté následuje kanálové kódování, které naopak upravuje formát tak, aby zprávu bylo možné vhodně přenést daným komunikačním kanálem – obvykle se tedy jedná o převod např. na optický signál při přenosu optickým vláknem, vhodné úpravy elektrického signálu (amplitudy, frekvence) při jeho přenosu metalickým vedením apod.</a:t>
            </a: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13</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14</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15</a:t>
            </a:fld>
            <a:endParaRPr lang="cs-CZ"/>
          </a:p>
        </p:txBody>
      </p:sp>
    </p:spTree>
    <p:extLst>
      <p:ext uri="{BB962C8B-B14F-4D97-AF65-F5344CB8AC3E}">
        <p14:creationId xmlns:p14="http://schemas.microsoft.com/office/powerpoint/2010/main" val="2791196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16</a:t>
            </a:fld>
            <a:endParaRPr lang="cs-CZ"/>
          </a:p>
        </p:txBody>
      </p:sp>
    </p:spTree>
    <p:extLst>
      <p:ext uri="{BB962C8B-B14F-4D97-AF65-F5344CB8AC3E}">
        <p14:creationId xmlns:p14="http://schemas.microsoft.com/office/powerpoint/2010/main" val="42844071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17</a:t>
            </a:fld>
            <a:endParaRPr lang="cs-CZ"/>
          </a:p>
        </p:txBody>
      </p:sp>
    </p:spTree>
    <p:extLst>
      <p:ext uri="{BB962C8B-B14F-4D97-AF65-F5344CB8AC3E}">
        <p14:creationId xmlns:p14="http://schemas.microsoft.com/office/powerpoint/2010/main" val="42627918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cs-CZ" dirty="0" smtClean="0"/>
              <a:t>Na opačném konci pak probíhá opačný proces tak, aby se k příjemci dostala původní zpráva v pokud možno původním</a:t>
            </a:r>
            <a:r>
              <a:rPr lang="cs-CZ" baseline="0" dirty="0" smtClean="0"/>
              <a:t> stavu. Je ale jasné, že vlivem různých technik zejména zdrojového i kanálového kódování může dojít k různému stupni zkreslení původní zprávy nebo ke ztrátě některých informací. Krátké shrnutí je na posledním </a:t>
            </a:r>
            <a:r>
              <a:rPr lang="cs-CZ" baseline="0" dirty="0" err="1" smtClean="0"/>
              <a:t>slidu</a:t>
            </a:r>
            <a:r>
              <a:rPr lang="cs-CZ" baseline="0" dirty="0" smtClean="0"/>
              <a:t> této prezentace a této problematice se budou věnovat i některé následující prezentace podrobněji.</a:t>
            </a: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18</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cs-CZ" dirty="0" smtClean="0"/>
              <a:t>Krátký příklad, aby měli studenti</a:t>
            </a:r>
            <a:r>
              <a:rPr lang="cs-CZ" baseline="0" dirty="0" smtClean="0"/>
              <a:t> představu, jak funguje obecný přenosový řetězec na praktickém příkladu. U každého kroku řetězce se krátce zastavte a proberte jej se studenty. Zkuste případně vymyslet i další obdobu – např. pro mobilní přenos nebo optické přenosy.</a:t>
            </a: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19</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cs-CZ" dirty="0" smtClean="0"/>
              <a:t>Tento</a:t>
            </a:r>
            <a:r>
              <a:rPr lang="cs-CZ" baseline="0" dirty="0" smtClean="0"/>
              <a:t> stručný </a:t>
            </a:r>
            <a:r>
              <a:rPr lang="cs-CZ" baseline="0" dirty="0" err="1" smtClean="0"/>
              <a:t>slide</a:t>
            </a:r>
            <a:r>
              <a:rPr lang="cs-CZ" baseline="0" dirty="0" smtClean="0"/>
              <a:t> by měl studenty upozornit, že v reálném prostředí při přenosu jakékoliv zprávy může docházet (a vždy dochází) k různým nedokonalostem. Vliv mají jednak parametry přenosového kanálu (optická vlákna, metalická vedení i volný prostor), jejich závislost na frekvenci a čase, ale i reálné vlastnosti převodníků signálů na obou koncích, vzhledem k tomu, že pro jejich konstrukci se používají elektrické součástky s reálnými vlastnostmi a nedokonalostmi. Některé nedokonalosti při přenosu jsou dané již při návrhu konkrétního přenosového řetězce (tak například analogový telefonní kanál je frekvenčně omezen na pásmo 300-3400 Hz, nemůže tedy autenticky přenést lidský hlas a dochází vždy k jeho zkreslení), některé nedokonalosti mají časově proměnný charakter – třeba rušení a přeslechy z jiných zdrojů, což se u příkladu telefonního kanálu může projevit např. časově proměnným „praskáním“, „šuměním“ a podobnými rušivými jevy. Podrobněji bude problematika nedokonalosti přenosu a vlivu různých jevů popsána v dalších prezentacích. </a:t>
            </a: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20</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cs-CZ" dirty="0" smtClean="0"/>
              <a:t>Porovnejte společně se studenty, jak se shoduje vámi provedený průzkum a oficiální</a:t>
            </a:r>
            <a:r>
              <a:rPr lang="cs-CZ" baseline="0" dirty="0" smtClean="0"/>
              <a:t> výsledek statistického šetření v ČR za rok 2012. Odpovídají navzájem i procentuální údaje? Pokud ne, pokuste se se studenty přijít na možné důvody – např. ve vaší třídě statistika vychází z relativně malého vzorku, většina studentů bydlí v Praze či blízkém okolí v relativně malé lokalitě (ale situace na venkově je obvykle diametrálně odlišná) atd.</a:t>
            </a: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3</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21</a:t>
            </a:fld>
            <a:endParaRPr lang="cs-CZ"/>
          </a:p>
        </p:txBody>
      </p:sp>
    </p:spTree>
    <p:extLst>
      <p:ext uri="{BB962C8B-B14F-4D97-AF65-F5344CB8AC3E}">
        <p14:creationId xmlns:p14="http://schemas.microsoft.com/office/powerpoint/2010/main" val="15230853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22</a:t>
            </a:fld>
            <a:endParaRPr lang="cs-CZ"/>
          </a:p>
        </p:txBody>
      </p:sp>
    </p:spTree>
    <p:extLst>
      <p:ext uri="{BB962C8B-B14F-4D97-AF65-F5344CB8AC3E}">
        <p14:creationId xmlns:p14="http://schemas.microsoft.com/office/powerpoint/2010/main" val="15396200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23</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Zadejte samostatný úkol studentům, aby vytvořili co nejdelší seznam přístupových sítí. Společně pak seznamy projděte a navzájem doplňte. Nejčastěji by se měly</a:t>
            </a:r>
            <a:r>
              <a:rPr lang="cs-CZ" baseline="0" dirty="0" smtClean="0"/>
              <a:t> objevovat technologie: ADSL/ADSL2+, VDSL2, Wi-Fi, </a:t>
            </a:r>
            <a:r>
              <a:rPr lang="cs-CZ" baseline="0" dirty="0" err="1" smtClean="0"/>
              <a:t>WiMAX</a:t>
            </a:r>
            <a:r>
              <a:rPr lang="cs-CZ" baseline="0" dirty="0" smtClean="0"/>
              <a:t>, CATV, UMTS, CDMA, LTE, </a:t>
            </a:r>
            <a:r>
              <a:rPr lang="cs-CZ" baseline="0" dirty="0" err="1" smtClean="0"/>
              <a:t>FTTx</a:t>
            </a:r>
            <a:r>
              <a:rPr lang="cs-CZ" baseline="0" dirty="0" smtClean="0"/>
              <a:t>, </a:t>
            </a:r>
            <a:r>
              <a:rPr lang="cs-CZ" baseline="0" dirty="0" err="1" smtClean="0"/>
              <a:t>Ethernet</a:t>
            </a:r>
            <a:r>
              <a:rPr lang="cs-CZ" baseline="0" dirty="0" smtClean="0"/>
              <a:t> (na krátké vzdálenosti),… ale někdo si vzpomene třeba i na FSO (Free </a:t>
            </a:r>
            <a:r>
              <a:rPr lang="cs-CZ" baseline="0" dirty="0" err="1" smtClean="0"/>
              <a:t>Space</a:t>
            </a:r>
            <a:r>
              <a:rPr lang="cs-CZ" baseline="0" dirty="0" smtClean="0"/>
              <a:t> </a:t>
            </a:r>
            <a:r>
              <a:rPr lang="cs-CZ" baseline="0" dirty="0" err="1" smtClean="0"/>
              <a:t>Optics</a:t>
            </a:r>
            <a:r>
              <a:rPr lang="cs-CZ" baseline="0" dirty="0" smtClean="0"/>
              <a:t> – Optické přenosy volným prostorem), EDGE/GPRS (starší generace mobilních datových sítí).</a:t>
            </a:r>
          </a:p>
          <a:p>
            <a:r>
              <a:rPr lang="cs-CZ" baseline="0" dirty="0" smtClean="0"/>
              <a:t>Páteřním telekomunikačním sítím se budeme podrobněji věnovat v jiných cvičeních, zaměřte se proto výhradně na přístupové sítě, které budou studentům zřejmě i bližší z domova, školy, vlastních zkušeností apod.</a:t>
            </a: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4</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5</a:t>
            </a:fld>
            <a:endParaRPr lang="cs-CZ"/>
          </a:p>
        </p:txBody>
      </p:sp>
    </p:spTree>
    <p:extLst>
      <p:ext uri="{BB962C8B-B14F-4D97-AF65-F5344CB8AC3E}">
        <p14:creationId xmlns:p14="http://schemas.microsoft.com/office/powerpoint/2010/main" val="22633057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6</a:t>
            </a:fld>
            <a:endParaRPr lang="cs-CZ"/>
          </a:p>
        </p:txBody>
      </p:sp>
    </p:spTree>
    <p:extLst>
      <p:ext uri="{BB962C8B-B14F-4D97-AF65-F5344CB8AC3E}">
        <p14:creationId xmlns:p14="http://schemas.microsoft.com/office/powerpoint/2010/main" val="16787550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7</a:t>
            </a:fld>
            <a:endParaRPr lang="cs-CZ"/>
          </a:p>
        </p:txBody>
      </p:sp>
    </p:spTree>
    <p:extLst>
      <p:ext uri="{BB962C8B-B14F-4D97-AF65-F5344CB8AC3E}">
        <p14:creationId xmlns:p14="http://schemas.microsoft.com/office/powerpoint/2010/main" val="34430993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8</a:t>
            </a:fld>
            <a:endParaRPr lang="cs-CZ"/>
          </a:p>
        </p:txBody>
      </p:sp>
    </p:spTree>
    <p:extLst>
      <p:ext uri="{BB962C8B-B14F-4D97-AF65-F5344CB8AC3E}">
        <p14:creationId xmlns:p14="http://schemas.microsoft.com/office/powerpoint/2010/main" val="7814228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9</a:t>
            </a:fld>
            <a:endParaRPr lang="cs-CZ"/>
          </a:p>
        </p:txBody>
      </p:sp>
    </p:spTree>
    <p:extLst>
      <p:ext uri="{BB962C8B-B14F-4D97-AF65-F5344CB8AC3E}">
        <p14:creationId xmlns:p14="http://schemas.microsoft.com/office/powerpoint/2010/main" val="31657466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cs-CZ" dirty="0" smtClean="0"/>
              <a:t>Toto je základní úvod do problematiky přenosu, podrobněji bude probíráno</a:t>
            </a:r>
            <a:r>
              <a:rPr lang="cs-CZ" baseline="0" dirty="0" smtClean="0"/>
              <a:t> dále nebo v jiných předmětech. Hlavním úkolem je, aby studenti pochopili pojem signál a způsob jeho přenosu. Rozdíly mezi analogovým a digitálním signálem je uveden i na dalším </a:t>
            </a:r>
            <a:r>
              <a:rPr lang="cs-CZ" baseline="0" dirty="0" err="1" smtClean="0"/>
              <a:t>slidu</a:t>
            </a:r>
            <a:r>
              <a:rPr lang="cs-CZ" baseline="0" dirty="0" smtClean="0"/>
              <a:t>. Můžete studentům rovněž říci, že analogové signály lze převádět na digitální a naopak, ovšem obvykle za cenu zkreslení přenášených informací (např. kvantizačním šumem). Způsob převodu mezi signály a více podrobností se dozvědí později.</a:t>
            </a: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10</a:t>
            </a:fld>
            <a:endParaRPr lang="cs-CZ"/>
          </a:p>
        </p:txBody>
      </p:sp>
    </p:spTree>
    <p:extLst>
      <p:ext uri="{BB962C8B-B14F-4D97-AF65-F5344CB8AC3E}">
        <p14:creationId xmlns:p14="http://schemas.microsoft.com/office/powerpoint/2010/main" val="17421999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pic>
        <p:nvPicPr>
          <p:cNvPr id="4" name="Picture 39" descr="prezentaceOPPa_s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1039813" y="2482850"/>
            <a:ext cx="7772400" cy="1470025"/>
          </a:xfrm>
        </p:spPr>
        <p:txBody>
          <a:bodyPr anchor="t"/>
          <a:lstStyle>
            <a:lvl1pPr>
              <a:defRPr sz="2800">
                <a:solidFill>
                  <a:schemeClr val="bg1"/>
                </a:solidFill>
              </a:defRPr>
            </a:lvl1pPr>
          </a:lstStyle>
          <a:p>
            <a:pPr lvl="0"/>
            <a:r>
              <a:rPr lang="cs-CZ" noProof="0" smtClean="0"/>
              <a:t>Kliknutím lze upravit styl.</a:t>
            </a:r>
          </a:p>
        </p:txBody>
      </p:sp>
      <p:sp>
        <p:nvSpPr>
          <p:cNvPr id="3075" name="Rectangle 3"/>
          <p:cNvSpPr>
            <a:spLocks noGrp="1" noChangeArrowheads="1"/>
          </p:cNvSpPr>
          <p:nvPr>
            <p:ph type="subTitle" idx="1"/>
          </p:nvPr>
        </p:nvSpPr>
        <p:spPr>
          <a:xfrm>
            <a:off x="1039813" y="5591175"/>
            <a:ext cx="6400800" cy="603250"/>
          </a:xfrm>
        </p:spPr>
        <p:txBody>
          <a:bodyPr/>
          <a:lstStyle>
            <a:lvl1pPr marL="0" indent="0">
              <a:buFont typeface="Wingdings" pitchFamily="2" charset="2"/>
              <a:buNone/>
              <a:defRPr sz="1400" b="1">
                <a:solidFill>
                  <a:schemeClr val="bg1"/>
                </a:solidFill>
              </a:defRPr>
            </a:lvl1pPr>
          </a:lstStyle>
          <a:p>
            <a:pPr lvl="0"/>
            <a:r>
              <a:rPr lang="cs-CZ" noProof="0" smtClean="0"/>
              <a:t>Kliknutím lze upravit styl předlohy.</a:t>
            </a:r>
          </a:p>
        </p:txBody>
      </p:sp>
    </p:spTree>
    <p:extLst>
      <p:ext uri="{BB962C8B-B14F-4D97-AF65-F5344CB8AC3E}">
        <p14:creationId xmlns:p14="http://schemas.microsoft.com/office/powerpoint/2010/main" val="1313393059"/>
      </p:ext>
    </p:extLst>
  </p:cSld>
  <p:clrMapOvr>
    <a:masterClrMapping/>
  </p:clrMapOvr>
  <p:transition>
    <p:randomBa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6"/>
          <p:cNvSpPr>
            <a:spLocks noGrp="1" noChangeArrowheads="1"/>
          </p:cNvSpPr>
          <p:nvPr>
            <p:ph type="sldNum" sz="quarter" idx="10"/>
          </p:nvPr>
        </p:nvSpPr>
        <p:spPr>
          <a:ln/>
        </p:spPr>
        <p:txBody>
          <a:bodyPr/>
          <a:lstStyle>
            <a:lvl1pPr>
              <a:defRPr/>
            </a:lvl1pPr>
          </a:lstStyle>
          <a:p>
            <a:pPr>
              <a:defRPr/>
            </a:pPr>
            <a:fld id="{5D1B7B6F-10CC-4456-88DD-EDCA26603826}" type="slidenum">
              <a:rPr lang="cs-CZ"/>
              <a:pPr>
                <a:defRPr/>
              </a:pPr>
              <a:t>‹#›</a:t>
            </a:fld>
            <a:endParaRPr lang="cs-CZ"/>
          </a:p>
        </p:txBody>
      </p:sp>
    </p:spTree>
    <p:extLst>
      <p:ext uri="{BB962C8B-B14F-4D97-AF65-F5344CB8AC3E}">
        <p14:creationId xmlns:p14="http://schemas.microsoft.com/office/powerpoint/2010/main" val="2836500555"/>
      </p:ext>
    </p:extLst>
  </p:cSld>
  <p:clrMapOvr>
    <a:masterClrMapping/>
  </p:clrMapOvr>
  <p:transition>
    <p:randomBa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721475" y="236538"/>
            <a:ext cx="2035175" cy="58896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615950" y="236538"/>
            <a:ext cx="5953125" cy="58896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6"/>
          <p:cNvSpPr>
            <a:spLocks noGrp="1" noChangeArrowheads="1"/>
          </p:cNvSpPr>
          <p:nvPr>
            <p:ph type="sldNum" sz="quarter" idx="10"/>
          </p:nvPr>
        </p:nvSpPr>
        <p:spPr>
          <a:ln/>
        </p:spPr>
        <p:txBody>
          <a:bodyPr/>
          <a:lstStyle>
            <a:lvl1pPr>
              <a:defRPr/>
            </a:lvl1pPr>
          </a:lstStyle>
          <a:p>
            <a:pPr>
              <a:defRPr/>
            </a:pPr>
            <a:fld id="{F9403F1C-2470-4664-9B5B-1F2642AE8999}" type="slidenum">
              <a:rPr lang="cs-CZ"/>
              <a:pPr>
                <a:defRPr/>
              </a:pPr>
              <a:t>‹#›</a:t>
            </a:fld>
            <a:endParaRPr lang="cs-CZ"/>
          </a:p>
        </p:txBody>
      </p:sp>
    </p:spTree>
    <p:extLst>
      <p:ext uri="{BB962C8B-B14F-4D97-AF65-F5344CB8AC3E}">
        <p14:creationId xmlns:p14="http://schemas.microsoft.com/office/powerpoint/2010/main" val="3116801762"/>
      </p:ext>
    </p:extLst>
  </p:cSld>
  <p:clrMapOvr>
    <a:masterClrMapping/>
  </p:clrMapOvr>
  <p:transition>
    <p:randomBa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6"/>
          <p:cNvSpPr>
            <a:spLocks noGrp="1" noChangeArrowheads="1"/>
          </p:cNvSpPr>
          <p:nvPr>
            <p:ph type="sldNum" sz="quarter" idx="10"/>
          </p:nvPr>
        </p:nvSpPr>
        <p:spPr>
          <a:ln/>
        </p:spPr>
        <p:txBody>
          <a:bodyPr/>
          <a:lstStyle>
            <a:lvl1pPr>
              <a:defRPr/>
            </a:lvl1pPr>
          </a:lstStyle>
          <a:p>
            <a:pPr>
              <a:defRPr/>
            </a:pPr>
            <a:fld id="{76C4985B-73AF-46EE-94C6-3612EC56C1C2}" type="slidenum">
              <a:rPr lang="cs-CZ"/>
              <a:pPr>
                <a:defRPr/>
              </a:pPr>
              <a:t>‹#›</a:t>
            </a:fld>
            <a:endParaRPr lang="cs-CZ"/>
          </a:p>
        </p:txBody>
      </p:sp>
    </p:spTree>
    <p:extLst>
      <p:ext uri="{BB962C8B-B14F-4D97-AF65-F5344CB8AC3E}">
        <p14:creationId xmlns:p14="http://schemas.microsoft.com/office/powerpoint/2010/main" val="3556112997"/>
      </p:ext>
    </p:extLst>
  </p:cSld>
  <p:clrMapOvr>
    <a:masterClrMapping/>
  </p:clrMapOvr>
  <p:transition>
    <p:randomBa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Kliknutím lze upravit styly předlohy textu.</a:t>
            </a:r>
          </a:p>
        </p:txBody>
      </p:sp>
      <p:sp>
        <p:nvSpPr>
          <p:cNvPr id="4" name="Rectangle 6"/>
          <p:cNvSpPr>
            <a:spLocks noGrp="1" noChangeArrowheads="1"/>
          </p:cNvSpPr>
          <p:nvPr>
            <p:ph type="sldNum" sz="quarter" idx="10"/>
          </p:nvPr>
        </p:nvSpPr>
        <p:spPr>
          <a:ln/>
        </p:spPr>
        <p:txBody>
          <a:bodyPr/>
          <a:lstStyle>
            <a:lvl1pPr>
              <a:defRPr/>
            </a:lvl1pPr>
          </a:lstStyle>
          <a:p>
            <a:pPr>
              <a:defRPr/>
            </a:pPr>
            <a:fld id="{C526A7F6-4B1B-4BFD-9095-8A6BDFF338F8}" type="slidenum">
              <a:rPr lang="cs-CZ"/>
              <a:pPr>
                <a:defRPr/>
              </a:pPr>
              <a:t>‹#›</a:t>
            </a:fld>
            <a:endParaRPr lang="cs-CZ"/>
          </a:p>
        </p:txBody>
      </p:sp>
    </p:spTree>
    <p:extLst>
      <p:ext uri="{BB962C8B-B14F-4D97-AF65-F5344CB8AC3E}">
        <p14:creationId xmlns:p14="http://schemas.microsoft.com/office/powerpoint/2010/main" val="339016777"/>
      </p:ext>
    </p:extLst>
  </p:cSld>
  <p:clrMapOvr>
    <a:masterClrMapping/>
  </p:clrMapOvr>
  <p:transition>
    <p:randomBa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615950" y="1600200"/>
            <a:ext cx="3994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762500" y="1600200"/>
            <a:ext cx="3994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6"/>
          <p:cNvSpPr>
            <a:spLocks noGrp="1" noChangeArrowheads="1"/>
          </p:cNvSpPr>
          <p:nvPr>
            <p:ph type="sldNum" sz="quarter" idx="10"/>
          </p:nvPr>
        </p:nvSpPr>
        <p:spPr>
          <a:ln/>
        </p:spPr>
        <p:txBody>
          <a:bodyPr/>
          <a:lstStyle>
            <a:lvl1pPr>
              <a:defRPr/>
            </a:lvl1pPr>
          </a:lstStyle>
          <a:p>
            <a:pPr>
              <a:defRPr/>
            </a:pPr>
            <a:fld id="{E8A4D19B-8121-4653-A161-7B7025327513}" type="slidenum">
              <a:rPr lang="cs-CZ"/>
              <a:pPr>
                <a:defRPr/>
              </a:pPr>
              <a:t>‹#›</a:t>
            </a:fld>
            <a:endParaRPr lang="cs-CZ"/>
          </a:p>
        </p:txBody>
      </p:sp>
    </p:spTree>
    <p:extLst>
      <p:ext uri="{BB962C8B-B14F-4D97-AF65-F5344CB8AC3E}">
        <p14:creationId xmlns:p14="http://schemas.microsoft.com/office/powerpoint/2010/main" val="3347098831"/>
      </p:ext>
    </p:extLst>
  </p:cSld>
  <p:clrMapOvr>
    <a:masterClrMapping/>
  </p:clrMapOvr>
  <p:transition>
    <p:randomBa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6"/>
          <p:cNvSpPr>
            <a:spLocks noGrp="1" noChangeArrowheads="1"/>
          </p:cNvSpPr>
          <p:nvPr>
            <p:ph type="sldNum" sz="quarter" idx="10"/>
          </p:nvPr>
        </p:nvSpPr>
        <p:spPr>
          <a:ln/>
        </p:spPr>
        <p:txBody>
          <a:bodyPr/>
          <a:lstStyle>
            <a:lvl1pPr>
              <a:defRPr/>
            </a:lvl1pPr>
          </a:lstStyle>
          <a:p>
            <a:pPr>
              <a:defRPr/>
            </a:pPr>
            <a:fld id="{7C2041B1-0CE4-4F7B-93DD-E05971A8603B}" type="slidenum">
              <a:rPr lang="cs-CZ"/>
              <a:pPr>
                <a:defRPr/>
              </a:pPr>
              <a:t>‹#›</a:t>
            </a:fld>
            <a:endParaRPr lang="cs-CZ"/>
          </a:p>
        </p:txBody>
      </p:sp>
    </p:spTree>
    <p:extLst>
      <p:ext uri="{BB962C8B-B14F-4D97-AF65-F5344CB8AC3E}">
        <p14:creationId xmlns:p14="http://schemas.microsoft.com/office/powerpoint/2010/main" val="3132419913"/>
      </p:ext>
    </p:extLst>
  </p:cSld>
  <p:clrMapOvr>
    <a:masterClrMapping/>
  </p:clrMapOvr>
  <p:transition>
    <p:randomBa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Rectangle 6"/>
          <p:cNvSpPr>
            <a:spLocks noGrp="1" noChangeArrowheads="1"/>
          </p:cNvSpPr>
          <p:nvPr>
            <p:ph type="sldNum" sz="quarter" idx="10"/>
          </p:nvPr>
        </p:nvSpPr>
        <p:spPr>
          <a:ln/>
        </p:spPr>
        <p:txBody>
          <a:bodyPr/>
          <a:lstStyle>
            <a:lvl1pPr>
              <a:defRPr/>
            </a:lvl1pPr>
          </a:lstStyle>
          <a:p>
            <a:pPr>
              <a:defRPr/>
            </a:pPr>
            <a:fld id="{DD2D93EC-4EF0-44FE-BBCB-4025FFB88EEC}" type="slidenum">
              <a:rPr lang="cs-CZ"/>
              <a:pPr>
                <a:defRPr/>
              </a:pPr>
              <a:t>‹#›</a:t>
            </a:fld>
            <a:endParaRPr lang="cs-CZ"/>
          </a:p>
        </p:txBody>
      </p:sp>
    </p:spTree>
    <p:extLst>
      <p:ext uri="{BB962C8B-B14F-4D97-AF65-F5344CB8AC3E}">
        <p14:creationId xmlns:p14="http://schemas.microsoft.com/office/powerpoint/2010/main" val="420976397"/>
      </p:ext>
    </p:extLst>
  </p:cSld>
  <p:clrMapOvr>
    <a:masterClrMapping/>
  </p:clrMapOvr>
  <p:transition>
    <p:randomBa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58B0D5EF-4B36-4456-AB22-7E8B0B57494D}" type="slidenum">
              <a:rPr lang="cs-CZ"/>
              <a:pPr>
                <a:defRPr/>
              </a:pPr>
              <a:t>‹#›</a:t>
            </a:fld>
            <a:endParaRPr lang="cs-CZ"/>
          </a:p>
        </p:txBody>
      </p:sp>
    </p:spTree>
    <p:extLst>
      <p:ext uri="{BB962C8B-B14F-4D97-AF65-F5344CB8AC3E}">
        <p14:creationId xmlns:p14="http://schemas.microsoft.com/office/powerpoint/2010/main" val="3459466758"/>
      </p:ext>
    </p:extLst>
  </p:cSld>
  <p:clrMapOvr>
    <a:masterClrMapping/>
  </p:clrMapOvr>
  <p:transition>
    <p:randomBa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6"/>
          <p:cNvSpPr>
            <a:spLocks noGrp="1" noChangeArrowheads="1"/>
          </p:cNvSpPr>
          <p:nvPr>
            <p:ph type="sldNum" sz="quarter" idx="10"/>
          </p:nvPr>
        </p:nvSpPr>
        <p:spPr>
          <a:ln/>
        </p:spPr>
        <p:txBody>
          <a:bodyPr/>
          <a:lstStyle>
            <a:lvl1pPr>
              <a:defRPr/>
            </a:lvl1pPr>
          </a:lstStyle>
          <a:p>
            <a:pPr>
              <a:defRPr/>
            </a:pPr>
            <a:fld id="{B191DC8A-9667-4301-AE0D-B23D4973A368}" type="slidenum">
              <a:rPr lang="cs-CZ"/>
              <a:pPr>
                <a:defRPr/>
              </a:pPr>
              <a:t>‹#›</a:t>
            </a:fld>
            <a:endParaRPr lang="cs-CZ"/>
          </a:p>
        </p:txBody>
      </p:sp>
    </p:spTree>
    <p:extLst>
      <p:ext uri="{BB962C8B-B14F-4D97-AF65-F5344CB8AC3E}">
        <p14:creationId xmlns:p14="http://schemas.microsoft.com/office/powerpoint/2010/main" val="1411871645"/>
      </p:ext>
    </p:extLst>
  </p:cSld>
  <p:clrMapOvr>
    <a:masterClrMapping/>
  </p:clrMapOvr>
  <p:transition>
    <p:randomBa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cs-CZ" noProof="0" smtClean="0"/>
              <a:t>Kliknutím na ikonu přidáte obrázek.</a:t>
            </a:r>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6"/>
          <p:cNvSpPr>
            <a:spLocks noGrp="1" noChangeArrowheads="1"/>
          </p:cNvSpPr>
          <p:nvPr>
            <p:ph type="sldNum" sz="quarter" idx="10"/>
          </p:nvPr>
        </p:nvSpPr>
        <p:spPr>
          <a:ln/>
        </p:spPr>
        <p:txBody>
          <a:bodyPr/>
          <a:lstStyle>
            <a:lvl1pPr>
              <a:defRPr/>
            </a:lvl1pPr>
          </a:lstStyle>
          <a:p>
            <a:pPr>
              <a:defRPr/>
            </a:pPr>
            <a:fld id="{9177DC33-E398-4EC9-A6D0-D48DC1E370DF}" type="slidenum">
              <a:rPr lang="cs-CZ"/>
              <a:pPr>
                <a:defRPr/>
              </a:pPr>
              <a:t>‹#›</a:t>
            </a:fld>
            <a:endParaRPr lang="cs-CZ"/>
          </a:p>
        </p:txBody>
      </p:sp>
    </p:spTree>
    <p:extLst>
      <p:ext uri="{BB962C8B-B14F-4D97-AF65-F5344CB8AC3E}">
        <p14:creationId xmlns:p14="http://schemas.microsoft.com/office/powerpoint/2010/main" val="4157203035"/>
      </p:ext>
    </p:extLst>
  </p:cSld>
  <p:clrMapOvr>
    <a:masterClrMapping/>
  </p:clrMapOvr>
  <p:transition>
    <p:randomBa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34" descr="prezentaceOPPa_S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body" idx="1"/>
          </p:nvPr>
        </p:nvSpPr>
        <p:spPr bwMode="auto">
          <a:xfrm>
            <a:off x="615950" y="1600200"/>
            <a:ext cx="81407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1030" name="Rectangle 6"/>
          <p:cNvSpPr>
            <a:spLocks noGrp="1" noChangeArrowheads="1"/>
          </p:cNvSpPr>
          <p:nvPr>
            <p:ph type="sldNum" sz="quarter" idx="4"/>
          </p:nvPr>
        </p:nvSpPr>
        <p:spPr bwMode="auto">
          <a:xfrm>
            <a:off x="8167688" y="6191250"/>
            <a:ext cx="588962"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a:defRPr sz="1400">
                <a:solidFill>
                  <a:srgbClr val="3C3C8C"/>
                </a:solidFill>
              </a:defRPr>
            </a:lvl1pPr>
          </a:lstStyle>
          <a:p>
            <a:pPr>
              <a:defRPr/>
            </a:pPr>
            <a:fld id="{1C9E5F94-2D86-4E9B-B60D-9A8D3E441469}" type="slidenum">
              <a:rPr lang="cs-CZ"/>
              <a:pPr>
                <a:defRPr/>
              </a:pPr>
              <a:t>‹#›</a:t>
            </a:fld>
            <a:endParaRPr lang="cs-CZ"/>
          </a:p>
        </p:txBody>
      </p:sp>
      <p:sp>
        <p:nvSpPr>
          <p:cNvPr id="1029" name="Rectangle 2"/>
          <p:cNvSpPr>
            <a:spLocks noGrp="1" noChangeArrowheads="1"/>
          </p:cNvSpPr>
          <p:nvPr>
            <p:ph type="title"/>
          </p:nvPr>
        </p:nvSpPr>
        <p:spPr bwMode="auto">
          <a:xfrm>
            <a:off x="1079500" y="236538"/>
            <a:ext cx="58483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p>
            <a:pPr lvl="0"/>
            <a:r>
              <a:rPr lang="cs-CZ" smtClean="0"/>
              <a:t>Klepnutím lze upravit styl předlohy nadpisů.</a:t>
            </a:r>
          </a:p>
        </p:txBody>
      </p:sp>
      <p:sp>
        <p:nvSpPr>
          <p:cNvPr id="2" name="Text Box 14"/>
          <p:cNvSpPr txBox="1">
            <a:spLocks noChangeArrowheads="1"/>
          </p:cNvSpPr>
          <p:nvPr/>
        </p:nvSpPr>
        <p:spPr bwMode="auto">
          <a:xfrm>
            <a:off x="6838950" y="6362700"/>
            <a:ext cx="1295400" cy="13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defRPr/>
            </a:pPr>
            <a:r>
              <a:rPr lang="cs-CZ" sz="900" b="1" smtClean="0">
                <a:solidFill>
                  <a:srgbClr val="D42E12"/>
                </a:solidFill>
              </a:rPr>
              <a:t>WWW.OPPA.CZ</a:t>
            </a:r>
          </a:p>
        </p:txBody>
      </p:sp>
    </p:spTree>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 id="2147483678" r:id="rId6"/>
    <p:sldLayoutId id="2147483677" r:id="rId7"/>
    <p:sldLayoutId id="2147483676" r:id="rId8"/>
    <p:sldLayoutId id="2147483675" r:id="rId9"/>
    <p:sldLayoutId id="2147483674" r:id="rId10"/>
    <p:sldLayoutId id="2147483673" r:id="rId11"/>
  </p:sldLayoutIdLst>
  <p:transition>
    <p:randomBar/>
  </p:transition>
  <p:hf hdr="0" ftr="0" dt="0"/>
  <p:txStyles>
    <p:titleStyle>
      <a:lvl1pPr algn="l" rtl="0" eaLnBrk="1" fontAlgn="base" hangingPunct="1">
        <a:spcBef>
          <a:spcPct val="0"/>
        </a:spcBef>
        <a:spcAft>
          <a:spcPct val="0"/>
        </a:spcAft>
        <a:defRPr sz="2200" b="1">
          <a:solidFill>
            <a:srgbClr val="F7D417"/>
          </a:solidFill>
          <a:latin typeface="+mj-lt"/>
          <a:ea typeface="+mj-ea"/>
          <a:cs typeface="+mj-cs"/>
        </a:defRPr>
      </a:lvl1pPr>
      <a:lvl2pPr algn="l" rtl="0" eaLnBrk="1" fontAlgn="base" hangingPunct="1">
        <a:spcBef>
          <a:spcPct val="0"/>
        </a:spcBef>
        <a:spcAft>
          <a:spcPct val="0"/>
        </a:spcAft>
        <a:defRPr sz="2200" b="1">
          <a:solidFill>
            <a:srgbClr val="F7D417"/>
          </a:solidFill>
          <a:latin typeface="Arial" charset="0"/>
        </a:defRPr>
      </a:lvl2pPr>
      <a:lvl3pPr algn="l" rtl="0" eaLnBrk="1" fontAlgn="base" hangingPunct="1">
        <a:spcBef>
          <a:spcPct val="0"/>
        </a:spcBef>
        <a:spcAft>
          <a:spcPct val="0"/>
        </a:spcAft>
        <a:defRPr sz="2200" b="1">
          <a:solidFill>
            <a:srgbClr val="F7D417"/>
          </a:solidFill>
          <a:latin typeface="Arial" charset="0"/>
        </a:defRPr>
      </a:lvl3pPr>
      <a:lvl4pPr algn="l" rtl="0" eaLnBrk="1" fontAlgn="base" hangingPunct="1">
        <a:spcBef>
          <a:spcPct val="0"/>
        </a:spcBef>
        <a:spcAft>
          <a:spcPct val="0"/>
        </a:spcAft>
        <a:defRPr sz="2200" b="1">
          <a:solidFill>
            <a:srgbClr val="F7D417"/>
          </a:solidFill>
          <a:latin typeface="Arial" charset="0"/>
        </a:defRPr>
      </a:lvl4pPr>
      <a:lvl5pPr algn="l" rtl="0" eaLnBrk="1" fontAlgn="base" hangingPunct="1">
        <a:spcBef>
          <a:spcPct val="0"/>
        </a:spcBef>
        <a:spcAft>
          <a:spcPct val="0"/>
        </a:spcAft>
        <a:defRPr sz="2200" b="1">
          <a:solidFill>
            <a:srgbClr val="F7D417"/>
          </a:solidFill>
          <a:latin typeface="Arial" charset="0"/>
        </a:defRPr>
      </a:lvl5pPr>
      <a:lvl6pPr marL="457200" algn="l" rtl="0" eaLnBrk="1" fontAlgn="base" hangingPunct="1">
        <a:spcBef>
          <a:spcPct val="0"/>
        </a:spcBef>
        <a:spcAft>
          <a:spcPct val="0"/>
        </a:spcAft>
        <a:defRPr sz="2200" b="1">
          <a:solidFill>
            <a:srgbClr val="F7D417"/>
          </a:solidFill>
          <a:latin typeface="Arial" charset="0"/>
        </a:defRPr>
      </a:lvl6pPr>
      <a:lvl7pPr marL="914400" algn="l" rtl="0" eaLnBrk="1" fontAlgn="base" hangingPunct="1">
        <a:spcBef>
          <a:spcPct val="0"/>
        </a:spcBef>
        <a:spcAft>
          <a:spcPct val="0"/>
        </a:spcAft>
        <a:defRPr sz="2200" b="1">
          <a:solidFill>
            <a:srgbClr val="F7D417"/>
          </a:solidFill>
          <a:latin typeface="Arial" charset="0"/>
        </a:defRPr>
      </a:lvl7pPr>
      <a:lvl8pPr marL="1371600" algn="l" rtl="0" eaLnBrk="1" fontAlgn="base" hangingPunct="1">
        <a:spcBef>
          <a:spcPct val="0"/>
        </a:spcBef>
        <a:spcAft>
          <a:spcPct val="0"/>
        </a:spcAft>
        <a:defRPr sz="2200" b="1">
          <a:solidFill>
            <a:srgbClr val="F7D417"/>
          </a:solidFill>
          <a:latin typeface="Arial" charset="0"/>
        </a:defRPr>
      </a:lvl8pPr>
      <a:lvl9pPr marL="1828800" algn="l" rtl="0" eaLnBrk="1" fontAlgn="base" hangingPunct="1">
        <a:spcBef>
          <a:spcPct val="0"/>
        </a:spcBef>
        <a:spcAft>
          <a:spcPct val="0"/>
        </a:spcAft>
        <a:defRPr sz="2200" b="1">
          <a:solidFill>
            <a:srgbClr val="F7D417"/>
          </a:solidFill>
          <a:latin typeface="Arial" charset="0"/>
        </a:defRPr>
      </a:lvl9pPr>
    </p:titleStyle>
    <p:bodyStyle>
      <a:lvl1pPr marL="266700" indent="-266700" algn="l" rtl="0" eaLnBrk="1" fontAlgn="base" hangingPunct="1">
        <a:spcBef>
          <a:spcPct val="20000"/>
        </a:spcBef>
        <a:spcAft>
          <a:spcPct val="0"/>
        </a:spcAft>
        <a:buClr>
          <a:srgbClr val="D42E12"/>
        </a:buClr>
        <a:buFont typeface="Wingdings" pitchFamily="2" charset="2"/>
        <a:buChar char="§"/>
        <a:defRPr sz="2400">
          <a:solidFill>
            <a:srgbClr val="3C3C8C"/>
          </a:solidFill>
          <a:latin typeface="+mn-lt"/>
          <a:ea typeface="+mn-ea"/>
          <a:cs typeface="+mn-cs"/>
        </a:defRPr>
      </a:lvl1pPr>
      <a:lvl2pPr marL="714375" indent="-268288" algn="l" rtl="0" eaLnBrk="1" fontAlgn="base" hangingPunct="1">
        <a:spcBef>
          <a:spcPct val="20000"/>
        </a:spcBef>
        <a:spcAft>
          <a:spcPct val="0"/>
        </a:spcAft>
        <a:buChar char="–"/>
        <a:defRPr sz="2000">
          <a:solidFill>
            <a:srgbClr val="3C3C8C"/>
          </a:solidFill>
          <a:latin typeface="+mn-lt"/>
        </a:defRPr>
      </a:lvl2pPr>
      <a:lvl3pPr marL="1076325" indent="-182563" algn="l" rtl="0" eaLnBrk="1" fontAlgn="base" hangingPunct="1">
        <a:spcBef>
          <a:spcPct val="20000"/>
        </a:spcBef>
        <a:spcAft>
          <a:spcPct val="0"/>
        </a:spcAft>
        <a:buChar char="•"/>
        <a:defRPr>
          <a:solidFill>
            <a:srgbClr val="3C3C8C"/>
          </a:solidFill>
          <a:latin typeface="+mn-lt"/>
        </a:defRPr>
      </a:lvl3pPr>
      <a:lvl4pPr marL="1524000" indent="-268288" algn="l" rtl="0" eaLnBrk="1" fontAlgn="base" hangingPunct="1">
        <a:spcBef>
          <a:spcPct val="20000"/>
        </a:spcBef>
        <a:spcAft>
          <a:spcPct val="0"/>
        </a:spcAft>
        <a:buChar char="–"/>
        <a:defRPr sz="1600">
          <a:solidFill>
            <a:srgbClr val="3C3C8C"/>
          </a:solidFill>
          <a:latin typeface="+mn-lt"/>
        </a:defRPr>
      </a:lvl4pPr>
      <a:lvl5pPr marL="1885950" indent="-182563" algn="l" rtl="0" eaLnBrk="1" fontAlgn="base" hangingPunct="1">
        <a:spcBef>
          <a:spcPct val="20000"/>
        </a:spcBef>
        <a:spcAft>
          <a:spcPct val="0"/>
        </a:spcAft>
        <a:buChar char="»"/>
        <a:defRPr sz="1600">
          <a:solidFill>
            <a:srgbClr val="3C3C8C"/>
          </a:solidFill>
          <a:latin typeface="+mn-lt"/>
        </a:defRPr>
      </a:lvl5pPr>
      <a:lvl6pPr marL="2343150" indent="-182563" algn="l" rtl="0" eaLnBrk="1" fontAlgn="base" hangingPunct="1">
        <a:spcBef>
          <a:spcPct val="20000"/>
        </a:spcBef>
        <a:spcAft>
          <a:spcPct val="0"/>
        </a:spcAft>
        <a:buChar char="»"/>
        <a:defRPr sz="1600">
          <a:solidFill>
            <a:srgbClr val="3C3C8C"/>
          </a:solidFill>
          <a:latin typeface="+mn-lt"/>
        </a:defRPr>
      </a:lvl6pPr>
      <a:lvl7pPr marL="2800350" indent="-182563" algn="l" rtl="0" eaLnBrk="1" fontAlgn="base" hangingPunct="1">
        <a:spcBef>
          <a:spcPct val="20000"/>
        </a:spcBef>
        <a:spcAft>
          <a:spcPct val="0"/>
        </a:spcAft>
        <a:buChar char="»"/>
        <a:defRPr sz="1600">
          <a:solidFill>
            <a:srgbClr val="3C3C8C"/>
          </a:solidFill>
          <a:latin typeface="+mn-lt"/>
        </a:defRPr>
      </a:lvl7pPr>
      <a:lvl8pPr marL="3257550" indent="-182563" algn="l" rtl="0" eaLnBrk="1" fontAlgn="base" hangingPunct="1">
        <a:spcBef>
          <a:spcPct val="20000"/>
        </a:spcBef>
        <a:spcAft>
          <a:spcPct val="0"/>
        </a:spcAft>
        <a:buChar char="»"/>
        <a:defRPr sz="1600">
          <a:solidFill>
            <a:srgbClr val="3C3C8C"/>
          </a:solidFill>
          <a:latin typeface="+mn-lt"/>
        </a:defRPr>
      </a:lvl8pPr>
      <a:lvl9pPr marL="3714750" indent="-182563" algn="l" rtl="0" eaLnBrk="1" fontAlgn="base" hangingPunct="1">
        <a:spcBef>
          <a:spcPct val="20000"/>
        </a:spcBef>
        <a:spcAft>
          <a:spcPct val="0"/>
        </a:spcAft>
        <a:buChar char="»"/>
        <a:defRPr sz="1600">
          <a:solidFill>
            <a:srgbClr val="3C3C8C"/>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3.wmf"/></Relationships>
</file>

<file path=ppt/slides/_rels/slide19.xml.rels><?xml version="1.0" encoding="UTF-8" standalone="yes"?>
<Relationships xmlns="http://schemas.openxmlformats.org/package/2006/relationships"><Relationship Id="rId8" Type="http://schemas.openxmlformats.org/officeDocument/2006/relationships/image" Target="../media/image28.jpg"/><Relationship Id="rId3" Type="http://schemas.openxmlformats.org/officeDocument/2006/relationships/image" Target="../media/image3.jpeg"/><Relationship Id="rId7"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g"/><Relationship Id="rId10" Type="http://schemas.openxmlformats.org/officeDocument/2006/relationships/image" Target="../media/image30.wmf"/><Relationship Id="rId4" Type="http://schemas.openxmlformats.org/officeDocument/2006/relationships/image" Target="../media/image24.jpg"/><Relationship Id="rId9" Type="http://schemas.openxmlformats.org/officeDocument/2006/relationships/image" Target="../media/image29.wmf"/></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wm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7.emf"/><Relationship Id="rId5" Type="http://schemas.openxmlformats.org/officeDocument/2006/relationships/oleObject" Target="../embeddings/oleObject1.bin"/><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WMF"/></Relationships>
</file>

<file path=ppt/slides/_rels/slide7.xml.rels><?xml version="1.0" encoding="UTF-8" standalone="yes"?>
<Relationships xmlns="http://schemas.openxmlformats.org/package/2006/relationships"><Relationship Id="rId8" Type="http://schemas.openxmlformats.org/officeDocument/2006/relationships/image" Target="../media/image10.emf"/><Relationship Id="rId13" Type="http://schemas.openxmlformats.org/officeDocument/2006/relationships/oleObject" Target="../embeddings/oleObject6.bin"/><Relationship Id="rId3" Type="http://schemas.openxmlformats.org/officeDocument/2006/relationships/notesSlide" Target="../notesSlides/notesSlide6.xml"/><Relationship Id="rId7" Type="http://schemas.openxmlformats.org/officeDocument/2006/relationships/oleObject" Target="../embeddings/oleObject3.bin"/><Relationship Id="rId12" Type="http://schemas.openxmlformats.org/officeDocument/2006/relationships/image" Target="../media/image12.emf"/><Relationship Id="rId2" Type="http://schemas.openxmlformats.org/officeDocument/2006/relationships/slideLayout" Target="../slideLayouts/slideLayout2.xml"/><Relationship Id="rId16" Type="http://schemas.openxmlformats.org/officeDocument/2006/relationships/image" Target="../media/image14.emf"/><Relationship Id="rId1" Type="http://schemas.openxmlformats.org/officeDocument/2006/relationships/vmlDrawing" Target="../drawings/vmlDrawing2.vml"/><Relationship Id="rId6" Type="http://schemas.openxmlformats.org/officeDocument/2006/relationships/image" Target="../media/image9.emf"/><Relationship Id="rId11" Type="http://schemas.openxmlformats.org/officeDocument/2006/relationships/oleObject" Target="../embeddings/oleObject5.bin"/><Relationship Id="rId5" Type="http://schemas.openxmlformats.org/officeDocument/2006/relationships/oleObject" Target="../embeddings/oleObject2.bin"/><Relationship Id="rId15" Type="http://schemas.openxmlformats.org/officeDocument/2006/relationships/oleObject" Target="../embeddings/oleObject7.bin"/><Relationship Id="rId10" Type="http://schemas.openxmlformats.org/officeDocument/2006/relationships/image" Target="../media/image11.emf"/><Relationship Id="rId4" Type="http://schemas.openxmlformats.org/officeDocument/2006/relationships/image" Target="../media/image3.jpeg"/><Relationship Id="rId9" Type="http://schemas.openxmlformats.org/officeDocument/2006/relationships/oleObject" Target="../embeddings/oleObject4.bin"/><Relationship Id="rId14" Type="http://schemas.openxmlformats.org/officeDocument/2006/relationships/image" Target="../media/image13.emf"/></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746125" y="2540520"/>
            <a:ext cx="765175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cs-CZ" sz="4000" b="1" dirty="0" smtClean="0">
                <a:solidFill>
                  <a:schemeClr val="bg1"/>
                </a:solidFill>
              </a:rPr>
              <a:t>Základní komunikační řetězec</a:t>
            </a:r>
            <a:endParaRPr lang="cs-CZ" sz="4000" b="1" dirty="0">
              <a:solidFill>
                <a:schemeClr val="bg1"/>
              </a:solidFill>
            </a:endParaRPr>
          </a:p>
        </p:txBody>
      </p:sp>
      <p:sp>
        <p:nvSpPr>
          <p:cNvPr id="3076" name="Rectangle 4"/>
          <p:cNvSpPr>
            <a:spLocks noChangeArrowheads="1"/>
          </p:cNvSpPr>
          <p:nvPr/>
        </p:nvSpPr>
        <p:spPr bwMode="auto">
          <a:xfrm>
            <a:off x="1038225" y="1236663"/>
            <a:ext cx="6400800" cy="325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266700" indent="-266700" eaLnBrk="0" hangingPunct="0">
              <a:lnSpc>
                <a:spcPct val="90000"/>
              </a:lnSpc>
              <a:spcBef>
                <a:spcPct val="20000"/>
              </a:spcBef>
              <a:buClr>
                <a:srgbClr val="D42E12"/>
              </a:buClr>
              <a:buFont typeface="Wingdings" pitchFamily="2" charset="2"/>
              <a:buNone/>
            </a:pPr>
            <a:r>
              <a:rPr lang="cs-CZ" sz="1400" b="1" dirty="0">
                <a:solidFill>
                  <a:schemeClr val="bg1"/>
                </a:solidFill>
              </a:rPr>
              <a:t>EVROPSKÝ SOCIÁLNÍ FOND</a:t>
            </a:r>
          </a:p>
        </p:txBody>
      </p:sp>
      <p:sp>
        <p:nvSpPr>
          <p:cNvPr id="3077" name="Text Box 5"/>
          <p:cNvSpPr txBox="1">
            <a:spLocks noChangeArrowheads="1"/>
          </p:cNvSpPr>
          <p:nvPr/>
        </p:nvSpPr>
        <p:spPr bwMode="auto">
          <a:xfrm>
            <a:off x="946150" y="3952875"/>
            <a:ext cx="49561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cs-CZ" b="1" dirty="0">
                <a:solidFill>
                  <a:srgbClr val="D42E12"/>
                </a:solidFill>
              </a:rPr>
              <a:t>PRAHA </a:t>
            </a:r>
            <a:r>
              <a:rPr lang="en-US" b="1" dirty="0">
                <a:solidFill>
                  <a:srgbClr val="D42E12"/>
                </a:solidFill>
              </a:rPr>
              <a:t>&amp; EU</a:t>
            </a:r>
            <a:br>
              <a:rPr lang="en-US" b="1" dirty="0">
                <a:solidFill>
                  <a:srgbClr val="D42E12"/>
                </a:solidFill>
              </a:rPr>
            </a:br>
            <a:r>
              <a:rPr lang="en-US" b="1" dirty="0">
                <a:solidFill>
                  <a:schemeClr val="bg1"/>
                </a:solidFill>
              </a:rPr>
              <a:t>INVESTUJEME DO VA</a:t>
            </a:r>
            <a:r>
              <a:rPr lang="cs-CZ" b="1" dirty="0">
                <a:solidFill>
                  <a:schemeClr val="bg1"/>
                </a:solidFill>
              </a:rPr>
              <a:t>ŠÍ </a:t>
            </a:r>
            <a:r>
              <a:rPr lang="cs-CZ" b="1" dirty="0" smtClean="0">
                <a:solidFill>
                  <a:schemeClr val="bg1"/>
                </a:solidFill>
              </a:rPr>
              <a:t>BUDOUCNOSTI</a:t>
            </a:r>
            <a:endParaRPr lang="cs-CZ" b="1" dirty="0">
              <a:solidFill>
                <a:schemeClr val="bg1"/>
              </a:solidFill>
            </a:endParaRPr>
          </a:p>
        </p:txBody>
      </p:sp>
      <p:sp>
        <p:nvSpPr>
          <p:cNvPr id="3078" name="Rectangle 6"/>
          <p:cNvSpPr>
            <a:spLocks noChangeArrowheads="1"/>
          </p:cNvSpPr>
          <p:nvPr/>
        </p:nvSpPr>
        <p:spPr bwMode="auto">
          <a:xfrm>
            <a:off x="0" y="5289550"/>
            <a:ext cx="91440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266700" indent="-266700" algn="ctr" eaLnBrk="0" hangingPunct="0">
              <a:spcBef>
                <a:spcPct val="20000"/>
              </a:spcBef>
              <a:buClr>
                <a:srgbClr val="D42E12"/>
              </a:buClr>
              <a:buFont typeface="Wingdings" pitchFamily="2" charset="2"/>
              <a:buNone/>
            </a:pPr>
            <a:r>
              <a:rPr lang="cs-CZ" sz="2000" b="1" dirty="0">
                <a:solidFill>
                  <a:schemeClr val="bg1"/>
                </a:solidFill>
              </a:rPr>
              <a:t>Podpora kvality výuky informačních a telekomunikačních technologií</a:t>
            </a:r>
            <a:br>
              <a:rPr lang="cs-CZ" sz="2000" b="1" dirty="0">
                <a:solidFill>
                  <a:schemeClr val="bg1"/>
                </a:solidFill>
              </a:rPr>
            </a:br>
            <a:r>
              <a:rPr lang="cs-CZ" sz="2000" b="1" dirty="0">
                <a:solidFill>
                  <a:schemeClr val="bg1"/>
                </a:solidFill>
              </a:rPr>
              <a:t>ITTEL</a:t>
            </a:r>
            <a:br>
              <a:rPr lang="cs-CZ" sz="2000" b="1" dirty="0">
                <a:solidFill>
                  <a:schemeClr val="bg1"/>
                </a:solidFill>
              </a:rPr>
            </a:br>
            <a:r>
              <a:rPr lang="cs-CZ" sz="2000" b="1" dirty="0">
                <a:solidFill>
                  <a:schemeClr val="bg1"/>
                </a:solidFill>
              </a:rPr>
              <a:t> CZ.2.17/3.1.00/36206</a:t>
            </a:r>
          </a:p>
        </p:txBody>
      </p:sp>
      <p:pic>
        <p:nvPicPr>
          <p:cNvPr id="3079" name="obrázek 482" descr="Logo_final_cervena"/>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24236" y="251749"/>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ové pole 2"/>
          <p:cNvSpPr txBox="1">
            <a:spLocks noChangeArrowheads="1"/>
          </p:cNvSpPr>
          <p:nvPr/>
        </p:nvSpPr>
        <p:spPr bwMode="auto">
          <a:xfrm>
            <a:off x="4516767" y="273974"/>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Calibri" pitchFamily="34" charset="0"/>
              </a:rPr>
              <a:t>STŘEDNÍ</a:t>
            </a:r>
            <a:endParaRPr lang="cs-CZ" dirty="0">
              <a:solidFill>
                <a:schemeClr val="bg1"/>
              </a:solidFill>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solidFill>
                  <a:schemeClr val="bg1"/>
                </a:solidFill>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NA</a:t>
            </a:r>
            <a:r>
              <a:rPr kumimoji="0" lang="cs-CZ" sz="900" b="1" i="0" u="none" strike="noStrike" cap="none" normalizeH="0" dirty="0" smtClean="0">
                <a:ln>
                  <a:noFill/>
                </a:ln>
                <a:solidFill>
                  <a:schemeClr val="bg1"/>
                </a:solidFill>
                <a:effectLst/>
                <a:latin typeface="Arial" pitchFamily="34" charset="0"/>
              </a:rPr>
              <a:t> PROSEKU</a:t>
            </a:r>
            <a:endParaRPr kumimoji="0" lang="cs-CZ" sz="900" b="1" i="0" u="none" strike="noStrike" cap="none" normalizeH="0" baseline="0" dirty="0" smtClean="0">
              <a:ln>
                <a:noFill/>
              </a:ln>
              <a:solidFill>
                <a:schemeClr val="bg1"/>
              </a:solidFill>
              <a:effectLst/>
              <a:latin typeface="Calibri" pitchFamily="34" charset="0"/>
            </a:endParaRPr>
          </a:p>
        </p:txBody>
      </p:sp>
    </p:spTree>
  </p:cSld>
  <p:clrMapOvr>
    <a:masterClrMapping/>
  </p:clrMapOvr>
  <p:transition>
    <p:randomBa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Základní komunikační řetězec</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10</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pic>
        <p:nvPicPr>
          <p:cNvPr id="11" name="Picture 2"/>
          <p:cNvPicPr>
            <a:picLocks noChangeAspect="1" noChangeArrowheads="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68002" y="2383042"/>
            <a:ext cx="7863979" cy="718213"/>
          </a:xfrm>
          <a:prstGeom prst="rect">
            <a:avLst/>
          </a:prstGeom>
          <a:solidFill>
            <a:schemeClr val="accent1">
              <a:alpha val="61000"/>
            </a:schemeClr>
          </a:solidFill>
          <a:ln>
            <a:noFill/>
          </a:ln>
          <a:extLst/>
        </p:spPr>
      </p:pic>
      <p:sp>
        <p:nvSpPr>
          <p:cNvPr id="12" name="TextovéPole 11"/>
          <p:cNvSpPr txBox="1"/>
          <p:nvPr/>
        </p:nvSpPr>
        <p:spPr>
          <a:xfrm>
            <a:off x="626303" y="1659586"/>
            <a:ext cx="7632848" cy="400110"/>
          </a:xfrm>
          <a:prstGeom prst="rect">
            <a:avLst/>
          </a:prstGeom>
          <a:noFill/>
        </p:spPr>
        <p:txBody>
          <a:bodyPr wrap="square" rtlCol="0">
            <a:spAutoFit/>
          </a:bodyPr>
          <a:lstStyle/>
          <a:p>
            <a:r>
              <a:rPr lang="cs-CZ" sz="2000" dirty="0" smtClean="0"/>
              <a:t>Obecné schéma základních bloků a operací při přenosu zprávy.</a:t>
            </a:r>
            <a:endParaRPr lang="cs-CZ" sz="2000" dirty="0"/>
          </a:p>
        </p:txBody>
      </p:sp>
      <p:sp>
        <p:nvSpPr>
          <p:cNvPr id="13" name="TextovéPole 12"/>
          <p:cNvSpPr txBox="1"/>
          <p:nvPr/>
        </p:nvSpPr>
        <p:spPr>
          <a:xfrm>
            <a:off x="107504" y="3429791"/>
            <a:ext cx="8843313" cy="2554545"/>
          </a:xfrm>
          <a:prstGeom prst="rect">
            <a:avLst/>
          </a:prstGeom>
          <a:noFill/>
        </p:spPr>
        <p:txBody>
          <a:bodyPr wrap="square" rtlCol="0">
            <a:spAutoFit/>
          </a:bodyPr>
          <a:lstStyle/>
          <a:p>
            <a:pPr marL="342900" indent="-342900">
              <a:buFont typeface="Arial" pitchFamily="34" charset="0"/>
              <a:buChar char="•"/>
            </a:pPr>
            <a:r>
              <a:rPr lang="cs-CZ" sz="2000" b="1" dirty="0" smtClean="0"/>
              <a:t>Zdroj zprávy</a:t>
            </a:r>
            <a:r>
              <a:rPr lang="cs-CZ" sz="2000" dirty="0" smtClean="0"/>
              <a:t> vyšle informaci v podobě obecné zprávy.</a:t>
            </a:r>
          </a:p>
          <a:p>
            <a:pPr marL="342900" indent="-342900">
              <a:buFont typeface="Arial" pitchFamily="34" charset="0"/>
              <a:buChar char="•"/>
            </a:pPr>
            <a:r>
              <a:rPr lang="cs-CZ" sz="2000" dirty="0" smtClean="0"/>
              <a:t>Tu je potřeba převést na </a:t>
            </a:r>
            <a:r>
              <a:rPr lang="cs-CZ" sz="2000" b="1" dirty="0" smtClean="0"/>
              <a:t>signál</a:t>
            </a:r>
            <a:r>
              <a:rPr lang="cs-CZ" sz="2000" dirty="0" smtClean="0"/>
              <a:t>, který je vhodný pro její přenos daným kanálem.</a:t>
            </a:r>
          </a:p>
          <a:p>
            <a:pPr marL="800100" lvl="1" indent="-342900">
              <a:buFont typeface="Arial" pitchFamily="34" charset="0"/>
              <a:buChar char="•"/>
            </a:pPr>
            <a:r>
              <a:rPr lang="cs-CZ" sz="2000" dirty="0" smtClean="0"/>
              <a:t>Signál je obvykle chápán jako fyzický nosič zprávy (informace):</a:t>
            </a:r>
          </a:p>
          <a:p>
            <a:pPr marL="1257300" lvl="2" indent="-342900">
              <a:buFont typeface="Arial" pitchFamily="34" charset="0"/>
              <a:buChar char="•"/>
            </a:pPr>
            <a:r>
              <a:rPr lang="cs-CZ" sz="2000" dirty="0" smtClean="0"/>
              <a:t>Pokud jde o signál </a:t>
            </a:r>
            <a:r>
              <a:rPr lang="cs-CZ" sz="2000" b="1" dirty="0" smtClean="0"/>
              <a:t>spojitý v čase i amplitudě</a:t>
            </a:r>
            <a:r>
              <a:rPr lang="cs-CZ" sz="2000" dirty="0" smtClean="0"/>
              <a:t>, jde o tzv. </a:t>
            </a:r>
            <a:r>
              <a:rPr lang="cs-CZ" sz="2000" b="1" dirty="0" smtClean="0"/>
              <a:t>analogový signál</a:t>
            </a:r>
          </a:p>
          <a:p>
            <a:pPr marL="1257300" lvl="2" indent="-342900">
              <a:buFont typeface="Arial" pitchFamily="34" charset="0"/>
              <a:buChar char="•"/>
            </a:pPr>
            <a:r>
              <a:rPr lang="cs-CZ" sz="2000" dirty="0" smtClean="0"/>
              <a:t>Signál </a:t>
            </a:r>
            <a:r>
              <a:rPr lang="cs-CZ" sz="2000" b="1" dirty="0" smtClean="0"/>
              <a:t>nespojitý</a:t>
            </a:r>
            <a:r>
              <a:rPr lang="cs-CZ" sz="2000" dirty="0" smtClean="0"/>
              <a:t> (diskrétní) </a:t>
            </a:r>
            <a:r>
              <a:rPr lang="cs-CZ" sz="2000" b="1" dirty="0" smtClean="0"/>
              <a:t>v amplitudě i čase</a:t>
            </a:r>
            <a:r>
              <a:rPr lang="cs-CZ" sz="2000" dirty="0" smtClean="0"/>
              <a:t> je tzv. </a:t>
            </a:r>
            <a:r>
              <a:rPr lang="cs-CZ" sz="2000" b="1" dirty="0" smtClean="0"/>
              <a:t>digitální signál</a:t>
            </a:r>
            <a:endParaRPr lang="cs-CZ" sz="2000" b="1" dirty="0"/>
          </a:p>
        </p:txBody>
      </p:sp>
    </p:spTree>
    <p:extLst>
      <p:ext uri="{BB962C8B-B14F-4D97-AF65-F5344CB8AC3E}">
        <p14:creationId xmlns:p14="http://schemas.microsoft.com/office/powerpoint/2010/main" val="471199337"/>
      </p:ext>
    </p:extLst>
  </p:cSld>
  <p:clrMapOvr>
    <a:masterClrMapping/>
  </p:clrMapOvr>
  <p:transition>
    <p:randomBa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Signály</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11</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9" name="Volný tvar 8"/>
          <p:cNvSpPr/>
          <p:nvPr/>
        </p:nvSpPr>
        <p:spPr>
          <a:xfrm>
            <a:off x="185214" y="1998558"/>
            <a:ext cx="2085539" cy="882099"/>
          </a:xfrm>
          <a:custGeom>
            <a:avLst/>
            <a:gdLst>
              <a:gd name="connsiteX0" fmla="*/ 0 w 2866915"/>
              <a:gd name="connsiteY0" fmla="*/ 600694 h 1257919"/>
              <a:gd name="connsiteX1" fmla="*/ 190500 w 2866915"/>
              <a:gd name="connsiteY1" fmla="*/ 19669 h 1257919"/>
              <a:gd name="connsiteX2" fmla="*/ 457200 w 2866915"/>
              <a:gd name="connsiteY2" fmla="*/ 1238869 h 1257919"/>
              <a:gd name="connsiteX3" fmla="*/ 723900 w 2866915"/>
              <a:gd name="connsiteY3" fmla="*/ 29194 h 1257919"/>
              <a:gd name="connsiteX4" fmla="*/ 962025 w 2866915"/>
              <a:gd name="connsiteY4" fmla="*/ 1248394 h 1257919"/>
              <a:gd name="connsiteX5" fmla="*/ 1219200 w 2866915"/>
              <a:gd name="connsiteY5" fmla="*/ 29194 h 1257919"/>
              <a:gd name="connsiteX6" fmla="*/ 1457325 w 2866915"/>
              <a:gd name="connsiteY6" fmla="*/ 1257919 h 1257919"/>
              <a:gd name="connsiteX7" fmla="*/ 1657350 w 2866915"/>
              <a:gd name="connsiteY7" fmla="*/ 29194 h 1257919"/>
              <a:gd name="connsiteX8" fmla="*/ 1914525 w 2866915"/>
              <a:gd name="connsiteY8" fmla="*/ 1248394 h 1257919"/>
              <a:gd name="connsiteX9" fmla="*/ 2143125 w 2866915"/>
              <a:gd name="connsiteY9" fmla="*/ 29194 h 1257919"/>
              <a:gd name="connsiteX10" fmla="*/ 2400300 w 2866915"/>
              <a:gd name="connsiteY10" fmla="*/ 667369 h 1257919"/>
              <a:gd name="connsiteX0" fmla="*/ 0 w 2937374"/>
              <a:gd name="connsiteY0" fmla="*/ 600694 h 1257919"/>
              <a:gd name="connsiteX1" fmla="*/ 190500 w 2937374"/>
              <a:gd name="connsiteY1" fmla="*/ 19669 h 1257919"/>
              <a:gd name="connsiteX2" fmla="*/ 457200 w 2937374"/>
              <a:gd name="connsiteY2" fmla="*/ 1238869 h 1257919"/>
              <a:gd name="connsiteX3" fmla="*/ 723900 w 2937374"/>
              <a:gd name="connsiteY3" fmla="*/ 29194 h 1257919"/>
              <a:gd name="connsiteX4" fmla="*/ 962025 w 2937374"/>
              <a:gd name="connsiteY4" fmla="*/ 1248394 h 1257919"/>
              <a:gd name="connsiteX5" fmla="*/ 1219200 w 2937374"/>
              <a:gd name="connsiteY5" fmla="*/ 29194 h 1257919"/>
              <a:gd name="connsiteX6" fmla="*/ 1457325 w 2937374"/>
              <a:gd name="connsiteY6" fmla="*/ 1257919 h 1257919"/>
              <a:gd name="connsiteX7" fmla="*/ 1657350 w 2937374"/>
              <a:gd name="connsiteY7" fmla="*/ 29194 h 1257919"/>
              <a:gd name="connsiteX8" fmla="*/ 1914525 w 2937374"/>
              <a:gd name="connsiteY8" fmla="*/ 1248394 h 1257919"/>
              <a:gd name="connsiteX9" fmla="*/ 2143125 w 2937374"/>
              <a:gd name="connsiteY9" fmla="*/ 29194 h 1257919"/>
              <a:gd name="connsiteX10" fmla="*/ 2486025 w 2937374"/>
              <a:gd name="connsiteY10" fmla="*/ 667369 h 1257919"/>
              <a:gd name="connsiteX0" fmla="*/ 0 w 2486025"/>
              <a:gd name="connsiteY0" fmla="*/ 600694 h 1257919"/>
              <a:gd name="connsiteX1" fmla="*/ 190500 w 2486025"/>
              <a:gd name="connsiteY1" fmla="*/ 19669 h 1257919"/>
              <a:gd name="connsiteX2" fmla="*/ 457200 w 2486025"/>
              <a:gd name="connsiteY2" fmla="*/ 1238869 h 1257919"/>
              <a:gd name="connsiteX3" fmla="*/ 723900 w 2486025"/>
              <a:gd name="connsiteY3" fmla="*/ 29194 h 1257919"/>
              <a:gd name="connsiteX4" fmla="*/ 962025 w 2486025"/>
              <a:gd name="connsiteY4" fmla="*/ 1248394 h 1257919"/>
              <a:gd name="connsiteX5" fmla="*/ 1219200 w 2486025"/>
              <a:gd name="connsiteY5" fmla="*/ 29194 h 1257919"/>
              <a:gd name="connsiteX6" fmla="*/ 1457325 w 2486025"/>
              <a:gd name="connsiteY6" fmla="*/ 1257919 h 1257919"/>
              <a:gd name="connsiteX7" fmla="*/ 1657350 w 2486025"/>
              <a:gd name="connsiteY7" fmla="*/ 29194 h 1257919"/>
              <a:gd name="connsiteX8" fmla="*/ 1914525 w 2486025"/>
              <a:gd name="connsiteY8" fmla="*/ 1248394 h 1257919"/>
              <a:gd name="connsiteX9" fmla="*/ 2143125 w 2486025"/>
              <a:gd name="connsiteY9" fmla="*/ 29194 h 1257919"/>
              <a:gd name="connsiteX10" fmla="*/ 2486025 w 2486025"/>
              <a:gd name="connsiteY10" fmla="*/ 667369 h 1257919"/>
              <a:gd name="connsiteX0" fmla="*/ 0 w 2352675"/>
              <a:gd name="connsiteY0" fmla="*/ 600694 h 1257919"/>
              <a:gd name="connsiteX1" fmla="*/ 190500 w 2352675"/>
              <a:gd name="connsiteY1" fmla="*/ 19669 h 1257919"/>
              <a:gd name="connsiteX2" fmla="*/ 457200 w 2352675"/>
              <a:gd name="connsiteY2" fmla="*/ 1238869 h 1257919"/>
              <a:gd name="connsiteX3" fmla="*/ 723900 w 2352675"/>
              <a:gd name="connsiteY3" fmla="*/ 29194 h 1257919"/>
              <a:gd name="connsiteX4" fmla="*/ 962025 w 2352675"/>
              <a:gd name="connsiteY4" fmla="*/ 1248394 h 1257919"/>
              <a:gd name="connsiteX5" fmla="*/ 1219200 w 2352675"/>
              <a:gd name="connsiteY5" fmla="*/ 29194 h 1257919"/>
              <a:gd name="connsiteX6" fmla="*/ 1457325 w 2352675"/>
              <a:gd name="connsiteY6" fmla="*/ 1257919 h 1257919"/>
              <a:gd name="connsiteX7" fmla="*/ 1657350 w 2352675"/>
              <a:gd name="connsiteY7" fmla="*/ 29194 h 1257919"/>
              <a:gd name="connsiteX8" fmla="*/ 1914525 w 2352675"/>
              <a:gd name="connsiteY8" fmla="*/ 1248394 h 1257919"/>
              <a:gd name="connsiteX9" fmla="*/ 2143125 w 2352675"/>
              <a:gd name="connsiteY9" fmla="*/ 29194 h 1257919"/>
              <a:gd name="connsiteX10" fmla="*/ 2352675 w 2352675"/>
              <a:gd name="connsiteY10" fmla="*/ 676894 h 1257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52675" h="1257919">
                <a:moveTo>
                  <a:pt x="0" y="600694"/>
                </a:moveTo>
                <a:cubicBezTo>
                  <a:pt x="57150" y="257000"/>
                  <a:pt x="114300" y="-86693"/>
                  <a:pt x="190500" y="19669"/>
                </a:cubicBezTo>
                <a:cubicBezTo>
                  <a:pt x="266700" y="126031"/>
                  <a:pt x="368300" y="1237282"/>
                  <a:pt x="457200" y="1238869"/>
                </a:cubicBezTo>
                <a:cubicBezTo>
                  <a:pt x="546100" y="1240456"/>
                  <a:pt x="639763" y="27606"/>
                  <a:pt x="723900" y="29194"/>
                </a:cubicBezTo>
                <a:cubicBezTo>
                  <a:pt x="808038" y="30781"/>
                  <a:pt x="879475" y="1248394"/>
                  <a:pt x="962025" y="1248394"/>
                </a:cubicBezTo>
                <a:cubicBezTo>
                  <a:pt x="1044575" y="1248394"/>
                  <a:pt x="1136650" y="27607"/>
                  <a:pt x="1219200" y="29194"/>
                </a:cubicBezTo>
                <a:cubicBezTo>
                  <a:pt x="1301750" y="30781"/>
                  <a:pt x="1384300" y="1257919"/>
                  <a:pt x="1457325" y="1257919"/>
                </a:cubicBezTo>
                <a:cubicBezTo>
                  <a:pt x="1530350" y="1257919"/>
                  <a:pt x="1581150" y="30781"/>
                  <a:pt x="1657350" y="29194"/>
                </a:cubicBezTo>
                <a:cubicBezTo>
                  <a:pt x="1733550" y="27607"/>
                  <a:pt x="1833563" y="1248394"/>
                  <a:pt x="1914525" y="1248394"/>
                </a:cubicBezTo>
                <a:cubicBezTo>
                  <a:pt x="1995487" y="1248394"/>
                  <a:pt x="2070100" y="124444"/>
                  <a:pt x="2143125" y="29194"/>
                </a:cubicBezTo>
                <a:cubicBezTo>
                  <a:pt x="2216150" y="-66056"/>
                  <a:pt x="2320925" y="659431"/>
                  <a:pt x="2352675" y="676894"/>
                </a:cubicBezTo>
              </a:path>
            </a:pathLst>
          </a:custGeom>
          <a:noFill/>
          <a:ln w="444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solidFill>
                <a:srgbClr val="C00000"/>
              </a:solidFill>
            </a:endParaRPr>
          </a:p>
        </p:txBody>
      </p:sp>
      <p:sp>
        <p:nvSpPr>
          <p:cNvPr id="10" name="TextovéPole 9"/>
          <p:cNvSpPr txBox="1"/>
          <p:nvPr/>
        </p:nvSpPr>
        <p:spPr>
          <a:xfrm>
            <a:off x="2399609" y="1521505"/>
            <a:ext cx="6543526" cy="954107"/>
          </a:xfrm>
          <a:prstGeom prst="rect">
            <a:avLst/>
          </a:prstGeom>
          <a:noFill/>
        </p:spPr>
        <p:txBody>
          <a:bodyPr wrap="square" rtlCol="0">
            <a:spAutoFit/>
          </a:bodyPr>
          <a:lstStyle/>
          <a:p>
            <a:r>
              <a:rPr lang="cs-CZ" sz="2000" b="1" dirty="0" smtClean="0">
                <a:solidFill>
                  <a:srgbClr val="C00000"/>
                </a:solidFill>
              </a:rPr>
              <a:t>Analogové signály </a:t>
            </a:r>
            <a:r>
              <a:rPr lang="cs-CZ" sz="2000" dirty="0" smtClean="0"/>
              <a:t>mají často podobu funkce sinus</a:t>
            </a:r>
          </a:p>
          <a:p>
            <a:pPr marL="342900" indent="-342900">
              <a:buFont typeface="Arial" pitchFamily="34" charset="0"/>
              <a:buChar char="•"/>
            </a:pPr>
            <a:r>
              <a:rPr lang="cs-CZ" dirty="0" smtClean="0"/>
              <a:t>Jsou spojité v čase a mohou nabývat libovolné hodnoty mezi intervalem maximální a minimální hodnoty (amplitudy)</a:t>
            </a:r>
            <a:endParaRPr lang="cs-CZ" dirty="0"/>
          </a:p>
        </p:txBody>
      </p:sp>
      <p:sp>
        <p:nvSpPr>
          <p:cNvPr id="31" name="TextovéPole 30"/>
          <p:cNvSpPr txBox="1"/>
          <p:nvPr/>
        </p:nvSpPr>
        <p:spPr>
          <a:xfrm>
            <a:off x="2433027" y="2481457"/>
            <a:ext cx="6422940" cy="923330"/>
          </a:xfrm>
          <a:prstGeom prst="rect">
            <a:avLst/>
          </a:prstGeom>
          <a:noFill/>
        </p:spPr>
        <p:txBody>
          <a:bodyPr wrap="square" rtlCol="0">
            <a:spAutoFit/>
          </a:bodyPr>
          <a:lstStyle/>
          <a:p>
            <a:pPr marL="342900" indent="-342900">
              <a:buFont typeface="Arial" pitchFamily="34" charset="0"/>
              <a:buChar char="•"/>
            </a:pPr>
            <a:r>
              <a:rPr lang="cs-CZ" dirty="0" smtClean="0"/>
              <a:t>Analogový signál si lze zjednodušeně představit třeba jako chvění hlasivek při mluvení, vlny šířící se na hladině rybníka při házení žabek nebo vlnění švihadla při jeho přeskakování apod.</a:t>
            </a:r>
            <a:endParaRPr lang="cs-CZ" dirty="0"/>
          </a:p>
        </p:txBody>
      </p:sp>
      <p:grpSp>
        <p:nvGrpSpPr>
          <p:cNvPr id="32" name="Skupina 31"/>
          <p:cNvGrpSpPr/>
          <p:nvPr/>
        </p:nvGrpSpPr>
        <p:grpSpPr>
          <a:xfrm>
            <a:off x="165716" y="3977176"/>
            <a:ext cx="2292105" cy="720080"/>
            <a:chOff x="323528" y="5661248"/>
            <a:chExt cx="2736304" cy="792088"/>
          </a:xfrm>
        </p:grpSpPr>
        <p:cxnSp>
          <p:nvCxnSpPr>
            <p:cNvPr id="33" name="Přímá spojnice 32"/>
            <p:cNvCxnSpPr/>
            <p:nvPr/>
          </p:nvCxnSpPr>
          <p:spPr>
            <a:xfrm>
              <a:off x="323528" y="6453336"/>
              <a:ext cx="288032" cy="0"/>
            </a:xfrm>
            <a:prstGeom prst="line">
              <a:avLst/>
            </a:prstGeom>
            <a:ln w="444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4" name="Přímá spojnice 33"/>
            <p:cNvCxnSpPr/>
            <p:nvPr/>
          </p:nvCxnSpPr>
          <p:spPr>
            <a:xfrm flipV="1">
              <a:off x="611560" y="5661248"/>
              <a:ext cx="0" cy="792088"/>
            </a:xfrm>
            <a:prstGeom prst="line">
              <a:avLst/>
            </a:prstGeom>
            <a:ln w="444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5" name="Přímá spojnice 34"/>
            <p:cNvCxnSpPr/>
            <p:nvPr/>
          </p:nvCxnSpPr>
          <p:spPr>
            <a:xfrm>
              <a:off x="611560" y="5661248"/>
              <a:ext cx="432048" cy="0"/>
            </a:xfrm>
            <a:prstGeom prst="line">
              <a:avLst/>
            </a:prstGeom>
            <a:ln w="444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6" name="Přímá spojnice 35"/>
            <p:cNvCxnSpPr/>
            <p:nvPr/>
          </p:nvCxnSpPr>
          <p:spPr>
            <a:xfrm>
              <a:off x="1043608" y="5661248"/>
              <a:ext cx="0" cy="792088"/>
            </a:xfrm>
            <a:prstGeom prst="line">
              <a:avLst/>
            </a:prstGeom>
            <a:ln w="444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7" name="Přímá spojnice 36"/>
            <p:cNvCxnSpPr/>
            <p:nvPr/>
          </p:nvCxnSpPr>
          <p:spPr>
            <a:xfrm>
              <a:off x="1043608" y="6453336"/>
              <a:ext cx="288032" cy="0"/>
            </a:xfrm>
            <a:prstGeom prst="line">
              <a:avLst/>
            </a:prstGeom>
            <a:ln w="444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8" name="Přímá spojnice 37"/>
            <p:cNvCxnSpPr/>
            <p:nvPr/>
          </p:nvCxnSpPr>
          <p:spPr>
            <a:xfrm>
              <a:off x="1067817" y="6453336"/>
              <a:ext cx="432048" cy="0"/>
            </a:xfrm>
            <a:prstGeom prst="line">
              <a:avLst/>
            </a:prstGeom>
            <a:ln w="444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9" name="Přímá spojnice 38"/>
            <p:cNvCxnSpPr/>
            <p:nvPr/>
          </p:nvCxnSpPr>
          <p:spPr>
            <a:xfrm flipV="1">
              <a:off x="1509291" y="5661248"/>
              <a:ext cx="0" cy="792088"/>
            </a:xfrm>
            <a:prstGeom prst="line">
              <a:avLst/>
            </a:prstGeom>
            <a:ln w="444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0" name="Přímá spojnice 39"/>
            <p:cNvCxnSpPr/>
            <p:nvPr/>
          </p:nvCxnSpPr>
          <p:spPr>
            <a:xfrm>
              <a:off x="1509291" y="5661248"/>
              <a:ext cx="432048" cy="0"/>
            </a:xfrm>
            <a:prstGeom prst="line">
              <a:avLst/>
            </a:prstGeom>
            <a:ln w="444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1" name="Přímá spojnice 40"/>
            <p:cNvCxnSpPr/>
            <p:nvPr/>
          </p:nvCxnSpPr>
          <p:spPr>
            <a:xfrm>
              <a:off x="1941339" y="5661248"/>
              <a:ext cx="0" cy="792088"/>
            </a:xfrm>
            <a:prstGeom prst="line">
              <a:avLst/>
            </a:prstGeom>
            <a:ln w="444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2" name="Přímá spojnice 41"/>
            <p:cNvCxnSpPr/>
            <p:nvPr/>
          </p:nvCxnSpPr>
          <p:spPr>
            <a:xfrm>
              <a:off x="1941339" y="6453336"/>
              <a:ext cx="398413" cy="0"/>
            </a:xfrm>
            <a:prstGeom prst="line">
              <a:avLst/>
            </a:prstGeom>
            <a:ln w="444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3" name="Přímá spojnice 42"/>
            <p:cNvCxnSpPr/>
            <p:nvPr/>
          </p:nvCxnSpPr>
          <p:spPr>
            <a:xfrm flipV="1">
              <a:off x="2339752" y="5661248"/>
              <a:ext cx="0" cy="792088"/>
            </a:xfrm>
            <a:prstGeom prst="line">
              <a:avLst/>
            </a:prstGeom>
            <a:ln w="444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4" name="Přímá spojnice 43"/>
            <p:cNvCxnSpPr/>
            <p:nvPr/>
          </p:nvCxnSpPr>
          <p:spPr>
            <a:xfrm>
              <a:off x="2339752" y="5661248"/>
              <a:ext cx="432048" cy="0"/>
            </a:xfrm>
            <a:prstGeom prst="line">
              <a:avLst/>
            </a:prstGeom>
            <a:ln w="444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5" name="Přímá spojnice 44"/>
            <p:cNvCxnSpPr/>
            <p:nvPr/>
          </p:nvCxnSpPr>
          <p:spPr>
            <a:xfrm>
              <a:off x="2771800" y="5661248"/>
              <a:ext cx="0" cy="792088"/>
            </a:xfrm>
            <a:prstGeom prst="line">
              <a:avLst/>
            </a:prstGeom>
            <a:ln w="444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6" name="Přímá spojnice 45"/>
            <p:cNvCxnSpPr/>
            <p:nvPr/>
          </p:nvCxnSpPr>
          <p:spPr>
            <a:xfrm>
              <a:off x="2771800" y="6453336"/>
              <a:ext cx="288032" cy="0"/>
            </a:xfrm>
            <a:prstGeom prst="line">
              <a:avLst/>
            </a:prstGeom>
            <a:ln w="4445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47" name="TextovéPole 46"/>
          <p:cNvSpPr txBox="1"/>
          <p:nvPr/>
        </p:nvSpPr>
        <p:spPr>
          <a:xfrm>
            <a:off x="2432063" y="3815157"/>
            <a:ext cx="6686179" cy="1261884"/>
          </a:xfrm>
          <a:prstGeom prst="rect">
            <a:avLst/>
          </a:prstGeom>
          <a:noFill/>
        </p:spPr>
        <p:txBody>
          <a:bodyPr wrap="square" rtlCol="0">
            <a:spAutoFit/>
          </a:bodyPr>
          <a:lstStyle/>
          <a:p>
            <a:r>
              <a:rPr lang="cs-CZ" sz="2000" b="1" dirty="0" smtClean="0">
                <a:solidFill>
                  <a:srgbClr val="C00000"/>
                </a:solidFill>
              </a:rPr>
              <a:t>Digitální signály </a:t>
            </a:r>
            <a:r>
              <a:rPr lang="cs-CZ" sz="2000" dirty="0" smtClean="0"/>
              <a:t>jsou tvořeny časovou sekvencí diskrétních hodnot – sledem impulsů</a:t>
            </a:r>
          </a:p>
          <a:p>
            <a:pPr marL="342900" indent="-342900">
              <a:buFont typeface="Arial" pitchFamily="34" charset="0"/>
              <a:buChar char="•"/>
            </a:pPr>
            <a:r>
              <a:rPr lang="cs-CZ" dirty="0" smtClean="0"/>
              <a:t>Jsou pevně určeny vybranými časovými okamžiky a mohou nabývat jen omezeného počtu hodnot (např. jen 1-0)</a:t>
            </a:r>
            <a:endParaRPr lang="cs-CZ" dirty="0"/>
          </a:p>
        </p:txBody>
      </p:sp>
      <p:sp>
        <p:nvSpPr>
          <p:cNvPr id="48" name="TextovéPole 47"/>
          <p:cNvSpPr txBox="1"/>
          <p:nvPr/>
        </p:nvSpPr>
        <p:spPr>
          <a:xfrm>
            <a:off x="1444698" y="5076862"/>
            <a:ext cx="7597343" cy="954107"/>
          </a:xfrm>
          <a:prstGeom prst="rect">
            <a:avLst/>
          </a:prstGeom>
          <a:noFill/>
        </p:spPr>
        <p:txBody>
          <a:bodyPr wrap="square" rtlCol="0">
            <a:spAutoFit/>
          </a:bodyPr>
          <a:lstStyle/>
          <a:p>
            <a:pPr marL="342900" indent="-342900">
              <a:buFont typeface="Arial" pitchFamily="34" charset="0"/>
              <a:buChar char="•"/>
            </a:pPr>
            <a:r>
              <a:rPr lang="cs-CZ" dirty="0" smtClean="0"/>
              <a:t>Oproti analogovému představuje digitální signál časovou posloupnost pevně vymezených časových okamžiků a může nabývat omezeného počtu hodnot, např. binární posloupnost: </a:t>
            </a:r>
            <a:r>
              <a:rPr lang="cs-CZ" sz="2000" b="1" dirty="0" smtClean="0"/>
              <a:t>0101010</a:t>
            </a:r>
            <a:endParaRPr lang="cs-CZ" sz="2000" b="1" dirty="0"/>
          </a:p>
        </p:txBody>
      </p:sp>
    </p:spTree>
    <p:extLst>
      <p:ext uri="{BB962C8B-B14F-4D97-AF65-F5344CB8AC3E}">
        <p14:creationId xmlns:p14="http://schemas.microsoft.com/office/powerpoint/2010/main" val="1101505351"/>
      </p:ext>
    </p:extLst>
  </p:cSld>
  <p:clrMapOvr>
    <a:masterClrMapping/>
  </p:clrMapOvr>
  <p:transition>
    <p:randomBa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Signály</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12</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27" name="TextovéPole 26"/>
          <p:cNvSpPr txBox="1"/>
          <p:nvPr/>
        </p:nvSpPr>
        <p:spPr>
          <a:xfrm>
            <a:off x="285783" y="1860334"/>
            <a:ext cx="8735486" cy="2554545"/>
          </a:xfrm>
          <a:prstGeom prst="rect">
            <a:avLst/>
          </a:prstGeom>
          <a:noFill/>
        </p:spPr>
        <p:txBody>
          <a:bodyPr wrap="square" rtlCol="0">
            <a:spAutoFit/>
          </a:bodyPr>
          <a:lstStyle/>
          <a:p>
            <a:pPr marL="342900" indent="-342900">
              <a:buFont typeface="Arial" pitchFamily="34" charset="0"/>
              <a:buChar char="•"/>
            </a:pPr>
            <a:r>
              <a:rPr lang="cs-CZ" sz="2000" dirty="0" smtClean="0"/>
              <a:t>Signály se rovněž dělí na základě své fyzikální podstaty:</a:t>
            </a:r>
          </a:p>
          <a:p>
            <a:pPr marL="800100" lvl="1" indent="-342900">
              <a:buFont typeface="Arial" pitchFamily="34" charset="0"/>
              <a:buChar char="•"/>
            </a:pPr>
            <a:r>
              <a:rPr lang="cs-CZ" sz="2000" b="1" dirty="0" smtClean="0"/>
              <a:t>Elektrické</a:t>
            </a:r>
          </a:p>
          <a:p>
            <a:pPr marL="800100" lvl="1" indent="-342900">
              <a:buFont typeface="Arial" pitchFamily="34" charset="0"/>
              <a:buChar char="•"/>
            </a:pPr>
            <a:r>
              <a:rPr lang="cs-CZ" sz="2000" b="1" dirty="0" smtClean="0"/>
              <a:t>Akustické (zvukové)</a:t>
            </a:r>
          </a:p>
          <a:p>
            <a:pPr marL="800100" lvl="1" indent="-342900">
              <a:buFont typeface="Arial" pitchFamily="34" charset="0"/>
              <a:buChar char="•"/>
            </a:pPr>
            <a:r>
              <a:rPr lang="cs-CZ" sz="2000" b="1" dirty="0" smtClean="0"/>
              <a:t>Optické</a:t>
            </a:r>
          </a:p>
          <a:p>
            <a:pPr marL="800100" lvl="1" indent="-342900">
              <a:buFont typeface="Arial" pitchFamily="34" charset="0"/>
              <a:buChar char="•"/>
            </a:pPr>
            <a:r>
              <a:rPr lang="cs-CZ" sz="2000" b="1" dirty="0" smtClean="0"/>
              <a:t>Mechanické</a:t>
            </a:r>
          </a:p>
          <a:p>
            <a:pPr marL="342900" indent="-342900">
              <a:buFont typeface="Arial" pitchFamily="34" charset="0"/>
              <a:buChar char="•"/>
            </a:pPr>
            <a:endParaRPr lang="cs-CZ" sz="2000" b="1" dirty="0" smtClean="0">
              <a:solidFill>
                <a:srgbClr val="C00000"/>
              </a:solidFill>
            </a:endParaRPr>
          </a:p>
          <a:p>
            <a:pPr algn="ctr"/>
            <a:r>
              <a:rPr lang="cs-CZ" sz="2000" b="1" dirty="0" smtClean="0">
                <a:solidFill>
                  <a:srgbClr val="C00000"/>
                </a:solidFill>
              </a:rPr>
              <a:t>Signál ve vhodné podobě je v telekomunikacích nosičem zprávy, prostředníkem pro přenos informace.</a:t>
            </a:r>
            <a:endParaRPr lang="cs-CZ" sz="2000" b="1" dirty="0">
              <a:solidFill>
                <a:srgbClr val="C00000"/>
              </a:solidFill>
            </a:endParaRPr>
          </a:p>
        </p:txBody>
      </p:sp>
    </p:spTree>
    <p:extLst>
      <p:ext uri="{BB962C8B-B14F-4D97-AF65-F5344CB8AC3E}">
        <p14:creationId xmlns:p14="http://schemas.microsoft.com/office/powerpoint/2010/main" val="2648584225"/>
      </p:ext>
    </p:extLst>
  </p:cSld>
  <p:clrMapOvr>
    <a:masterClrMapping/>
  </p:clrMapOvr>
  <p:transition>
    <p:randomBa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Základní komunikační řetězec</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13</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7" name="TextovéPole 6"/>
          <p:cNvSpPr txBox="1"/>
          <p:nvPr/>
        </p:nvSpPr>
        <p:spPr>
          <a:xfrm>
            <a:off x="121478" y="1341917"/>
            <a:ext cx="8867975" cy="4708981"/>
          </a:xfrm>
          <a:prstGeom prst="rect">
            <a:avLst/>
          </a:prstGeom>
          <a:noFill/>
        </p:spPr>
        <p:txBody>
          <a:bodyPr wrap="square" rtlCol="0">
            <a:spAutoFit/>
          </a:bodyPr>
          <a:lstStyle/>
          <a:p>
            <a:r>
              <a:rPr lang="cs-CZ" sz="2000" b="1" dirty="0" smtClean="0">
                <a:solidFill>
                  <a:srgbClr val="C00000"/>
                </a:solidFill>
              </a:rPr>
              <a:t>Převodník</a:t>
            </a:r>
            <a:r>
              <a:rPr lang="cs-CZ" sz="2000" dirty="0" smtClean="0">
                <a:solidFill>
                  <a:srgbClr val="C00000"/>
                </a:solidFill>
              </a:rPr>
              <a:t> </a:t>
            </a:r>
            <a:r>
              <a:rPr lang="cs-CZ" sz="2000" dirty="0" smtClean="0"/>
              <a:t>ve schématu komunikačního řetězce má za úkol převést původní zprávu na vhodný typ signálu podle typu přenosového kanálu.</a:t>
            </a:r>
          </a:p>
          <a:p>
            <a:pPr marL="342900" indent="-342900">
              <a:buFont typeface="Arial" pitchFamily="34" charset="0"/>
              <a:buChar char="•"/>
            </a:pPr>
            <a:r>
              <a:rPr lang="cs-CZ" sz="2000" dirty="0"/>
              <a:t>Převodník </a:t>
            </a:r>
            <a:r>
              <a:rPr lang="cs-CZ" sz="2000" dirty="0" smtClean="0"/>
              <a:t>má při </a:t>
            </a:r>
            <a:r>
              <a:rPr lang="cs-CZ" sz="2000" b="1" dirty="0" smtClean="0">
                <a:solidFill>
                  <a:srgbClr val="C00000"/>
                </a:solidFill>
              </a:rPr>
              <a:t>digitálním přenosu </a:t>
            </a:r>
            <a:r>
              <a:rPr lang="cs-CZ" sz="2000" dirty="0" smtClean="0"/>
              <a:t>dvě základní funkce:</a:t>
            </a:r>
            <a:endParaRPr lang="cs-CZ" sz="2000" dirty="0"/>
          </a:p>
          <a:p>
            <a:pPr marL="800100" lvl="1" indent="-342900">
              <a:buFont typeface="Arial" pitchFamily="34" charset="0"/>
              <a:buChar char="•"/>
            </a:pPr>
            <a:r>
              <a:rPr lang="cs-CZ" sz="2000" b="1" dirty="0" smtClean="0"/>
              <a:t>Zdrojové kódování</a:t>
            </a:r>
            <a:r>
              <a:rPr lang="cs-CZ" sz="2000" dirty="0" smtClean="0"/>
              <a:t> – převedení obsahu zprávy do vhodného formátu</a:t>
            </a:r>
          </a:p>
          <a:p>
            <a:pPr marL="1257300" lvl="2" indent="-342900">
              <a:buFont typeface="Arial" pitchFamily="34" charset="0"/>
              <a:buChar char="•"/>
            </a:pPr>
            <a:r>
              <a:rPr lang="cs-CZ" sz="2000" dirty="0" smtClean="0"/>
              <a:t>Obvykle do podoby elektrického analogového nebo digitálního signálu</a:t>
            </a:r>
          </a:p>
          <a:p>
            <a:pPr marL="1257300" lvl="2" indent="-342900">
              <a:buFont typeface="Arial" pitchFamily="34" charset="0"/>
              <a:buChar char="•"/>
            </a:pPr>
            <a:r>
              <a:rPr lang="cs-CZ" sz="2000" dirty="0" smtClean="0"/>
              <a:t>Úprava zprávy pro její snadný a efektivní přenos – vypuštění nadbytečného obsahu, vhodné zakódování obrázků, videa, zvuků,…</a:t>
            </a:r>
          </a:p>
          <a:p>
            <a:pPr marL="800100" lvl="1" indent="-342900">
              <a:buFont typeface="Arial" pitchFamily="34" charset="0"/>
              <a:buChar char="•"/>
            </a:pPr>
            <a:r>
              <a:rPr lang="cs-CZ" sz="2000" b="1" dirty="0" smtClean="0"/>
              <a:t>Kanálové kódování</a:t>
            </a:r>
            <a:r>
              <a:rPr lang="cs-CZ" sz="2000" dirty="0" smtClean="0"/>
              <a:t> – převod formátu zprávy na signál vhodný pro přenos daným komunikačním kanálem, např.:</a:t>
            </a:r>
          </a:p>
          <a:p>
            <a:pPr marL="1257300" lvl="2" indent="-342900">
              <a:buFont typeface="Arial" pitchFamily="34" charset="0"/>
              <a:buChar char="•"/>
            </a:pPr>
            <a:r>
              <a:rPr lang="cs-CZ" sz="2000" dirty="0" smtClean="0"/>
              <a:t>Laser pro převod na optický signál</a:t>
            </a:r>
          </a:p>
          <a:p>
            <a:pPr marL="1257300" lvl="2" indent="-342900">
              <a:buFont typeface="Arial" pitchFamily="34" charset="0"/>
              <a:buChar char="•"/>
            </a:pPr>
            <a:r>
              <a:rPr lang="cs-CZ" sz="2000" dirty="0" smtClean="0"/>
              <a:t>Elektrické součástky (tranzistory) pro úpravu elektrického signálu</a:t>
            </a:r>
          </a:p>
          <a:p>
            <a:pPr marL="1257300" lvl="2" indent="-342900">
              <a:buFont typeface="Arial" pitchFamily="34" charset="0"/>
              <a:buChar char="•"/>
            </a:pPr>
            <a:r>
              <a:rPr lang="cs-CZ" sz="2000" dirty="0" smtClean="0"/>
              <a:t>Modulátor a radiový vysílač s anténou pro přenos volným prostorem</a:t>
            </a:r>
          </a:p>
        </p:txBody>
      </p:sp>
    </p:spTree>
    <p:extLst>
      <p:ext uri="{BB962C8B-B14F-4D97-AF65-F5344CB8AC3E}">
        <p14:creationId xmlns:p14="http://schemas.microsoft.com/office/powerpoint/2010/main" val="2001526478"/>
      </p:ext>
    </p:extLst>
  </p:cSld>
  <p:clrMapOvr>
    <a:masterClrMapping/>
  </p:clrMapOvr>
  <p:transition>
    <p:randomBa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Základní komunikační řetězec</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14</a:t>
            </a:fld>
            <a:endParaRPr lang="cs-CZ" dirty="0"/>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8" name="TextovéPole 7"/>
          <p:cNvSpPr txBox="1"/>
          <p:nvPr/>
        </p:nvSpPr>
        <p:spPr>
          <a:xfrm>
            <a:off x="323528" y="1499646"/>
            <a:ext cx="8568952" cy="2554545"/>
          </a:xfrm>
          <a:prstGeom prst="rect">
            <a:avLst/>
          </a:prstGeom>
          <a:noFill/>
        </p:spPr>
        <p:txBody>
          <a:bodyPr wrap="square" rtlCol="0">
            <a:spAutoFit/>
          </a:bodyPr>
          <a:lstStyle/>
          <a:p>
            <a:pPr marL="342900" indent="-342900">
              <a:buFont typeface="Arial" pitchFamily="34" charset="0"/>
              <a:buChar char="•"/>
            </a:pPr>
            <a:r>
              <a:rPr lang="cs-CZ" sz="2000" b="1" dirty="0" smtClean="0">
                <a:solidFill>
                  <a:srgbClr val="C00000"/>
                </a:solidFill>
              </a:rPr>
              <a:t>Přenosový </a:t>
            </a:r>
            <a:r>
              <a:rPr lang="cs-CZ" sz="2000" b="1" dirty="0">
                <a:solidFill>
                  <a:srgbClr val="C00000"/>
                </a:solidFill>
              </a:rPr>
              <a:t>kanál </a:t>
            </a:r>
            <a:r>
              <a:rPr lang="cs-CZ" sz="2000" dirty="0" smtClean="0"/>
              <a:t>- prostředí</a:t>
            </a:r>
            <a:r>
              <a:rPr lang="cs-CZ" sz="2000" dirty="0"/>
              <a:t>, které slouží pro přenos daného typu </a:t>
            </a:r>
            <a:r>
              <a:rPr lang="cs-CZ" sz="2000" dirty="0" smtClean="0"/>
              <a:t>signálu</a:t>
            </a:r>
          </a:p>
          <a:p>
            <a:pPr marL="800100" lvl="1" indent="-342900">
              <a:buFont typeface="Arial" pitchFamily="34" charset="0"/>
              <a:buChar char="•"/>
            </a:pPr>
            <a:r>
              <a:rPr lang="cs-CZ" sz="2000" dirty="0" smtClean="0"/>
              <a:t>je tvořen přenosovým médiem:</a:t>
            </a:r>
            <a:endParaRPr lang="cs-CZ" sz="2000" dirty="0"/>
          </a:p>
          <a:p>
            <a:pPr marL="1257300" lvl="2" indent="-342900">
              <a:buFont typeface="Arial" pitchFamily="34" charset="0"/>
              <a:buChar char="•"/>
            </a:pPr>
            <a:r>
              <a:rPr lang="cs-CZ" sz="2000" dirty="0" smtClean="0"/>
              <a:t>metalický </a:t>
            </a:r>
            <a:r>
              <a:rPr lang="cs-CZ" sz="2000" dirty="0"/>
              <a:t>kabel (vedení) pro přenos elektrických signálů</a:t>
            </a:r>
          </a:p>
          <a:p>
            <a:pPr marL="1257300" lvl="2" indent="-342900">
              <a:buFont typeface="Arial" pitchFamily="34" charset="0"/>
              <a:buChar char="•"/>
            </a:pPr>
            <a:r>
              <a:rPr lang="cs-CZ" sz="2000" dirty="0" smtClean="0"/>
              <a:t>optické </a:t>
            </a:r>
            <a:r>
              <a:rPr lang="cs-CZ" sz="2000" dirty="0"/>
              <a:t>vlákno pro přenos optických signálů</a:t>
            </a:r>
          </a:p>
          <a:p>
            <a:pPr marL="1257300" lvl="2" indent="-342900">
              <a:buFont typeface="Arial" pitchFamily="34" charset="0"/>
              <a:buChar char="•"/>
            </a:pPr>
            <a:r>
              <a:rPr lang="cs-CZ" sz="2000" dirty="0" smtClean="0"/>
              <a:t>volný </a:t>
            </a:r>
            <a:r>
              <a:rPr lang="cs-CZ" sz="2000" dirty="0"/>
              <a:t>prostor pro přenos </a:t>
            </a:r>
            <a:r>
              <a:rPr lang="cs-CZ" sz="2000" dirty="0" smtClean="0"/>
              <a:t>rádiových signálů</a:t>
            </a:r>
          </a:p>
          <a:p>
            <a:pPr marL="800100" lvl="1" indent="-342900">
              <a:buFont typeface="Arial" pitchFamily="34" charset="0"/>
              <a:buChar char="•"/>
            </a:pPr>
            <a:r>
              <a:rPr lang="cs-CZ" sz="2000" dirty="0" smtClean="0"/>
              <a:t>nebo řetězcem úseků přenosových médií a dalších zařízení</a:t>
            </a:r>
            <a:endParaRPr lang="cs-CZ" sz="2000" dirty="0"/>
          </a:p>
          <a:p>
            <a:pPr marL="1257300" lvl="2" indent="-342900">
              <a:buFont typeface="Arial" pitchFamily="34" charset="0"/>
              <a:buChar char="•"/>
            </a:pPr>
            <a:endParaRPr lang="cs-CZ" sz="2000" dirty="0" smtClean="0"/>
          </a:p>
        </p:txBody>
      </p:sp>
    </p:spTree>
    <p:extLst>
      <p:ext uri="{BB962C8B-B14F-4D97-AF65-F5344CB8AC3E}">
        <p14:creationId xmlns:p14="http://schemas.microsoft.com/office/powerpoint/2010/main" val="1421598647"/>
      </p:ext>
    </p:extLst>
  </p:cSld>
  <p:clrMapOvr>
    <a:masterClrMapping/>
  </p:clrMapOvr>
  <p:transition>
    <p:randomBa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Základní komunikační řetězec</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15</a:t>
            </a:fld>
            <a:endParaRPr lang="cs-CZ" dirty="0"/>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8" name="TextovéPole 7"/>
          <p:cNvSpPr txBox="1"/>
          <p:nvPr/>
        </p:nvSpPr>
        <p:spPr>
          <a:xfrm>
            <a:off x="272728" y="1385346"/>
            <a:ext cx="8568952" cy="1015663"/>
          </a:xfrm>
          <a:prstGeom prst="rect">
            <a:avLst/>
          </a:prstGeom>
          <a:noFill/>
        </p:spPr>
        <p:txBody>
          <a:bodyPr wrap="square" rtlCol="0">
            <a:spAutoFit/>
          </a:bodyPr>
          <a:lstStyle/>
          <a:p>
            <a:r>
              <a:rPr lang="cs-CZ" sz="2000" b="1" dirty="0" smtClean="0">
                <a:solidFill>
                  <a:srgbClr val="C00000"/>
                </a:solidFill>
              </a:rPr>
              <a:t>Metalický </a:t>
            </a:r>
            <a:r>
              <a:rPr lang="cs-CZ" sz="2000" b="1" dirty="0">
                <a:solidFill>
                  <a:srgbClr val="C00000"/>
                </a:solidFill>
              </a:rPr>
              <a:t>kabel (vedení</a:t>
            </a:r>
            <a:r>
              <a:rPr lang="cs-CZ" sz="2000" b="1" dirty="0" smtClean="0">
                <a:solidFill>
                  <a:srgbClr val="C00000"/>
                </a:solidFill>
              </a:rPr>
              <a:t>)</a:t>
            </a:r>
          </a:p>
          <a:p>
            <a:pPr marL="342900" indent="-342900">
              <a:buFont typeface="Arial" panose="020B0604020202020204" pitchFamily="34" charset="0"/>
              <a:buChar char="•"/>
            </a:pPr>
            <a:r>
              <a:rPr lang="cs-CZ" sz="2000" dirty="0" smtClean="0"/>
              <a:t>symetrické homogenní vedení – páry, čtyřky</a:t>
            </a:r>
          </a:p>
          <a:p>
            <a:pPr marL="342900" indent="-342900">
              <a:buFont typeface="Arial" panose="020B0604020202020204" pitchFamily="34" charset="0"/>
              <a:buChar char="•"/>
            </a:pPr>
            <a:r>
              <a:rPr lang="cs-CZ" sz="2000" dirty="0" smtClean="0"/>
              <a:t>nesymetrické homogenní vedení – koaxiální kabel</a:t>
            </a:r>
            <a:endParaRPr lang="cs-CZ" sz="2000" dirty="0"/>
          </a:p>
        </p:txBody>
      </p:sp>
      <p:pic>
        <p:nvPicPr>
          <p:cNvPr id="3074" name="Picture 2" descr="http://t3.gstatic.com/images?q=tbn:ANd9GcQNF06ksCPmGR8nnMbV3wA-PYdGysCKwpD-7qbOiYzjksdh5p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640" y="2401009"/>
            <a:ext cx="2614697" cy="261469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t1.gstatic.com/images?q=tbn:ANd9GcQ_V9JdD8No1O0LTXXDolaKBxJLw1UTBASfBhnlQ2mpLPjVHyk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81926" y="5015707"/>
            <a:ext cx="2301875" cy="172640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access.fel.cvut.cz/image/200604040504_vedeni.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9478" y="3156035"/>
            <a:ext cx="4348210" cy="1454065"/>
          </a:xfrm>
          <a:prstGeom prst="rect">
            <a:avLst/>
          </a:prstGeom>
          <a:noFill/>
          <a:extLst>
            <a:ext uri="{909E8E84-426E-40DD-AFC4-6F175D3DCCD1}">
              <a14:hiddenFill xmlns:a14="http://schemas.microsoft.com/office/drawing/2010/main">
                <a:solidFill>
                  <a:srgbClr val="FFFFFF"/>
                </a:solidFill>
              </a14:hiddenFill>
            </a:ext>
          </a:extLst>
        </p:spPr>
      </p:pic>
      <p:sp>
        <p:nvSpPr>
          <p:cNvPr id="3" name="Obdélník 2"/>
          <p:cNvSpPr/>
          <p:nvPr/>
        </p:nvSpPr>
        <p:spPr>
          <a:xfrm>
            <a:off x="3213100" y="2477351"/>
            <a:ext cx="5930900" cy="646331"/>
          </a:xfrm>
          <a:prstGeom prst="rect">
            <a:avLst/>
          </a:prstGeom>
        </p:spPr>
        <p:txBody>
          <a:bodyPr wrap="square">
            <a:spAutoFit/>
          </a:bodyPr>
          <a:lstStyle/>
          <a:p>
            <a:r>
              <a:rPr lang="cs-CZ" dirty="0" smtClean="0"/>
              <a:t>náhradní elektrické schéma homogenního symetrického vedení</a:t>
            </a:r>
            <a:endParaRPr lang="cs-CZ" dirty="0"/>
          </a:p>
        </p:txBody>
      </p:sp>
    </p:spTree>
    <p:extLst>
      <p:ext uri="{BB962C8B-B14F-4D97-AF65-F5344CB8AC3E}">
        <p14:creationId xmlns:p14="http://schemas.microsoft.com/office/powerpoint/2010/main" val="2502847787"/>
      </p:ext>
    </p:extLst>
  </p:cSld>
  <p:clrMapOvr>
    <a:masterClrMapping/>
  </p:clrMapOvr>
  <p:transition>
    <p:randomBa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Základní komunikační řetězec</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16</a:t>
            </a:fld>
            <a:endParaRPr lang="cs-CZ" dirty="0"/>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8" name="TextovéPole 7"/>
          <p:cNvSpPr txBox="1"/>
          <p:nvPr/>
        </p:nvSpPr>
        <p:spPr>
          <a:xfrm>
            <a:off x="272728" y="1385346"/>
            <a:ext cx="8568952" cy="707886"/>
          </a:xfrm>
          <a:prstGeom prst="rect">
            <a:avLst/>
          </a:prstGeom>
          <a:noFill/>
        </p:spPr>
        <p:txBody>
          <a:bodyPr wrap="square" rtlCol="0">
            <a:spAutoFit/>
          </a:bodyPr>
          <a:lstStyle/>
          <a:p>
            <a:r>
              <a:rPr lang="cs-CZ" sz="2000" b="1" dirty="0" smtClean="0">
                <a:solidFill>
                  <a:srgbClr val="C00000"/>
                </a:solidFill>
              </a:rPr>
              <a:t>Optické vlákno</a:t>
            </a:r>
          </a:p>
          <a:p>
            <a:pPr marL="342900" indent="-342900">
              <a:buFont typeface="Arial" panose="020B0604020202020204" pitchFamily="34" charset="0"/>
              <a:buChar char="•"/>
            </a:pPr>
            <a:r>
              <a:rPr lang="cs-CZ" sz="2000" dirty="0" smtClean="0"/>
              <a:t>optická vlákna </a:t>
            </a:r>
            <a:r>
              <a:rPr lang="cs-CZ" sz="2000" dirty="0" err="1" smtClean="0"/>
              <a:t>mnohavidová</a:t>
            </a:r>
            <a:r>
              <a:rPr lang="cs-CZ" sz="2000" dirty="0" smtClean="0"/>
              <a:t> a </a:t>
            </a:r>
            <a:r>
              <a:rPr lang="cs-CZ" sz="2000" dirty="0" err="1" smtClean="0"/>
              <a:t>jednovidová</a:t>
            </a:r>
            <a:endParaRPr lang="cs-CZ" sz="2000" dirty="0"/>
          </a:p>
        </p:txBody>
      </p:sp>
      <p:pic>
        <p:nvPicPr>
          <p:cNvPr id="7" name="Obrázek 6"/>
          <p:cNvPicPr>
            <a:picLocks noChangeAspect="1"/>
          </p:cNvPicPr>
          <p:nvPr/>
        </p:nvPicPr>
        <p:blipFill>
          <a:blip r:embed="rId4"/>
          <a:stretch>
            <a:fillRect/>
          </a:stretch>
        </p:blipFill>
        <p:spPr>
          <a:xfrm>
            <a:off x="272728" y="2273300"/>
            <a:ext cx="5224939" cy="3505200"/>
          </a:xfrm>
          <a:prstGeom prst="rect">
            <a:avLst/>
          </a:prstGeom>
        </p:spPr>
      </p:pic>
      <p:pic>
        <p:nvPicPr>
          <p:cNvPr id="4098" name="Picture 2" descr="http://www.bilimania.com/uploads/media/Bilimania/Bili%C5%9Fim%20Teknolojileri/fiber.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04883" y="2512332"/>
            <a:ext cx="3289892" cy="3266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8566620"/>
      </p:ext>
    </p:extLst>
  </p:cSld>
  <p:clrMapOvr>
    <a:masterClrMapping/>
  </p:clrMapOvr>
  <p:transition>
    <p:randomBa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Základní komunikační řetězec</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17</a:t>
            </a:fld>
            <a:endParaRPr lang="cs-CZ" dirty="0"/>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8" name="TextovéPole 7"/>
          <p:cNvSpPr txBox="1"/>
          <p:nvPr/>
        </p:nvSpPr>
        <p:spPr>
          <a:xfrm>
            <a:off x="355651" y="1402695"/>
            <a:ext cx="8568952" cy="1631216"/>
          </a:xfrm>
          <a:prstGeom prst="rect">
            <a:avLst/>
          </a:prstGeom>
          <a:noFill/>
        </p:spPr>
        <p:txBody>
          <a:bodyPr wrap="square" rtlCol="0">
            <a:spAutoFit/>
          </a:bodyPr>
          <a:lstStyle/>
          <a:p>
            <a:r>
              <a:rPr lang="cs-CZ" sz="2000" b="1" dirty="0" smtClean="0">
                <a:solidFill>
                  <a:srgbClr val="C00000"/>
                </a:solidFill>
              </a:rPr>
              <a:t>Rádiový kanál</a:t>
            </a:r>
          </a:p>
          <a:p>
            <a:pPr marL="342900" indent="-342900">
              <a:buFont typeface="Arial" panose="020B0604020202020204" pitchFamily="34" charset="0"/>
              <a:buChar char="•"/>
            </a:pPr>
            <a:r>
              <a:rPr lang="cs-CZ" sz="2000" dirty="0" smtClean="0"/>
              <a:t>mobilní sítě</a:t>
            </a:r>
          </a:p>
          <a:p>
            <a:pPr marL="342900" indent="-342900">
              <a:buFont typeface="Arial" panose="020B0604020202020204" pitchFamily="34" charset="0"/>
              <a:buChar char="•"/>
            </a:pPr>
            <a:r>
              <a:rPr lang="cs-CZ" sz="2000" dirty="0" smtClean="0"/>
              <a:t>bezdrátové datové sítě</a:t>
            </a:r>
          </a:p>
          <a:p>
            <a:pPr marL="342900" indent="-342900">
              <a:buFont typeface="Arial" panose="020B0604020202020204" pitchFamily="34" charset="0"/>
              <a:buChar char="•"/>
            </a:pPr>
            <a:r>
              <a:rPr lang="cs-CZ" sz="2000" dirty="0" smtClean="0"/>
              <a:t>radioreléové spoje</a:t>
            </a:r>
          </a:p>
          <a:p>
            <a:pPr marL="342900" indent="-342900">
              <a:buFont typeface="Arial" panose="020B0604020202020204" pitchFamily="34" charset="0"/>
              <a:buChar char="•"/>
            </a:pPr>
            <a:r>
              <a:rPr lang="cs-CZ" sz="2000" dirty="0" smtClean="0"/>
              <a:t>satelitní spojení</a:t>
            </a:r>
            <a:endParaRPr lang="cs-CZ" sz="2000" dirty="0"/>
          </a:p>
        </p:txBody>
      </p:sp>
      <p:pic>
        <p:nvPicPr>
          <p:cNvPr id="3" name="Obrázek 2"/>
          <p:cNvPicPr>
            <a:picLocks noChangeAspect="1"/>
          </p:cNvPicPr>
          <p:nvPr/>
        </p:nvPicPr>
        <p:blipFill>
          <a:blip r:embed="rId4"/>
          <a:stretch>
            <a:fillRect/>
          </a:stretch>
        </p:blipFill>
        <p:spPr>
          <a:xfrm>
            <a:off x="1269436" y="3962302"/>
            <a:ext cx="7277100" cy="1885950"/>
          </a:xfrm>
          <a:prstGeom prst="rect">
            <a:avLst/>
          </a:prstGeom>
        </p:spPr>
      </p:pic>
      <p:pic>
        <p:nvPicPr>
          <p:cNvPr id="5122" name="Picture 2" descr="http://www.fastlinks-wireless.com/wp-content/uploads/2011/04/radio-frequency2-570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99769" y="1707159"/>
            <a:ext cx="3962400" cy="1733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2190198"/>
      </p:ext>
    </p:extLst>
  </p:cSld>
  <p:clrMapOvr>
    <a:masterClrMapping/>
  </p:clrMapOvr>
  <p:transition>
    <p:randomBa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Příjem zprávy</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18</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7" name="TextovéPole 6"/>
          <p:cNvSpPr txBox="1"/>
          <p:nvPr/>
        </p:nvSpPr>
        <p:spPr>
          <a:xfrm>
            <a:off x="323528" y="1421526"/>
            <a:ext cx="8280920" cy="3785652"/>
          </a:xfrm>
          <a:prstGeom prst="rect">
            <a:avLst/>
          </a:prstGeom>
          <a:noFill/>
        </p:spPr>
        <p:txBody>
          <a:bodyPr wrap="square" rtlCol="0">
            <a:spAutoFit/>
          </a:bodyPr>
          <a:lstStyle/>
          <a:p>
            <a:pPr marL="342900" indent="-342900">
              <a:buFont typeface="Arial" pitchFamily="34" charset="0"/>
              <a:buChar char="•"/>
            </a:pPr>
            <a:r>
              <a:rPr lang="cs-CZ" sz="2000" dirty="0" smtClean="0"/>
              <a:t>Na druhém konci přenosového kanálu probíhá </a:t>
            </a:r>
            <a:r>
              <a:rPr lang="cs-CZ" sz="2000" b="1" dirty="0" smtClean="0"/>
              <a:t>opačný převod</a:t>
            </a:r>
            <a:r>
              <a:rPr lang="cs-CZ" sz="2000" dirty="0" smtClean="0"/>
              <a:t>:</a:t>
            </a:r>
          </a:p>
          <a:p>
            <a:pPr marL="800100" lvl="1" indent="-342900">
              <a:buFont typeface="Arial" pitchFamily="34" charset="0"/>
              <a:buChar char="•"/>
            </a:pPr>
            <a:r>
              <a:rPr lang="cs-CZ" sz="2000" dirty="0" smtClean="0"/>
              <a:t>Optický detektor pro převod optických signálů</a:t>
            </a:r>
          </a:p>
          <a:p>
            <a:pPr marL="800100" lvl="1" indent="-342900">
              <a:buFont typeface="Arial" pitchFamily="34" charset="0"/>
              <a:buChar char="•"/>
            </a:pPr>
            <a:r>
              <a:rPr lang="cs-CZ" sz="2000" dirty="0" smtClean="0"/>
              <a:t>Elektrické součástky pro detekci elektrických signálů</a:t>
            </a:r>
          </a:p>
          <a:p>
            <a:pPr marL="800100" lvl="1" indent="-342900">
              <a:buFont typeface="Arial" pitchFamily="34" charset="0"/>
              <a:buChar char="•"/>
            </a:pPr>
            <a:r>
              <a:rPr lang="cs-CZ" sz="2000" dirty="0" smtClean="0"/>
              <a:t>Anténa, radiový přijímač a demodulátor pro příjem radiových signálů</a:t>
            </a:r>
          </a:p>
          <a:p>
            <a:pPr marL="800100" lvl="1" indent="-342900">
              <a:buFont typeface="Arial" pitchFamily="34" charset="0"/>
              <a:buChar char="•"/>
            </a:pPr>
            <a:endParaRPr lang="cs-CZ" sz="2000" dirty="0" smtClean="0"/>
          </a:p>
          <a:p>
            <a:pPr marL="342900" indent="-342900">
              <a:buFont typeface="Arial" pitchFamily="34" charset="0"/>
              <a:buChar char="•"/>
            </a:pPr>
            <a:r>
              <a:rPr lang="cs-CZ" sz="2000" dirty="0" smtClean="0"/>
              <a:t>Obnovení původního formátu zprávy do stavu požadovaného příjemcem:</a:t>
            </a:r>
          </a:p>
          <a:p>
            <a:pPr marL="800100" lvl="1" indent="-342900">
              <a:buFont typeface="Arial" pitchFamily="34" charset="0"/>
              <a:buChar char="•"/>
            </a:pPr>
            <a:r>
              <a:rPr lang="cs-CZ" sz="2000" dirty="0" smtClean="0"/>
              <a:t>Zvuk, video, text, grafika,….</a:t>
            </a:r>
          </a:p>
          <a:p>
            <a:pPr marL="342900" indent="-342900">
              <a:buFont typeface="Arial" pitchFamily="34" charset="0"/>
              <a:buChar char="•"/>
            </a:pPr>
            <a:endParaRPr lang="cs-CZ" sz="2000" dirty="0" smtClean="0"/>
          </a:p>
          <a:p>
            <a:pPr algn="ctr"/>
            <a:r>
              <a:rPr lang="cs-CZ" sz="2000" b="1" dirty="0" smtClean="0">
                <a:solidFill>
                  <a:srgbClr val="C00000"/>
                </a:solidFill>
              </a:rPr>
              <a:t>Původní zpráva se v optimálním případě dostane ke svému příjemci ve stejné podobě a významu, jako ji zdroj zprávy odeslal.</a:t>
            </a:r>
          </a:p>
        </p:txBody>
      </p:sp>
      <p:pic>
        <p:nvPicPr>
          <p:cNvPr id="9" name="Picture 2" descr="C:\Users\Pavel\AppData\Local\Microsoft\Windows\Temporary Internet Files\Content.IE5\RO5OSVXZ\MC90024176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04713" y="5233210"/>
            <a:ext cx="1518549" cy="15089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7618762"/>
      </p:ext>
    </p:extLst>
  </p:cSld>
  <p:clrMapOvr>
    <a:masterClrMapping/>
  </p:clrMapOvr>
  <p:transition>
    <p:randomBa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Telefonní přenosový řetězec</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19</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pic>
        <p:nvPicPr>
          <p:cNvPr id="8" name="Obrázek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7803" y="1859105"/>
            <a:ext cx="2099782" cy="1440450"/>
          </a:xfrm>
          <a:prstGeom prst="rect">
            <a:avLst/>
          </a:prstGeom>
        </p:spPr>
      </p:pic>
      <p:pic>
        <p:nvPicPr>
          <p:cNvPr id="10" name="Obrázek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0668" y="1772331"/>
            <a:ext cx="1145969" cy="1189487"/>
          </a:xfrm>
          <a:prstGeom prst="rect">
            <a:avLst/>
          </a:prstGeom>
        </p:spPr>
      </p:pic>
      <p:sp>
        <p:nvSpPr>
          <p:cNvPr id="11" name="TextovéPole 10"/>
          <p:cNvSpPr txBox="1"/>
          <p:nvPr/>
        </p:nvSpPr>
        <p:spPr>
          <a:xfrm>
            <a:off x="89367" y="2961818"/>
            <a:ext cx="1835696" cy="646331"/>
          </a:xfrm>
          <a:prstGeom prst="rect">
            <a:avLst/>
          </a:prstGeom>
          <a:noFill/>
        </p:spPr>
        <p:txBody>
          <a:bodyPr wrap="square" rtlCol="0">
            <a:spAutoFit/>
          </a:bodyPr>
          <a:lstStyle/>
          <a:p>
            <a:r>
              <a:rPr lang="cs-CZ" dirty="0" smtClean="0"/>
              <a:t>Lidský hlas – akustický signál</a:t>
            </a:r>
            <a:endParaRPr lang="cs-CZ" dirty="0"/>
          </a:p>
        </p:txBody>
      </p:sp>
      <p:sp>
        <p:nvSpPr>
          <p:cNvPr id="13" name="TextovéPole 12"/>
          <p:cNvSpPr txBox="1"/>
          <p:nvPr/>
        </p:nvSpPr>
        <p:spPr>
          <a:xfrm>
            <a:off x="952370" y="1216174"/>
            <a:ext cx="2251477" cy="646331"/>
          </a:xfrm>
          <a:prstGeom prst="rect">
            <a:avLst/>
          </a:prstGeom>
          <a:noFill/>
        </p:spPr>
        <p:txBody>
          <a:bodyPr wrap="square" rtlCol="0">
            <a:spAutoFit/>
          </a:bodyPr>
          <a:lstStyle/>
          <a:p>
            <a:r>
              <a:rPr lang="cs-CZ" dirty="0" smtClean="0"/>
              <a:t>Mikrofon – převod na elektrický signál</a:t>
            </a:r>
            <a:endParaRPr lang="cs-CZ" dirty="0"/>
          </a:p>
        </p:txBody>
      </p:sp>
      <p:sp>
        <p:nvSpPr>
          <p:cNvPr id="15" name="TextovéPole 14"/>
          <p:cNvSpPr txBox="1"/>
          <p:nvPr/>
        </p:nvSpPr>
        <p:spPr>
          <a:xfrm>
            <a:off x="2080504" y="3259233"/>
            <a:ext cx="2686997" cy="923330"/>
          </a:xfrm>
          <a:prstGeom prst="rect">
            <a:avLst/>
          </a:prstGeom>
          <a:noFill/>
        </p:spPr>
        <p:txBody>
          <a:bodyPr wrap="square" rtlCol="0">
            <a:spAutoFit/>
          </a:bodyPr>
          <a:lstStyle/>
          <a:p>
            <a:r>
              <a:rPr lang="cs-CZ" dirty="0" smtClean="0"/>
              <a:t>Úprava elektrického signálu pro jeho přenos</a:t>
            </a:r>
          </a:p>
          <a:p>
            <a:r>
              <a:rPr lang="cs-CZ" dirty="0" smtClean="0"/>
              <a:t>(kanálové kódování)</a:t>
            </a:r>
            <a:endParaRPr lang="cs-CZ" dirty="0"/>
          </a:p>
        </p:txBody>
      </p:sp>
      <p:pic>
        <p:nvPicPr>
          <p:cNvPr id="17" name="Picture 5" descr="C:\Users\Pavel\AppData\Local\Microsoft\Windows\Temporary Internet Files\Content.IE5\CK5X5V0T\MP900390453[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45440" y="1387062"/>
            <a:ext cx="1329219" cy="1862847"/>
          </a:xfrm>
          <a:prstGeom prst="rect">
            <a:avLst/>
          </a:prstGeom>
          <a:noFill/>
          <a:extLst>
            <a:ext uri="{909E8E84-426E-40DD-AFC4-6F175D3DCCD1}">
              <a14:hiddenFill xmlns:a14="http://schemas.microsoft.com/office/drawing/2010/main">
                <a:solidFill>
                  <a:srgbClr val="FFFFFF"/>
                </a:solidFill>
              </a14:hiddenFill>
            </a:ext>
          </a:extLst>
        </p:spPr>
      </p:pic>
      <p:sp>
        <p:nvSpPr>
          <p:cNvPr id="19" name="TextovéPole 18"/>
          <p:cNvSpPr txBox="1"/>
          <p:nvPr/>
        </p:nvSpPr>
        <p:spPr>
          <a:xfrm>
            <a:off x="4822764" y="3349736"/>
            <a:ext cx="2103790" cy="646331"/>
          </a:xfrm>
          <a:prstGeom prst="rect">
            <a:avLst/>
          </a:prstGeom>
          <a:noFill/>
        </p:spPr>
        <p:txBody>
          <a:bodyPr wrap="square" rtlCol="0">
            <a:spAutoFit/>
          </a:bodyPr>
          <a:lstStyle/>
          <a:p>
            <a:r>
              <a:rPr lang="cs-CZ" dirty="0" smtClean="0"/>
              <a:t>Přenosový kanál (metalické vedení)</a:t>
            </a:r>
            <a:endParaRPr lang="cs-CZ" dirty="0"/>
          </a:p>
        </p:txBody>
      </p:sp>
      <p:sp>
        <p:nvSpPr>
          <p:cNvPr id="22" name="TextovéPole 21"/>
          <p:cNvSpPr txBox="1"/>
          <p:nvPr/>
        </p:nvSpPr>
        <p:spPr>
          <a:xfrm>
            <a:off x="7265317" y="1354673"/>
            <a:ext cx="1309263" cy="369332"/>
          </a:xfrm>
          <a:prstGeom prst="rect">
            <a:avLst/>
          </a:prstGeom>
          <a:noFill/>
        </p:spPr>
        <p:txBody>
          <a:bodyPr wrap="square" rtlCol="0">
            <a:spAutoFit/>
          </a:bodyPr>
          <a:lstStyle/>
          <a:p>
            <a:r>
              <a:rPr lang="cs-CZ" dirty="0" smtClean="0"/>
              <a:t>Ústředna</a:t>
            </a:r>
            <a:endParaRPr lang="cs-CZ" dirty="0"/>
          </a:p>
        </p:txBody>
      </p:sp>
      <p:pic>
        <p:nvPicPr>
          <p:cNvPr id="23"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50594" y="1772331"/>
            <a:ext cx="1461493" cy="1250556"/>
          </a:xfrm>
          <a:prstGeom prst="rect">
            <a:avLst/>
          </a:prstGeom>
          <a:solidFill>
            <a:schemeClr val="tx1"/>
          </a:solidFill>
          <a:ln>
            <a:noFill/>
          </a:ln>
          <a:effectLst/>
        </p:spPr>
      </p:pic>
      <p:pic>
        <p:nvPicPr>
          <p:cNvPr id="25" name="Obrázek 2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01898" y="4049182"/>
            <a:ext cx="3045947" cy="1827568"/>
          </a:xfrm>
          <a:prstGeom prst="rect">
            <a:avLst/>
          </a:prstGeom>
        </p:spPr>
      </p:pic>
      <p:pic>
        <p:nvPicPr>
          <p:cNvPr id="27" name="Picture 7" descr="C:\Users\Pavel\AppData\Local\Microsoft\Windows\Temporary Internet Files\Content.IE5\CIKVN7I5\MC900360682[1].wm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396553" y="3991263"/>
            <a:ext cx="1768141" cy="1662895"/>
          </a:xfrm>
          <a:prstGeom prst="rect">
            <a:avLst/>
          </a:prstGeom>
          <a:noFill/>
          <a:extLst>
            <a:ext uri="{909E8E84-426E-40DD-AFC4-6F175D3DCCD1}">
              <a14:hiddenFill xmlns:a14="http://schemas.microsoft.com/office/drawing/2010/main">
                <a:solidFill>
                  <a:srgbClr val="FFFFFF"/>
                </a:solidFill>
              </a14:hiddenFill>
            </a:ext>
          </a:extLst>
        </p:spPr>
      </p:pic>
      <p:sp>
        <p:nvSpPr>
          <p:cNvPr id="28" name="TextovéPole 27"/>
          <p:cNvSpPr txBox="1"/>
          <p:nvPr/>
        </p:nvSpPr>
        <p:spPr>
          <a:xfrm>
            <a:off x="3900248" y="5877271"/>
            <a:ext cx="3405012" cy="923330"/>
          </a:xfrm>
          <a:prstGeom prst="rect">
            <a:avLst/>
          </a:prstGeom>
          <a:noFill/>
        </p:spPr>
        <p:txBody>
          <a:bodyPr wrap="square" rtlCol="0">
            <a:spAutoFit/>
          </a:bodyPr>
          <a:lstStyle/>
          <a:p>
            <a:r>
              <a:rPr lang="cs-CZ" dirty="0" smtClean="0"/>
              <a:t>Úprava přijatého elektrického signálu pro výstup reproduktoru</a:t>
            </a:r>
          </a:p>
          <a:p>
            <a:r>
              <a:rPr lang="cs-CZ" dirty="0" smtClean="0"/>
              <a:t>(kanálové kódování)</a:t>
            </a:r>
            <a:endParaRPr lang="cs-CZ" dirty="0"/>
          </a:p>
        </p:txBody>
      </p:sp>
      <p:sp>
        <p:nvSpPr>
          <p:cNvPr id="30" name="TextovéPole 29"/>
          <p:cNvSpPr txBox="1"/>
          <p:nvPr/>
        </p:nvSpPr>
        <p:spPr>
          <a:xfrm>
            <a:off x="1509555" y="4316635"/>
            <a:ext cx="3035885" cy="646331"/>
          </a:xfrm>
          <a:prstGeom prst="rect">
            <a:avLst/>
          </a:prstGeom>
          <a:noFill/>
        </p:spPr>
        <p:txBody>
          <a:bodyPr wrap="square" rtlCol="0">
            <a:spAutoFit/>
          </a:bodyPr>
          <a:lstStyle/>
          <a:p>
            <a:r>
              <a:rPr lang="cs-CZ" dirty="0" smtClean="0"/>
              <a:t>Sluchátko v mikrotelefonu – převod na akustický signál</a:t>
            </a:r>
            <a:endParaRPr lang="cs-CZ" dirty="0"/>
          </a:p>
        </p:txBody>
      </p:sp>
      <p:pic>
        <p:nvPicPr>
          <p:cNvPr id="32" name="Picture 8" descr="C:\Users\Pavel\AppData\Local\Microsoft\Windows\Temporary Internet Files\Content.IE5\VSLFSKBD\MC900281285[1].wmf"/>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858267" y="4977182"/>
            <a:ext cx="1015294" cy="1502246"/>
          </a:xfrm>
          <a:prstGeom prst="rect">
            <a:avLst/>
          </a:prstGeom>
          <a:noFill/>
          <a:extLst>
            <a:ext uri="{909E8E84-426E-40DD-AFC4-6F175D3DCCD1}">
              <a14:hiddenFill xmlns:a14="http://schemas.microsoft.com/office/drawing/2010/main">
                <a:solidFill>
                  <a:srgbClr val="FFFFFF"/>
                </a:solidFill>
              </a14:hiddenFill>
            </a:ext>
          </a:extLst>
        </p:spPr>
      </p:pic>
      <p:sp>
        <p:nvSpPr>
          <p:cNvPr id="33" name="TextovéPole 32"/>
          <p:cNvSpPr txBox="1"/>
          <p:nvPr/>
        </p:nvSpPr>
        <p:spPr>
          <a:xfrm>
            <a:off x="33666" y="5371827"/>
            <a:ext cx="1824601" cy="646331"/>
          </a:xfrm>
          <a:prstGeom prst="rect">
            <a:avLst/>
          </a:prstGeom>
          <a:noFill/>
        </p:spPr>
        <p:txBody>
          <a:bodyPr wrap="square" rtlCol="0">
            <a:spAutoFit/>
          </a:bodyPr>
          <a:lstStyle/>
          <a:p>
            <a:r>
              <a:rPr lang="cs-CZ" dirty="0" smtClean="0"/>
              <a:t>Lidské ucho – akustický signál</a:t>
            </a:r>
            <a:endParaRPr lang="cs-CZ" dirty="0"/>
          </a:p>
        </p:txBody>
      </p:sp>
      <p:grpSp>
        <p:nvGrpSpPr>
          <p:cNvPr id="35" name="Skupina 34"/>
          <p:cNvGrpSpPr/>
          <p:nvPr/>
        </p:nvGrpSpPr>
        <p:grpSpPr>
          <a:xfrm rot="12043531">
            <a:off x="2844709" y="5320562"/>
            <a:ext cx="555625" cy="800101"/>
            <a:chOff x="10663238" y="2244725"/>
            <a:chExt cx="555625" cy="800101"/>
          </a:xfrm>
        </p:grpSpPr>
        <p:sp>
          <p:nvSpPr>
            <p:cNvPr id="36" name="Freeform 41"/>
            <p:cNvSpPr>
              <a:spLocks/>
            </p:cNvSpPr>
            <p:nvPr/>
          </p:nvSpPr>
          <p:spPr bwMode="auto">
            <a:xfrm>
              <a:off x="10663238" y="2244725"/>
              <a:ext cx="339725" cy="463550"/>
            </a:xfrm>
            <a:custGeom>
              <a:avLst/>
              <a:gdLst>
                <a:gd name="T0" fmla="*/ 0 w 426"/>
                <a:gd name="T1" fmla="*/ 584 h 584"/>
                <a:gd name="T2" fmla="*/ 286 w 426"/>
                <a:gd name="T3" fmla="*/ 0 h 584"/>
                <a:gd name="T4" fmla="*/ 426 w 426"/>
                <a:gd name="T5" fmla="*/ 173 h 584"/>
                <a:gd name="T6" fmla="*/ 0 w 426"/>
                <a:gd name="T7" fmla="*/ 584 h 584"/>
              </a:gdLst>
              <a:ahLst/>
              <a:cxnLst>
                <a:cxn ang="0">
                  <a:pos x="T0" y="T1"/>
                </a:cxn>
                <a:cxn ang="0">
                  <a:pos x="T2" y="T3"/>
                </a:cxn>
                <a:cxn ang="0">
                  <a:pos x="T4" y="T5"/>
                </a:cxn>
                <a:cxn ang="0">
                  <a:pos x="T6" y="T7"/>
                </a:cxn>
              </a:cxnLst>
              <a:rect l="0" t="0" r="r" b="b"/>
              <a:pathLst>
                <a:path w="426" h="584">
                  <a:moveTo>
                    <a:pt x="0" y="584"/>
                  </a:moveTo>
                  <a:lnTo>
                    <a:pt x="286" y="0"/>
                  </a:lnTo>
                  <a:lnTo>
                    <a:pt x="426" y="173"/>
                  </a:lnTo>
                  <a:lnTo>
                    <a:pt x="0" y="58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cs-CZ"/>
            </a:p>
          </p:txBody>
        </p:sp>
        <p:sp>
          <p:nvSpPr>
            <p:cNvPr id="37" name="Freeform 42"/>
            <p:cNvSpPr>
              <a:spLocks/>
            </p:cNvSpPr>
            <p:nvPr/>
          </p:nvSpPr>
          <p:spPr bwMode="auto">
            <a:xfrm>
              <a:off x="10714038" y="2562225"/>
              <a:ext cx="461963" cy="198438"/>
            </a:xfrm>
            <a:custGeom>
              <a:avLst/>
              <a:gdLst>
                <a:gd name="T0" fmla="*/ 0 w 582"/>
                <a:gd name="T1" fmla="*/ 250 h 250"/>
                <a:gd name="T2" fmla="*/ 582 w 582"/>
                <a:gd name="T3" fmla="*/ 0 h 250"/>
                <a:gd name="T4" fmla="*/ 572 w 582"/>
                <a:gd name="T5" fmla="*/ 227 h 250"/>
                <a:gd name="T6" fmla="*/ 0 w 582"/>
                <a:gd name="T7" fmla="*/ 250 h 250"/>
              </a:gdLst>
              <a:ahLst/>
              <a:cxnLst>
                <a:cxn ang="0">
                  <a:pos x="T0" y="T1"/>
                </a:cxn>
                <a:cxn ang="0">
                  <a:pos x="T2" y="T3"/>
                </a:cxn>
                <a:cxn ang="0">
                  <a:pos x="T4" y="T5"/>
                </a:cxn>
                <a:cxn ang="0">
                  <a:pos x="T6" y="T7"/>
                </a:cxn>
              </a:cxnLst>
              <a:rect l="0" t="0" r="r" b="b"/>
              <a:pathLst>
                <a:path w="582" h="250">
                  <a:moveTo>
                    <a:pt x="0" y="250"/>
                  </a:moveTo>
                  <a:lnTo>
                    <a:pt x="582" y="0"/>
                  </a:lnTo>
                  <a:lnTo>
                    <a:pt x="572" y="227"/>
                  </a:lnTo>
                  <a:lnTo>
                    <a:pt x="0" y="2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cs-CZ"/>
            </a:p>
          </p:txBody>
        </p:sp>
        <p:sp>
          <p:nvSpPr>
            <p:cNvPr id="38" name="Freeform 43"/>
            <p:cNvSpPr>
              <a:spLocks/>
            </p:cNvSpPr>
            <p:nvPr/>
          </p:nvSpPr>
          <p:spPr bwMode="auto">
            <a:xfrm>
              <a:off x="10761663" y="2846388"/>
              <a:ext cx="457200" cy="198438"/>
            </a:xfrm>
            <a:custGeom>
              <a:avLst/>
              <a:gdLst>
                <a:gd name="T0" fmla="*/ 0 w 576"/>
                <a:gd name="T1" fmla="*/ 0 h 250"/>
                <a:gd name="T2" fmla="*/ 576 w 576"/>
                <a:gd name="T3" fmla="*/ 85 h 250"/>
                <a:gd name="T4" fmla="*/ 502 w 576"/>
                <a:gd name="T5" fmla="*/ 250 h 250"/>
                <a:gd name="T6" fmla="*/ 0 w 576"/>
                <a:gd name="T7" fmla="*/ 0 h 250"/>
              </a:gdLst>
              <a:ahLst/>
              <a:cxnLst>
                <a:cxn ang="0">
                  <a:pos x="T0" y="T1"/>
                </a:cxn>
                <a:cxn ang="0">
                  <a:pos x="T2" y="T3"/>
                </a:cxn>
                <a:cxn ang="0">
                  <a:pos x="T4" y="T5"/>
                </a:cxn>
                <a:cxn ang="0">
                  <a:pos x="T6" y="T7"/>
                </a:cxn>
              </a:cxnLst>
              <a:rect l="0" t="0" r="r" b="b"/>
              <a:pathLst>
                <a:path w="576" h="250">
                  <a:moveTo>
                    <a:pt x="0" y="0"/>
                  </a:moveTo>
                  <a:lnTo>
                    <a:pt x="576" y="85"/>
                  </a:lnTo>
                  <a:lnTo>
                    <a:pt x="502" y="25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cs-CZ"/>
            </a:p>
          </p:txBody>
        </p:sp>
      </p:grpSp>
      <p:sp>
        <p:nvSpPr>
          <p:cNvPr id="39" name="Šipka doprava 38"/>
          <p:cNvSpPr/>
          <p:nvPr/>
        </p:nvSpPr>
        <p:spPr>
          <a:xfrm>
            <a:off x="3876444" y="2108430"/>
            <a:ext cx="602624" cy="358941"/>
          </a:xfrm>
          <a:prstGeom prst="rightArrow">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40" name="Šipka doprava 39"/>
          <p:cNvSpPr/>
          <p:nvPr/>
        </p:nvSpPr>
        <p:spPr>
          <a:xfrm>
            <a:off x="5995981" y="2125316"/>
            <a:ext cx="602624" cy="358941"/>
          </a:xfrm>
          <a:prstGeom prst="rightArrow">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41" name="Šipka doprava 40"/>
          <p:cNvSpPr/>
          <p:nvPr/>
        </p:nvSpPr>
        <p:spPr>
          <a:xfrm rot="5400000">
            <a:off x="7876438" y="3318684"/>
            <a:ext cx="808372" cy="358941"/>
          </a:xfrm>
          <a:prstGeom prst="rightArrow">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42" name="Šipka doprava 41"/>
          <p:cNvSpPr/>
          <p:nvPr/>
        </p:nvSpPr>
        <p:spPr>
          <a:xfrm rot="10022289">
            <a:off x="6579252" y="4530697"/>
            <a:ext cx="694601" cy="358941"/>
          </a:xfrm>
          <a:prstGeom prst="rightArrow">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789710759"/>
      </p:ext>
    </p:extLst>
  </p:cSld>
  <p:clrMapOvr>
    <a:masterClrMapping/>
  </p:clrMapOvr>
  <p:transition>
    <p:randomBa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2</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2" name="TextovéPole 11"/>
          <p:cNvSpPr txBox="1"/>
          <p:nvPr/>
        </p:nvSpPr>
        <p:spPr>
          <a:xfrm>
            <a:off x="350912" y="1551579"/>
            <a:ext cx="6120680" cy="707886"/>
          </a:xfrm>
          <a:prstGeom prst="rect">
            <a:avLst/>
          </a:prstGeom>
          <a:noFill/>
        </p:spPr>
        <p:txBody>
          <a:bodyPr wrap="square" rtlCol="0">
            <a:spAutoFit/>
          </a:bodyPr>
          <a:lstStyle/>
          <a:p>
            <a:r>
              <a:rPr lang="cs-CZ" sz="2000" b="1" dirty="0" smtClean="0"/>
              <a:t>Jaký typ připojení k Internetu máte doma ?</a:t>
            </a:r>
          </a:p>
          <a:p>
            <a:r>
              <a:rPr lang="cs-CZ" sz="2000" b="1" dirty="0" smtClean="0"/>
              <a:t>A znáte jeho vlastnosti ?</a:t>
            </a:r>
            <a:endParaRPr lang="cs-CZ" sz="2000" b="1" dirty="0"/>
          </a:p>
        </p:txBody>
      </p:sp>
      <p:sp>
        <p:nvSpPr>
          <p:cNvPr id="13" name="TextovéPole 12"/>
          <p:cNvSpPr txBox="1"/>
          <p:nvPr/>
        </p:nvSpPr>
        <p:spPr>
          <a:xfrm>
            <a:off x="604714" y="2474412"/>
            <a:ext cx="6120680" cy="400110"/>
          </a:xfrm>
          <a:prstGeom prst="rect">
            <a:avLst/>
          </a:prstGeom>
          <a:noFill/>
        </p:spPr>
        <p:txBody>
          <a:bodyPr wrap="square" rtlCol="0">
            <a:spAutoFit/>
          </a:bodyPr>
          <a:lstStyle/>
          <a:p>
            <a:r>
              <a:rPr lang="cs-CZ" sz="2000" b="1" dirty="0" smtClean="0"/>
              <a:t>Případně, jaké jiné způsoby kromě toho znáte ?</a:t>
            </a:r>
            <a:endParaRPr lang="cs-CZ" sz="2000" b="1" dirty="0"/>
          </a:p>
        </p:txBody>
      </p:sp>
      <p:sp>
        <p:nvSpPr>
          <p:cNvPr id="14" name="TextovéPole 13"/>
          <p:cNvSpPr txBox="1"/>
          <p:nvPr/>
        </p:nvSpPr>
        <p:spPr>
          <a:xfrm>
            <a:off x="186142" y="3296791"/>
            <a:ext cx="8405738" cy="707886"/>
          </a:xfrm>
          <a:prstGeom prst="rect">
            <a:avLst/>
          </a:prstGeom>
          <a:noFill/>
        </p:spPr>
        <p:txBody>
          <a:bodyPr wrap="square" rtlCol="0">
            <a:spAutoFit/>
          </a:bodyPr>
          <a:lstStyle/>
          <a:p>
            <a:r>
              <a:rPr lang="cs-CZ" sz="2000" dirty="0" smtClean="0"/>
              <a:t>Udělejte v rámci své třídy malou anketu, vypište všechny typy připojení a spočítejte v procentech zastoupení jednotlivých technologií ve vaší třídě.</a:t>
            </a:r>
            <a:endParaRPr lang="cs-CZ" sz="2000" dirty="0"/>
          </a:p>
        </p:txBody>
      </p:sp>
      <p:sp>
        <p:nvSpPr>
          <p:cNvPr id="15" name="TextovéPole 14"/>
          <p:cNvSpPr txBox="1"/>
          <p:nvPr/>
        </p:nvSpPr>
        <p:spPr>
          <a:xfrm>
            <a:off x="284555" y="4331095"/>
            <a:ext cx="8208912" cy="677108"/>
          </a:xfrm>
          <a:prstGeom prst="rect">
            <a:avLst/>
          </a:prstGeom>
          <a:noFill/>
        </p:spPr>
        <p:txBody>
          <a:bodyPr wrap="square" rtlCol="0">
            <a:spAutoFit/>
          </a:bodyPr>
          <a:lstStyle/>
          <a:p>
            <a:r>
              <a:rPr lang="cs-CZ" sz="2000" b="1" dirty="0" smtClean="0"/>
              <a:t>Jak myslíte, že by podobný průzkum dopadl v celé ČR ?</a:t>
            </a:r>
          </a:p>
          <a:p>
            <a:r>
              <a:rPr lang="cs-CZ" dirty="0" smtClean="0"/>
              <a:t>Které typy datových přípojek k Internetu jsou v současné době nejrozšířenější a proč? </a:t>
            </a:r>
            <a:endParaRPr lang="cs-CZ" dirty="0"/>
          </a:p>
        </p:txBody>
      </p:sp>
      <p:pic>
        <p:nvPicPr>
          <p:cNvPr id="16" name="Picture 2" descr="C:\Users\Pavel\AppData\Local\Microsoft\Windows\Temporary Internet Files\Content.IE5\BLNZJPCF\MP900382835[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25394" y="1488701"/>
            <a:ext cx="2158138" cy="1541527"/>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C:\Users\Pavel\AppData\Local\Microsoft\Windows\Temporary Internet Files\Content.IE5\RO5OSVXZ\MC900431626[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84879" y="4999484"/>
            <a:ext cx="1662648" cy="1662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5511059"/>
      </p:ext>
    </p:extLst>
  </p:cSld>
  <p:clrMapOvr>
    <a:masterClrMapping/>
  </p:clrMapOvr>
  <p:transition>
    <p:randomBa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Nedokonalosti </a:t>
            </a:r>
            <a:r>
              <a:rPr lang="cs-CZ" sz="1800" dirty="0" smtClean="0"/>
              <a:t>při </a:t>
            </a:r>
            <a:r>
              <a:rPr lang="cs-CZ" sz="1800" dirty="0"/>
              <a:t>přenosu</a:t>
            </a:r>
          </a:p>
        </p:txBody>
      </p:sp>
      <p:sp>
        <p:nvSpPr>
          <p:cNvPr id="29" name="TextovéPole 28"/>
          <p:cNvSpPr txBox="1"/>
          <p:nvPr/>
        </p:nvSpPr>
        <p:spPr>
          <a:xfrm>
            <a:off x="238944" y="1388156"/>
            <a:ext cx="8797552" cy="2862322"/>
          </a:xfrm>
          <a:prstGeom prst="rect">
            <a:avLst/>
          </a:prstGeom>
          <a:noFill/>
        </p:spPr>
        <p:txBody>
          <a:bodyPr wrap="square" rtlCol="0">
            <a:spAutoFit/>
          </a:bodyPr>
          <a:lstStyle/>
          <a:p>
            <a:pPr marL="342900" indent="-342900">
              <a:buFont typeface="Arial" pitchFamily="34" charset="0"/>
              <a:buChar char="•"/>
            </a:pPr>
            <a:r>
              <a:rPr lang="cs-CZ" sz="2000" b="1" dirty="0" smtClean="0"/>
              <a:t>Přenosový kanál</a:t>
            </a:r>
          </a:p>
          <a:p>
            <a:pPr marL="800100" lvl="1" indent="-342900">
              <a:buFont typeface="Arial" pitchFamily="34" charset="0"/>
              <a:buChar char="•"/>
            </a:pPr>
            <a:r>
              <a:rPr lang="cs-CZ" sz="2000" dirty="0" smtClean="0"/>
              <a:t>Omezené frekvenční pásmo </a:t>
            </a:r>
          </a:p>
          <a:p>
            <a:pPr marL="800100" lvl="1" indent="-342900">
              <a:buFont typeface="Arial" pitchFamily="34" charset="0"/>
              <a:buChar char="•"/>
            </a:pPr>
            <a:r>
              <a:rPr lang="cs-CZ" sz="2000" dirty="0" smtClean="0"/>
              <a:t>Parametry přenosových kanálů závislé na frekvenci (metalické vedení, optické vlákno, rádiové vlny volným prostorem)</a:t>
            </a:r>
          </a:p>
          <a:p>
            <a:pPr marL="800100" lvl="1" indent="-342900">
              <a:buFont typeface="Arial" pitchFamily="34" charset="0"/>
              <a:buChar char="•"/>
            </a:pPr>
            <a:r>
              <a:rPr lang="cs-CZ" sz="2000" dirty="0" smtClean="0"/>
              <a:t>Parametry kanálů závislé i na čase – změny vlivem změn okolního prostředí</a:t>
            </a:r>
          </a:p>
          <a:p>
            <a:pPr marL="342900" indent="-342900">
              <a:buFont typeface="Arial" pitchFamily="34" charset="0"/>
              <a:buChar char="•"/>
            </a:pPr>
            <a:r>
              <a:rPr lang="cs-CZ" sz="2000" b="1" dirty="0" smtClean="0"/>
              <a:t>Převodníky</a:t>
            </a:r>
            <a:r>
              <a:rPr lang="cs-CZ" sz="2000" dirty="0" smtClean="0"/>
              <a:t> signálů</a:t>
            </a:r>
          </a:p>
          <a:p>
            <a:pPr marL="800100" lvl="1" indent="-342900">
              <a:buFont typeface="Arial" pitchFamily="34" charset="0"/>
              <a:buChar char="•"/>
            </a:pPr>
            <a:r>
              <a:rPr lang="cs-CZ" sz="2000" dirty="0" smtClean="0"/>
              <a:t>Obsahují reálné součástky s omezenými parametry a vlastnostmi</a:t>
            </a:r>
          </a:p>
          <a:p>
            <a:pPr marL="800100" lvl="1" indent="-342900">
              <a:buFont typeface="Arial" pitchFamily="34" charset="0"/>
              <a:buChar char="•"/>
            </a:pPr>
            <a:r>
              <a:rPr lang="cs-CZ" sz="2000" dirty="0" smtClean="0"/>
              <a:t>Omezení při převodu a úpravě signálů, ztrátová komprese</a:t>
            </a:r>
            <a:endParaRPr lang="cs-CZ" sz="2000" dirty="0"/>
          </a:p>
        </p:txBody>
      </p:sp>
    </p:spTree>
    <p:extLst>
      <p:ext uri="{BB962C8B-B14F-4D97-AF65-F5344CB8AC3E}">
        <p14:creationId xmlns:p14="http://schemas.microsoft.com/office/powerpoint/2010/main" val="2151392717"/>
      </p:ext>
    </p:extLst>
  </p:cSld>
  <p:clrMapOvr>
    <a:masterClrMapping/>
  </p:clrMapOvr>
  <p:transition>
    <p:randomBa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Nedokonalosti </a:t>
            </a:r>
            <a:r>
              <a:rPr lang="cs-CZ" sz="1800" dirty="0" smtClean="0"/>
              <a:t>při přenosu – telefonní kanál</a:t>
            </a:r>
            <a:endParaRPr lang="cs-CZ" sz="1800" dirty="0"/>
          </a:p>
        </p:txBody>
      </p:sp>
      <p:pic>
        <p:nvPicPr>
          <p:cNvPr id="3" name="Obrázek 2"/>
          <p:cNvPicPr>
            <a:picLocks noChangeAspect="1"/>
          </p:cNvPicPr>
          <p:nvPr/>
        </p:nvPicPr>
        <p:blipFill>
          <a:blip r:embed="rId3"/>
          <a:stretch>
            <a:fillRect/>
          </a:stretch>
        </p:blipFill>
        <p:spPr>
          <a:xfrm>
            <a:off x="101600" y="1328738"/>
            <a:ext cx="4508500" cy="2848552"/>
          </a:xfrm>
          <a:prstGeom prst="rect">
            <a:avLst/>
          </a:prstGeom>
        </p:spPr>
      </p:pic>
      <p:sp>
        <p:nvSpPr>
          <p:cNvPr id="4" name="Obdélník 3"/>
          <p:cNvSpPr/>
          <p:nvPr/>
        </p:nvSpPr>
        <p:spPr>
          <a:xfrm>
            <a:off x="457200" y="4328724"/>
            <a:ext cx="3797300" cy="646331"/>
          </a:xfrm>
          <a:prstGeom prst="rect">
            <a:avLst/>
          </a:prstGeom>
        </p:spPr>
        <p:txBody>
          <a:bodyPr wrap="square">
            <a:spAutoFit/>
          </a:bodyPr>
          <a:lstStyle/>
          <a:p>
            <a:pPr algn="ctr"/>
            <a:r>
              <a:rPr lang="cs-CZ" dirty="0" smtClean="0"/>
              <a:t>Mezní útlum telefonního kanálu v pásmu 300-3400 Hz</a:t>
            </a:r>
            <a:endParaRPr lang="cs-CZ" dirty="0"/>
          </a:p>
        </p:txBody>
      </p:sp>
      <p:pic>
        <p:nvPicPr>
          <p:cNvPr id="3074" name="Picture 2" descr="http://access.feld.cvut.cz/image/200412020958_utlum.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8008" y="1472126"/>
            <a:ext cx="4239684" cy="3179763"/>
          </a:xfrm>
          <a:prstGeom prst="rect">
            <a:avLst/>
          </a:prstGeom>
          <a:noFill/>
          <a:extLst>
            <a:ext uri="{909E8E84-426E-40DD-AFC4-6F175D3DCCD1}">
              <a14:hiddenFill xmlns:a14="http://schemas.microsoft.com/office/drawing/2010/main">
                <a:solidFill>
                  <a:srgbClr val="FFFFFF"/>
                </a:solidFill>
              </a14:hiddenFill>
            </a:ext>
          </a:extLst>
        </p:spPr>
      </p:pic>
      <p:sp>
        <p:nvSpPr>
          <p:cNvPr id="7" name="Obdélník 6"/>
          <p:cNvSpPr/>
          <p:nvPr/>
        </p:nvSpPr>
        <p:spPr>
          <a:xfrm>
            <a:off x="4907492" y="4815011"/>
            <a:ext cx="4203700" cy="646331"/>
          </a:xfrm>
          <a:prstGeom prst="rect">
            <a:avLst/>
          </a:prstGeom>
        </p:spPr>
        <p:txBody>
          <a:bodyPr wrap="square">
            <a:spAutoFit/>
          </a:bodyPr>
          <a:lstStyle/>
          <a:p>
            <a:pPr algn="ctr"/>
            <a:r>
              <a:rPr lang="cs-CZ" dirty="0" smtClean="0"/>
              <a:t>Simulace měrného útlumu symetrického páru pro 3 různé teploty</a:t>
            </a:r>
            <a:endParaRPr lang="cs-CZ" dirty="0"/>
          </a:p>
        </p:txBody>
      </p:sp>
    </p:spTree>
    <p:extLst>
      <p:ext uri="{BB962C8B-B14F-4D97-AF65-F5344CB8AC3E}">
        <p14:creationId xmlns:p14="http://schemas.microsoft.com/office/powerpoint/2010/main" val="3400863920"/>
      </p:ext>
    </p:extLst>
  </p:cSld>
  <p:clrMapOvr>
    <a:masterClrMapping/>
  </p:clrMapOvr>
  <p:transition>
    <p:randomBa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Nedokonalosti </a:t>
            </a:r>
            <a:r>
              <a:rPr lang="cs-CZ" sz="1800" dirty="0" smtClean="0"/>
              <a:t>při přenosu – telefonní kanál</a:t>
            </a:r>
            <a:endParaRPr lang="cs-CZ" sz="1800" dirty="0"/>
          </a:p>
        </p:txBody>
      </p:sp>
      <p:sp>
        <p:nvSpPr>
          <p:cNvPr id="7" name="Obdélník 6"/>
          <p:cNvSpPr/>
          <p:nvPr/>
        </p:nvSpPr>
        <p:spPr>
          <a:xfrm>
            <a:off x="321453" y="4994180"/>
            <a:ext cx="4203700" cy="646331"/>
          </a:xfrm>
          <a:prstGeom prst="rect">
            <a:avLst/>
          </a:prstGeom>
        </p:spPr>
        <p:txBody>
          <a:bodyPr wrap="square">
            <a:spAutoFit/>
          </a:bodyPr>
          <a:lstStyle/>
          <a:p>
            <a:pPr algn="ctr"/>
            <a:r>
              <a:rPr lang="cs-CZ" dirty="0" smtClean="0"/>
              <a:t>Závislost intenzity poruch </a:t>
            </a:r>
            <a:r>
              <a:rPr lang="cs-CZ" dirty="0" smtClean="0">
                <a:latin typeface="Symbol" panose="05050102010706020507" pitchFamily="18" charset="2"/>
              </a:rPr>
              <a:t>l</a:t>
            </a:r>
            <a:r>
              <a:rPr lang="cs-CZ" dirty="0" smtClean="0"/>
              <a:t>(t) na čase t – vanová křivka</a:t>
            </a:r>
            <a:endParaRPr lang="cs-CZ" dirty="0"/>
          </a:p>
        </p:txBody>
      </p:sp>
      <p:pic>
        <p:nvPicPr>
          <p:cNvPr id="4098" name="Picture 2" descr="Závislost intenzity poruch λ(t) na &amp;ccaron;ase t - vanová k&amp;rcaron;ivk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341438"/>
            <a:ext cx="4652153" cy="3446462"/>
          </a:xfrm>
          <a:prstGeom prst="rect">
            <a:avLst/>
          </a:prstGeom>
          <a:noFill/>
          <a:extLst>
            <a:ext uri="{909E8E84-426E-40DD-AFC4-6F175D3DCCD1}">
              <a14:hiddenFill xmlns:a14="http://schemas.microsoft.com/office/drawing/2010/main">
                <a:solidFill>
                  <a:srgbClr val="FFFFFF"/>
                </a:solidFill>
              </a14:hiddenFill>
            </a:ext>
          </a:extLst>
        </p:spPr>
      </p:pic>
      <p:sp>
        <p:nvSpPr>
          <p:cNvPr id="8" name="Obdélník 7"/>
          <p:cNvSpPr/>
          <p:nvPr/>
        </p:nvSpPr>
        <p:spPr>
          <a:xfrm>
            <a:off x="4826000" y="1436811"/>
            <a:ext cx="4203700" cy="3693319"/>
          </a:xfrm>
          <a:prstGeom prst="rect">
            <a:avLst/>
          </a:prstGeom>
        </p:spPr>
        <p:txBody>
          <a:bodyPr wrap="square">
            <a:spAutoFit/>
          </a:bodyPr>
          <a:lstStyle/>
          <a:p>
            <a:r>
              <a:rPr lang="cs-CZ" dirty="0" smtClean="0">
                <a:solidFill>
                  <a:srgbClr val="C00000"/>
                </a:solidFill>
              </a:rPr>
              <a:t>Oblast A</a:t>
            </a:r>
            <a:r>
              <a:rPr lang="cs-CZ" dirty="0" smtClean="0"/>
              <a:t> – etapa časných poruch vlivem materiálových vad a nedokonalostí výrobní technologie, obvykle pokrývá zkušební provoz</a:t>
            </a:r>
          </a:p>
          <a:p>
            <a:endParaRPr lang="cs-CZ" dirty="0"/>
          </a:p>
          <a:p>
            <a:r>
              <a:rPr lang="cs-CZ" dirty="0" smtClean="0">
                <a:solidFill>
                  <a:srgbClr val="C00000"/>
                </a:solidFill>
              </a:rPr>
              <a:t>Oblast B</a:t>
            </a:r>
            <a:r>
              <a:rPr lang="cs-CZ" dirty="0" smtClean="0"/>
              <a:t> – etapa ustáleného provozu, náhodné poruchy během provozu systému</a:t>
            </a:r>
          </a:p>
          <a:p>
            <a:endParaRPr lang="cs-CZ" dirty="0"/>
          </a:p>
          <a:p>
            <a:r>
              <a:rPr lang="cs-CZ" dirty="0" smtClean="0">
                <a:solidFill>
                  <a:srgbClr val="C00000"/>
                </a:solidFill>
              </a:rPr>
              <a:t>Oblast C</a:t>
            </a:r>
            <a:r>
              <a:rPr lang="cs-CZ" dirty="0" smtClean="0"/>
              <a:t> – etapa stárnutí, intenzita poruch narůstá vlivem stárnutí, opotřebení a časovým změnám parametrů</a:t>
            </a:r>
            <a:endParaRPr lang="cs-CZ" dirty="0"/>
          </a:p>
        </p:txBody>
      </p:sp>
    </p:spTree>
    <p:extLst>
      <p:ext uri="{BB962C8B-B14F-4D97-AF65-F5344CB8AC3E}">
        <p14:creationId xmlns:p14="http://schemas.microsoft.com/office/powerpoint/2010/main" val="4051106637"/>
      </p:ext>
    </p:extLst>
  </p:cSld>
  <p:clrMapOvr>
    <a:masterClrMapping/>
  </p:clrMapOvr>
  <p:transition>
    <p:randomBa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Nedokonalosti  při přenosu</a:t>
            </a:r>
          </a:p>
        </p:txBody>
      </p:sp>
      <p:sp>
        <p:nvSpPr>
          <p:cNvPr id="4" name="TextovéPole 3"/>
          <p:cNvSpPr txBox="1"/>
          <p:nvPr/>
        </p:nvSpPr>
        <p:spPr>
          <a:xfrm>
            <a:off x="238944" y="1439670"/>
            <a:ext cx="8797552" cy="2246769"/>
          </a:xfrm>
          <a:prstGeom prst="rect">
            <a:avLst/>
          </a:prstGeom>
          <a:noFill/>
        </p:spPr>
        <p:txBody>
          <a:bodyPr wrap="square" rtlCol="0">
            <a:spAutoFit/>
          </a:bodyPr>
          <a:lstStyle/>
          <a:p>
            <a:pPr marL="342900" indent="-342900">
              <a:buFont typeface="Arial" pitchFamily="34" charset="0"/>
              <a:buChar char="•"/>
            </a:pPr>
            <a:r>
              <a:rPr lang="cs-CZ" sz="2000" b="1" dirty="0" smtClean="0"/>
              <a:t>Důsledky</a:t>
            </a:r>
            <a:endParaRPr lang="cs-CZ" sz="2000" dirty="0" smtClean="0"/>
          </a:p>
          <a:p>
            <a:pPr marL="800100" lvl="1" indent="-342900">
              <a:buFont typeface="Arial" pitchFamily="34" charset="0"/>
              <a:buChar char="•"/>
            </a:pPr>
            <a:r>
              <a:rPr lang="cs-CZ" sz="2000" dirty="0" smtClean="0"/>
              <a:t>Vznik přeslechů, interferencí, šumů, zkreslení,…</a:t>
            </a:r>
          </a:p>
          <a:p>
            <a:pPr marL="800100" lvl="1" indent="-342900">
              <a:buFont typeface="Arial" pitchFamily="34" charset="0"/>
              <a:buChar char="•"/>
            </a:pPr>
            <a:r>
              <a:rPr lang="cs-CZ" sz="2000" dirty="0" smtClean="0"/>
              <a:t>U telefonních hovorů (obecně při přenosu zvuku) – ozvěna, zhoršení srozumitelnosti, kolísání hlasitosti, přeslechy</a:t>
            </a:r>
          </a:p>
          <a:p>
            <a:pPr marL="800100" lvl="1" indent="-342900">
              <a:buFont typeface="Arial" pitchFamily="34" charset="0"/>
              <a:buChar char="•"/>
            </a:pPr>
            <a:r>
              <a:rPr lang="cs-CZ" sz="2000" dirty="0" smtClean="0"/>
              <a:t>Při přenosu videa, obrazu – chyby v obraze, kostičkování, zasekávání obrazu</a:t>
            </a:r>
          </a:p>
          <a:p>
            <a:pPr marL="800100" lvl="1" indent="-342900">
              <a:buFont typeface="Arial" pitchFamily="34" charset="0"/>
              <a:buChar char="•"/>
            </a:pPr>
            <a:r>
              <a:rPr lang="cs-CZ" sz="2000" dirty="0" smtClean="0"/>
              <a:t>Při datových přenosech – vznik chyb v přenášených datech </a:t>
            </a:r>
          </a:p>
        </p:txBody>
      </p:sp>
      <p:pic>
        <p:nvPicPr>
          <p:cNvPr id="5" name="Picture 2" descr="C:\Users\Pavel\AppData\Local\Microsoft\Windows\Temporary Internet Files\Content.IE5\CK5X5V0T\MC900304323[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26647" y="3923169"/>
            <a:ext cx="2804649" cy="1152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6061079"/>
      </p:ext>
    </p:extLst>
  </p:cSld>
  <p:clrMapOvr>
    <a:masterClrMapping/>
  </p:clrMapOvr>
  <p:transition>
    <p:randomBa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4294967295"/>
          </p:nvPr>
        </p:nvSpPr>
        <p:spPr>
          <a:xfrm>
            <a:off x="615950" y="1600200"/>
            <a:ext cx="8140700" cy="2897188"/>
          </a:xfrm>
        </p:spPr>
        <p:txBody>
          <a:bodyPr/>
          <a:lstStyle/>
          <a:p>
            <a:pPr algn="ctr">
              <a:buFont typeface="Wingdings" pitchFamily="2" charset="2"/>
              <a:buNone/>
            </a:pPr>
            <a:endParaRPr lang="cs-CZ" sz="2800" b="1" dirty="0" smtClean="0">
              <a:solidFill>
                <a:schemeClr val="bg1"/>
              </a:solidFill>
            </a:endParaRPr>
          </a:p>
          <a:p>
            <a:pPr algn="ctr">
              <a:buFont typeface="Wingdings" pitchFamily="2" charset="2"/>
              <a:buNone/>
            </a:pPr>
            <a:r>
              <a:rPr lang="cs-CZ" sz="2800" b="1" dirty="0" smtClean="0">
                <a:solidFill>
                  <a:schemeClr val="bg1"/>
                </a:solidFill>
              </a:rPr>
              <a:t>DĚKUJI ZA POZORNOST</a:t>
            </a:r>
          </a:p>
        </p:txBody>
      </p:sp>
      <p:sp>
        <p:nvSpPr>
          <p:cNvPr id="27652" name="Rectangle 4"/>
          <p:cNvSpPr>
            <a:spLocks noChangeArrowheads="1"/>
          </p:cNvSpPr>
          <p:nvPr/>
        </p:nvSpPr>
        <p:spPr bwMode="auto">
          <a:xfrm>
            <a:off x="1927225" y="5591175"/>
            <a:ext cx="56134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266700" indent="-266700" eaLnBrk="0" hangingPunct="0">
              <a:spcBef>
                <a:spcPct val="20000"/>
              </a:spcBef>
              <a:buClr>
                <a:srgbClr val="D42E12"/>
              </a:buClr>
              <a:buFont typeface="Wingdings" pitchFamily="2" charset="2"/>
              <a:buNone/>
            </a:pPr>
            <a:r>
              <a:rPr lang="cs-CZ" sz="1400" dirty="0" smtClean="0">
                <a:solidFill>
                  <a:schemeClr val="bg1"/>
                </a:solidFill>
              </a:rPr>
              <a:t>Střední průmyslová škola na Proseku, 2013</a:t>
            </a:r>
            <a:endParaRPr lang="cs-CZ" sz="1400" dirty="0">
              <a:solidFill>
                <a:schemeClr val="bg1"/>
              </a:solidFill>
            </a:endParaRPr>
          </a:p>
        </p:txBody>
      </p:sp>
      <p:pic>
        <p:nvPicPr>
          <p:cNvPr id="4" name="obrázek 482" descr="Logo_final_cervena"/>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24237" y="262352"/>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ové pole 2"/>
          <p:cNvSpPr txBox="1">
            <a:spLocks noChangeArrowheads="1"/>
          </p:cNvSpPr>
          <p:nvPr/>
        </p:nvSpPr>
        <p:spPr bwMode="auto">
          <a:xfrm>
            <a:off x="4516768" y="284577"/>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Calibri" pitchFamily="34" charset="0"/>
              </a:rPr>
              <a:t>STŘEDNÍ</a:t>
            </a:r>
            <a:endParaRPr lang="cs-CZ" dirty="0">
              <a:solidFill>
                <a:schemeClr val="bg1"/>
              </a:solidFill>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solidFill>
                  <a:schemeClr val="bg1"/>
                </a:solidFill>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NA</a:t>
            </a:r>
            <a:r>
              <a:rPr kumimoji="0" lang="cs-CZ" sz="900" b="1" i="0" u="none" strike="noStrike" cap="none" normalizeH="0" dirty="0" smtClean="0">
                <a:ln>
                  <a:noFill/>
                </a:ln>
                <a:solidFill>
                  <a:schemeClr val="bg1"/>
                </a:solidFill>
                <a:effectLst/>
                <a:latin typeface="Arial" pitchFamily="34" charset="0"/>
              </a:rPr>
              <a:t> PROSEKU</a:t>
            </a:r>
            <a:endParaRPr kumimoji="0" lang="cs-CZ" sz="900" b="1" i="0" u="none" strike="noStrike" cap="none" normalizeH="0" baseline="0" dirty="0" smtClean="0">
              <a:ln>
                <a:noFill/>
              </a:ln>
              <a:solidFill>
                <a:schemeClr val="bg1"/>
              </a:solidFill>
              <a:effectLst/>
              <a:latin typeface="Calibri" pitchFamily="34" charset="0"/>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765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build="p" autoUpdateAnimBg="0"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Současný stav přístupových sítí v </a:t>
            </a:r>
            <a:r>
              <a:rPr lang="cs-CZ" sz="1800" dirty="0" smtClean="0"/>
              <a:t>ČR</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3</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7" name="TextovéPole 16"/>
          <p:cNvSpPr txBox="1"/>
          <p:nvPr/>
        </p:nvSpPr>
        <p:spPr>
          <a:xfrm>
            <a:off x="539552" y="1437739"/>
            <a:ext cx="7632848" cy="707886"/>
          </a:xfrm>
          <a:prstGeom prst="rect">
            <a:avLst/>
          </a:prstGeom>
          <a:noFill/>
        </p:spPr>
        <p:txBody>
          <a:bodyPr wrap="square" rtlCol="0">
            <a:spAutoFit/>
          </a:bodyPr>
          <a:lstStyle/>
          <a:p>
            <a:r>
              <a:rPr lang="cs-CZ" sz="2000" dirty="0" smtClean="0"/>
              <a:t>Český telekomunikační úřad (ČTÚ) provádí každý rok průzkum a vydává aktualizované údaje – na obrázku graf z roku 2012.</a:t>
            </a:r>
            <a:endParaRPr lang="cs-CZ" sz="2000" dirty="0"/>
          </a:p>
        </p:txBody>
      </p:sp>
      <p:graphicFrame>
        <p:nvGraphicFramePr>
          <p:cNvPr id="18" name="Graf 17"/>
          <p:cNvGraphicFramePr>
            <a:graphicFrameLocks/>
          </p:cNvGraphicFramePr>
          <p:nvPr>
            <p:extLst>
              <p:ext uri="{D42A27DB-BD31-4B8C-83A1-F6EECF244321}">
                <p14:modId xmlns:p14="http://schemas.microsoft.com/office/powerpoint/2010/main" val="728463846"/>
              </p:ext>
            </p:extLst>
          </p:nvPr>
        </p:nvGraphicFramePr>
        <p:xfrm>
          <a:off x="850945" y="2301835"/>
          <a:ext cx="7322504" cy="409194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147446523"/>
      </p:ext>
    </p:extLst>
  </p:cSld>
  <p:clrMapOvr>
    <a:masterClrMapping/>
  </p:clrMapOvr>
  <p:transition>
    <p:randomBa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Základní dělení sítí elektronických komunikací</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4</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8" name="TextovéPole 7"/>
          <p:cNvSpPr txBox="1"/>
          <p:nvPr/>
        </p:nvSpPr>
        <p:spPr>
          <a:xfrm>
            <a:off x="144016" y="1341247"/>
            <a:ext cx="8964488" cy="3277820"/>
          </a:xfrm>
          <a:prstGeom prst="rect">
            <a:avLst/>
          </a:prstGeom>
          <a:noFill/>
        </p:spPr>
        <p:txBody>
          <a:bodyPr wrap="square" rtlCol="0">
            <a:spAutoFit/>
          </a:bodyPr>
          <a:lstStyle/>
          <a:p>
            <a:r>
              <a:rPr lang="cs-CZ" sz="2000" b="1" dirty="0" smtClean="0"/>
              <a:t>Páteřní vs. přístupové sítě</a:t>
            </a:r>
          </a:p>
          <a:p>
            <a:pPr marL="342900" indent="-342900">
              <a:spcBef>
                <a:spcPts val="200"/>
              </a:spcBef>
              <a:buFont typeface="Arial" pitchFamily="34" charset="0"/>
              <a:buChar char="•"/>
            </a:pPr>
            <a:r>
              <a:rPr lang="cs-CZ" sz="2000" dirty="0" smtClean="0"/>
              <a:t>Z pohledu základních funkcí a použitých technologií lze rozdělit sítě</a:t>
            </a:r>
          </a:p>
          <a:p>
            <a:pPr marL="800100" lvl="1" indent="-342900">
              <a:spcBef>
                <a:spcPts val="200"/>
              </a:spcBef>
              <a:buFont typeface="Wingdings" pitchFamily="2" charset="2"/>
              <a:buChar char="Ø"/>
            </a:pPr>
            <a:r>
              <a:rPr lang="cs-CZ" sz="2200" b="1" dirty="0" smtClean="0">
                <a:solidFill>
                  <a:srgbClr val="C00000"/>
                </a:solidFill>
              </a:rPr>
              <a:t>Páteřní</a:t>
            </a:r>
          </a:p>
          <a:p>
            <a:pPr marL="1257300" lvl="2" indent="-342900">
              <a:spcBef>
                <a:spcPts val="200"/>
              </a:spcBef>
              <a:buFont typeface="Wingdings" pitchFamily="2" charset="2"/>
              <a:buChar char="§"/>
            </a:pPr>
            <a:r>
              <a:rPr lang="cs-CZ" dirty="0" smtClean="0"/>
              <a:t>Slouží pro propojení páteřních uzlových prvků sítě na velké vzdálenosti</a:t>
            </a:r>
          </a:p>
          <a:p>
            <a:pPr marL="1257300" lvl="2" indent="-342900">
              <a:spcBef>
                <a:spcPts val="200"/>
              </a:spcBef>
              <a:buFont typeface="Wingdings" pitchFamily="2" charset="2"/>
              <a:buChar char="§"/>
            </a:pPr>
            <a:r>
              <a:rPr lang="cs-CZ" dirty="0" smtClean="0"/>
              <a:t>Vysoké přenosové rychlosti, přenos velkých objemů dat</a:t>
            </a:r>
          </a:p>
          <a:p>
            <a:pPr marL="1257300" lvl="2" indent="-342900">
              <a:spcBef>
                <a:spcPts val="200"/>
              </a:spcBef>
              <a:buFont typeface="Wingdings" pitchFamily="2" charset="2"/>
              <a:buChar char="§"/>
            </a:pPr>
            <a:r>
              <a:rPr lang="cs-CZ" dirty="0" smtClean="0"/>
              <a:t>Optické sítě, družicové spoje, vysokorychlostní radioreléové spoje</a:t>
            </a:r>
          </a:p>
          <a:p>
            <a:pPr marL="800100" lvl="1" indent="-342900">
              <a:spcBef>
                <a:spcPts val="200"/>
              </a:spcBef>
              <a:buFont typeface="Wingdings" pitchFamily="2" charset="2"/>
              <a:buChar char="Ø"/>
            </a:pPr>
            <a:r>
              <a:rPr lang="cs-CZ" sz="2200" b="1" dirty="0" smtClean="0">
                <a:solidFill>
                  <a:srgbClr val="C00000"/>
                </a:solidFill>
              </a:rPr>
              <a:t>Přístupové</a:t>
            </a:r>
          </a:p>
          <a:p>
            <a:pPr marL="1257300" lvl="2" indent="-342900">
              <a:spcBef>
                <a:spcPts val="200"/>
              </a:spcBef>
              <a:buFont typeface="Wingdings" pitchFamily="2" charset="2"/>
              <a:buChar char="§"/>
            </a:pPr>
            <a:r>
              <a:rPr lang="cs-CZ" dirty="0" smtClean="0"/>
              <a:t>Připojují koncové stanice, zákazníky, uživatele, počítače</a:t>
            </a:r>
          </a:p>
          <a:p>
            <a:pPr marL="1257300" lvl="2" indent="-342900">
              <a:spcBef>
                <a:spcPts val="200"/>
              </a:spcBef>
              <a:buFont typeface="Wingdings" pitchFamily="2" charset="2"/>
              <a:buChar char="§"/>
            </a:pPr>
            <a:r>
              <a:rPr lang="cs-CZ" dirty="0" smtClean="0"/>
              <a:t>Krátké vzdálenosti, pokrytí omezené oblasti, připojení velkého počtu uživatelů</a:t>
            </a:r>
          </a:p>
          <a:p>
            <a:pPr marL="1257300" lvl="2" indent="-342900">
              <a:spcBef>
                <a:spcPts val="200"/>
              </a:spcBef>
              <a:buFont typeface="Wingdings" pitchFamily="2" charset="2"/>
              <a:buChar char="§"/>
            </a:pPr>
            <a:r>
              <a:rPr lang="cs-CZ" dirty="0" smtClean="0"/>
              <a:t>Různé přenosové rychlosti v závislosti na technologii sítě</a:t>
            </a:r>
          </a:p>
        </p:txBody>
      </p:sp>
      <p:pic>
        <p:nvPicPr>
          <p:cNvPr id="9" name="Picture 4" descr="C:\Users\Pavel\AppData\Local\Microsoft\Windows\Temporary Internet Files\Content.IE5\CIKVN7I5\MC900234083[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6303" y="4869067"/>
            <a:ext cx="2476989" cy="1234871"/>
          </a:xfrm>
          <a:prstGeom prst="rect">
            <a:avLst/>
          </a:prstGeom>
          <a:noFill/>
          <a:extLst>
            <a:ext uri="{909E8E84-426E-40DD-AFC4-6F175D3DCCD1}">
              <a14:hiddenFill xmlns:a14="http://schemas.microsoft.com/office/drawing/2010/main">
                <a:solidFill>
                  <a:srgbClr val="FFFFFF"/>
                </a:solidFill>
              </a14:hiddenFill>
            </a:ext>
          </a:extLst>
        </p:spPr>
      </p:pic>
      <p:sp>
        <p:nvSpPr>
          <p:cNvPr id="10" name="Obdélník 9"/>
          <p:cNvSpPr/>
          <p:nvPr/>
        </p:nvSpPr>
        <p:spPr>
          <a:xfrm>
            <a:off x="3541447" y="5088275"/>
            <a:ext cx="5256584" cy="1015663"/>
          </a:xfrm>
          <a:prstGeom prst="rect">
            <a:avLst/>
          </a:prstGeom>
        </p:spPr>
        <p:txBody>
          <a:bodyPr wrap="square">
            <a:spAutoFit/>
          </a:bodyPr>
          <a:lstStyle/>
          <a:p>
            <a:pPr>
              <a:spcBef>
                <a:spcPts val="200"/>
              </a:spcBef>
            </a:pPr>
            <a:r>
              <a:rPr lang="cs-CZ" sz="2000" b="1" dirty="0" smtClean="0"/>
              <a:t>Úkol </a:t>
            </a:r>
            <a:r>
              <a:rPr lang="cs-CZ" sz="2000" dirty="0" smtClean="0"/>
              <a:t>– během 5 minut sepište co nejvíce technologií přístupových sítí pro připojení k Internetu. Kdo dokáže vytvořit nejdelší seznam?</a:t>
            </a:r>
            <a:endParaRPr lang="cs-CZ" dirty="0" smtClean="0"/>
          </a:p>
        </p:txBody>
      </p:sp>
    </p:spTree>
    <p:extLst>
      <p:ext uri="{BB962C8B-B14F-4D97-AF65-F5344CB8AC3E}">
        <p14:creationId xmlns:p14="http://schemas.microsoft.com/office/powerpoint/2010/main" val="3106079368"/>
      </p:ext>
    </p:extLst>
  </p:cSld>
  <p:clrMapOvr>
    <a:masterClrMapping/>
  </p:clrMapOvr>
  <p:transition>
    <p:randomBa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smtClean="0"/>
              <a:t>Struktura telekomunikačních sítí</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5</a:t>
            </a:fld>
            <a:endParaRPr lang="cs-CZ"/>
          </a:p>
        </p:txBody>
      </p:sp>
      <p:pic>
        <p:nvPicPr>
          <p:cNvPr id="5" name="obrázek 482" descr="Logo_final_cervena"/>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graphicFrame>
        <p:nvGraphicFramePr>
          <p:cNvPr id="3" name="Objekt 2"/>
          <p:cNvGraphicFramePr>
            <a:graphicFrameLocks noChangeAspect="1"/>
          </p:cNvGraphicFramePr>
          <p:nvPr>
            <p:extLst>
              <p:ext uri="{D42A27DB-BD31-4B8C-83A1-F6EECF244321}">
                <p14:modId xmlns:p14="http://schemas.microsoft.com/office/powerpoint/2010/main" val="2181696735"/>
              </p:ext>
            </p:extLst>
          </p:nvPr>
        </p:nvGraphicFramePr>
        <p:xfrm>
          <a:off x="44159" y="1376363"/>
          <a:ext cx="9087142" cy="4186237"/>
        </p:xfrm>
        <a:graphic>
          <a:graphicData uri="http://schemas.openxmlformats.org/presentationml/2006/ole">
            <mc:AlternateContent xmlns:mc="http://schemas.openxmlformats.org/markup-compatibility/2006">
              <mc:Choice xmlns:v="urn:schemas-microsoft-com:vml" Requires="v">
                <p:oleObj spid="_x0000_s1052" name="Visio" r:id="rId5" imgW="13497067" imgH="6180863" progId="Visio.Drawing.11">
                  <p:embed/>
                </p:oleObj>
              </mc:Choice>
              <mc:Fallback>
                <p:oleObj name="Visio" r:id="rId5" imgW="13497067" imgH="6180863" progId="Visio.Drawing.11">
                  <p:embed/>
                  <p:pic>
                    <p:nvPicPr>
                      <p:cNvPr id="0" name=""/>
                      <p:cNvPicPr/>
                      <p:nvPr/>
                    </p:nvPicPr>
                    <p:blipFill>
                      <a:blip r:embed="rId6"/>
                      <a:stretch>
                        <a:fillRect/>
                      </a:stretch>
                    </p:blipFill>
                    <p:spPr>
                      <a:xfrm>
                        <a:off x="44159" y="1376363"/>
                        <a:ext cx="9087142" cy="4186237"/>
                      </a:xfrm>
                      <a:prstGeom prst="rect">
                        <a:avLst/>
                      </a:prstGeom>
                    </p:spPr>
                  </p:pic>
                </p:oleObj>
              </mc:Fallback>
            </mc:AlternateContent>
          </a:graphicData>
        </a:graphic>
      </p:graphicFrame>
      <p:sp>
        <p:nvSpPr>
          <p:cNvPr id="10" name="TextovéPole 9"/>
          <p:cNvSpPr txBox="1"/>
          <p:nvPr/>
        </p:nvSpPr>
        <p:spPr>
          <a:xfrm>
            <a:off x="126962" y="5231772"/>
            <a:ext cx="8964488" cy="733534"/>
          </a:xfrm>
          <a:prstGeom prst="rect">
            <a:avLst/>
          </a:prstGeom>
          <a:noFill/>
        </p:spPr>
        <p:txBody>
          <a:bodyPr wrap="square" rtlCol="0">
            <a:spAutoFit/>
          </a:bodyPr>
          <a:lstStyle/>
          <a:p>
            <a:r>
              <a:rPr lang="cs-CZ" sz="2000" b="1" dirty="0" smtClean="0"/>
              <a:t>Lokální síť účastníka</a:t>
            </a:r>
          </a:p>
          <a:p>
            <a:pPr marL="342900" indent="-342900">
              <a:spcBef>
                <a:spcPts val="200"/>
              </a:spcBef>
              <a:buFont typeface="Arial" pitchFamily="34" charset="0"/>
              <a:buChar char="•"/>
            </a:pPr>
            <a:r>
              <a:rPr lang="cs-CZ" sz="2000" dirty="0" smtClean="0"/>
              <a:t>soukromá síť koncového uživatele – třeba domácí Wi-Fi, </a:t>
            </a:r>
            <a:r>
              <a:rPr lang="cs-CZ" sz="2000" dirty="0" err="1" smtClean="0"/>
              <a:t>Ethernet</a:t>
            </a:r>
            <a:r>
              <a:rPr lang="cs-CZ" sz="2000" dirty="0" smtClean="0"/>
              <a:t>…</a:t>
            </a:r>
            <a:endParaRPr lang="cs-CZ" dirty="0" smtClean="0"/>
          </a:p>
        </p:txBody>
      </p:sp>
    </p:spTree>
    <p:extLst>
      <p:ext uri="{BB962C8B-B14F-4D97-AF65-F5344CB8AC3E}">
        <p14:creationId xmlns:p14="http://schemas.microsoft.com/office/powerpoint/2010/main" val="18570642"/>
      </p:ext>
    </p:extLst>
  </p:cSld>
  <p:clrMapOvr>
    <a:masterClrMapping/>
  </p:clrMapOvr>
  <p:transition>
    <p:randomBa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smtClean="0"/>
              <a:t>Struktura telekomunikačních sítí</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6</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0" name="TextovéPole 9"/>
          <p:cNvSpPr txBox="1"/>
          <p:nvPr/>
        </p:nvSpPr>
        <p:spPr>
          <a:xfrm>
            <a:off x="121478" y="1370073"/>
            <a:ext cx="8964488" cy="3939540"/>
          </a:xfrm>
          <a:prstGeom prst="rect">
            <a:avLst/>
          </a:prstGeom>
          <a:noFill/>
        </p:spPr>
        <p:txBody>
          <a:bodyPr wrap="square" rtlCol="0">
            <a:spAutoFit/>
          </a:bodyPr>
          <a:lstStyle/>
          <a:p>
            <a:r>
              <a:rPr lang="cs-CZ" sz="2000" b="1" dirty="0" smtClean="0"/>
              <a:t>Topologie sítí</a:t>
            </a:r>
          </a:p>
          <a:p>
            <a:pPr marL="342900" indent="-342900">
              <a:spcBef>
                <a:spcPts val="200"/>
              </a:spcBef>
              <a:buFont typeface="Arial" pitchFamily="34" charset="0"/>
              <a:buChar char="•"/>
            </a:pPr>
            <a:r>
              <a:rPr lang="cs-CZ" sz="2000" dirty="0" smtClean="0"/>
              <a:t>topologie sítě představuje její strukturu, tvar, uspořádání, schéma propojení jejích bodů…</a:t>
            </a:r>
            <a:endParaRPr lang="cs-CZ" dirty="0"/>
          </a:p>
          <a:p>
            <a:pPr marL="342900" indent="-342900">
              <a:spcBef>
                <a:spcPts val="200"/>
              </a:spcBef>
              <a:buFont typeface="Arial" pitchFamily="34" charset="0"/>
              <a:buChar char="•"/>
            </a:pPr>
            <a:r>
              <a:rPr lang="cs-CZ" sz="2000" dirty="0" smtClean="0"/>
              <a:t>skládá se vždy z uzlů sítě a jejich propojení</a:t>
            </a:r>
          </a:p>
          <a:p>
            <a:pPr marL="800100" lvl="1" indent="-342900">
              <a:spcBef>
                <a:spcPts val="200"/>
              </a:spcBef>
              <a:buFont typeface="Arial" pitchFamily="34" charset="0"/>
              <a:buChar char="•"/>
            </a:pPr>
            <a:r>
              <a:rPr lang="cs-CZ" sz="2000" dirty="0" smtClean="0"/>
              <a:t>uzlem se myslí veškeré síťové prvky (samostatná zařízení), např. počítače, mobilní telefony, směrovače, přepínače, základnové stanice mobilních sítí apod.</a:t>
            </a:r>
          </a:p>
          <a:p>
            <a:pPr marL="800100" lvl="1" indent="-342900">
              <a:spcBef>
                <a:spcPts val="200"/>
              </a:spcBef>
              <a:buFont typeface="Arial" pitchFamily="34" charset="0"/>
              <a:buChar char="•"/>
            </a:pPr>
            <a:r>
              <a:rPr lang="cs-CZ" sz="2000" dirty="0" smtClean="0"/>
              <a:t>propojení mezi nimi může být formou metalických kabelů (UTP), optických vláken, rádiových kanálů…</a:t>
            </a:r>
          </a:p>
          <a:p>
            <a:pPr marL="800100" lvl="1" indent="-342900">
              <a:spcBef>
                <a:spcPts val="200"/>
              </a:spcBef>
              <a:buFont typeface="Arial" pitchFamily="34" charset="0"/>
              <a:buChar char="•"/>
            </a:pPr>
            <a:endParaRPr lang="cs-CZ" sz="2000" dirty="0"/>
          </a:p>
          <a:p>
            <a:pPr>
              <a:spcBef>
                <a:spcPts val="200"/>
              </a:spcBef>
            </a:pPr>
            <a:r>
              <a:rPr lang="cs-CZ" sz="2000" b="1" dirty="0" smtClean="0"/>
              <a:t>Úkol:</a:t>
            </a:r>
            <a:r>
              <a:rPr lang="cs-CZ" sz="2000" dirty="0" smtClean="0"/>
              <a:t> Načrtněte samostatně do sešitu během 2 minut několik různých topologií sítí, které vás napadnou.</a:t>
            </a:r>
          </a:p>
        </p:txBody>
      </p:sp>
      <p:pic>
        <p:nvPicPr>
          <p:cNvPr id="7" name="Obráze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24400" y="5057460"/>
            <a:ext cx="1537129" cy="1684653"/>
          </a:xfrm>
          <a:prstGeom prst="rect">
            <a:avLst/>
          </a:prstGeom>
        </p:spPr>
      </p:pic>
    </p:spTree>
    <p:extLst>
      <p:ext uri="{BB962C8B-B14F-4D97-AF65-F5344CB8AC3E}">
        <p14:creationId xmlns:p14="http://schemas.microsoft.com/office/powerpoint/2010/main" val="3007650704"/>
      </p:ext>
    </p:extLst>
  </p:cSld>
  <p:clrMapOvr>
    <a:masterClrMapping/>
  </p:clrMapOvr>
  <p:transition>
    <p:randomBa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smtClean="0"/>
              <a:t>Struktura telekomunikačních sítí</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7</a:t>
            </a:fld>
            <a:endParaRPr lang="cs-CZ"/>
          </a:p>
        </p:txBody>
      </p:sp>
      <p:pic>
        <p:nvPicPr>
          <p:cNvPr id="5" name="obrázek 482" descr="Logo_final_cervena"/>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0" name="TextovéPole 9"/>
          <p:cNvSpPr txBox="1"/>
          <p:nvPr/>
        </p:nvSpPr>
        <p:spPr>
          <a:xfrm>
            <a:off x="121478" y="1344673"/>
            <a:ext cx="8964488" cy="1041311"/>
          </a:xfrm>
          <a:prstGeom prst="rect">
            <a:avLst/>
          </a:prstGeom>
          <a:noFill/>
        </p:spPr>
        <p:txBody>
          <a:bodyPr wrap="square" rtlCol="0">
            <a:spAutoFit/>
          </a:bodyPr>
          <a:lstStyle/>
          <a:p>
            <a:pPr marL="342900" indent="-342900">
              <a:spcBef>
                <a:spcPts val="200"/>
              </a:spcBef>
              <a:buFont typeface="Arial" pitchFamily="34" charset="0"/>
              <a:buChar char="•"/>
            </a:pPr>
            <a:r>
              <a:rPr lang="cs-CZ" sz="2000" dirty="0" smtClean="0"/>
              <a:t>různé topologie se používají pro různé účely (typy sítí)</a:t>
            </a:r>
          </a:p>
          <a:p>
            <a:pPr marL="342900" indent="-342900">
              <a:spcBef>
                <a:spcPts val="200"/>
              </a:spcBef>
              <a:buFont typeface="Arial" pitchFamily="34" charset="0"/>
              <a:buChar char="•"/>
            </a:pPr>
            <a:r>
              <a:rPr lang="cs-CZ" sz="2000" dirty="0" smtClean="0"/>
              <a:t>dokážete uvést ke každé z těchto základních topologií alespoň jeden příklad libovolné sítě ze svého okolí, která je založena na dané topologii?</a:t>
            </a:r>
          </a:p>
        </p:txBody>
      </p:sp>
      <p:graphicFrame>
        <p:nvGraphicFramePr>
          <p:cNvPr id="3" name="Objekt 2"/>
          <p:cNvGraphicFramePr>
            <a:graphicFrameLocks noChangeAspect="1"/>
          </p:cNvGraphicFramePr>
          <p:nvPr>
            <p:extLst>
              <p:ext uri="{D42A27DB-BD31-4B8C-83A1-F6EECF244321}">
                <p14:modId xmlns:p14="http://schemas.microsoft.com/office/powerpoint/2010/main" val="3244103236"/>
              </p:ext>
            </p:extLst>
          </p:nvPr>
        </p:nvGraphicFramePr>
        <p:xfrm>
          <a:off x="414881" y="2487842"/>
          <a:ext cx="1785788" cy="1785788"/>
        </p:xfrm>
        <a:graphic>
          <a:graphicData uri="http://schemas.openxmlformats.org/presentationml/2006/ole">
            <mc:AlternateContent xmlns:mc="http://schemas.openxmlformats.org/markup-compatibility/2006">
              <mc:Choice xmlns:v="urn:schemas-microsoft-com:vml" Requires="v">
                <p:oleObj spid="_x0000_s2179" name="Visio" r:id="rId5" imgW="2108868" imgH="2108835" progId="Visio.Drawing.11">
                  <p:embed/>
                </p:oleObj>
              </mc:Choice>
              <mc:Fallback>
                <p:oleObj name="Visio" r:id="rId5" imgW="2108868" imgH="2108835" progId="Visio.Drawing.11">
                  <p:embed/>
                  <p:pic>
                    <p:nvPicPr>
                      <p:cNvPr id="0" name=""/>
                      <p:cNvPicPr/>
                      <p:nvPr/>
                    </p:nvPicPr>
                    <p:blipFill>
                      <a:blip r:embed="rId6"/>
                      <a:stretch>
                        <a:fillRect/>
                      </a:stretch>
                    </p:blipFill>
                    <p:spPr>
                      <a:xfrm>
                        <a:off x="414881" y="2487842"/>
                        <a:ext cx="1785788" cy="1785788"/>
                      </a:xfrm>
                      <a:prstGeom prst="rect">
                        <a:avLst/>
                      </a:prstGeom>
                    </p:spPr>
                  </p:pic>
                </p:oleObj>
              </mc:Fallback>
            </mc:AlternateContent>
          </a:graphicData>
        </a:graphic>
      </p:graphicFrame>
      <p:graphicFrame>
        <p:nvGraphicFramePr>
          <p:cNvPr id="8" name="Objekt 7"/>
          <p:cNvGraphicFramePr>
            <a:graphicFrameLocks noChangeAspect="1"/>
          </p:cNvGraphicFramePr>
          <p:nvPr>
            <p:extLst>
              <p:ext uri="{D42A27DB-BD31-4B8C-83A1-F6EECF244321}">
                <p14:modId xmlns:p14="http://schemas.microsoft.com/office/powerpoint/2010/main" val="2525445913"/>
              </p:ext>
            </p:extLst>
          </p:nvPr>
        </p:nvGraphicFramePr>
        <p:xfrm>
          <a:off x="2918150" y="2439078"/>
          <a:ext cx="2730500" cy="833698"/>
        </p:xfrm>
        <a:graphic>
          <a:graphicData uri="http://schemas.openxmlformats.org/presentationml/2006/ole">
            <mc:AlternateContent xmlns:mc="http://schemas.openxmlformats.org/markup-compatibility/2006">
              <mc:Choice xmlns:v="urn:schemas-microsoft-com:vml" Requires="v">
                <p:oleObj spid="_x0000_s2180" name="Visio" r:id="rId7" imgW="3098510" imgH="946404" progId="Visio.Drawing.11">
                  <p:embed/>
                </p:oleObj>
              </mc:Choice>
              <mc:Fallback>
                <p:oleObj name="Visio" r:id="rId7" imgW="3098510" imgH="946404" progId="Visio.Drawing.11">
                  <p:embed/>
                  <p:pic>
                    <p:nvPicPr>
                      <p:cNvPr id="0" name=""/>
                      <p:cNvPicPr/>
                      <p:nvPr/>
                    </p:nvPicPr>
                    <p:blipFill>
                      <a:blip r:embed="rId8"/>
                      <a:stretch>
                        <a:fillRect/>
                      </a:stretch>
                    </p:blipFill>
                    <p:spPr>
                      <a:xfrm>
                        <a:off x="2918150" y="2439078"/>
                        <a:ext cx="2730500" cy="833698"/>
                      </a:xfrm>
                      <a:prstGeom prst="rect">
                        <a:avLst/>
                      </a:prstGeom>
                    </p:spPr>
                  </p:pic>
                </p:oleObj>
              </mc:Fallback>
            </mc:AlternateContent>
          </a:graphicData>
        </a:graphic>
      </p:graphicFrame>
      <p:graphicFrame>
        <p:nvGraphicFramePr>
          <p:cNvPr id="9" name="Objekt 8"/>
          <p:cNvGraphicFramePr>
            <a:graphicFrameLocks noChangeAspect="1"/>
          </p:cNvGraphicFramePr>
          <p:nvPr>
            <p:extLst>
              <p:ext uri="{D42A27DB-BD31-4B8C-83A1-F6EECF244321}">
                <p14:modId xmlns:p14="http://schemas.microsoft.com/office/powerpoint/2010/main" val="2743546979"/>
              </p:ext>
            </p:extLst>
          </p:nvPr>
        </p:nvGraphicFramePr>
        <p:xfrm>
          <a:off x="2918150" y="3707462"/>
          <a:ext cx="2997200" cy="854323"/>
        </p:xfrm>
        <a:graphic>
          <a:graphicData uri="http://schemas.openxmlformats.org/presentationml/2006/ole">
            <mc:AlternateContent xmlns:mc="http://schemas.openxmlformats.org/markup-compatibility/2006">
              <mc:Choice xmlns:v="urn:schemas-microsoft-com:vml" Requires="v">
                <p:oleObj spid="_x0000_s2181" name="Visio" r:id="rId9" imgW="4711511" imgH="1343807" progId="Visio.Drawing.11">
                  <p:embed/>
                </p:oleObj>
              </mc:Choice>
              <mc:Fallback>
                <p:oleObj name="Visio" r:id="rId9" imgW="4711511" imgH="1343807" progId="Visio.Drawing.11">
                  <p:embed/>
                  <p:pic>
                    <p:nvPicPr>
                      <p:cNvPr id="0" name=""/>
                      <p:cNvPicPr/>
                      <p:nvPr/>
                    </p:nvPicPr>
                    <p:blipFill>
                      <a:blip r:embed="rId10"/>
                      <a:stretch>
                        <a:fillRect/>
                      </a:stretch>
                    </p:blipFill>
                    <p:spPr>
                      <a:xfrm>
                        <a:off x="2918150" y="3707462"/>
                        <a:ext cx="2997200" cy="854323"/>
                      </a:xfrm>
                      <a:prstGeom prst="rect">
                        <a:avLst/>
                      </a:prstGeom>
                    </p:spPr>
                  </p:pic>
                </p:oleObj>
              </mc:Fallback>
            </mc:AlternateContent>
          </a:graphicData>
        </a:graphic>
      </p:graphicFrame>
      <p:graphicFrame>
        <p:nvGraphicFramePr>
          <p:cNvPr id="11" name="Objekt 10"/>
          <p:cNvGraphicFramePr>
            <a:graphicFrameLocks noChangeAspect="1"/>
          </p:cNvGraphicFramePr>
          <p:nvPr>
            <p:extLst>
              <p:ext uri="{D42A27DB-BD31-4B8C-83A1-F6EECF244321}">
                <p14:modId xmlns:p14="http://schemas.microsoft.com/office/powerpoint/2010/main" val="3678392496"/>
              </p:ext>
            </p:extLst>
          </p:nvPr>
        </p:nvGraphicFramePr>
        <p:xfrm>
          <a:off x="3465421" y="4826338"/>
          <a:ext cx="2153767" cy="1790191"/>
        </p:xfrm>
        <a:graphic>
          <a:graphicData uri="http://schemas.openxmlformats.org/presentationml/2006/ole">
            <mc:AlternateContent xmlns:mc="http://schemas.openxmlformats.org/markup-compatibility/2006">
              <mc:Choice xmlns:v="urn:schemas-microsoft-com:vml" Requires="v">
                <p:oleObj spid="_x0000_s2182" name="Visio" r:id="rId11" imgW="2839343" imgH="2360596" progId="Visio.Drawing.11">
                  <p:embed/>
                </p:oleObj>
              </mc:Choice>
              <mc:Fallback>
                <p:oleObj name="Visio" r:id="rId11" imgW="2839343" imgH="2360596" progId="Visio.Drawing.11">
                  <p:embed/>
                  <p:pic>
                    <p:nvPicPr>
                      <p:cNvPr id="0" name=""/>
                      <p:cNvPicPr/>
                      <p:nvPr/>
                    </p:nvPicPr>
                    <p:blipFill>
                      <a:blip r:embed="rId12"/>
                      <a:stretch>
                        <a:fillRect/>
                      </a:stretch>
                    </p:blipFill>
                    <p:spPr>
                      <a:xfrm>
                        <a:off x="3465421" y="4826338"/>
                        <a:ext cx="2153767" cy="1790191"/>
                      </a:xfrm>
                      <a:prstGeom prst="rect">
                        <a:avLst/>
                      </a:prstGeom>
                    </p:spPr>
                  </p:pic>
                </p:oleObj>
              </mc:Fallback>
            </mc:AlternateContent>
          </a:graphicData>
        </a:graphic>
      </p:graphicFrame>
      <p:graphicFrame>
        <p:nvGraphicFramePr>
          <p:cNvPr id="12" name="Objekt 11"/>
          <p:cNvGraphicFramePr>
            <a:graphicFrameLocks noChangeAspect="1"/>
          </p:cNvGraphicFramePr>
          <p:nvPr>
            <p:extLst>
              <p:ext uri="{D42A27DB-BD31-4B8C-83A1-F6EECF244321}">
                <p14:modId xmlns:p14="http://schemas.microsoft.com/office/powerpoint/2010/main" val="2025058701"/>
              </p:ext>
            </p:extLst>
          </p:nvPr>
        </p:nvGraphicFramePr>
        <p:xfrm>
          <a:off x="333769" y="4451689"/>
          <a:ext cx="2474142" cy="1681018"/>
        </p:xfrm>
        <a:graphic>
          <a:graphicData uri="http://schemas.openxmlformats.org/presentationml/2006/ole">
            <mc:AlternateContent xmlns:mc="http://schemas.openxmlformats.org/markup-compatibility/2006">
              <mc:Choice xmlns:v="urn:schemas-microsoft-com:vml" Requires="v">
                <p:oleObj spid="_x0000_s2183" name="Visio" r:id="rId13" imgW="3480990" imgH="2364927" progId="Visio.Drawing.11">
                  <p:embed/>
                </p:oleObj>
              </mc:Choice>
              <mc:Fallback>
                <p:oleObj name="Visio" r:id="rId13" imgW="3480990" imgH="2364927" progId="Visio.Drawing.11">
                  <p:embed/>
                  <p:pic>
                    <p:nvPicPr>
                      <p:cNvPr id="0" name=""/>
                      <p:cNvPicPr/>
                      <p:nvPr/>
                    </p:nvPicPr>
                    <p:blipFill>
                      <a:blip r:embed="rId14"/>
                      <a:stretch>
                        <a:fillRect/>
                      </a:stretch>
                    </p:blipFill>
                    <p:spPr>
                      <a:xfrm>
                        <a:off x="333769" y="4451689"/>
                        <a:ext cx="2474142" cy="1681018"/>
                      </a:xfrm>
                      <a:prstGeom prst="rect">
                        <a:avLst/>
                      </a:prstGeom>
                    </p:spPr>
                  </p:pic>
                </p:oleObj>
              </mc:Fallback>
            </mc:AlternateContent>
          </a:graphicData>
        </a:graphic>
      </p:graphicFrame>
      <p:graphicFrame>
        <p:nvGraphicFramePr>
          <p:cNvPr id="14" name="Objekt 13"/>
          <p:cNvGraphicFramePr>
            <a:graphicFrameLocks noChangeAspect="1"/>
          </p:cNvGraphicFramePr>
          <p:nvPr>
            <p:extLst>
              <p:ext uri="{D42A27DB-BD31-4B8C-83A1-F6EECF244321}">
                <p14:modId xmlns:p14="http://schemas.microsoft.com/office/powerpoint/2010/main" val="4158004266"/>
              </p:ext>
            </p:extLst>
          </p:nvPr>
        </p:nvGraphicFramePr>
        <p:xfrm>
          <a:off x="6632831" y="2654916"/>
          <a:ext cx="2229435" cy="3066517"/>
        </p:xfrm>
        <a:graphic>
          <a:graphicData uri="http://schemas.openxmlformats.org/presentationml/2006/ole">
            <mc:AlternateContent xmlns:mc="http://schemas.openxmlformats.org/markup-compatibility/2006">
              <mc:Choice xmlns:v="urn:schemas-microsoft-com:vml" Requires="v">
                <p:oleObj spid="_x0000_s2184" name="Visio" r:id="rId15" imgW="2963701" imgH="4076359" progId="Visio.Drawing.11">
                  <p:embed/>
                </p:oleObj>
              </mc:Choice>
              <mc:Fallback>
                <p:oleObj name="Visio" r:id="rId15" imgW="2963701" imgH="4076359" progId="Visio.Drawing.11">
                  <p:embed/>
                  <p:pic>
                    <p:nvPicPr>
                      <p:cNvPr id="0" name=""/>
                      <p:cNvPicPr/>
                      <p:nvPr/>
                    </p:nvPicPr>
                    <p:blipFill>
                      <a:blip r:embed="rId16"/>
                      <a:stretch>
                        <a:fillRect/>
                      </a:stretch>
                    </p:blipFill>
                    <p:spPr>
                      <a:xfrm>
                        <a:off x="6632831" y="2654916"/>
                        <a:ext cx="2229435" cy="3066517"/>
                      </a:xfrm>
                      <a:prstGeom prst="rect">
                        <a:avLst/>
                      </a:prstGeom>
                    </p:spPr>
                  </p:pic>
                </p:oleObj>
              </mc:Fallback>
            </mc:AlternateContent>
          </a:graphicData>
        </a:graphic>
      </p:graphicFrame>
    </p:spTree>
    <p:extLst>
      <p:ext uri="{BB962C8B-B14F-4D97-AF65-F5344CB8AC3E}">
        <p14:creationId xmlns:p14="http://schemas.microsoft.com/office/powerpoint/2010/main" val="2775994953"/>
      </p:ext>
    </p:extLst>
  </p:cSld>
  <p:clrMapOvr>
    <a:masterClrMapping/>
  </p:clrMapOvr>
  <p:transition>
    <p:randomBa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smtClean="0"/>
              <a:t>Topologie a typy sítí</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8</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8" name="TextovéPole 7"/>
          <p:cNvSpPr txBox="1"/>
          <p:nvPr/>
        </p:nvSpPr>
        <p:spPr>
          <a:xfrm>
            <a:off x="144016" y="1341247"/>
            <a:ext cx="8964488" cy="4529445"/>
          </a:xfrm>
          <a:prstGeom prst="rect">
            <a:avLst/>
          </a:prstGeom>
          <a:noFill/>
        </p:spPr>
        <p:txBody>
          <a:bodyPr wrap="square" rtlCol="0">
            <a:spAutoFit/>
          </a:bodyPr>
          <a:lstStyle/>
          <a:p>
            <a:r>
              <a:rPr lang="cs-CZ" sz="2000" b="1" dirty="0" smtClean="0"/>
              <a:t>Páteřní vs. přístupové sítě vs. lokální sítě (LAN)</a:t>
            </a:r>
          </a:p>
          <a:p>
            <a:pPr marL="342900" indent="-342900">
              <a:spcBef>
                <a:spcPts val="200"/>
              </a:spcBef>
              <a:buFont typeface="Arial" pitchFamily="34" charset="0"/>
              <a:buChar char="•"/>
            </a:pPr>
            <a:r>
              <a:rPr lang="cs-CZ" sz="2000" dirty="0" smtClean="0"/>
              <a:t>Jaké typické topologie se používají obvykle v páteřních, přístupových a lokálních uživatelských sítích?</a:t>
            </a:r>
          </a:p>
          <a:p>
            <a:pPr marL="342900" indent="-342900">
              <a:spcBef>
                <a:spcPts val="200"/>
              </a:spcBef>
              <a:buFont typeface="Wingdings" pitchFamily="2" charset="2"/>
              <a:buChar char="Ø"/>
            </a:pPr>
            <a:r>
              <a:rPr lang="cs-CZ" sz="2200" b="1" dirty="0" smtClean="0">
                <a:solidFill>
                  <a:srgbClr val="C00000"/>
                </a:solidFill>
              </a:rPr>
              <a:t>Páteřní sítě</a:t>
            </a:r>
          </a:p>
          <a:p>
            <a:pPr marL="800100" lvl="1" indent="-342900">
              <a:spcBef>
                <a:spcPts val="200"/>
              </a:spcBef>
              <a:buFont typeface="Wingdings" pitchFamily="2" charset="2"/>
              <a:buChar char="§"/>
            </a:pPr>
            <a:r>
              <a:rPr lang="cs-CZ" dirty="0" smtClean="0"/>
              <a:t>vysoké přenosové rychlosti a velké objemy přenášených dat – důležitá je vysoká spolehlivost</a:t>
            </a:r>
          </a:p>
          <a:p>
            <a:pPr marL="800100" lvl="1" indent="-342900">
              <a:spcBef>
                <a:spcPts val="200"/>
              </a:spcBef>
              <a:buFont typeface="Wingdings" pitchFamily="2" charset="2"/>
              <a:buChar char="§"/>
            </a:pPr>
            <a:r>
              <a:rPr lang="cs-CZ" dirty="0" smtClean="0"/>
              <a:t>používají se topologie umožňující vybudování záložních přenosových tras</a:t>
            </a:r>
          </a:p>
          <a:p>
            <a:pPr marL="800100" lvl="1" indent="-342900">
              <a:spcBef>
                <a:spcPts val="200"/>
              </a:spcBef>
              <a:buFont typeface="Wingdings" pitchFamily="2" charset="2"/>
              <a:buChar char="§"/>
            </a:pPr>
            <a:r>
              <a:rPr lang="cs-CZ" dirty="0" smtClean="0"/>
              <a:t>zejména kruhové sítě a polygonální (mřížové)</a:t>
            </a:r>
          </a:p>
          <a:p>
            <a:pPr marL="342900" indent="-342900">
              <a:spcBef>
                <a:spcPts val="200"/>
              </a:spcBef>
              <a:buFont typeface="Wingdings" pitchFamily="2" charset="2"/>
              <a:buChar char="Ø"/>
            </a:pPr>
            <a:r>
              <a:rPr lang="cs-CZ" sz="2200" b="1" dirty="0" smtClean="0">
                <a:solidFill>
                  <a:srgbClr val="C00000"/>
                </a:solidFill>
              </a:rPr>
              <a:t>Přístupové sítě</a:t>
            </a:r>
          </a:p>
          <a:p>
            <a:pPr marL="800100" lvl="1" indent="-342900">
              <a:spcBef>
                <a:spcPts val="200"/>
              </a:spcBef>
              <a:buFont typeface="Wingdings" pitchFamily="2" charset="2"/>
              <a:buChar char="§"/>
            </a:pPr>
            <a:r>
              <a:rPr lang="cs-CZ" dirty="0" smtClean="0"/>
              <a:t>připojují velké množství koncových uživatelů – důraz na nízkou cenu</a:t>
            </a:r>
          </a:p>
          <a:p>
            <a:pPr marL="800100" lvl="1" indent="-342900">
              <a:spcBef>
                <a:spcPts val="200"/>
              </a:spcBef>
              <a:buFont typeface="Wingdings" pitchFamily="2" charset="2"/>
              <a:buChar char="§"/>
            </a:pPr>
            <a:r>
              <a:rPr lang="cs-CZ" dirty="0" smtClean="0"/>
              <a:t>obvykle topologie typu strom, hvězda</a:t>
            </a:r>
          </a:p>
          <a:p>
            <a:pPr marL="342900" indent="-342900">
              <a:spcBef>
                <a:spcPts val="200"/>
              </a:spcBef>
              <a:buFont typeface="Wingdings" pitchFamily="2" charset="2"/>
              <a:buChar char="Ø"/>
            </a:pPr>
            <a:r>
              <a:rPr lang="cs-CZ" sz="2200" b="1" dirty="0" smtClean="0">
                <a:solidFill>
                  <a:srgbClr val="C00000"/>
                </a:solidFill>
              </a:rPr>
              <a:t>Lokální sítě (LAN)</a:t>
            </a:r>
            <a:endParaRPr lang="cs-CZ" sz="2200" b="1" dirty="0">
              <a:solidFill>
                <a:srgbClr val="C00000"/>
              </a:solidFill>
            </a:endParaRPr>
          </a:p>
          <a:p>
            <a:pPr marL="800100" lvl="1" indent="-342900">
              <a:spcBef>
                <a:spcPts val="200"/>
              </a:spcBef>
              <a:buFont typeface="Wingdings" pitchFamily="2" charset="2"/>
              <a:buChar char="§"/>
            </a:pPr>
            <a:r>
              <a:rPr lang="cs-CZ" dirty="0" smtClean="0"/>
              <a:t>koncové sítě v budovách, bytech a domech uživatelů – převaha </a:t>
            </a:r>
            <a:r>
              <a:rPr lang="cs-CZ" dirty="0" err="1" smtClean="0"/>
              <a:t>Ethernetu</a:t>
            </a:r>
            <a:endParaRPr lang="cs-CZ" dirty="0"/>
          </a:p>
          <a:p>
            <a:pPr marL="800100" lvl="1" indent="-342900">
              <a:spcBef>
                <a:spcPts val="200"/>
              </a:spcBef>
              <a:buFont typeface="Wingdings" pitchFamily="2" charset="2"/>
              <a:buChar char="§"/>
            </a:pPr>
            <a:r>
              <a:rPr lang="cs-CZ" dirty="0" smtClean="0"/>
              <a:t>typicky topologie hvězda, někdy sběrnice či liniová síť</a:t>
            </a:r>
            <a:endParaRPr lang="cs-CZ" dirty="0"/>
          </a:p>
        </p:txBody>
      </p:sp>
    </p:spTree>
    <p:extLst>
      <p:ext uri="{BB962C8B-B14F-4D97-AF65-F5344CB8AC3E}">
        <p14:creationId xmlns:p14="http://schemas.microsoft.com/office/powerpoint/2010/main" val="3967086095"/>
      </p:ext>
    </p:extLst>
  </p:cSld>
  <p:clrMapOvr>
    <a:masterClrMapping/>
  </p:clrMapOvr>
  <p:transition>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smtClean="0"/>
              <a:t>Zařízení síťových uzlů a přenosová média</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9</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8" name="TextovéPole 7"/>
          <p:cNvSpPr txBox="1"/>
          <p:nvPr/>
        </p:nvSpPr>
        <p:spPr>
          <a:xfrm>
            <a:off x="121478" y="1318268"/>
            <a:ext cx="8964488" cy="5068054"/>
          </a:xfrm>
          <a:prstGeom prst="rect">
            <a:avLst/>
          </a:prstGeom>
          <a:noFill/>
        </p:spPr>
        <p:txBody>
          <a:bodyPr wrap="square" rtlCol="0">
            <a:spAutoFit/>
          </a:bodyPr>
          <a:lstStyle/>
          <a:p>
            <a:r>
              <a:rPr lang="cs-CZ" sz="2000" b="1" dirty="0" smtClean="0"/>
              <a:t>Síťové uzly</a:t>
            </a:r>
          </a:p>
          <a:p>
            <a:pPr marL="342900" indent="-342900">
              <a:spcBef>
                <a:spcPts val="200"/>
              </a:spcBef>
              <a:buFont typeface="Arial" pitchFamily="34" charset="0"/>
              <a:buChar char="•"/>
            </a:pPr>
            <a:r>
              <a:rPr lang="cs-CZ" sz="2000" b="1" dirty="0" smtClean="0">
                <a:solidFill>
                  <a:srgbClr val="FF0000"/>
                </a:solidFill>
              </a:rPr>
              <a:t>síťové uzly v páteřních sítích</a:t>
            </a:r>
            <a:r>
              <a:rPr lang="cs-CZ" sz="2000" dirty="0" smtClean="0"/>
              <a:t> musí přenášet a zpracovávat velké objemy dat vysokými rychlostmi, směrovat jednotlivé toky do dalších uzlů, případně vydělovat menší toky a směrovat je do uzlů přístupové sítě</a:t>
            </a:r>
            <a:endParaRPr lang="cs-CZ" dirty="0" smtClean="0"/>
          </a:p>
          <a:p>
            <a:pPr marL="800100" lvl="1" indent="-342900">
              <a:spcBef>
                <a:spcPts val="200"/>
              </a:spcBef>
              <a:buFont typeface="Arial" pitchFamily="34" charset="0"/>
              <a:buChar char="•"/>
            </a:pPr>
            <a:r>
              <a:rPr lang="cs-CZ" sz="2000" dirty="0" smtClean="0"/>
              <a:t>drahá a výkonná síťová zařízení pracující zejména s optickými signály</a:t>
            </a:r>
          </a:p>
          <a:p>
            <a:pPr marL="342900" indent="-342900">
              <a:spcBef>
                <a:spcPts val="200"/>
              </a:spcBef>
              <a:buFont typeface="Arial" pitchFamily="34" charset="0"/>
              <a:buChar char="•"/>
            </a:pPr>
            <a:r>
              <a:rPr lang="cs-CZ" sz="2000" b="1" dirty="0" smtClean="0">
                <a:solidFill>
                  <a:srgbClr val="FF0000"/>
                </a:solidFill>
              </a:rPr>
              <a:t>zařízení pro přístupové sítě</a:t>
            </a:r>
            <a:r>
              <a:rPr lang="cs-CZ" sz="2000" dirty="0" smtClean="0"/>
              <a:t> musí naopak provádět směrování, koncentrování a třídění velkého počtu toků koncových uživatelů s různými přenosovými rychlostmi (řádově nižšími, než v páteřních sítích)</a:t>
            </a:r>
          </a:p>
          <a:p>
            <a:pPr marL="800100" lvl="1" indent="-342900">
              <a:spcBef>
                <a:spcPts val="200"/>
              </a:spcBef>
              <a:buFont typeface="Arial" pitchFamily="34" charset="0"/>
              <a:buChar char="•"/>
            </a:pPr>
            <a:r>
              <a:rPr lang="cs-CZ" sz="2000" dirty="0" smtClean="0"/>
              <a:t>nejsou nutné tak vysoké rychlosti a výkon, jako v páteřních sítích, ale nutnost připojení velkého počtu uživatelů k jednomu uzlu</a:t>
            </a:r>
          </a:p>
          <a:p>
            <a:pPr>
              <a:spcBef>
                <a:spcPts val="200"/>
              </a:spcBef>
            </a:pPr>
            <a:endParaRPr lang="cs-CZ" sz="1000" dirty="0" smtClean="0"/>
          </a:p>
          <a:p>
            <a:pPr>
              <a:spcBef>
                <a:spcPts val="200"/>
              </a:spcBef>
            </a:pPr>
            <a:r>
              <a:rPr lang="cs-CZ" sz="2000" b="1" dirty="0" smtClean="0"/>
              <a:t>Přenosová média</a:t>
            </a:r>
          </a:p>
          <a:p>
            <a:pPr marL="342900" indent="-342900">
              <a:spcBef>
                <a:spcPts val="200"/>
              </a:spcBef>
              <a:buFont typeface="Arial" pitchFamily="34" charset="0"/>
              <a:buChar char="•"/>
            </a:pPr>
            <a:r>
              <a:rPr lang="cs-CZ" dirty="0" smtClean="0"/>
              <a:t>v páteřních sítích téměř výlučně </a:t>
            </a:r>
            <a:r>
              <a:rPr lang="cs-CZ" dirty="0" smtClean="0">
                <a:solidFill>
                  <a:srgbClr val="FF0000"/>
                </a:solidFill>
              </a:rPr>
              <a:t>optická vlákna</a:t>
            </a:r>
            <a:r>
              <a:rPr lang="cs-CZ" dirty="0" smtClean="0"/>
              <a:t> (omezeně vysokorychlostní radioreléové spoje)</a:t>
            </a:r>
          </a:p>
          <a:p>
            <a:pPr marL="342900" indent="-342900">
              <a:spcBef>
                <a:spcPts val="200"/>
              </a:spcBef>
              <a:buFont typeface="Arial" pitchFamily="34" charset="0"/>
              <a:buChar char="•"/>
            </a:pPr>
            <a:r>
              <a:rPr lang="cs-CZ" dirty="0" smtClean="0"/>
              <a:t>v přístupových sítích různá média – </a:t>
            </a:r>
            <a:r>
              <a:rPr lang="cs-CZ" dirty="0" smtClean="0">
                <a:solidFill>
                  <a:srgbClr val="FF0000"/>
                </a:solidFill>
              </a:rPr>
              <a:t>metalické kabely</a:t>
            </a:r>
            <a:r>
              <a:rPr lang="cs-CZ" dirty="0" smtClean="0"/>
              <a:t>, </a:t>
            </a:r>
            <a:r>
              <a:rPr lang="cs-CZ" dirty="0" smtClean="0">
                <a:solidFill>
                  <a:srgbClr val="FF0000"/>
                </a:solidFill>
              </a:rPr>
              <a:t>optická vlákna</a:t>
            </a:r>
            <a:r>
              <a:rPr lang="cs-CZ" dirty="0" smtClean="0"/>
              <a:t>, </a:t>
            </a:r>
            <a:r>
              <a:rPr lang="cs-CZ" dirty="0" smtClean="0">
                <a:solidFill>
                  <a:srgbClr val="FF0000"/>
                </a:solidFill>
              </a:rPr>
              <a:t>rádiové kanály</a:t>
            </a:r>
          </a:p>
        </p:txBody>
      </p:sp>
    </p:spTree>
    <p:extLst>
      <p:ext uri="{BB962C8B-B14F-4D97-AF65-F5344CB8AC3E}">
        <p14:creationId xmlns:p14="http://schemas.microsoft.com/office/powerpoint/2010/main" val="2390709232"/>
      </p:ext>
    </p:extLst>
  </p:cSld>
  <p:clrMapOvr>
    <a:masterClrMapping/>
  </p:clrMapOvr>
  <p:transition>
    <p:randomBar/>
  </p:transition>
  <p:timing>
    <p:tnLst>
      <p:par>
        <p:cTn id="1" dur="indefinite" restart="never" nodeType="tmRoot"/>
      </p:par>
    </p:tnLst>
  </p:timing>
</p:sld>
</file>

<file path=ppt/theme/theme1.xml><?xml version="1.0" encoding="utf-8"?>
<a:theme xmlns:a="http://schemas.openxmlformats.org/drawingml/2006/main" name="Mustr_prezentace_OPPA">
  <a:themeElements>
    <a:clrScheme name="PPT_OPPa - Arial 1">
      <a:dk1>
        <a:srgbClr val="3C3C8C"/>
      </a:dk1>
      <a:lt1>
        <a:srgbClr val="FFFFFF"/>
      </a:lt1>
      <a:dk2>
        <a:srgbClr val="F7D417"/>
      </a:dk2>
      <a:lt2>
        <a:srgbClr val="B8B3AD"/>
      </a:lt2>
      <a:accent1>
        <a:srgbClr val="D42E12"/>
      </a:accent1>
      <a:accent2>
        <a:srgbClr val="7DBA00"/>
      </a:accent2>
      <a:accent3>
        <a:srgbClr val="FFFFFF"/>
      </a:accent3>
      <a:accent4>
        <a:srgbClr val="323277"/>
      </a:accent4>
      <a:accent5>
        <a:srgbClr val="E6ADAA"/>
      </a:accent5>
      <a:accent6>
        <a:srgbClr val="71A800"/>
      </a:accent6>
      <a:hlink>
        <a:srgbClr val="0085A1"/>
      </a:hlink>
      <a:folHlink>
        <a:srgbClr val="BA5700"/>
      </a:folHlink>
    </a:clrScheme>
    <a:fontScheme name="PPT_OPPa - Arial">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PT_OPPa - Arial 1">
        <a:dk1>
          <a:srgbClr val="3C3C8C"/>
        </a:dk1>
        <a:lt1>
          <a:srgbClr val="FFFFFF"/>
        </a:lt1>
        <a:dk2>
          <a:srgbClr val="F7D417"/>
        </a:dk2>
        <a:lt2>
          <a:srgbClr val="B8B3AD"/>
        </a:lt2>
        <a:accent1>
          <a:srgbClr val="D42E12"/>
        </a:accent1>
        <a:accent2>
          <a:srgbClr val="7DBA00"/>
        </a:accent2>
        <a:accent3>
          <a:srgbClr val="FFFFFF"/>
        </a:accent3>
        <a:accent4>
          <a:srgbClr val="323277"/>
        </a:accent4>
        <a:accent5>
          <a:srgbClr val="E6ADAA"/>
        </a:accent5>
        <a:accent6>
          <a:srgbClr val="71A800"/>
        </a:accent6>
        <a:hlink>
          <a:srgbClr val="0085A1"/>
        </a:hlink>
        <a:folHlink>
          <a:srgbClr val="BA57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Mustr_prezentace_OPPA</Template>
  <TotalTime>1425</TotalTime>
  <Words>2397</Words>
  <Application>Microsoft Office PowerPoint</Application>
  <PresentationFormat>Předvádění na obrazovce (4:3)</PresentationFormat>
  <Paragraphs>296</Paragraphs>
  <Slides>24</Slides>
  <Notes>22</Notes>
  <HiddenSlides>0</HiddenSlides>
  <MMClips>0</MMClips>
  <ScaleCrop>false</ScaleCrop>
  <HeadingPairs>
    <vt:vector size="8" baseType="variant">
      <vt:variant>
        <vt:lpstr>Použitá písma</vt:lpstr>
      </vt:variant>
      <vt:variant>
        <vt:i4>4</vt:i4>
      </vt:variant>
      <vt:variant>
        <vt:lpstr>Motiv</vt:lpstr>
      </vt:variant>
      <vt:variant>
        <vt:i4>1</vt:i4>
      </vt:variant>
      <vt:variant>
        <vt:lpstr>Vložené servery OLE</vt:lpstr>
      </vt:variant>
      <vt:variant>
        <vt:i4>1</vt:i4>
      </vt:variant>
      <vt:variant>
        <vt:lpstr>Nadpisy snímků</vt:lpstr>
      </vt:variant>
      <vt:variant>
        <vt:i4>24</vt:i4>
      </vt:variant>
    </vt:vector>
  </HeadingPairs>
  <TitlesOfParts>
    <vt:vector size="30" baseType="lpstr">
      <vt:lpstr>Arial</vt:lpstr>
      <vt:lpstr>Calibri</vt:lpstr>
      <vt:lpstr>Symbol</vt:lpstr>
      <vt:lpstr>Wingdings</vt:lpstr>
      <vt:lpstr>Mustr_prezentace_OPPA</vt:lpstr>
      <vt:lpstr>Visio</vt:lpstr>
      <vt:lpstr>Prezentace aplikace PowerPoint</vt:lpstr>
      <vt:lpstr>Prezentace aplikace PowerPoint</vt:lpstr>
      <vt:lpstr>Současný stav přístupových sítí v ČR</vt:lpstr>
      <vt:lpstr>Základní dělení sítí elektronických komunikací</vt:lpstr>
      <vt:lpstr>Struktura telekomunikačních sítí</vt:lpstr>
      <vt:lpstr>Struktura telekomunikačních sítí</vt:lpstr>
      <vt:lpstr>Struktura telekomunikačních sítí</vt:lpstr>
      <vt:lpstr>Topologie a typy sítí</vt:lpstr>
      <vt:lpstr>Zařízení síťových uzlů a přenosová média</vt:lpstr>
      <vt:lpstr>Základní komunikační řetězec</vt:lpstr>
      <vt:lpstr>Signály</vt:lpstr>
      <vt:lpstr>Signály</vt:lpstr>
      <vt:lpstr>Základní komunikační řetězec</vt:lpstr>
      <vt:lpstr>Základní komunikační řetězec</vt:lpstr>
      <vt:lpstr>Základní komunikační řetězec</vt:lpstr>
      <vt:lpstr>Základní komunikační řetězec</vt:lpstr>
      <vt:lpstr>Základní komunikační řetězec</vt:lpstr>
      <vt:lpstr>Příjem zprávy</vt:lpstr>
      <vt:lpstr>Telefonní přenosový řetězec</vt:lpstr>
      <vt:lpstr>Nedokonalosti při přenosu</vt:lpstr>
      <vt:lpstr>Nedokonalosti při přenosu – telefonní kanál</vt:lpstr>
      <vt:lpstr>Nedokonalosti při přenosu – telefonní kanál</vt:lpstr>
      <vt:lpstr>Nedokonalosti  při přenosu</vt:lpstr>
      <vt:lpstr>Prezentace aplikace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Prochazka</dc:creator>
  <cp:lastModifiedBy>Pavel Lafata</cp:lastModifiedBy>
  <cp:revision>197</cp:revision>
  <dcterms:created xsi:type="dcterms:W3CDTF">2013-09-10T05:03:47Z</dcterms:created>
  <dcterms:modified xsi:type="dcterms:W3CDTF">2014-10-02T08:26:00Z</dcterms:modified>
</cp:coreProperties>
</file>