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0" r:id="rId2"/>
    <p:sldId id="289" r:id="rId3"/>
    <p:sldId id="290" r:id="rId4"/>
    <p:sldId id="291" r:id="rId5"/>
    <p:sldId id="292" r:id="rId6"/>
    <p:sldId id="300" r:id="rId7"/>
    <p:sldId id="295" r:id="rId8"/>
    <p:sldId id="293" r:id="rId9"/>
    <p:sldId id="294" r:id="rId10"/>
    <p:sldId id="301" r:id="rId11"/>
    <p:sldId id="296" r:id="rId12"/>
    <p:sldId id="297" r:id="rId13"/>
    <p:sldId id="298" r:id="rId14"/>
    <p:sldId id="299" r:id="rId15"/>
    <p:sldId id="302" r:id="rId16"/>
    <p:sldId id="280" r:id="rId1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Toto a následující 2 cvičení je zaměřeno na počítání</a:t>
            </a:r>
            <a:r>
              <a:rPr lang="cs-CZ" baseline="0" dirty="0" smtClean="0"/>
              <a:t> přenosu a úrovní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 se zaměřením na přenosový řetězec. Úvod využijte ke krátkému zopakování pojmů elektrický proud, napětí, odpor, Ohmův zákon, výkon… a také věcí týkajících se přenosového řetězce.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 příštím</a:t>
            </a:r>
            <a:r>
              <a:rPr lang="cs-CZ" baseline="0" dirty="0" smtClean="0"/>
              <a:t> cvičení na problematiku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 navážeme vysvětlením a výpočty úrovně signálů za pomocí logaritmů. Abychom se na začátku cvičení nezdržovali zdlouhavým opakováním co je logaritmus, zadejte studentům domácí úkol, aby si zopakovali logaritmy doma. Jistě v matematice na základní škole se alespoň základy logaritmů a logaritmování učili. Pro naše potřeby nebudou nutné žádné hluboké znalosti, postačí se zaměřit zejména na logaritmus se základem 10 (dekadický) a vědět například, že log(1)=0, log(10)=1, že log(a/b)=log(a)-log(b), log(a)</a:t>
            </a:r>
            <a:r>
              <a:rPr lang="en-US" baseline="0" dirty="0" smtClean="0"/>
              <a:t>^</a:t>
            </a:r>
            <a:r>
              <a:rPr lang="cs-CZ" baseline="0" smtClean="0"/>
              <a:t>2=2*log(a) apod.</a:t>
            </a:r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0611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Navazující </a:t>
            </a:r>
            <a:r>
              <a:rPr lang="cs-CZ" dirty="0" err="1" smtClean="0"/>
              <a:t>slide</a:t>
            </a:r>
            <a:r>
              <a:rPr lang="cs-CZ" dirty="0" smtClean="0"/>
              <a:t> s opakováním</a:t>
            </a:r>
            <a:r>
              <a:rPr lang="cs-CZ" baseline="0" dirty="0" smtClean="0"/>
              <a:t> – tentokrát zaměřený na telefonní řetězec. Cílem je studentům přiblížit problematiku počítání s úrovněmi signálů a jejich přenosu, pro což se dobře hodí prostředí metalických vedení a přenosu signálů na vedení. Tento úvod proto slouží k připomenutí problematiky telefonního řetězce.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Navázaní na předchozí a prohloubení – vsuvka s popisem a ilustracemi principu</a:t>
            </a:r>
            <a:r>
              <a:rPr lang="cs-CZ" baseline="0" dirty="0" smtClean="0"/>
              <a:t> funkce </a:t>
            </a:r>
            <a:r>
              <a:rPr lang="cs-CZ" dirty="0" smtClean="0"/>
              <a:t>sluchátka a mikrofonu u běžného telefonního přístroje.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8284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Uvedený obrázek</a:t>
            </a:r>
            <a:r>
              <a:rPr lang="cs-CZ" baseline="0" dirty="0" smtClean="0"/>
              <a:t> zjednodušuje situaci v telefonním řetězci a pokuste se ji tedy studentům objasnit a demonstrovat na něm problematiku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. Základem je možnost rozložit složitý řetězec různých prvků na vedení (mikrofon, sluchátko, vedení…) na elementární </a:t>
            </a:r>
            <a:r>
              <a:rPr lang="cs-CZ" baseline="0" dirty="0" err="1" smtClean="0"/>
              <a:t>dvojbrany</a:t>
            </a:r>
            <a:r>
              <a:rPr lang="cs-CZ" baseline="0" dirty="0" smtClean="0"/>
              <a:t>, jejichž kaskádním řazením lze provádět výsledné výpočty.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 prvním ročníku by měli studenti v rámci předmětu Elektrotechnika získat základní znalosti z teorie obvodů, jako je vyjadřování proudů a napětí v jednoduchých</a:t>
            </a:r>
            <a:r>
              <a:rPr lang="cs-CZ" baseline="0" dirty="0" smtClean="0"/>
              <a:t> obvodech (uzlová napětí a smyčkové </a:t>
            </a:r>
            <a:r>
              <a:rPr lang="cs-CZ" baseline="0" dirty="0" err="1" smtClean="0"/>
              <a:t>prudy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Kirchhoffovy</a:t>
            </a:r>
            <a:r>
              <a:rPr lang="cs-CZ" baseline="0" dirty="0" smtClean="0"/>
              <a:t> zákony apod.). Vysvětlete jim proto, že podrobnosti se dozvědí (dozvěděli) z předmětu Elektrotechnika, ale pro potřeby výkladu úrovní signálů a počítání s nimi je potřeba tyto základy nastínit i v rámci tohoto předmětu. Základem je porozumět problematice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, neboť šíření signálu po vedeních se odvozuje pomocí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. </a:t>
            </a:r>
            <a:r>
              <a:rPr lang="cs-CZ" baseline="0" dirty="0" err="1" smtClean="0"/>
              <a:t>Dvojbran</a:t>
            </a:r>
            <a:r>
              <a:rPr lang="cs-CZ" baseline="0" dirty="0" smtClean="0"/>
              <a:t> je v podstatě „</a:t>
            </a:r>
            <a:r>
              <a:rPr lang="cs-CZ" baseline="0" dirty="0" err="1" smtClean="0"/>
              <a:t>black</a:t>
            </a:r>
            <a:r>
              <a:rPr lang="cs-CZ" baseline="0" dirty="0" smtClean="0"/>
              <a:t> box“, tj. uzavřený obvod jehož vnitřní struktura nás v podstatě nezajímá, pouze jeho vstupní a výstupní charakteristiky na obou jeho branách – zejména vstupní a výstupní proudy a napětí, impedance (odpory), přenos atd. Vysvětlete studentům pojem impedance, ale pro další výpočty pro jednoduchost nahraďte impedanci odporem. Impedance je komplexní číslo (na rozdíl od odporu) a proto uvažujte v dalších výpočtech pouze reálné hodnoty odporu, o impedanci se zřejmě studenti dozvědí více v předmětu Elektrotechnika. 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450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887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Přenosový kanál – </a:t>
            </a:r>
            <a:r>
              <a:rPr lang="cs-CZ" sz="4000" b="1" dirty="0" err="1" smtClean="0">
                <a:solidFill>
                  <a:schemeClr val="bg1"/>
                </a:solidFill>
              </a:rPr>
              <a:t>dvojbrany</a:t>
            </a:r>
            <a:r>
              <a:rPr lang="cs-CZ" sz="4000" b="1" dirty="0" smtClean="0">
                <a:solidFill>
                  <a:schemeClr val="bg1"/>
                </a:solidFill>
              </a:rPr>
              <a:t>  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Kaskáda </a:t>
            </a:r>
            <a:r>
              <a:rPr lang="cs-CZ" sz="1800" dirty="0" err="1"/>
              <a:t>dvojbranů</a:t>
            </a:r>
            <a:r>
              <a:rPr lang="cs-CZ" sz="1800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90152" y="3782943"/>
            <a:ext cx="89463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vraťme se zpět k náhradnímu schématu kaskádně zapojených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 – telefonní okruh s mikrofonem, přenosovým vedením a sluchátkem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9217259"/>
              </p:ext>
            </p:extLst>
          </p:nvPr>
        </p:nvGraphicFramePr>
        <p:xfrm>
          <a:off x="667772" y="1520598"/>
          <a:ext cx="7499915" cy="1822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name="Visio" r:id="rId4" imgW="6900546" imgH="1654560" progId="Visio.Drawing.11">
                  <p:embed/>
                </p:oleObj>
              </mc:Choice>
              <mc:Fallback>
                <p:oleObj name="Visio" r:id="rId4" imgW="6900546" imgH="16545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7772" y="1520598"/>
                        <a:ext cx="7499915" cy="1822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5702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Veličiny na svorkách </a:t>
            </a:r>
            <a:r>
              <a:rPr lang="cs-CZ" sz="1800" dirty="0" err="1" smtClean="0"/>
              <a:t>dvojbranu</a:t>
            </a:r>
            <a:endParaRPr lang="cs-CZ" sz="18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43000" y="3560519"/>
            <a:ext cx="8897969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předchozí článek přenosového řetězce reprezentuje náhradní </a:t>
            </a:r>
            <a:r>
              <a:rPr lang="cs-CZ" sz="2000" dirty="0"/>
              <a:t>zdroj </a:t>
            </a:r>
            <a:r>
              <a:rPr lang="cs-CZ" sz="2000" dirty="0" smtClean="0"/>
              <a:t>střídavého </a:t>
            </a:r>
            <a:r>
              <a:rPr lang="cs-CZ" sz="2000" dirty="0"/>
              <a:t>napětí U</a:t>
            </a:r>
            <a:r>
              <a:rPr lang="cs-CZ" sz="2000" baseline="-25000" dirty="0"/>
              <a:t>0</a:t>
            </a:r>
            <a:r>
              <a:rPr lang="cs-CZ" sz="2000" dirty="0"/>
              <a:t> </a:t>
            </a:r>
            <a:r>
              <a:rPr lang="cs-CZ" sz="2000" dirty="0" smtClean="0"/>
              <a:t>a vnitřní odpor R</a:t>
            </a:r>
            <a:r>
              <a:rPr lang="cs-CZ" sz="2000" baseline="-25000" dirty="0" smtClean="0"/>
              <a:t>0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nahou je docílit stav </a:t>
            </a:r>
            <a:r>
              <a:rPr lang="cs-CZ" sz="2000" b="1" dirty="0" smtClean="0">
                <a:solidFill>
                  <a:srgbClr val="C00000"/>
                </a:solidFill>
              </a:rPr>
              <a:t>impedančního přizpůsobení</a:t>
            </a:r>
            <a:r>
              <a:rPr lang="cs-CZ" sz="2000" dirty="0" smtClean="0"/>
              <a:t>, </a:t>
            </a:r>
            <a:r>
              <a:rPr lang="cs-CZ" sz="2000" dirty="0"/>
              <a:t>kdy vnitřní odpor </a:t>
            </a:r>
            <a:r>
              <a:rPr lang="cs-CZ" sz="2000" dirty="0" smtClean="0"/>
              <a:t>R</a:t>
            </a:r>
            <a:r>
              <a:rPr lang="cs-CZ" sz="2000" baseline="-25000" dirty="0" smtClean="0"/>
              <a:t>0  </a:t>
            </a:r>
            <a:r>
              <a:rPr lang="cs-CZ" sz="2000" dirty="0" smtClean="0"/>
              <a:t>zdroje je roven vstupnímu odporu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</a:t>
            </a:r>
            <a:r>
              <a:rPr lang="cs-CZ" sz="2000" baseline="-25000" dirty="0" smtClean="0"/>
              <a:t>1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R</a:t>
            </a:r>
            <a:r>
              <a:rPr lang="cs-CZ" sz="2000" baseline="-25000" dirty="0"/>
              <a:t>0  </a:t>
            </a:r>
            <a:r>
              <a:rPr lang="cs-CZ" sz="2000" dirty="0" smtClean="0"/>
              <a:t>a R</a:t>
            </a:r>
            <a:r>
              <a:rPr lang="cs-CZ" sz="2000" baseline="-25000" dirty="0" smtClean="0"/>
              <a:t>1  </a:t>
            </a:r>
            <a:r>
              <a:rPr lang="cs-CZ" sz="2000" dirty="0" smtClean="0"/>
              <a:t>tvoří </a:t>
            </a:r>
            <a:r>
              <a:rPr lang="cs-CZ" sz="2000" b="1" dirty="0" smtClean="0">
                <a:solidFill>
                  <a:srgbClr val="C00000"/>
                </a:solidFill>
              </a:rPr>
              <a:t>napěťový dělič </a:t>
            </a:r>
            <a:r>
              <a:rPr lang="cs-CZ" sz="2000" dirty="0" smtClean="0"/>
              <a:t>2:1, takže platí, že </a:t>
            </a:r>
            <a:r>
              <a:rPr lang="cs-CZ" sz="2000" dirty="0"/>
              <a:t>U</a:t>
            </a:r>
            <a:r>
              <a:rPr lang="cs-CZ" sz="2000" baseline="-25000" dirty="0"/>
              <a:t>0</a:t>
            </a:r>
            <a:r>
              <a:rPr lang="cs-CZ" sz="2000" dirty="0"/>
              <a:t> </a:t>
            </a:r>
            <a:r>
              <a:rPr lang="cs-CZ" sz="2000" dirty="0" smtClean="0"/>
              <a:t>= 2U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tav </a:t>
            </a:r>
            <a:r>
              <a:rPr lang="cs-CZ" sz="2000" b="1" dirty="0">
                <a:solidFill>
                  <a:srgbClr val="C00000"/>
                </a:solidFill>
              </a:rPr>
              <a:t>impedančního </a:t>
            </a:r>
            <a:r>
              <a:rPr lang="cs-CZ" sz="2000" b="1" dirty="0" smtClean="0">
                <a:solidFill>
                  <a:srgbClr val="C00000"/>
                </a:solidFill>
              </a:rPr>
              <a:t>přizpůsobení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platí i pro výstupní odpor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</a:t>
            </a:r>
            <a:r>
              <a:rPr lang="cs-CZ" sz="2000" baseline="-25000" dirty="0" smtClean="0"/>
              <a:t>2  </a:t>
            </a:r>
            <a:r>
              <a:rPr lang="cs-CZ" sz="2000" dirty="0" smtClean="0"/>
              <a:t>vzhledem k zátěži </a:t>
            </a:r>
            <a:r>
              <a:rPr lang="cs-CZ" sz="2000" dirty="0" err="1" smtClean="0"/>
              <a:t>R</a:t>
            </a:r>
            <a:r>
              <a:rPr lang="cs-CZ" sz="2000" baseline="-25000" dirty="0" err="1" smtClean="0"/>
              <a:t>z</a:t>
            </a:r>
            <a:endParaRPr lang="cs-CZ" sz="2000" baseline="-25000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1394786"/>
              </p:ext>
            </p:extLst>
          </p:nvPr>
        </p:nvGraphicFramePr>
        <p:xfrm>
          <a:off x="1079500" y="1341364"/>
          <a:ext cx="5834062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5" name="Visio" r:id="rId4" imgW="5450472" imgH="1975860" progId="Visio.Drawing.11">
                  <p:embed/>
                </p:oleObj>
              </mc:Choice>
              <mc:Fallback>
                <p:oleObj name="Visio" r:id="rId4" imgW="5450472" imgH="19758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500" y="1341364"/>
                        <a:ext cx="5834062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40790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Veličiny na svorkách </a:t>
            </a:r>
            <a:r>
              <a:rPr lang="cs-CZ" sz="1800" dirty="0" err="1" smtClean="0"/>
              <a:t>dvojbranu</a:t>
            </a:r>
            <a:endParaRPr lang="cs-CZ" sz="18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29878" y="3667999"/>
            <a:ext cx="8885333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impedančním přizpůsobením zajistíme </a:t>
            </a:r>
            <a:r>
              <a:rPr lang="cs-CZ" sz="2000" b="1" dirty="0" err="1" smtClean="0">
                <a:solidFill>
                  <a:srgbClr val="C00000"/>
                </a:solidFill>
              </a:rPr>
              <a:t>bezodrazové</a:t>
            </a:r>
            <a:r>
              <a:rPr lang="cs-CZ" sz="2000" b="1" dirty="0" smtClean="0">
                <a:solidFill>
                  <a:srgbClr val="C00000"/>
                </a:solidFill>
              </a:rPr>
              <a:t> zakončení</a:t>
            </a:r>
            <a:r>
              <a:rPr lang="cs-CZ" sz="2000" dirty="0" smtClean="0"/>
              <a:t>, kdy se signál šíří jen od zdroje k zátěži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naopak při impedančním nepřizpůsobení vznikají odrazy, kdy se část signálu vrací zpět ke zdroji, což je nežádoucí.</a:t>
            </a:r>
            <a:endParaRPr lang="cs-CZ" sz="2000" baseline="-25000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543448"/>
              </p:ext>
            </p:extLst>
          </p:nvPr>
        </p:nvGraphicFramePr>
        <p:xfrm>
          <a:off x="1187624" y="1354245"/>
          <a:ext cx="5834062" cy="218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Visio" r:id="rId4" imgW="5450472" imgH="1975860" progId="Visio.Drawing.11">
                  <p:embed/>
                </p:oleObj>
              </mc:Choice>
              <mc:Fallback>
                <p:oleObj name="Visio" r:id="rId4" imgW="5450472" imgH="197586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354245"/>
                        <a:ext cx="5834062" cy="218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6852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Veličiny na svorkách </a:t>
            </a:r>
            <a:r>
              <a:rPr lang="cs-CZ" sz="1800" dirty="0" err="1" smtClean="0"/>
              <a:t>dvojbranu</a:t>
            </a:r>
            <a:endParaRPr lang="cs-CZ" sz="18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42757" y="3473202"/>
            <a:ext cx="8795181" cy="306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FF0000"/>
                </a:solidFill>
              </a:rPr>
              <a:t>počítáme se střídavými napětími a </a:t>
            </a:r>
            <a:r>
              <a:rPr lang="cs-CZ" sz="2000" b="1" dirty="0">
                <a:solidFill>
                  <a:srgbClr val="FF0000"/>
                </a:solidFill>
              </a:rPr>
              <a:t>proudy </a:t>
            </a:r>
            <a:r>
              <a:rPr lang="cs-CZ" sz="2000" b="1" dirty="0" smtClean="0">
                <a:solidFill>
                  <a:srgbClr val="FF0000"/>
                </a:solidFill>
              </a:rPr>
              <a:t>harmonického průběhu </a:t>
            </a:r>
            <a:r>
              <a:rPr lang="cs-CZ" sz="2000" b="1" dirty="0">
                <a:solidFill>
                  <a:srgbClr val="FF0000"/>
                </a:solidFill>
              </a:rPr>
              <a:t>vyjádřenými </a:t>
            </a:r>
            <a:r>
              <a:rPr lang="cs-CZ" sz="2000" b="1" dirty="0" smtClean="0">
                <a:solidFill>
                  <a:srgbClr val="FF0000"/>
                </a:solidFill>
              </a:rPr>
              <a:t>jejich efektivními hodnotami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vstupní proud můžeme spočítat pomocí </a:t>
            </a:r>
            <a:r>
              <a:rPr lang="cs-CZ" sz="2000" dirty="0" err="1" smtClean="0"/>
              <a:t>ohmova</a:t>
            </a:r>
            <a:r>
              <a:rPr lang="cs-CZ" sz="2000" dirty="0" smtClean="0"/>
              <a:t> zákona: 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/R</a:t>
            </a:r>
            <a:r>
              <a:rPr lang="cs-CZ" sz="2000" baseline="-25000" dirty="0" smtClean="0"/>
              <a:t>1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</a:t>
            </a:r>
            <a:r>
              <a:rPr lang="cs-CZ" sz="2000" dirty="0" smtClean="0"/>
              <a:t>bdobně výstupní proud: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/R</a:t>
            </a:r>
            <a:r>
              <a:rPr lang="cs-CZ" sz="2000" baseline="-25000" dirty="0" smtClean="0"/>
              <a:t>2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ýkon předaný do vstupních svorek: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U</a:t>
            </a:r>
            <a:r>
              <a:rPr lang="cs-CZ" sz="2000" baseline="-25000" dirty="0" smtClean="0"/>
              <a:t>1</a:t>
            </a:r>
            <a:r>
              <a:rPr lang="cs-CZ" sz="2000" baseline="30000" dirty="0" smtClean="0"/>
              <a:t>2</a:t>
            </a:r>
            <a:r>
              <a:rPr lang="cs-CZ" sz="2000" dirty="0" smtClean="0"/>
              <a:t>/R</a:t>
            </a:r>
            <a:r>
              <a:rPr lang="cs-CZ" sz="2000" baseline="-25000" dirty="0" smtClean="0"/>
              <a:t>1</a:t>
            </a:r>
            <a:endParaRPr lang="cs-CZ" sz="2000" baseline="-25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ýkon </a:t>
            </a:r>
            <a:r>
              <a:rPr lang="cs-CZ" sz="2000" dirty="0"/>
              <a:t>předaný do </a:t>
            </a:r>
            <a:r>
              <a:rPr lang="cs-CZ" sz="2000" dirty="0" smtClean="0"/>
              <a:t>zátěže: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smtClean="0"/>
              <a:t>U</a:t>
            </a:r>
            <a:r>
              <a:rPr lang="cs-CZ" sz="2000" baseline="-25000" dirty="0" smtClean="0"/>
              <a:t>2</a:t>
            </a:r>
            <a:r>
              <a:rPr lang="cs-CZ" sz="2000" baseline="30000" dirty="0" smtClean="0"/>
              <a:t>2</a:t>
            </a:r>
            <a:r>
              <a:rPr lang="cs-CZ" sz="2000" dirty="0" smtClean="0"/>
              <a:t>/</a:t>
            </a:r>
            <a:r>
              <a:rPr lang="cs-CZ" sz="2000" dirty="0" err="1" smtClean="0"/>
              <a:t>R</a:t>
            </a:r>
            <a:r>
              <a:rPr lang="cs-CZ" sz="2000" baseline="-25000" dirty="0" err="1" smtClean="0"/>
              <a:t>z</a:t>
            </a:r>
            <a:endParaRPr lang="cs-CZ" sz="2000" baseline="-25000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6888510"/>
              </p:ext>
            </p:extLst>
          </p:nvPr>
        </p:nvGraphicFramePr>
        <p:xfrm>
          <a:off x="1259632" y="1310312"/>
          <a:ext cx="5832648" cy="2181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Visio" r:id="rId4" imgW="5450347" imgH="1975645" progId="Visio.Drawing.11">
                  <p:embed/>
                </p:oleObj>
              </mc:Choice>
              <mc:Fallback>
                <p:oleObj name="Visio" r:id="rId4" imgW="5450347" imgH="197564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59632" y="1310312"/>
                        <a:ext cx="5832648" cy="21815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37506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Dvojbrany</a:t>
            </a:r>
            <a:endParaRPr lang="cs-CZ" sz="18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555837" y="1610927"/>
            <a:ext cx="80782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Kontrolní otázky: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Jaký musí být vstupní odpor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, abychom dosáhly impedančního přizpůsobení, pokud je vnitřní odpor zdroje 50</a:t>
            </a:r>
            <a:r>
              <a:rPr lang="el-GR" sz="2000" dirty="0" smtClean="0"/>
              <a:t>Ω</a:t>
            </a:r>
            <a:r>
              <a:rPr lang="cs-CZ" sz="2000" dirty="0" smtClean="0"/>
              <a:t>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Jakou zátěž připojíme na výstup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s výstupním  odporem 100</a:t>
            </a:r>
            <a:r>
              <a:rPr lang="el-GR" sz="2000" dirty="0" smtClean="0"/>
              <a:t>Ω</a:t>
            </a:r>
            <a:r>
              <a:rPr lang="cs-CZ" sz="2000" dirty="0" smtClean="0"/>
              <a:t>, pokud chceme dosáhnout </a:t>
            </a:r>
            <a:r>
              <a:rPr lang="cs-CZ" sz="2000" dirty="0" err="1" smtClean="0"/>
              <a:t>bezodrazového</a:t>
            </a:r>
            <a:r>
              <a:rPr lang="cs-CZ" sz="2000" dirty="0" smtClean="0"/>
              <a:t> stavu?</a:t>
            </a:r>
            <a:endParaRPr lang="cs-CZ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r>
              <a:rPr lang="cs-CZ" sz="2000" b="1" dirty="0" smtClean="0"/>
              <a:t>Příští hodina – úrovně signálu</a:t>
            </a:r>
            <a:endParaRPr lang="cs-CZ" sz="2000" b="1" dirty="0"/>
          </a:p>
        </p:txBody>
      </p:sp>
      <p:sp>
        <p:nvSpPr>
          <p:cNvPr id="9" name="Obdélník 8"/>
          <p:cNvSpPr/>
          <p:nvPr/>
        </p:nvSpPr>
        <p:spPr>
          <a:xfrm>
            <a:off x="123224" y="3870575"/>
            <a:ext cx="89435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cs-CZ" sz="2000" dirty="0" smtClean="0"/>
              <a:t>Znáte z matematiky exponenciálu a funkci logaritmus 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cs-CZ" sz="2000" dirty="0" smtClean="0"/>
              <a:t>Za domácí úkol si zopakujte základy logaritmů a počítání s nimi</a:t>
            </a:r>
          </a:p>
        </p:txBody>
      </p:sp>
      <p:pic>
        <p:nvPicPr>
          <p:cNvPr id="10" name="Picture 2" descr="C:\Users\Pavel\AppData\Local\Microsoft\Windows\Temporary Internet Files\Content.IE5\CK5X5V0T\MC90008895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132" y="4900036"/>
            <a:ext cx="2277238" cy="141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3773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err="1" smtClean="0"/>
              <a:t>Dvojbrany</a:t>
            </a:r>
            <a:endParaRPr lang="cs-CZ" sz="18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sp>
        <p:nvSpPr>
          <p:cNvPr id="8" name="TextovéPole 7"/>
          <p:cNvSpPr txBox="1"/>
          <p:nvPr/>
        </p:nvSpPr>
        <p:spPr>
          <a:xfrm>
            <a:off x="238337" y="1369627"/>
            <a:ext cx="8078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jiným příkladem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jsou například frekvenční filtry</a:t>
            </a:r>
            <a:endParaRPr lang="cs-CZ" sz="2000" b="1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431446"/>
              </p:ext>
            </p:extLst>
          </p:nvPr>
        </p:nvGraphicFramePr>
        <p:xfrm>
          <a:off x="690562" y="1941513"/>
          <a:ext cx="7297737" cy="1699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Visio" r:id="rId4" imgW="5699526" imgH="1342986" progId="Visio.Drawing.11">
                  <p:embed/>
                </p:oleObj>
              </mc:Choice>
              <mc:Fallback>
                <p:oleObj name="Visio" r:id="rId4" imgW="5699526" imgH="134298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0562" y="1941513"/>
                        <a:ext cx="7297737" cy="16992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225025"/>
              </p:ext>
            </p:extLst>
          </p:nvPr>
        </p:nvGraphicFramePr>
        <p:xfrm>
          <a:off x="454025" y="4483100"/>
          <a:ext cx="4044950" cy="187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Visio" r:id="rId6" imgW="4045517" imgH="1870460" progId="Visio.Drawing.11">
                  <p:embed/>
                </p:oleObj>
              </mc:Choice>
              <mc:Fallback>
                <p:oleObj name="Visio" r:id="rId6" imgW="4045517" imgH="18704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4025" y="4483100"/>
                        <a:ext cx="4044950" cy="1870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300291" y="3973127"/>
            <a:ext cx="5719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nebo také zesilovač s operačním zesilovačem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4794753" y="4828514"/>
            <a:ext cx="42661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a jiné základní obvody – např. pí a t-články, útlumové články, rozbočovače, slučovače apod.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192995446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Přenosový kanál – </a:t>
            </a:r>
            <a:r>
              <a:rPr lang="cs-CZ" sz="1800" dirty="0" err="1"/>
              <a:t>dvojbrany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06505" y="1443109"/>
            <a:ext cx="3685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Základní přenosový řetězec</a:t>
            </a:r>
            <a:endParaRPr lang="cs-CZ" sz="2000" b="1" dirty="0"/>
          </a:p>
        </p:txBody>
      </p:sp>
      <p:sp>
        <p:nvSpPr>
          <p:cNvPr id="10" name="Obdélník 9"/>
          <p:cNvSpPr/>
          <p:nvPr/>
        </p:nvSpPr>
        <p:spPr>
          <a:xfrm>
            <a:off x="27603" y="1875157"/>
            <a:ext cx="9036496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Nejprve krátké osvěžení z předchozích hodin: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představuje v telekomunikacích pojem signál? Jaké druhy signálů znáte? Jaké jsou základní rozdíly mezi analogovými a digitálními signály?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Nakreslete </a:t>
            </a:r>
            <a:r>
              <a:rPr lang="cs-CZ" sz="2000" dirty="0"/>
              <a:t>do sešitu základní schéma přenosového řetězce, pojmenujte jeho základní bloky a ke každému alespoň stručně uveďte jeho hlavní funkci</a:t>
            </a:r>
            <a:r>
              <a:rPr lang="cs-CZ" sz="2000" dirty="0" smtClean="0"/>
              <a:t>.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je a co vyjadřuje Ohmův zákon? Napište jeho základní tvar pro výpočet odporu </a:t>
            </a:r>
            <a:r>
              <a:rPr lang="cs-CZ" sz="2000" i="1" dirty="0" smtClean="0"/>
              <a:t>R</a:t>
            </a:r>
            <a:r>
              <a:rPr lang="cs-CZ" sz="2000" dirty="0" smtClean="0"/>
              <a:t> při znalosti napětí </a:t>
            </a:r>
            <a:r>
              <a:rPr lang="cs-CZ" sz="2000" i="1" dirty="0" smtClean="0"/>
              <a:t>U</a:t>
            </a:r>
            <a:r>
              <a:rPr lang="cs-CZ" sz="2000" dirty="0" smtClean="0"/>
              <a:t> a proudu </a:t>
            </a:r>
            <a:r>
              <a:rPr lang="cs-CZ" sz="2000" i="1" dirty="0" smtClean="0"/>
              <a:t>I</a:t>
            </a:r>
            <a:r>
              <a:rPr lang="cs-CZ" sz="2000" dirty="0" smtClean="0"/>
              <a:t>.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představuje elektrický výkon? V jakých se udává jednotkách? Jak lze spočítat výkon při znalosti </a:t>
            </a:r>
            <a:r>
              <a:rPr lang="cs-CZ" sz="2000" i="1" dirty="0" smtClean="0"/>
              <a:t>R</a:t>
            </a:r>
            <a:r>
              <a:rPr lang="cs-CZ" sz="2000" dirty="0" smtClean="0"/>
              <a:t>, </a:t>
            </a:r>
            <a:r>
              <a:rPr lang="cs-CZ" sz="2000" i="1" dirty="0" smtClean="0"/>
              <a:t>U</a:t>
            </a:r>
            <a:r>
              <a:rPr lang="cs-CZ" sz="2000" dirty="0" smtClean="0"/>
              <a:t> a </a:t>
            </a:r>
            <a:r>
              <a:rPr lang="cs-CZ" sz="2000" i="1" dirty="0" smtClean="0"/>
              <a:t>I</a:t>
            </a:r>
            <a:r>
              <a:rPr lang="cs-CZ" sz="2000" dirty="0" smtClean="0"/>
              <a:t>?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znamená střídavý proud a střídavé napětí?</a:t>
            </a:r>
          </a:p>
        </p:txBody>
      </p:sp>
      <p:pic>
        <p:nvPicPr>
          <p:cNvPr id="11" name="Picture 2" descr="C:\Users\Pavel\AppData\Local\Microsoft\Windows\Temporary Internet Files\Content.IE5\VSLFSKBD\MC9003981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087" y="5402572"/>
            <a:ext cx="1239838" cy="133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Telefonní přenosový </a:t>
            </a:r>
            <a:r>
              <a:rPr lang="cs-CZ" sz="1800" dirty="0" smtClean="0"/>
              <a:t>řetězec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72008" y="1299784"/>
            <a:ext cx="90364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Vzpomenete si ještě z předchozího výkladu na schéma telefonního řetězce?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Mikrotelefon obsahuje mikrofon a sluchátko (reproduktor)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 se v přenosovém řetězci nazývá operace úpravy a převodu informací (a jejich formy) z lidského hlasu na analogový a posléze digitální elektrický signál?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telefonního řetězce provádí mikrofon převod lidského hlasu (akustický signál) na analogový elektrický signál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sluchátko zajišťuje opačný převod – z elektrického signálu zpět na akustický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Elektrický signál může být dále vhodně zpracován a upraven (převod na digitální signál a kanálové kódování) pro přenos komunikačním kanálem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6" name="Picture 6" descr="C:\Users\Pavel\AppData\Local\Microsoft\Windows\Temporary Internet Files\Content.IE5\CK5X5V0T\MP90038520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475" y="5226320"/>
            <a:ext cx="1985562" cy="1418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34394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Realizace mikrotelefonu telefonního </a:t>
            </a:r>
            <a:r>
              <a:rPr lang="cs-CZ" sz="1800" dirty="0" smtClean="0"/>
              <a:t>přístroje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9129" y="1575959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Mikrotelefon obsahuje 2 základní prvky – mikrofon a sluchátko (reproduktor)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07" y="2215624"/>
            <a:ext cx="4375638" cy="2231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/>
        </p:nvSpPr>
        <p:spPr>
          <a:xfrm>
            <a:off x="178659" y="4524812"/>
            <a:ext cx="8577991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Sluchátko provádí přeměnu elektrického signálu na akustický.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Pohyblivá cívka je pevně spojena s membránou a pokud j</a:t>
            </a:r>
            <a:r>
              <a:rPr lang="cs-CZ" sz="2000" dirty="0"/>
              <a:t>í</a:t>
            </a:r>
            <a:r>
              <a:rPr lang="cs-CZ" sz="2000" dirty="0" smtClean="0"/>
              <a:t> protéká střídavý proud hovorového signálu, vychyluje se v poli trvalého magnetu.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Tím dochází k rozkmitání membrány, která rozechvívá okolní vzduch a generuje tak akustický signál (zvuk).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922753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Realizace mikrotelefonu telefonního </a:t>
            </a:r>
            <a:r>
              <a:rPr lang="cs-CZ" sz="1800" dirty="0" smtClean="0"/>
              <a:t>přístroje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59129" y="1575959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Mikrotelefon obsahuje 2 základní prvky – mikrofon a sluchátko (reproduktor)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22" y="2387001"/>
            <a:ext cx="2758709" cy="2738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Obdélník 10"/>
          <p:cNvSpPr/>
          <p:nvPr/>
        </p:nvSpPr>
        <p:spPr>
          <a:xfrm>
            <a:off x="2833352" y="2245334"/>
            <a:ext cx="61689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Uhlíkový mikrofon provádí převod akustického signálu (lidský hlas) na elektrický signál.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Chvění vzduchu z lidských hlasivek se přenáší na membránu.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Ta stlačuje uhlíková zrnka, čímž se mění odpor mezi kovovou membránou a pevnou uhlíkovou elektrodou.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Při připojení mikrofonu ke zdroji napětí dochází ke změnám protékajícího proudu vlivem změny odporu mikrofonu a ke generování střídavého proudu (signálu).</a:t>
            </a:r>
            <a:endParaRPr lang="cs-CZ" sz="2000" dirty="0"/>
          </a:p>
        </p:txBody>
      </p:sp>
      <p:sp>
        <p:nvSpPr>
          <p:cNvPr id="12" name="Obdélník 11"/>
          <p:cNvSpPr/>
          <p:nvPr/>
        </p:nvSpPr>
        <p:spPr>
          <a:xfrm>
            <a:off x="107504" y="5875284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>
                <a:solidFill>
                  <a:srgbClr val="FF0000"/>
                </a:solidFill>
              </a:rPr>
              <a:t>u dnešních telefonů se používá </a:t>
            </a:r>
            <a:r>
              <a:rPr lang="cs-CZ" sz="2000" b="1" dirty="0">
                <a:solidFill>
                  <a:srgbClr val="FF0000"/>
                </a:solidFill>
              </a:rPr>
              <a:t>pro mikrofon</a:t>
            </a:r>
            <a:r>
              <a:rPr lang="cs-CZ" sz="2000" b="1" dirty="0" smtClean="0">
                <a:solidFill>
                  <a:srgbClr val="FF0000"/>
                </a:solidFill>
              </a:rPr>
              <a:t> inverzní princip oproti sluchátku.</a:t>
            </a:r>
          </a:p>
        </p:txBody>
      </p:sp>
    </p:spTree>
    <p:extLst>
      <p:ext uri="{BB962C8B-B14F-4D97-AF65-F5344CB8AC3E}">
        <p14:creationId xmlns:p14="http://schemas.microsoft.com/office/powerpoint/2010/main" val="181629219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chema telefonniho pristroj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3133165"/>
            <a:ext cx="6116320" cy="359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Schéma pulzního telefonního přístroje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266700" y="1328368"/>
            <a:ext cx="858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/>
              <a:t>Blokové schéma obsahuje: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cs-CZ" sz="2000" dirty="0" smtClean="0"/>
              <a:t>mikrotelefon (T sluchátko, M mikrofon), hovorový transformátor </a:t>
            </a:r>
            <a:r>
              <a:rPr lang="cs-CZ" sz="2000" dirty="0" err="1" smtClean="0"/>
              <a:t>HTr</a:t>
            </a:r>
            <a:endParaRPr lang="cs-CZ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cs-CZ" sz="2000" dirty="0" smtClean="0"/>
              <a:t>odpor pro potlačení místní vazby R, kondenzátor C a střídavý zvonek </a:t>
            </a:r>
            <a:r>
              <a:rPr lang="cs-CZ" sz="2000" dirty="0" err="1" smtClean="0"/>
              <a:t>Zv</a:t>
            </a:r>
            <a:endParaRPr lang="cs-CZ" sz="20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cs-CZ" sz="2000" dirty="0" smtClean="0"/>
              <a:t>vidlice VP, pulzní číselnice (či, </a:t>
            </a:r>
            <a:r>
              <a:rPr lang="cs-CZ" sz="2000" dirty="0" err="1" smtClean="0"/>
              <a:t>čr</a:t>
            </a:r>
            <a:r>
              <a:rPr lang="cs-CZ" sz="2000" dirty="0" smtClean="0"/>
              <a:t>, </a:t>
            </a:r>
            <a:r>
              <a:rPr lang="cs-CZ" sz="2000" dirty="0" err="1" smtClean="0"/>
              <a:t>čz</a:t>
            </a:r>
            <a:r>
              <a:rPr lang="cs-CZ" sz="2000" dirty="0" smtClean="0"/>
              <a:t>), zhášecí obvod R1 a C1</a:t>
            </a:r>
            <a:endParaRPr lang="cs-CZ" sz="2000" dirty="0"/>
          </a:p>
        </p:txBody>
      </p:sp>
      <p:sp>
        <p:nvSpPr>
          <p:cNvPr id="9" name="Obdélník 8"/>
          <p:cNvSpPr/>
          <p:nvPr/>
        </p:nvSpPr>
        <p:spPr>
          <a:xfrm>
            <a:off x="6395720" y="4344504"/>
            <a:ext cx="2610708" cy="1779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b="1" dirty="0" smtClean="0">
                <a:solidFill>
                  <a:srgbClr val="FF0000"/>
                </a:solidFill>
              </a:rPr>
              <a:t>telefonní přístroj je k vedení připojen pomocí 2 drátů – a, b</a:t>
            </a:r>
          </a:p>
          <a:p>
            <a:pPr>
              <a:spcAft>
                <a:spcPts val="200"/>
              </a:spcAft>
            </a:pPr>
            <a:r>
              <a:rPr lang="cs-CZ" b="1" dirty="0" smtClean="0">
                <a:solidFill>
                  <a:srgbClr val="FF0000"/>
                </a:solidFill>
              </a:rPr>
              <a:t>z obvodového pohledu se tedy jedná o tzv. </a:t>
            </a:r>
            <a:r>
              <a:rPr lang="cs-CZ" b="1" dirty="0" err="1" smtClean="0">
                <a:solidFill>
                  <a:srgbClr val="FF0000"/>
                </a:solidFill>
              </a:rPr>
              <a:t>dvojbran</a:t>
            </a:r>
            <a:endParaRPr lang="cs-CZ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0155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Kaskáda </a:t>
            </a:r>
            <a:r>
              <a:rPr lang="cs-CZ" sz="1800" dirty="0" err="1"/>
              <a:t>dvojbranů</a:t>
            </a:r>
            <a:r>
              <a:rPr lang="cs-CZ" sz="1800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90152" y="3429000"/>
            <a:ext cx="8946343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uvedený jednoduchý příklad zobrazuje možnost kaskádního zřetězení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 pro jednotlivé prvky podél přenosové cesty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labý signál z mikrofonu je zesílen mikrofonním zesilovačem (mikrofon je tvořen ve schématu náhradním zdrojem střídavého napětí a vnitřním odporem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)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rostřednictvím přenosového vedení se signál dostává do sluchátkového zesilovače (sluchátko je tvořeno náhradním obvodem - zátěž R</a:t>
            </a:r>
            <a:r>
              <a:rPr lang="cs-CZ" sz="2000" baseline="-25000" dirty="0" smtClean="0"/>
              <a:t>Z</a:t>
            </a:r>
            <a:r>
              <a:rPr lang="cs-CZ" sz="2000" dirty="0" smtClean="0"/>
              <a:t>)</a:t>
            </a:r>
          </a:p>
          <a:p>
            <a:pPr marL="285750" indent="-2857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d</a:t>
            </a:r>
            <a:r>
              <a:rPr lang="cs-CZ" sz="2000" b="1" dirty="0" smtClean="0">
                <a:solidFill>
                  <a:srgbClr val="C00000"/>
                </a:solidFill>
              </a:rPr>
              <a:t>íky rozložení na jednotlivé </a:t>
            </a:r>
            <a:r>
              <a:rPr lang="cs-CZ" sz="2000" b="1" dirty="0" err="1" smtClean="0">
                <a:solidFill>
                  <a:srgbClr val="C00000"/>
                </a:solidFill>
              </a:rPr>
              <a:t>dvojbrany</a:t>
            </a:r>
            <a:r>
              <a:rPr lang="cs-CZ" sz="2000" b="1" dirty="0" smtClean="0">
                <a:solidFill>
                  <a:srgbClr val="C00000"/>
                </a:solidFill>
              </a:rPr>
              <a:t>, jejichž vlastnosti známe,  lze snadno spočítat </a:t>
            </a:r>
            <a:r>
              <a:rPr lang="cs-CZ" sz="2000" b="1" dirty="0">
                <a:solidFill>
                  <a:srgbClr val="C00000"/>
                </a:solidFill>
              </a:rPr>
              <a:t>vlastnosti celého ř</a:t>
            </a:r>
            <a:r>
              <a:rPr lang="cs-CZ" sz="2000" b="1" dirty="0" smtClean="0">
                <a:solidFill>
                  <a:srgbClr val="C00000"/>
                </a:solidFill>
              </a:rPr>
              <a:t>etězce i veličiny v jednotlivých bodech řetězce</a:t>
            </a:r>
            <a:endParaRPr lang="cs-CZ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3823218"/>
              </p:ext>
            </p:extLst>
          </p:nvPr>
        </p:nvGraphicFramePr>
        <p:xfrm>
          <a:off x="667772" y="1387017"/>
          <a:ext cx="7499915" cy="1822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Visio" r:id="rId4" imgW="6900546" imgH="1654560" progId="Visio.Drawing.11">
                  <p:embed/>
                </p:oleObj>
              </mc:Choice>
              <mc:Fallback>
                <p:oleObj name="Visio" r:id="rId4" imgW="6900546" imgH="165456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7772" y="1387017"/>
                        <a:ext cx="7499915" cy="18229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374445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Analogový komunikační kanál jako </a:t>
            </a:r>
            <a:r>
              <a:rPr lang="cs-CZ" sz="1800" dirty="0" err="1"/>
              <a:t>dvojbran</a:t>
            </a:r>
            <a:r>
              <a:rPr lang="cs-CZ" sz="1800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94625" y="1699029"/>
            <a:ext cx="90010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elektrický signál se ve formě elektromagnetické vlny šíří po vedení (dvojlinka nebo koaxiální kabel)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konci vedení je zesilovač, který zesílí zeslabený signál apod.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FF0000"/>
                </a:solidFill>
              </a:rPr>
              <a:t>celý přenosový řetězec i jeho dílčí části tvoří tzv. </a:t>
            </a:r>
            <a:r>
              <a:rPr lang="cs-CZ" sz="2000" b="1" dirty="0" err="1" smtClean="0">
                <a:solidFill>
                  <a:srgbClr val="FF0000"/>
                </a:solidFill>
              </a:rPr>
              <a:t>dvojbrany</a:t>
            </a:r>
            <a:endParaRPr lang="cs-CZ" sz="2000" b="1" dirty="0" smtClean="0">
              <a:solidFill>
                <a:srgbClr val="FF0000"/>
              </a:solidFill>
            </a:endParaRPr>
          </a:p>
          <a:p>
            <a:pPr marL="630238" lvl="1" indent="-273050">
              <a:spcAft>
                <a:spcPts val="200"/>
              </a:spcAft>
              <a:buFont typeface="Arial" pitchFamily="34" charset="0"/>
              <a:buChar char="•"/>
              <a:tabLst>
                <a:tab pos="630238" algn="l"/>
              </a:tabLst>
            </a:pPr>
            <a:r>
              <a:rPr lang="cs-CZ" sz="2000" dirty="0" smtClean="0"/>
              <a:t>jak z názvu vyplývá, </a:t>
            </a:r>
            <a:r>
              <a:rPr lang="cs-CZ" sz="2000" dirty="0" err="1" smtClean="0"/>
              <a:t>dvojbran</a:t>
            </a:r>
            <a:r>
              <a:rPr lang="cs-CZ" sz="2000" dirty="0" smtClean="0"/>
              <a:t> má dvě brány – tedy 2 vstupní svorky a 2 výstupní (brány) </a:t>
            </a: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437162"/>
              </p:ext>
            </p:extLst>
          </p:nvPr>
        </p:nvGraphicFramePr>
        <p:xfrm>
          <a:off x="1778272" y="3814341"/>
          <a:ext cx="4738437" cy="2829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Visio" r:id="rId4" imgW="3258344" imgH="1946700" progId="Visio.Drawing.11">
                  <p:embed/>
                </p:oleObj>
              </mc:Choice>
              <mc:Fallback>
                <p:oleObj name="Visio" r:id="rId4" imgW="3258344" imgH="19467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78272" y="3814341"/>
                        <a:ext cx="4738437" cy="28296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021619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Analogový komunikační kanál jako </a:t>
            </a:r>
            <a:r>
              <a:rPr lang="cs-CZ" sz="1800" dirty="0" err="1"/>
              <a:t>dvojbran</a:t>
            </a:r>
            <a:r>
              <a:rPr lang="cs-CZ" sz="1800" dirty="0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282998"/>
              </p:ext>
            </p:extLst>
          </p:nvPr>
        </p:nvGraphicFramePr>
        <p:xfrm>
          <a:off x="215158" y="1842776"/>
          <a:ext cx="3403805" cy="2032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Visio" r:id="rId4" imgW="3258344" imgH="1946700" progId="Visio.Drawing.11">
                  <p:embed/>
                </p:oleObj>
              </mc:Choice>
              <mc:Fallback>
                <p:oleObj name="Visio" r:id="rId4" imgW="3258344" imgH="19467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5158" y="1842776"/>
                        <a:ext cx="3403805" cy="20326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/>
        </p:nvSpPr>
        <p:spPr>
          <a:xfrm>
            <a:off x="3618964" y="1970467"/>
            <a:ext cx="53476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vnitřní uspořádání obvodu (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) může být zcela libovolné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racujeme s náhradním obvodem vstupu a výstupu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ro výpočty nás zajímá pouze vstupní a výstupní napětí a proudy, vstupní a výstupní impedance (odpory) a výkony</a:t>
            </a:r>
            <a:endParaRPr lang="cs-CZ" sz="2000" dirty="0"/>
          </a:p>
        </p:txBody>
      </p:sp>
      <p:sp>
        <p:nvSpPr>
          <p:cNvPr id="7" name="Obdélník 6"/>
          <p:cNvSpPr/>
          <p:nvPr/>
        </p:nvSpPr>
        <p:spPr>
          <a:xfrm>
            <a:off x="214945" y="4606146"/>
            <a:ext cx="8700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Poznámka: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C00000"/>
                </a:solidFill>
              </a:rPr>
              <a:t>impedance</a:t>
            </a:r>
            <a:r>
              <a:rPr lang="cs-CZ" sz="2000" dirty="0" smtClean="0"/>
              <a:t> </a:t>
            </a:r>
            <a:r>
              <a:rPr lang="cs-CZ" sz="2000" b="1" dirty="0" smtClean="0"/>
              <a:t>Z</a:t>
            </a:r>
            <a:r>
              <a:rPr lang="cs-CZ" sz="2000" dirty="0" smtClean="0"/>
              <a:t> je „komplexní odpor“ </a:t>
            </a:r>
            <a:r>
              <a:rPr lang="cs-CZ" sz="2000" b="1" dirty="0" smtClean="0"/>
              <a:t>R</a:t>
            </a:r>
            <a:r>
              <a:rPr lang="cs-CZ" sz="2000" dirty="0" smtClean="0"/>
              <a:t> (komplexní číslo obsahuje reálnou i imaginární část</a:t>
            </a:r>
            <a:r>
              <a:rPr lang="cs-CZ" sz="2000" dirty="0"/>
              <a:t> </a:t>
            </a:r>
            <a:r>
              <a:rPr lang="cs-CZ" sz="2000" dirty="0" smtClean="0"/>
              <a:t>– bude později  probíráno v matematice)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v následujících příkladech ale budeme počítat pouze s odpory </a:t>
            </a:r>
            <a:r>
              <a:rPr lang="cs-CZ" sz="2000" b="1" dirty="0" smtClean="0"/>
              <a:t>R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8792654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1364</TotalTime>
  <Words>1456</Words>
  <Application>Microsoft Office PowerPoint</Application>
  <PresentationFormat>Předvádění na obrazovce (4:3)</PresentationFormat>
  <Paragraphs>136</Paragraphs>
  <Slides>16</Slides>
  <Notes>14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Wingdings</vt:lpstr>
      <vt:lpstr>Mustr_prezentace_OPPA</vt:lpstr>
      <vt:lpstr>Microsoft Visio Drawing</vt:lpstr>
      <vt:lpstr>Visio</vt:lpstr>
      <vt:lpstr>Prezentace aplikace PowerPoint</vt:lpstr>
      <vt:lpstr>Přenosový kanál – dvojbrany</vt:lpstr>
      <vt:lpstr>Telefonní přenosový řetězec</vt:lpstr>
      <vt:lpstr>Realizace mikrotelefonu telefonního přístroje</vt:lpstr>
      <vt:lpstr>Realizace mikrotelefonu telefonního přístroje</vt:lpstr>
      <vt:lpstr>Schéma pulzního telefonního přístroje</vt:lpstr>
      <vt:lpstr>Kaskáda dvojbranů </vt:lpstr>
      <vt:lpstr>Analogový komunikační kanál jako dvojbran </vt:lpstr>
      <vt:lpstr>Analogový komunikační kanál jako dvojbran </vt:lpstr>
      <vt:lpstr>Kaskáda dvojbranů </vt:lpstr>
      <vt:lpstr>Veličiny na svorkách dvojbranu</vt:lpstr>
      <vt:lpstr>Veličiny na svorkách dvojbranu</vt:lpstr>
      <vt:lpstr>Veličiny na svorkách dvojbranu</vt:lpstr>
      <vt:lpstr>Dvojbrany</vt:lpstr>
      <vt:lpstr>Dvojbrany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244</cp:revision>
  <dcterms:created xsi:type="dcterms:W3CDTF">2013-09-10T05:03:47Z</dcterms:created>
  <dcterms:modified xsi:type="dcterms:W3CDTF">2014-10-01T11:07:18Z</dcterms:modified>
</cp:coreProperties>
</file>