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8"/>
  </p:notesMasterIdLst>
  <p:handoutMasterIdLst>
    <p:handoutMasterId r:id="rId29"/>
  </p:handoutMasterIdLst>
  <p:sldIdLst>
    <p:sldId id="270" r:id="rId2"/>
    <p:sldId id="289" r:id="rId3"/>
    <p:sldId id="290" r:id="rId4"/>
    <p:sldId id="292" r:id="rId5"/>
    <p:sldId id="293" r:id="rId6"/>
    <p:sldId id="294" r:id="rId7"/>
    <p:sldId id="295" r:id="rId8"/>
    <p:sldId id="296" r:id="rId9"/>
    <p:sldId id="297" r:id="rId10"/>
    <p:sldId id="299" r:id="rId11"/>
    <p:sldId id="312" r:id="rId12"/>
    <p:sldId id="300" r:id="rId13"/>
    <p:sldId id="301" r:id="rId14"/>
    <p:sldId id="310" r:id="rId15"/>
    <p:sldId id="311" r:id="rId16"/>
    <p:sldId id="314" r:id="rId17"/>
    <p:sldId id="313" r:id="rId18"/>
    <p:sldId id="302" r:id="rId19"/>
    <p:sldId id="303" r:id="rId20"/>
    <p:sldId id="304" r:id="rId21"/>
    <p:sldId id="305" r:id="rId22"/>
    <p:sldId id="306" r:id="rId23"/>
    <p:sldId id="307" r:id="rId24"/>
    <p:sldId id="308" r:id="rId25"/>
    <p:sldId id="309" r:id="rId26"/>
    <p:sldId id="280" r:id="rId27"/>
  </p:sldIdLst>
  <p:sldSz cx="9144000" cy="6858000" type="screen4x3"/>
  <p:notesSz cx="6858000" cy="9945688"/>
  <p:defaultTextStyle>
    <a:defPPr>
      <a:defRPr lang="cs-C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42E12"/>
    <a:srgbClr val="F7D417"/>
    <a:srgbClr val="3C3C8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855" autoAdjust="0"/>
    <p:restoredTop sz="80756" autoAdjust="0"/>
  </p:normalViewPr>
  <p:slideViewPr>
    <p:cSldViewPr snapToGrid="0" snapToObjects="1">
      <p:cViewPr varScale="1">
        <p:scale>
          <a:sx n="76" d="100"/>
          <a:sy n="76" d="100"/>
        </p:scale>
        <p:origin x="108" y="29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image" Target="../media/image14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915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915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47213"/>
            <a:ext cx="297180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915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9447213"/>
            <a:ext cx="297180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EF4B5975-4091-4F51-BEC7-5BCEFEB1EFDF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5071240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256" tIns="46627" rIns="93256" bIns="46627" numCol="1" anchor="t" anchorCtr="0" compatLnSpc="1">
            <a:prstTxWarp prst="textNoShape">
              <a:avLst/>
            </a:prstTxWarp>
          </a:bodyPr>
          <a:lstStyle>
            <a:lvl1pPr defTabSz="933450"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256" tIns="46627" rIns="93256" bIns="46627" numCol="1" anchor="t" anchorCtr="0" compatLnSpc="1">
            <a:prstTxWarp prst="textNoShape">
              <a:avLst/>
            </a:prstTxWarp>
          </a:bodyPr>
          <a:lstStyle>
            <a:lvl1pPr algn="r" defTabSz="933450"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229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41388" y="746125"/>
            <a:ext cx="4975225" cy="37306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724400"/>
            <a:ext cx="5486400" cy="4475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256" tIns="46627" rIns="93256" bIns="4662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noProof="0" smtClean="0"/>
              <a:t>Klepnutím lze upravit styly předlohy textu.</a:t>
            </a:r>
          </a:p>
          <a:p>
            <a:pPr lvl="1"/>
            <a:r>
              <a:rPr lang="cs-CZ" noProof="0" smtClean="0"/>
              <a:t>Druhá úroveň</a:t>
            </a:r>
          </a:p>
          <a:p>
            <a:pPr lvl="2"/>
            <a:r>
              <a:rPr lang="cs-CZ" noProof="0" smtClean="0"/>
              <a:t>Třetí úroveň</a:t>
            </a:r>
          </a:p>
          <a:p>
            <a:pPr lvl="3"/>
            <a:r>
              <a:rPr lang="cs-CZ" noProof="0" smtClean="0"/>
              <a:t>Čtvrtá úroveň</a:t>
            </a:r>
          </a:p>
          <a:p>
            <a:pPr lvl="4"/>
            <a:r>
              <a:rPr lang="cs-CZ" noProof="0" smtClean="0"/>
              <a:t>Pátá úroveň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45625"/>
            <a:ext cx="2971800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256" tIns="46627" rIns="93256" bIns="46627" numCol="1" anchor="b" anchorCtr="0" compatLnSpc="1">
            <a:prstTxWarp prst="textNoShape">
              <a:avLst/>
            </a:prstTxWarp>
          </a:bodyPr>
          <a:lstStyle>
            <a:lvl1pPr defTabSz="933450"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9445625"/>
            <a:ext cx="2971800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256" tIns="46627" rIns="93256" bIns="46627" numCol="1" anchor="b" anchorCtr="0" compatLnSpc="1">
            <a:prstTxWarp prst="textNoShape">
              <a:avLst/>
            </a:prstTxWarp>
          </a:bodyPr>
          <a:lstStyle>
            <a:lvl1pPr algn="r" defTabSz="933450">
              <a:defRPr sz="1200"/>
            </a:lvl1pPr>
          </a:lstStyle>
          <a:p>
            <a:pPr>
              <a:defRPr/>
            </a:pPr>
            <a:fld id="{19F9E967-BB3B-47E5-8EEC-C28942447864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6750670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 smtClean="0"/>
              <a:t>V</a:t>
            </a:r>
            <a:r>
              <a:rPr lang="cs-CZ" baseline="0" dirty="0" smtClean="0"/>
              <a:t> úvodu cvičení zavést krátkou diskuzi s cílem zamyslet se nad pojmem „telekomunikace“, co jsou to vlastně sítě? Každý má dnes mobilní telefon a doma třeba počítat připojený k Internetu, existují ale kromě toho i jiné telekomunikační sítě? Co třeba televizní vysílání? Nebo satelitní?</a:t>
            </a:r>
          </a:p>
          <a:p>
            <a:r>
              <a:rPr lang="cs-CZ" baseline="0" dirty="0" smtClean="0"/>
              <a:t>Odpovědi na výše uvedené otázky:</a:t>
            </a:r>
          </a:p>
          <a:p>
            <a:pPr marL="228600" indent="-228600">
              <a:buAutoNum type="arabicPeriod"/>
            </a:pPr>
            <a:r>
              <a:rPr lang="cs-CZ" baseline="0" dirty="0" smtClean="0"/>
              <a:t>Telekomunikace obecně umožňují předávání zpráv, povelů na dlouhé vzdálenosti</a:t>
            </a:r>
          </a:p>
          <a:p>
            <a:pPr marL="228600" indent="-228600">
              <a:buAutoNum type="arabicPeriod"/>
            </a:pPr>
            <a:r>
              <a:rPr lang="cs-CZ" dirty="0" smtClean="0"/>
              <a:t>Zprávu lze definovat třeba jako informaci, kterou člověk předá nebo naopak</a:t>
            </a:r>
            <a:r>
              <a:rPr lang="cs-CZ" baseline="0" dirty="0" smtClean="0"/>
              <a:t> získá. Informace je pak obecný popis události, věci, děje, sdělení něčeho nového</a:t>
            </a:r>
          </a:p>
          <a:p>
            <a:pPr marL="228600" indent="-228600">
              <a:buAutoNum type="arabicPeriod"/>
            </a:pPr>
            <a:r>
              <a:rPr lang="cs-CZ" baseline="0" dirty="0" smtClean="0"/>
              <a:t>U této otázky je vhodné se na chvíli zastavit a zkusit se studentů ptát, jaké znají různé (i historické) způsoby dorozumívání – může sem patřit klasický drátový telefon, telegraf, ale třeba i poštovní holub, kurýr na koni nesoucí zprávu apod.</a:t>
            </a:r>
          </a:p>
          <a:p>
            <a:pPr marL="228600" indent="-228600">
              <a:buAutoNum type="arabicPeriod"/>
            </a:pPr>
            <a:r>
              <a:rPr lang="cs-CZ" baseline="0" dirty="0" smtClean="0"/>
              <a:t>Tato otázka by měla sloužit k zamyšlení – potřeba člověka předávat si informace na velké vzdálenosti vznikla již ve starověku, ale za vznik „moderních“ komunikací lze považovat polovinu 19. století, kdy byly nejprve uvedeny do provozu telegrafní sítě a posléze i telefonní.</a:t>
            </a:r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4219993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cs-CZ" dirty="0" err="1" smtClean="0"/>
              <a:t>Slide</a:t>
            </a:r>
            <a:r>
              <a:rPr lang="cs-CZ" dirty="0" smtClean="0"/>
              <a:t> pro učitele.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11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6734286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12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3469667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13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3469667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14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2299607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15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8772103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16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211188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17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2863913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18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3469667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19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3469667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20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3469667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 smtClean="0"/>
              <a:t>Tento </a:t>
            </a:r>
            <a:r>
              <a:rPr lang="cs-CZ" dirty="0" err="1" smtClean="0"/>
              <a:t>slide</a:t>
            </a:r>
            <a:r>
              <a:rPr lang="cs-CZ" dirty="0" smtClean="0"/>
              <a:t> slouží</a:t>
            </a:r>
            <a:r>
              <a:rPr lang="cs-CZ" baseline="0" dirty="0" smtClean="0"/>
              <a:t> pro krátké shrnutí a zopakování základních poznatků z fyziky ze základní školy, které budou potřeba v tomto předmětu.</a:t>
            </a:r>
          </a:p>
          <a:p>
            <a:r>
              <a:rPr lang="cs-CZ" baseline="0" dirty="0" smtClean="0"/>
              <a:t>Studenti by měli znát a vysvětlit základní pojmy, jako co je elektrický proud? Co je napětí? Jak vypadá a co vyjadřuje Ohmův zákon? Vedou elektrický proud pouze vodiče? A co třeba plyny (vzduch) nebo polovodiče?</a:t>
            </a:r>
          </a:p>
          <a:p>
            <a:r>
              <a:rPr lang="cs-CZ" baseline="0" dirty="0" smtClean="0"/>
              <a:t>1. Jaké znáte nosiče náboje? Odpověď: elektrony, ionty</a:t>
            </a:r>
          </a:p>
          <a:p>
            <a:r>
              <a:rPr lang="cs-CZ" baseline="0" dirty="0" smtClean="0"/>
              <a:t>Jak se šíří zvuková vlna v daném prostředí? (analogie vhození kamenu do rybníka)</a:t>
            </a:r>
          </a:p>
          <a:p>
            <a:r>
              <a:rPr lang="cs-CZ" baseline="0" dirty="0" smtClean="0"/>
              <a:t>2. Šíří se zvuk v každém prostředí? Co třeba ve vakuu? Odpověď: v dokonalém vakuu se zvuk nešíří.</a:t>
            </a:r>
          </a:p>
          <a:p>
            <a:r>
              <a:rPr lang="cs-CZ" dirty="0" smtClean="0"/>
              <a:t>3. Pásmo</a:t>
            </a:r>
            <a:r>
              <a:rPr lang="cs-CZ" baseline="0" dirty="0" smtClean="0"/>
              <a:t> slyšitelného zvuku lidským sluchem se obvykle udává 16 Hz – 16 (20) kHz, nižší frekvence se označují jako infrazvuk, vyšší jako ultrazvuk.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6093989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21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3469667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22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34696673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23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34696673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24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34696673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25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3469667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 smtClean="0"/>
              <a:t>Pokračování</a:t>
            </a:r>
            <a:r>
              <a:rPr lang="cs-CZ" baseline="0" dirty="0" smtClean="0"/>
              <a:t> shrnutí a zopakování základních poznatků z fyziky ze základní školy, které budou potřeba v tomto předmětu.</a:t>
            </a:r>
          </a:p>
          <a:p>
            <a:r>
              <a:rPr lang="cs-CZ" baseline="0" dirty="0" smtClean="0"/>
              <a:t>Z fyziky by měli studenti znát základní pojmy týkající se magnetismu, elektrického pole, připomenout jim například, že pohybe magnetu uvnitř cívky se v cívce indukuje elektrický proud. A naopak, že střídavý elektrický proud vytváří v okolí cívky magnetické pole.</a:t>
            </a:r>
          </a:p>
          <a:p>
            <a:r>
              <a:rPr lang="cs-CZ" baseline="0" dirty="0" smtClean="0"/>
              <a:t>1. Se zvídavějšími studenty probrat třeba funkci radaru (šíření </a:t>
            </a:r>
            <a:r>
              <a:rPr lang="cs-CZ" baseline="0" dirty="0" err="1" smtClean="0"/>
              <a:t>elektromag</a:t>
            </a:r>
            <a:r>
              <a:rPr lang="cs-CZ" baseline="0" dirty="0" smtClean="0"/>
              <a:t>. vln) – vyslání úzkého směrového paprsku (</a:t>
            </a:r>
            <a:r>
              <a:rPr lang="cs-CZ" baseline="0" dirty="0" err="1" smtClean="0"/>
              <a:t>elmag</a:t>
            </a:r>
            <a:r>
              <a:rPr lang="cs-CZ" baseline="0" dirty="0" smtClean="0"/>
              <a:t>.) a po jeho odrazu od překážky jeho zpětný příjem.</a:t>
            </a:r>
          </a:p>
          <a:p>
            <a:r>
              <a:rPr lang="cs-CZ" baseline="0" dirty="0" smtClean="0"/>
              <a:t>2. Zeptat se studentů na typická frekvenční pásma používaná pro provoz rozhlasového a TV vysílání – pokud si někdo vzpomene na rozdělení pásem na dlouhé vlny, střední vlny, krátké a velmi krátké vlny (LW, MW, SW, FM (DV, SV, KV, VKV)), 87,8 MHz – 108 MHz, TV pásmo od 48 do 790 MHz, v Evropě se používá 110-790 MHz</a:t>
            </a:r>
          </a:p>
          <a:p>
            <a:r>
              <a:rPr lang="cs-CZ" baseline="0" dirty="0" smtClean="0"/>
              <a:t>3. Jen pro doplnění pro zvídavé studenty, věděl by někdo, v jakých pásmech komunikují vaše mobilní telefony? Původní GSM pásma byla v okolí 900 MHz (890-915 a 935-960) a v okolí 1800 MHz (1710-1785 a 1805-1880 MHz), dnes zejména UMTS v pásmech 1900, 2000 a 2100 MHz (1900-1980, 2010-2025 a 2110-2170 MHz).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3469667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 smtClean="0"/>
              <a:t>4. Pásmo viditelného spektra se udává 380-750 </a:t>
            </a:r>
            <a:r>
              <a:rPr lang="cs-CZ" dirty="0" err="1" smtClean="0"/>
              <a:t>nm</a:t>
            </a:r>
            <a:r>
              <a:rPr lang="cs-CZ" dirty="0" smtClean="0"/>
              <a:t>, na kratších vlnových délkách je to tzv. ultrafialové záření, na delších délkách infračervené. Infračervené záření se využívá v telekomunikacích pro přenos v optických vláknech.</a:t>
            </a:r>
          </a:p>
          <a:p>
            <a:r>
              <a:rPr lang="cs-CZ" baseline="0" dirty="0" smtClean="0"/>
              <a:t>5. Gama záření vzniká při rozpadu atomů, např. v jaderném reaktoru. Je velmi nebezpečné, vlnová délka v oblasti kolem 120-10 </a:t>
            </a:r>
            <a:r>
              <a:rPr lang="cs-CZ" baseline="0" dirty="0" err="1" smtClean="0"/>
              <a:t>pm</a:t>
            </a:r>
            <a:r>
              <a:rPr lang="cs-CZ" baseline="0" dirty="0" smtClean="0"/>
              <a:t>.</a:t>
            </a:r>
          </a:p>
          <a:p>
            <a:r>
              <a:rPr lang="cs-CZ" baseline="0" dirty="0" smtClean="0"/>
              <a:t>6. Rentgenové záření se využívá zejména v lékařství a diagnostice, pohybuje se v rozsahu vlnových délek 10 </a:t>
            </a:r>
            <a:r>
              <a:rPr lang="cs-CZ" baseline="0" dirty="0" err="1" smtClean="0"/>
              <a:t>nm</a:t>
            </a:r>
            <a:r>
              <a:rPr lang="cs-CZ" baseline="0" dirty="0" smtClean="0"/>
              <a:t> – 1 </a:t>
            </a:r>
            <a:r>
              <a:rPr lang="cs-CZ" baseline="0" dirty="0" err="1" smtClean="0"/>
              <a:t>pm</a:t>
            </a:r>
            <a:r>
              <a:rPr lang="cs-CZ" baseline="0" dirty="0" smtClean="0"/>
              <a:t>.</a:t>
            </a:r>
          </a:p>
          <a:p>
            <a:r>
              <a:rPr lang="cs-CZ" baseline="0" dirty="0" smtClean="0"/>
              <a:t>7. Zde se nabízí prostor pro diskuzi se studenty – přenos zpráv pomocí světla, obecněji vizuálně, lze realizovat např. signálními ohni, odrazy slunečního záření pomocí zrcátek, signální lampou… ale také přenosem optického paprsku v optickém vlákně, nebo i ve volném prostoru.</a:t>
            </a:r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346966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cs-CZ" dirty="0" smtClean="0"/>
              <a:t>Zde</a:t>
            </a:r>
            <a:r>
              <a:rPr lang="cs-CZ" baseline="0" dirty="0" smtClean="0"/>
              <a:t> se nabízí prostor pro vysvětlení studentům, že v telekomunikacích se využívají fyzikální děje a mechanismy, které znají z fyziky, matematiky, z elektrotechniky, počítačových sítí apod. Účelem je, aby si dokázali propojit např. aplikaci Ohmova zákona při výpočtech proudů a napětí v jednoduchých obvodech, použití logaritmů pro výpočet úrovní v decibelech apod.</a:t>
            </a:r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3469667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AutoNum type="arabicPeriod"/>
            </a:pPr>
            <a:r>
              <a:rPr lang="cs-CZ" dirty="0" smtClean="0"/>
              <a:t>Zde se dá uvést v podstatě cokoliv – zprávu je možné šířit ústně, napsat na papír, nakreslit obrázek, napsat na počítači a poslat e-mailem, poslat formou SMS zprávy… i</a:t>
            </a:r>
            <a:r>
              <a:rPr lang="cs-CZ" baseline="0" dirty="0" smtClean="0"/>
              <a:t> způsoby přenosu jsou široké – rádiový signál, optický signál, elektromagnetická vlna po vedení,….</a:t>
            </a:r>
          </a:p>
          <a:p>
            <a:pPr marL="228600" indent="-228600">
              <a:buAutoNum type="arabicPeriod"/>
            </a:pPr>
            <a:r>
              <a:rPr lang="cs-CZ" baseline="0" dirty="0" smtClean="0"/>
              <a:t>Studenti by si měli vzpomenou třeba na TV a rádio – z jednoho vysílače lze zachytit na velkém množství přijímačů současně</a:t>
            </a:r>
            <a:endParaRPr lang="cs-CZ" dirty="0" smtClean="0"/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3469667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cs-CZ" dirty="0" smtClean="0"/>
              <a:t>Viz poslední otázka – zeptat se studentů, jak to, že v pozemním televizním vysílání je</a:t>
            </a:r>
            <a:r>
              <a:rPr lang="cs-CZ" baseline="0" dirty="0" smtClean="0"/>
              <a:t> několik TV stanic a přitom se navzájem neruší a lze doma u obrazovky přijímat vždy jeden TV program? Obdobně třeba i rádio? Nejjednodušší vysvětlení se nabízí, že každá stanice bude vysílat na jiné frekvenci a TV či rádio přijímač lze vždy naladit tak, aby přijímal vysílání jen z jedné stanice.</a:t>
            </a:r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3469667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3469667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cs-CZ" dirty="0" err="1" smtClean="0"/>
              <a:t>Slide</a:t>
            </a:r>
            <a:r>
              <a:rPr lang="cs-CZ" dirty="0" smtClean="0"/>
              <a:t> pro učitele.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10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346966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9" descr="prezentaceOPPa_s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1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039813" y="2482850"/>
            <a:ext cx="7772400" cy="1470025"/>
          </a:xfrm>
        </p:spPr>
        <p:txBody>
          <a:bodyPr anchor="t"/>
          <a:lstStyle>
            <a:lvl1pPr>
              <a:defRPr sz="2800">
                <a:solidFill>
                  <a:schemeClr val="bg1"/>
                </a:solidFill>
              </a:defRPr>
            </a:lvl1pPr>
          </a:lstStyle>
          <a:p>
            <a:pPr lvl="0"/>
            <a:r>
              <a:rPr lang="cs-CZ" noProof="0" smtClean="0"/>
              <a:t>Kliknutím lze upravit styl.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039813" y="5591175"/>
            <a:ext cx="6400800" cy="60325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14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cs-CZ" noProof="0" smtClean="0"/>
              <a:t>Kliknutím lze upravit styl předlohy.</a:t>
            </a:r>
          </a:p>
        </p:txBody>
      </p:sp>
    </p:spTree>
    <p:extLst>
      <p:ext uri="{BB962C8B-B14F-4D97-AF65-F5344CB8AC3E}">
        <p14:creationId xmlns:p14="http://schemas.microsoft.com/office/powerpoint/2010/main" val="1313393059"/>
      </p:ext>
    </p:extLst>
  </p:cSld>
  <p:clrMapOvr>
    <a:masterClrMapping/>
  </p:clrMapOvr>
  <p:transition>
    <p:randomBar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1B7B6F-10CC-4456-88DD-EDCA26603826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36500555"/>
      </p:ext>
    </p:extLst>
  </p:cSld>
  <p:clrMapOvr>
    <a:masterClrMapping/>
  </p:clrMapOvr>
  <p:transition>
    <p:randomBar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721475" y="236538"/>
            <a:ext cx="2035175" cy="58896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615950" y="236538"/>
            <a:ext cx="5953125" cy="58896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403F1C-2470-4664-9B5B-1F2642AE8999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16801762"/>
      </p:ext>
    </p:extLst>
  </p:cSld>
  <p:clrMapOvr>
    <a:masterClrMapping/>
  </p:clrMapOvr>
  <p:transition>
    <p:randomBar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C4985B-73AF-46EE-94C6-3612EC56C1C2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56112997"/>
      </p:ext>
    </p:extLst>
  </p:cSld>
  <p:clrMapOvr>
    <a:masterClrMapping/>
  </p:clrMapOvr>
  <p:transition>
    <p:randomBar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6A7F6-4B1B-4BFD-9095-8A6BDFF338F8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9016777"/>
      </p:ext>
    </p:extLst>
  </p:cSld>
  <p:clrMapOvr>
    <a:masterClrMapping/>
  </p:clrMapOvr>
  <p:transition>
    <p:randomBar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615950" y="1600200"/>
            <a:ext cx="3994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762500" y="1600200"/>
            <a:ext cx="3994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A4D19B-8121-4653-A161-7B7025327513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47098831"/>
      </p:ext>
    </p:extLst>
  </p:cSld>
  <p:clrMapOvr>
    <a:masterClrMapping/>
  </p:clrMapOvr>
  <p:transition>
    <p:randomBar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2041B1-0CE4-4F7B-93DD-E05971A8603B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32419913"/>
      </p:ext>
    </p:extLst>
  </p:cSld>
  <p:clrMapOvr>
    <a:masterClrMapping/>
  </p:clrMapOvr>
  <p:transition>
    <p:randomBar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2D93EC-4EF0-44FE-BBCB-4025FFB88EEC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0976397"/>
      </p:ext>
    </p:extLst>
  </p:cSld>
  <p:clrMapOvr>
    <a:masterClrMapping/>
  </p:clrMapOvr>
  <p:transition>
    <p:randomBar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B0D5EF-4B36-4456-AB22-7E8B0B57494D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59466758"/>
      </p:ext>
    </p:extLst>
  </p:cSld>
  <p:clrMapOvr>
    <a:masterClrMapping/>
  </p:clrMapOvr>
  <p:transition>
    <p:randomBar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91DC8A-9667-4301-AE0D-B23D4973A368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11871645"/>
      </p:ext>
    </p:extLst>
  </p:cSld>
  <p:clrMapOvr>
    <a:masterClrMapping/>
  </p:clrMapOvr>
  <p:transition>
    <p:randomBar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cs-CZ" noProof="0" smtClean="0"/>
              <a:t>Kliknutím na ikonu přidáte obrázek.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77DC33-E398-4EC9-A6D0-D48DC1E370DF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57203035"/>
      </p:ext>
    </p:extLst>
  </p:cSld>
  <p:clrMapOvr>
    <a:masterClrMapping/>
  </p:clrMapOvr>
  <p:transition>
    <p:randomBar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34" descr="prezentaceOPPa_S2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285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15950" y="1600200"/>
            <a:ext cx="81407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167688" y="6191250"/>
            <a:ext cx="588962" cy="323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3C3C8C"/>
                </a:solidFill>
              </a:defRPr>
            </a:lvl1pPr>
          </a:lstStyle>
          <a:p>
            <a:pPr>
              <a:defRPr/>
            </a:pPr>
            <a:fld id="{1C9E5F94-2D86-4E9B-B60D-9A8D3E441469}" type="slidenum">
              <a:rPr lang="cs-CZ"/>
              <a:pPr>
                <a:defRPr/>
              </a:pPr>
              <a:t>‹#›</a:t>
            </a:fld>
            <a:endParaRPr lang="cs-CZ"/>
          </a:p>
        </p:txBody>
      </p:sp>
      <p:sp>
        <p:nvSpPr>
          <p:cNvPr id="1029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079500" y="236538"/>
            <a:ext cx="5848350" cy="749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 předlohy nadpisů.</a:t>
            </a:r>
          </a:p>
        </p:txBody>
      </p:sp>
      <p:sp>
        <p:nvSpPr>
          <p:cNvPr id="2" name="Text Box 14"/>
          <p:cNvSpPr txBox="1">
            <a:spLocks noChangeArrowheads="1"/>
          </p:cNvSpPr>
          <p:nvPr/>
        </p:nvSpPr>
        <p:spPr bwMode="auto">
          <a:xfrm>
            <a:off x="6838950" y="6362700"/>
            <a:ext cx="1295400" cy="13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b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spcBef>
                <a:spcPct val="50000"/>
              </a:spcBef>
              <a:defRPr/>
            </a:pPr>
            <a:r>
              <a:rPr lang="cs-CZ" sz="900" b="1" smtClean="0">
                <a:solidFill>
                  <a:srgbClr val="D42E12"/>
                </a:solidFill>
              </a:rPr>
              <a:t>WWW.OPPA.CZ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2" r:id="rId2"/>
    <p:sldLayoutId id="2147483681" r:id="rId3"/>
    <p:sldLayoutId id="2147483680" r:id="rId4"/>
    <p:sldLayoutId id="2147483679" r:id="rId5"/>
    <p:sldLayoutId id="2147483678" r:id="rId6"/>
    <p:sldLayoutId id="2147483677" r:id="rId7"/>
    <p:sldLayoutId id="2147483676" r:id="rId8"/>
    <p:sldLayoutId id="2147483675" r:id="rId9"/>
    <p:sldLayoutId id="2147483674" r:id="rId10"/>
    <p:sldLayoutId id="2147483673" r:id="rId11"/>
  </p:sldLayoutIdLst>
  <p:transition>
    <p:randomBar/>
  </p:transition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Arial" charset="0"/>
        </a:defRPr>
      </a:lvl9pPr>
    </p:titleStyle>
    <p:bodyStyle>
      <a:lvl1pPr marL="266700" indent="-266700" algn="l" rtl="0" eaLnBrk="1" fontAlgn="base" hangingPunct="1">
        <a:spcBef>
          <a:spcPct val="20000"/>
        </a:spcBef>
        <a:spcAft>
          <a:spcPct val="0"/>
        </a:spcAft>
        <a:buClr>
          <a:srgbClr val="D42E12"/>
        </a:buClr>
        <a:buFont typeface="Wingdings" pitchFamily="2" charset="2"/>
        <a:buChar char="§"/>
        <a:defRPr sz="2400">
          <a:solidFill>
            <a:srgbClr val="3C3C8C"/>
          </a:solidFill>
          <a:latin typeface="+mn-lt"/>
          <a:ea typeface="+mn-ea"/>
          <a:cs typeface="+mn-cs"/>
        </a:defRPr>
      </a:lvl1pPr>
      <a:lvl2pPr marL="714375" indent="-268288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rgbClr val="3C3C8C"/>
          </a:solidFill>
          <a:latin typeface="+mn-lt"/>
        </a:defRPr>
      </a:lvl2pPr>
      <a:lvl3pPr marL="1076325" indent="-182563" algn="l" rtl="0" eaLnBrk="1" fontAlgn="base" hangingPunct="1">
        <a:spcBef>
          <a:spcPct val="20000"/>
        </a:spcBef>
        <a:spcAft>
          <a:spcPct val="0"/>
        </a:spcAft>
        <a:buChar char="•"/>
        <a:defRPr>
          <a:solidFill>
            <a:srgbClr val="3C3C8C"/>
          </a:solidFill>
          <a:latin typeface="+mn-lt"/>
        </a:defRPr>
      </a:lvl3pPr>
      <a:lvl4pPr marL="1524000" indent="-268288" algn="l" rtl="0" eaLnBrk="1" fontAlgn="base" hangingPunct="1">
        <a:spcBef>
          <a:spcPct val="20000"/>
        </a:spcBef>
        <a:spcAft>
          <a:spcPct val="0"/>
        </a:spcAft>
        <a:buChar char="–"/>
        <a:defRPr sz="1600">
          <a:solidFill>
            <a:srgbClr val="3C3C8C"/>
          </a:solidFill>
          <a:latin typeface="+mn-lt"/>
        </a:defRPr>
      </a:lvl4pPr>
      <a:lvl5pPr marL="1885950" indent="-182563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3C3C8C"/>
          </a:solidFill>
          <a:latin typeface="+mn-lt"/>
        </a:defRPr>
      </a:lvl5pPr>
      <a:lvl6pPr marL="2343150" indent="-182563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3C3C8C"/>
          </a:solidFill>
          <a:latin typeface="+mn-lt"/>
        </a:defRPr>
      </a:lvl6pPr>
      <a:lvl7pPr marL="2800350" indent="-182563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3C3C8C"/>
          </a:solidFill>
          <a:latin typeface="+mn-lt"/>
        </a:defRPr>
      </a:lvl7pPr>
      <a:lvl8pPr marL="3257550" indent="-182563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3C3C8C"/>
          </a:solidFill>
          <a:latin typeface="+mn-lt"/>
        </a:defRPr>
      </a:lvl8pPr>
      <a:lvl9pPr marL="3714750" indent="-182563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3C3C8C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7" Type="http://schemas.openxmlformats.org/officeDocument/2006/relationships/image" Target="../media/image15.e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14.emf"/><Relationship Id="rId4" Type="http://schemas.openxmlformats.org/officeDocument/2006/relationships/oleObject" Target="../embeddings/oleObject1.bin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w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8.WMF"/><Relationship Id="rId5" Type="http://schemas.openxmlformats.org/officeDocument/2006/relationships/image" Target="../media/image17.wmf"/><Relationship Id="rId4" Type="http://schemas.openxmlformats.org/officeDocument/2006/relationships/oleObject" Target="../embeddings/oleObject3.bin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wmf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jpeg"/><Relationship Id="rId4" Type="http://schemas.openxmlformats.org/officeDocument/2006/relationships/image" Target="../media/image26.jp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746125" y="2540520"/>
            <a:ext cx="7651750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cs-CZ" sz="4000" b="1" dirty="0" smtClean="0">
                <a:solidFill>
                  <a:schemeClr val="bg1"/>
                </a:solidFill>
              </a:rPr>
              <a:t>Úvod do telekomunikací</a:t>
            </a:r>
            <a:endParaRPr lang="cs-CZ" sz="4000" b="1" dirty="0">
              <a:solidFill>
                <a:schemeClr val="bg1"/>
              </a:solidFill>
            </a:endParaRPr>
          </a:p>
        </p:txBody>
      </p:sp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1038225" y="1236663"/>
            <a:ext cx="6400800" cy="325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marL="266700" indent="-266700" eaLnBrk="0" hangingPunct="0">
              <a:lnSpc>
                <a:spcPct val="90000"/>
              </a:lnSpc>
              <a:spcBef>
                <a:spcPct val="20000"/>
              </a:spcBef>
              <a:buClr>
                <a:srgbClr val="D42E12"/>
              </a:buClr>
              <a:buFont typeface="Wingdings" pitchFamily="2" charset="2"/>
              <a:buNone/>
            </a:pPr>
            <a:r>
              <a:rPr lang="cs-CZ" sz="1400" b="1" dirty="0">
                <a:solidFill>
                  <a:schemeClr val="bg1"/>
                </a:solidFill>
              </a:rPr>
              <a:t>EVROPSKÝ SOCIÁLNÍ FOND</a:t>
            </a:r>
          </a:p>
        </p:txBody>
      </p:sp>
      <p:sp>
        <p:nvSpPr>
          <p:cNvPr id="3077" name="Text Box 5"/>
          <p:cNvSpPr txBox="1">
            <a:spLocks noChangeArrowheads="1"/>
          </p:cNvSpPr>
          <p:nvPr/>
        </p:nvSpPr>
        <p:spPr bwMode="auto">
          <a:xfrm>
            <a:off x="946150" y="3952875"/>
            <a:ext cx="4956175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cs-CZ" b="1" dirty="0">
                <a:solidFill>
                  <a:srgbClr val="D42E12"/>
                </a:solidFill>
              </a:rPr>
              <a:t>PRAHA </a:t>
            </a:r>
            <a:r>
              <a:rPr lang="en-US" b="1" dirty="0">
                <a:solidFill>
                  <a:srgbClr val="D42E12"/>
                </a:solidFill>
              </a:rPr>
              <a:t>&amp; EU</a:t>
            </a:r>
            <a:br>
              <a:rPr lang="en-US" b="1" dirty="0">
                <a:solidFill>
                  <a:srgbClr val="D42E12"/>
                </a:solidFill>
              </a:rPr>
            </a:br>
            <a:r>
              <a:rPr lang="en-US" b="1" dirty="0">
                <a:solidFill>
                  <a:schemeClr val="bg1"/>
                </a:solidFill>
              </a:rPr>
              <a:t>INVESTUJEME DO VA</a:t>
            </a:r>
            <a:r>
              <a:rPr lang="cs-CZ" b="1" dirty="0">
                <a:solidFill>
                  <a:schemeClr val="bg1"/>
                </a:solidFill>
              </a:rPr>
              <a:t>ŠÍ </a:t>
            </a:r>
            <a:r>
              <a:rPr lang="cs-CZ" b="1" dirty="0" smtClean="0">
                <a:solidFill>
                  <a:schemeClr val="bg1"/>
                </a:solidFill>
              </a:rPr>
              <a:t>BUDOUCNOSTI</a:t>
            </a:r>
            <a:endParaRPr lang="cs-CZ" b="1" dirty="0">
              <a:solidFill>
                <a:schemeClr val="bg1"/>
              </a:solidFill>
            </a:endParaRPr>
          </a:p>
        </p:txBody>
      </p:sp>
      <p:sp>
        <p:nvSpPr>
          <p:cNvPr id="3078" name="Rectangle 6"/>
          <p:cNvSpPr>
            <a:spLocks noChangeArrowheads="1"/>
          </p:cNvSpPr>
          <p:nvPr/>
        </p:nvSpPr>
        <p:spPr bwMode="auto">
          <a:xfrm>
            <a:off x="0" y="5289550"/>
            <a:ext cx="9144000" cy="603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marL="266700" indent="-266700" algn="ctr" eaLnBrk="0" hangingPunct="0">
              <a:spcBef>
                <a:spcPct val="20000"/>
              </a:spcBef>
              <a:buClr>
                <a:srgbClr val="D42E12"/>
              </a:buClr>
              <a:buFont typeface="Wingdings" pitchFamily="2" charset="2"/>
              <a:buNone/>
            </a:pPr>
            <a:r>
              <a:rPr lang="cs-CZ" sz="2000" b="1" dirty="0">
                <a:solidFill>
                  <a:schemeClr val="bg1"/>
                </a:solidFill>
              </a:rPr>
              <a:t>Podpora kvality výuky informačních a telekomunikačních technologií</a:t>
            </a:r>
            <a:br>
              <a:rPr lang="cs-CZ" sz="2000" b="1" dirty="0">
                <a:solidFill>
                  <a:schemeClr val="bg1"/>
                </a:solidFill>
              </a:rPr>
            </a:br>
            <a:r>
              <a:rPr lang="cs-CZ" sz="2000" b="1" dirty="0">
                <a:solidFill>
                  <a:schemeClr val="bg1"/>
                </a:solidFill>
              </a:rPr>
              <a:t>ITTEL</a:t>
            </a:r>
            <a:br>
              <a:rPr lang="cs-CZ" sz="2000" b="1" dirty="0">
                <a:solidFill>
                  <a:schemeClr val="bg1"/>
                </a:solidFill>
              </a:rPr>
            </a:br>
            <a:r>
              <a:rPr lang="cs-CZ" sz="2000" b="1" dirty="0">
                <a:solidFill>
                  <a:schemeClr val="bg1"/>
                </a:solidFill>
              </a:rPr>
              <a:t> CZ.2.17/3.1.00/36206</a:t>
            </a:r>
          </a:p>
        </p:txBody>
      </p:sp>
      <p:pic>
        <p:nvPicPr>
          <p:cNvPr id="3079" name="obrázek 482" descr="Logo_final_cervena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4236" y="251749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ové pole 2"/>
          <p:cNvSpPr txBox="1">
            <a:spLocks noChangeArrowheads="1"/>
          </p:cNvSpPr>
          <p:nvPr/>
        </p:nvSpPr>
        <p:spPr bwMode="auto">
          <a:xfrm>
            <a:off x="4516767" y="273974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</a:rPr>
              <a:t>STŘEDNÍ</a:t>
            </a:r>
            <a:endParaRPr lang="cs-CZ" dirty="0">
              <a:solidFill>
                <a:schemeClr val="bg1"/>
              </a:solidFill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solidFill>
                  <a:schemeClr val="bg1"/>
                </a:solidFill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Calibri" pitchFamily="34" charset="0"/>
            </a:endParaRPr>
          </a:p>
        </p:txBody>
      </p:sp>
    </p:spTree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2000" dirty="0"/>
              <a:t>Základní pojmy z elektronických komunikací 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10</a:t>
            </a:fld>
            <a:endParaRPr lang="cs-CZ"/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3131" y="3162300"/>
            <a:ext cx="3438525" cy="3352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1656" y="1462511"/>
            <a:ext cx="3219786" cy="19442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08559" y="4289537"/>
            <a:ext cx="3257550" cy="163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92343462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2000" dirty="0"/>
              <a:t>Základní pojmy z elektronických komunikací 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11</a:t>
            </a:fld>
            <a:endParaRPr lang="cs-CZ"/>
          </a:p>
        </p:txBody>
      </p:sp>
      <p:sp>
        <p:nvSpPr>
          <p:cNvPr id="9" name="Obdélník 8"/>
          <p:cNvSpPr/>
          <p:nvPr/>
        </p:nvSpPr>
        <p:spPr>
          <a:xfrm>
            <a:off x="50800" y="2631828"/>
            <a:ext cx="8612634" cy="13747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47675" lvl="1" indent="-361950">
              <a:spcBef>
                <a:spcPts val="200"/>
              </a:spcBef>
              <a:buFont typeface="Arial" pitchFamily="34" charset="0"/>
              <a:buChar char="•"/>
            </a:pPr>
            <a:r>
              <a:rPr lang="cs-CZ" sz="2000" dirty="0"/>
              <a:t>P</a:t>
            </a:r>
            <a:r>
              <a:rPr lang="cs-CZ" sz="2000" dirty="0" smtClean="0"/>
              <a:t>řenosový kanál – prostředí (prostředky) pro přenos informace z jednoho místa do druhého (telekomunikační spojení dvou míst)</a:t>
            </a:r>
          </a:p>
          <a:p>
            <a:pPr marL="904875" lvl="2" indent="-361950">
              <a:spcBef>
                <a:spcPts val="200"/>
              </a:spcBef>
              <a:buFont typeface="Arial" pitchFamily="34" charset="0"/>
              <a:buChar char="•"/>
            </a:pPr>
            <a:r>
              <a:rPr lang="cs-CZ" sz="2000" dirty="0" smtClean="0"/>
              <a:t>obvykle se chápe jako jednosměrný</a:t>
            </a:r>
            <a:endParaRPr lang="cs-CZ" sz="2000" dirty="0"/>
          </a:p>
          <a:p>
            <a:pPr marL="904875" lvl="2" indent="-361950">
              <a:spcBef>
                <a:spcPts val="200"/>
              </a:spcBef>
              <a:buFont typeface="Arial" pitchFamily="34" charset="0"/>
              <a:buChar char="•"/>
            </a:pPr>
            <a:r>
              <a:rPr lang="cs-CZ" sz="2000" dirty="0" smtClean="0"/>
              <a:t>rádiový kanál, metalické vedení, optické vlákno…</a:t>
            </a:r>
          </a:p>
        </p:txBody>
      </p:sp>
      <p:sp>
        <p:nvSpPr>
          <p:cNvPr id="11" name="Obdélník 10"/>
          <p:cNvSpPr/>
          <p:nvPr/>
        </p:nvSpPr>
        <p:spPr>
          <a:xfrm>
            <a:off x="203200" y="5275022"/>
            <a:ext cx="861263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47675" lvl="1" indent="-361950">
              <a:spcBef>
                <a:spcPts val="200"/>
              </a:spcBef>
              <a:buFont typeface="Arial" pitchFamily="34" charset="0"/>
              <a:buChar char="•"/>
            </a:pPr>
            <a:r>
              <a:rPr lang="cs-CZ" sz="2000" dirty="0" smtClean="0"/>
              <a:t>Telekomunikační okruh – dvojice přenosových kanálů pro obousměrný přenos informací</a:t>
            </a:r>
          </a:p>
        </p:txBody>
      </p:sp>
      <p:graphicFrame>
        <p:nvGraphicFramePr>
          <p:cNvPr id="6" name="Objek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87191123"/>
              </p:ext>
            </p:extLst>
          </p:nvPr>
        </p:nvGraphicFramePr>
        <p:xfrm>
          <a:off x="513454" y="4070063"/>
          <a:ext cx="7992126" cy="11169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0" name="Visio" r:id="rId4" imgW="7541449" imgH="1053605" progId="Visio.Drawing.11">
                  <p:embed/>
                </p:oleObj>
              </mc:Choice>
              <mc:Fallback>
                <p:oleObj name="Visio" r:id="rId4" imgW="7541449" imgH="1053605" progId="Visio.Drawing.1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513454" y="4070063"/>
                        <a:ext cx="7992126" cy="111698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Objek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79723803"/>
              </p:ext>
            </p:extLst>
          </p:nvPr>
        </p:nvGraphicFramePr>
        <p:xfrm>
          <a:off x="500753" y="1440824"/>
          <a:ext cx="8233959" cy="1090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1" name="Visio" r:id="rId6" imgW="7168896" imgH="948570" progId="Visio.Drawing.11">
                  <p:embed/>
                </p:oleObj>
              </mc:Choice>
              <mc:Fallback>
                <p:oleObj name="Visio" r:id="rId6" imgW="7168896" imgH="948570" progId="Visio.Drawing.1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500753" y="1440824"/>
                        <a:ext cx="8233959" cy="10903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36868057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2000" dirty="0"/>
              <a:t>Proč jsou elektronické komunikace potřeba? 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12</a:t>
            </a:fld>
            <a:endParaRPr lang="cs-CZ"/>
          </a:p>
        </p:txBody>
      </p:sp>
      <p:sp>
        <p:nvSpPr>
          <p:cNvPr id="9" name="TextovéPole 8"/>
          <p:cNvSpPr txBox="1"/>
          <p:nvPr/>
        </p:nvSpPr>
        <p:spPr>
          <a:xfrm>
            <a:off x="144016" y="1373270"/>
            <a:ext cx="8964488" cy="45037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Telekomunikace = komunikace na dálku</a:t>
            </a:r>
          </a:p>
          <a:p>
            <a:pPr marL="342900" indent="-342900">
              <a:spcBef>
                <a:spcPts val="200"/>
              </a:spcBef>
              <a:buFont typeface="Arial" pitchFamily="34" charset="0"/>
              <a:buChar char="•"/>
            </a:pPr>
            <a:r>
              <a:rPr lang="cs-CZ" sz="2000" dirty="0" smtClean="0"/>
              <a:t>Potřeba člověka vyměňovat si informace, pokyny, rozkazy na větší vzdálenosti</a:t>
            </a:r>
          </a:p>
          <a:p>
            <a:pPr marL="342900" indent="-342900">
              <a:spcBef>
                <a:spcPts val="200"/>
              </a:spcBef>
              <a:buFont typeface="Arial" pitchFamily="34" charset="0"/>
              <a:buChar char="•"/>
            </a:pPr>
            <a:r>
              <a:rPr lang="cs-CZ" sz="2000" dirty="0" smtClean="0"/>
              <a:t>Nutnost ovládat (řídit) vzdálené přístroje a získávat z nich informace</a:t>
            </a:r>
          </a:p>
          <a:p>
            <a:pPr marL="342900" indent="-342900">
              <a:spcBef>
                <a:spcPts val="200"/>
              </a:spcBef>
              <a:buFont typeface="Arial" pitchFamily="34" charset="0"/>
              <a:buChar char="•"/>
            </a:pPr>
            <a:r>
              <a:rPr lang="cs-CZ" sz="2000" dirty="0" smtClean="0"/>
              <a:t>Komunikace mezi samotnými přístroji</a:t>
            </a:r>
          </a:p>
          <a:p>
            <a:pPr>
              <a:spcBef>
                <a:spcPts val="200"/>
              </a:spcBef>
            </a:pPr>
            <a:endParaRPr lang="cs-CZ" sz="2000" dirty="0"/>
          </a:p>
          <a:p>
            <a:pPr>
              <a:spcBef>
                <a:spcPts val="200"/>
              </a:spcBef>
            </a:pPr>
            <a:r>
              <a:rPr lang="cs-CZ" sz="2000" b="1" dirty="0" smtClean="0"/>
              <a:t>Zpráva</a:t>
            </a:r>
            <a:endParaRPr lang="cs-CZ" sz="1000" b="1" dirty="0" smtClean="0"/>
          </a:p>
          <a:p>
            <a:pPr marL="342900" indent="-342900">
              <a:spcBef>
                <a:spcPts val="200"/>
              </a:spcBef>
              <a:buFont typeface="Arial" pitchFamily="34" charset="0"/>
              <a:buChar char="•"/>
            </a:pPr>
            <a:r>
              <a:rPr lang="cs-CZ" sz="2000" dirty="0" smtClean="0"/>
              <a:t>Každá zpráva v sobě nese určité množství informace</a:t>
            </a:r>
          </a:p>
          <a:p>
            <a:pPr marL="800100" lvl="1" indent="-342900">
              <a:spcBef>
                <a:spcPts val="200"/>
              </a:spcBef>
              <a:buFont typeface="Arial" pitchFamily="34" charset="0"/>
              <a:buChar char="•"/>
            </a:pPr>
            <a:r>
              <a:rPr lang="cs-CZ" dirty="0" smtClean="0"/>
              <a:t>Stejná zpráva může mít pro dva různé příjemce různou informační hodnotu (důležitost)</a:t>
            </a:r>
          </a:p>
          <a:p>
            <a:pPr marL="800100" lvl="1" indent="-342900">
              <a:spcBef>
                <a:spcPts val="200"/>
              </a:spcBef>
              <a:buFont typeface="Arial" pitchFamily="34" charset="0"/>
              <a:buChar char="•"/>
            </a:pPr>
            <a:r>
              <a:rPr lang="cs-CZ" dirty="0" smtClean="0"/>
              <a:t>Na vlakovém nádraží v Praze čekají dva cestující, jeden čeká na vlak do Brna, druhý do Plzně. Když hlasatelka ohlásí zpoždění vlaku do Brna, jakou bude mít zpráva informační hodnotu pro jednoho a druhého cestujícího?</a:t>
            </a:r>
            <a:endParaRPr lang="cs-CZ" dirty="0"/>
          </a:p>
          <a:p>
            <a:pPr marL="342900" indent="-342900">
              <a:spcBef>
                <a:spcPts val="200"/>
              </a:spcBef>
              <a:buFont typeface="Arial" pitchFamily="34" charset="0"/>
              <a:buChar char="•"/>
            </a:pPr>
            <a:endParaRPr lang="cs-CZ" sz="2000" dirty="0" smtClean="0"/>
          </a:p>
        </p:txBody>
      </p:sp>
      <p:pic>
        <p:nvPicPr>
          <p:cNvPr id="1026" name="Picture 2" descr="C:\Users\Pavel\AppData\Local\Microsoft\Windows\Temporary Internet Files\Content.IE5\CIKVN7I5\MC900334590[2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4753" y="5572885"/>
            <a:ext cx="955675" cy="962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06621072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2000" dirty="0"/>
              <a:t>Proč jsou elektronické komunikace potřeba? 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13</a:t>
            </a:fld>
            <a:endParaRPr lang="cs-CZ"/>
          </a:p>
        </p:txBody>
      </p:sp>
      <p:sp>
        <p:nvSpPr>
          <p:cNvPr id="6" name="TextovéPole 5"/>
          <p:cNvSpPr txBox="1"/>
          <p:nvPr/>
        </p:nvSpPr>
        <p:spPr>
          <a:xfrm>
            <a:off x="175927" y="1404373"/>
            <a:ext cx="8964488" cy="20415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/>
              <a:t>Informace</a:t>
            </a:r>
          </a:p>
          <a:p>
            <a:pPr marL="342900" indent="-342900">
              <a:spcBef>
                <a:spcPts val="200"/>
              </a:spcBef>
              <a:buFont typeface="Arial" pitchFamily="34" charset="0"/>
              <a:buChar char="•"/>
            </a:pPr>
            <a:r>
              <a:rPr lang="cs-CZ" sz="2000" dirty="0"/>
              <a:t>V telekomunikacích je chápána jako údaj o stavu, odraz reálného světa, sdělení</a:t>
            </a:r>
          </a:p>
          <a:p>
            <a:pPr marL="342900" indent="-342900">
              <a:spcBef>
                <a:spcPts val="200"/>
              </a:spcBef>
              <a:buFont typeface="Arial" pitchFamily="34" charset="0"/>
              <a:buChar char="•"/>
            </a:pPr>
            <a:r>
              <a:rPr lang="cs-CZ" sz="2000" dirty="0"/>
              <a:t>Informace je vyjádřena formou zprávy</a:t>
            </a:r>
          </a:p>
          <a:p>
            <a:pPr>
              <a:spcBef>
                <a:spcPts val="200"/>
              </a:spcBef>
            </a:pPr>
            <a:endParaRPr lang="cs-CZ" sz="2000" b="1" dirty="0" smtClean="0"/>
          </a:p>
          <a:p>
            <a:pPr>
              <a:spcBef>
                <a:spcPts val="200"/>
              </a:spcBef>
            </a:pPr>
            <a:r>
              <a:rPr lang="cs-CZ" sz="2000" b="1" dirty="0" smtClean="0"/>
              <a:t>Prvky zprávy</a:t>
            </a:r>
          </a:p>
        </p:txBody>
      </p:sp>
      <p:sp>
        <p:nvSpPr>
          <p:cNvPr id="7" name="Obdélník 6"/>
          <p:cNvSpPr/>
          <p:nvPr/>
        </p:nvSpPr>
        <p:spPr>
          <a:xfrm>
            <a:off x="175927" y="3670800"/>
            <a:ext cx="8612634" cy="13747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47675" lvl="1" indent="-361950">
              <a:spcBef>
                <a:spcPts val="200"/>
              </a:spcBef>
              <a:buFont typeface="Arial" pitchFamily="34" charset="0"/>
              <a:buChar char="•"/>
            </a:pPr>
            <a:r>
              <a:rPr lang="cs-CZ" sz="2000" dirty="0" smtClean="0"/>
              <a:t>Nejmenší informační elementy zprávy – např. písmena, čísla, znaky…</a:t>
            </a:r>
          </a:p>
          <a:p>
            <a:pPr marL="447675" lvl="1" indent="-361950">
              <a:spcBef>
                <a:spcPts val="200"/>
              </a:spcBef>
              <a:buFont typeface="Arial" pitchFamily="34" charset="0"/>
              <a:buChar char="•"/>
            </a:pPr>
            <a:r>
              <a:rPr lang="cs-CZ" sz="2000" dirty="0" smtClean="0"/>
              <a:t>Dohromady tvoří tzv. abecedu zdroje zpráv</a:t>
            </a:r>
          </a:p>
          <a:p>
            <a:pPr marL="447675" lvl="1" indent="-361950">
              <a:spcBef>
                <a:spcPts val="200"/>
              </a:spcBef>
              <a:buFont typeface="Arial" pitchFamily="34" charset="0"/>
              <a:buChar char="•"/>
            </a:pPr>
            <a:r>
              <a:rPr lang="cs-CZ" sz="2000" dirty="0" smtClean="0"/>
              <a:t>Příjemce zprávy musí abecedu znát, aby dokázal obsah zprávy       správně interpretovat</a:t>
            </a:r>
          </a:p>
        </p:txBody>
      </p:sp>
    </p:spTree>
    <p:extLst>
      <p:ext uri="{BB962C8B-B14F-4D97-AF65-F5344CB8AC3E}">
        <p14:creationId xmlns:p14="http://schemas.microsoft.com/office/powerpoint/2010/main" val="1397215390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2000" dirty="0" smtClean="0"/>
              <a:t>Informace a entropie</a:t>
            </a:r>
            <a:endParaRPr lang="cs-CZ" sz="20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14</a:t>
            </a:fld>
            <a:endParaRPr lang="cs-CZ"/>
          </a:p>
        </p:txBody>
      </p:sp>
      <p:sp>
        <p:nvSpPr>
          <p:cNvPr id="6" name="TextovéPole 5"/>
          <p:cNvSpPr txBox="1"/>
          <p:nvPr/>
        </p:nvSpPr>
        <p:spPr>
          <a:xfrm>
            <a:off x="175927" y="1404373"/>
            <a:ext cx="8964488" cy="45807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/>
              <a:t>Informace</a:t>
            </a:r>
          </a:p>
          <a:p>
            <a:pPr marL="342900" indent="-342900">
              <a:spcBef>
                <a:spcPts val="200"/>
              </a:spcBef>
              <a:buFont typeface="Arial" pitchFamily="34" charset="0"/>
              <a:buChar char="•"/>
            </a:pPr>
            <a:r>
              <a:rPr lang="cs-CZ" sz="2000" dirty="0" smtClean="0"/>
              <a:t>Odstraňuje příjemci zprávy neurčitost, neznalost – příjemce zprávy se pomocí ní dozví něco nového, co do této doby nevěděl</a:t>
            </a:r>
          </a:p>
          <a:p>
            <a:pPr marL="342900" indent="-342900">
              <a:spcBef>
                <a:spcPts val="200"/>
              </a:spcBef>
              <a:buFont typeface="Arial" pitchFamily="34" charset="0"/>
              <a:buChar char="•"/>
            </a:pPr>
            <a:r>
              <a:rPr lang="cs-CZ" sz="2000" dirty="0" smtClean="0"/>
              <a:t>v praxi se pojem informace často nesprávně chápe jako údaj, novinka, poznatek…</a:t>
            </a:r>
          </a:p>
          <a:p>
            <a:pPr>
              <a:spcBef>
                <a:spcPts val="200"/>
              </a:spcBef>
            </a:pPr>
            <a:endParaRPr lang="cs-CZ" sz="2000" b="1" dirty="0" smtClean="0"/>
          </a:p>
          <a:p>
            <a:pPr>
              <a:spcBef>
                <a:spcPts val="200"/>
              </a:spcBef>
            </a:pPr>
            <a:r>
              <a:rPr lang="cs-CZ" sz="2000" b="1" dirty="0" smtClean="0"/>
              <a:t>Míra (velikost) informace – Informační entropie</a:t>
            </a:r>
          </a:p>
          <a:p>
            <a:pPr marL="342900" indent="-342900">
              <a:spcBef>
                <a:spcPts val="200"/>
              </a:spcBef>
              <a:buFont typeface="Arial" pitchFamily="34" charset="0"/>
              <a:buChar char="•"/>
            </a:pPr>
            <a:r>
              <a:rPr lang="cs-CZ" sz="2000" dirty="0" smtClean="0"/>
              <a:t>Vyjadřuje „míru novosti“ dané informace pro konkrétního příjemce</a:t>
            </a:r>
          </a:p>
          <a:p>
            <a:pPr marL="342900" indent="-342900">
              <a:spcBef>
                <a:spcPts val="200"/>
              </a:spcBef>
              <a:buFont typeface="Arial" pitchFamily="34" charset="0"/>
              <a:buChar char="•"/>
            </a:pPr>
            <a:r>
              <a:rPr lang="cs-CZ" sz="2000" dirty="0" smtClean="0"/>
              <a:t>Míra informace je tím větší, čím menší je pravděpodobnost výskytu jednotlivých stavů…</a:t>
            </a:r>
          </a:p>
          <a:p>
            <a:pPr marL="800100" lvl="1" indent="-342900">
              <a:spcBef>
                <a:spcPts val="200"/>
              </a:spcBef>
              <a:buFont typeface="Arial" pitchFamily="34" charset="0"/>
              <a:buChar char="•"/>
            </a:pPr>
            <a:r>
              <a:rPr lang="cs-CZ" sz="2000" dirty="0" smtClean="0"/>
              <a:t>čím více je možných informací (neurčitostí) o konkrétním systému (věci, události, osobě…), tím větší míru informace (informační entropie) bude mít konkrétní zpráva – protože jejím přijetím se příjemce zbaví více nejistot</a:t>
            </a:r>
          </a:p>
        </p:txBody>
      </p:sp>
    </p:spTree>
    <p:extLst>
      <p:ext uri="{BB962C8B-B14F-4D97-AF65-F5344CB8AC3E}">
        <p14:creationId xmlns:p14="http://schemas.microsoft.com/office/powerpoint/2010/main" val="538268155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2000" dirty="0" smtClean="0"/>
              <a:t>Informace a entropie</a:t>
            </a:r>
            <a:endParaRPr lang="cs-CZ" sz="20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15</a:t>
            </a:fld>
            <a:endParaRPr lang="cs-CZ"/>
          </a:p>
        </p:txBody>
      </p:sp>
      <p:sp>
        <p:nvSpPr>
          <p:cNvPr id="6" name="TextovéPole 5"/>
          <p:cNvSpPr txBox="1"/>
          <p:nvPr/>
        </p:nvSpPr>
        <p:spPr>
          <a:xfrm>
            <a:off x="99727" y="1340873"/>
            <a:ext cx="8964488" cy="52732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200"/>
              </a:spcBef>
            </a:pPr>
            <a:r>
              <a:rPr lang="cs-CZ" sz="2000" b="1" dirty="0" smtClean="0"/>
              <a:t>Míra (velikost) informace – Informační entropie</a:t>
            </a:r>
          </a:p>
          <a:p>
            <a:pPr marL="342900" indent="-342900">
              <a:spcBef>
                <a:spcPts val="200"/>
              </a:spcBef>
              <a:buFont typeface="Arial" pitchFamily="34" charset="0"/>
              <a:buChar char="•"/>
            </a:pPr>
            <a:r>
              <a:rPr lang="cs-CZ" sz="2000" dirty="0" smtClean="0"/>
              <a:t>míra informace závisí na počtu prvků abecedy (symbolů) a délce zprávy</a:t>
            </a:r>
          </a:p>
          <a:p>
            <a:pPr marL="342900" indent="-342900">
              <a:spcBef>
                <a:spcPts val="200"/>
              </a:spcBef>
              <a:buFont typeface="Arial" pitchFamily="34" charset="0"/>
              <a:buChar char="•"/>
            </a:pPr>
            <a:endParaRPr lang="cs-CZ" sz="2000" dirty="0" smtClean="0"/>
          </a:p>
          <a:p>
            <a:pPr marL="342900" indent="-342900">
              <a:spcBef>
                <a:spcPts val="200"/>
              </a:spcBef>
              <a:buFont typeface="Arial" pitchFamily="34" charset="0"/>
              <a:buChar char="•"/>
            </a:pPr>
            <a:r>
              <a:rPr lang="cs-CZ" sz="2000" dirty="0" smtClean="0"/>
              <a:t>Máme k dispozici dva symboly – 0, 1 pro sestavení zprávy o velikosti 5 symbolů. Kolik můžeme sestavit různých zpráv?</a:t>
            </a:r>
          </a:p>
          <a:p>
            <a:pPr marL="800100" lvl="1" indent="-342900">
              <a:spcBef>
                <a:spcPts val="200"/>
              </a:spcBef>
              <a:buFont typeface="Arial" pitchFamily="34" charset="0"/>
              <a:buChar char="•"/>
            </a:pPr>
            <a:r>
              <a:rPr lang="cs-CZ" sz="2000" dirty="0" smtClean="0"/>
              <a:t>počet různých zpráv je v tomto případě N = 2</a:t>
            </a:r>
            <a:r>
              <a:rPr lang="cs-CZ" sz="2000" baseline="30000" dirty="0" smtClean="0"/>
              <a:t>5</a:t>
            </a:r>
            <a:r>
              <a:rPr lang="cs-CZ" sz="2000" dirty="0" smtClean="0"/>
              <a:t> = 32 zpráv</a:t>
            </a:r>
          </a:p>
          <a:p>
            <a:pPr marL="342900" indent="-342900">
              <a:spcBef>
                <a:spcPts val="200"/>
              </a:spcBef>
              <a:buFont typeface="Arial" pitchFamily="34" charset="0"/>
              <a:buChar char="•"/>
            </a:pPr>
            <a:r>
              <a:rPr lang="cs-CZ" sz="2000" dirty="0" smtClean="0"/>
              <a:t>A co když budeme mít 5 symbolů </a:t>
            </a:r>
            <a:r>
              <a:rPr lang="cs-CZ" sz="2000" dirty="0"/>
              <a:t>– </a:t>
            </a:r>
            <a:r>
              <a:rPr lang="cs-CZ" sz="2000" dirty="0" smtClean="0"/>
              <a:t>a, b, c, d, e </a:t>
            </a:r>
            <a:r>
              <a:rPr lang="cs-CZ" sz="2000" dirty="0"/>
              <a:t>pro sestavení zprávy o velikosti 5 symbolů. Kolik můžeme </a:t>
            </a:r>
            <a:r>
              <a:rPr lang="cs-CZ" sz="2000" dirty="0" smtClean="0"/>
              <a:t>teď sestavit </a:t>
            </a:r>
            <a:r>
              <a:rPr lang="cs-CZ" sz="2000" dirty="0"/>
              <a:t>různých </a:t>
            </a:r>
            <a:r>
              <a:rPr lang="cs-CZ" sz="2000" dirty="0" smtClean="0"/>
              <a:t>zpráv?</a:t>
            </a:r>
            <a:endParaRPr lang="cs-CZ" sz="2000" dirty="0"/>
          </a:p>
          <a:p>
            <a:pPr marL="800100" lvl="1" indent="-342900">
              <a:spcBef>
                <a:spcPts val="200"/>
              </a:spcBef>
              <a:buFont typeface="Arial" pitchFamily="34" charset="0"/>
              <a:buChar char="•"/>
            </a:pPr>
            <a:r>
              <a:rPr lang="cs-CZ" sz="2000" dirty="0"/>
              <a:t>počet různých zpráv je v tomto případě N = </a:t>
            </a:r>
            <a:r>
              <a:rPr lang="cs-CZ" sz="2000" dirty="0" smtClean="0"/>
              <a:t>5</a:t>
            </a:r>
            <a:r>
              <a:rPr lang="cs-CZ" sz="2000" baseline="30000" dirty="0" smtClean="0"/>
              <a:t>5</a:t>
            </a:r>
            <a:r>
              <a:rPr lang="cs-CZ" sz="2000" dirty="0" smtClean="0"/>
              <a:t> </a:t>
            </a:r>
            <a:r>
              <a:rPr lang="cs-CZ" sz="2000" dirty="0"/>
              <a:t>= </a:t>
            </a:r>
            <a:r>
              <a:rPr lang="cs-CZ" sz="2000" dirty="0" smtClean="0"/>
              <a:t>3125 </a:t>
            </a:r>
            <a:r>
              <a:rPr lang="cs-CZ" sz="2000" dirty="0"/>
              <a:t>zpráv</a:t>
            </a:r>
          </a:p>
          <a:p>
            <a:pPr marL="342900" indent="-342900">
              <a:spcBef>
                <a:spcPts val="200"/>
              </a:spcBef>
              <a:buFont typeface="Arial" pitchFamily="34" charset="0"/>
              <a:buChar char="•"/>
            </a:pPr>
            <a:endParaRPr lang="cs-CZ" sz="2000" dirty="0" smtClean="0"/>
          </a:p>
          <a:p>
            <a:pPr marL="342900" indent="-342900">
              <a:spcBef>
                <a:spcPts val="200"/>
              </a:spcBef>
              <a:buFont typeface="Arial" pitchFamily="34" charset="0"/>
              <a:buChar char="•"/>
            </a:pPr>
            <a:r>
              <a:rPr lang="cs-CZ" sz="2000" dirty="0" smtClean="0"/>
              <a:t>Pokud máme tedy obecně </a:t>
            </a:r>
            <a:r>
              <a:rPr lang="cs-CZ" sz="2000" b="1" i="1" dirty="0" smtClean="0"/>
              <a:t>s</a:t>
            </a:r>
            <a:r>
              <a:rPr lang="cs-CZ" sz="2000" dirty="0" smtClean="0"/>
              <a:t> symbolů a délka zprávy je </a:t>
            </a:r>
            <a:r>
              <a:rPr lang="cs-CZ" sz="2000" b="1" i="1" dirty="0" smtClean="0"/>
              <a:t>n</a:t>
            </a:r>
            <a:r>
              <a:rPr lang="cs-CZ" sz="2000" dirty="0" smtClean="0"/>
              <a:t>, pak počet různých zpráv, které můžeme sestavit je </a:t>
            </a:r>
            <a:r>
              <a:rPr lang="cs-CZ" sz="2000" b="1" i="1" dirty="0" smtClean="0"/>
              <a:t>N = </a:t>
            </a:r>
            <a:r>
              <a:rPr lang="cs-CZ" sz="2000" b="1" i="1" dirty="0" err="1" smtClean="0"/>
              <a:t>s</a:t>
            </a:r>
            <a:r>
              <a:rPr lang="cs-CZ" sz="2000" b="1" i="1" baseline="30000" dirty="0" err="1" smtClean="0"/>
              <a:t>n</a:t>
            </a:r>
            <a:r>
              <a:rPr lang="cs-CZ" sz="2000" dirty="0" smtClean="0"/>
              <a:t>.</a:t>
            </a:r>
          </a:p>
          <a:p>
            <a:pPr marL="342900" indent="-342900">
              <a:spcBef>
                <a:spcPts val="200"/>
              </a:spcBef>
              <a:buFont typeface="Arial" pitchFamily="34" charset="0"/>
              <a:buChar char="•"/>
            </a:pPr>
            <a:endParaRPr lang="cs-CZ" sz="2000" dirty="0"/>
          </a:p>
          <a:p>
            <a:pPr marL="342900" indent="-342900">
              <a:spcBef>
                <a:spcPts val="200"/>
              </a:spcBef>
              <a:buFont typeface="Arial" pitchFamily="34" charset="0"/>
              <a:buChar char="•"/>
            </a:pPr>
            <a:r>
              <a:rPr lang="cs-CZ" sz="2000" dirty="0" smtClean="0"/>
              <a:t>V předchozím příkladu je míra informace (entropie) mnohem vyšší v druhém případě, protože odesílatel zprávy může vyslat libovolnou zprávu z celkem 3125 možných, kdežto v prvním případě jen z 32.</a:t>
            </a:r>
            <a:endParaRPr lang="cs-CZ" sz="2000" dirty="0"/>
          </a:p>
        </p:txBody>
      </p:sp>
    </p:spTree>
    <p:extLst>
      <p:ext uri="{BB962C8B-B14F-4D97-AF65-F5344CB8AC3E}">
        <p14:creationId xmlns:p14="http://schemas.microsoft.com/office/powerpoint/2010/main" val="2928984602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2000" dirty="0" smtClean="0"/>
              <a:t>Informace a entropie</a:t>
            </a:r>
            <a:endParaRPr lang="cs-CZ" sz="20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16</a:t>
            </a:fld>
            <a:endParaRPr lang="cs-CZ"/>
          </a:p>
        </p:txBody>
      </p:sp>
      <p:sp>
        <p:nvSpPr>
          <p:cNvPr id="6" name="TextovéPole 5"/>
          <p:cNvSpPr txBox="1"/>
          <p:nvPr/>
        </p:nvSpPr>
        <p:spPr>
          <a:xfrm>
            <a:off x="99727" y="1340873"/>
            <a:ext cx="8964488" cy="39395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200"/>
              </a:spcBef>
            </a:pPr>
            <a:r>
              <a:rPr lang="cs-CZ" sz="2000" b="1" dirty="0" smtClean="0"/>
              <a:t>Míra (velikost) informace – Informační entropie</a:t>
            </a:r>
          </a:p>
          <a:p>
            <a:pPr marL="266700" indent="-266700">
              <a:spcBef>
                <a:spcPts val="200"/>
              </a:spcBef>
              <a:buFont typeface="Arial" pitchFamily="34" charset="0"/>
              <a:buChar char="•"/>
            </a:pPr>
            <a:r>
              <a:rPr lang="cs-CZ" sz="2000" b="1" dirty="0" smtClean="0">
                <a:solidFill>
                  <a:srgbClr val="C00000"/>
                </a:solidFill>
              </a:rPr>
              <a:t>m</a:t>
            </a:r>
            <a:r>
              <a:rPr lang="es-ES" sz="2000" b="1" dirty="0" smtClean="0">
                <a:solidFill>
                  <a:srgbClr val="C00000"/>
                </a:solidFill>
              </a:rPr>
              <a:t>nožství </a:t>
            </a:r>
            <a:r>
              <a:rPr lang="es-ES" sz="2000" b="1" dirty="0">
                <a:solidFill>
                  <a:srgbClr val="C00000"/>
                </a:solidFill>
              </a:rPr>
              <a:t>informace ve zprávě </a:t>
            </a:r>
            <a:r>
              <a:rPr lang="es-ES" sz="2000" b="1" i="1" dirty="0">
                <a:solidFill>
                  <a:srgbClr val="C00000"/>
                </a:solidFill>
              </a:rPr>
              <a:t>I(a</a:t>
            </a:r>
            <a:r>
              <a:rPr lang="es-ES" sz="2000" b="1" i="1" dirty="0" smtClean="0">
                <a:solidFill>
                  <a:srgbClr val="C00000"/>
                </a:solidFill>
              </a:rPr>
              <a:t>)</a:t>
            </a:r>
            <a:r>
              <a:rPr lang="cs-CZ" sz="2000" dirty="0" smtClean="0"/>
              <a:t> lze vypočítat jako záporně vzatý dvojkový logaritmus </a:t>
            </a:r>
            <a:r>
              <a:rPr lang="cs-CZ" sz="2000" b="1" dirty="0" smtClean="0">
                <a:solidFill>
                  <a:srgbClr val="C00000"/>
                </a:solidFill>
              </a:rPr>
              <a:t>pravděpodobnosti výskytu dané zprávy </a:t>
            </a:r>
            <a:r>
              <a:rPr lang="cs-CZ" sz="2000" b="1" i="1" dirty="0" smtClean="0">
                <a:solidFill>
                  <a:srgbClr val="C00000"/>
                </a:solidFill>
              </a:rPr>
              <a:t>p(a)</a:t>
            </a:r>
          </a:p>
          <a:p>
            <a:pPr marL="342900" indent="-342900">
              <a:spcBef>
                <a:spcPts val="200"/>
              </a:spcBef>
              <a:buFont typeface="Arial" pitchFamily="34" charset="0"/>
              <a:buChar char="•"/>
            </a:pPr>
            <a:endParaRPr lang="cs-CZ" sz="2000" dirty="0" smtClean="0"/>
          </a:p>
          <a:p>
            <a:pPr marL="342900" indent="-342900">
              <a:spcBef>
                <a:spcPts val="200"/>
              </a:spcBef>
              <a:buFont typeface="Arial" pitchFamily="34" charset="0"/>
              <a:buChar char="•"/>
            </a:pPr>
            <a:endParaRPr lang="cs-CZ" sz="2000" dirty="0" smtClean="0"/>
          </a:p>
          <a:p>
            <a:pPr marL="342900" indent="-342900">
              <a:spcBef>
                <a:spcPts val="200"/>
              </a:spcBef>
              <a:buFont typeface="Arial" pitchFamily="34" charset="0"/>
              <a:buChar char="•"/>
            </a:pPr>
            <a:endParaRPr lang="cs-CZ" sz="2000" dirty="0"/>
          </a:p>
          <a:p>
            <a:pPr marL="342900" indent="-342900">
              <a:spcBef>
                <a:spcPts val="200"/>
              </a:spcBef>
              <a:buFont typeface="Arial" pitchFamily="34" charset="0"/>
              <a:buChar char="•"/>
            </a:pPr>
            <a:r>
              <a:rPr lang="cs-CZ" sz="2000" dirty="0" smtClean="0"/>
              <a:t>např.: pokud očekáváme od zdroje pouze jednu zprávu (</a:t>
            </a:r>
            <a:r>
              <a:rPr lang="cs-CZ" sz="2000" i="1" dirty="0" smtClean="0"/>
              <a:t>a</a:t>
            </a:r>
            <a:r>
              <a:rPr lang="cs-CZ" sz="2000" dirty="0" smtClean="0"/>
              <a:t>, </a:t>
            </a:r>
            <a:r>
              <a:rPr lang="cs-CZ" sz="2000" i="1" dirty="0" smtClean="0"/>
              <a:t>b</a:t>
            </a:r>
            <a:r>
              <a:rPr lang="cs-CZ" sz="2000" dirty="0" smtClean="0"/>
              <a:t>) ze dvou možných, je pravděpodobnost výskytu zprávy </a:t>
            </a:r>
            <a:r>
              <a:rPr lang="cs-CZ" sz="2000" i="1" dirty="0" smtClean="0"/>
              <a:t>p(a) = 0,5</a:t>
            </a:r>
            <a:r>
              <a:rPr lang="cs-CZ" sz="2000" dirty="0" smtClean="0"/>
              <a:t>; tím pádem je informační hodnota zprávy </a:t>
            </a:r>
            <a:r>
              <a:rPr lang="cs-CZ" sz="2000" i="1" dirty="0" smtClean="0"/>
              <a:t>I(a) = 1</a:t>
            </a:r>
          </a:p>
          <a:p>
            <a:pPr marL="800100" lvl="1" indent="-342900">
              <a:spcBef>
                <a:spcPts val="200"/>
              </a:spcBef>
              <a:buFont typeface="Arial" pitchFamily="34" charset="0"/>
              <a:buChar char="•"/>
            </a:pPr>
            <a:r>
              <a:rPr lang="cs-CZ" sz="2000" dirty="0" smtClean="0"/>
              <a:t>pokud očekáváme např. jednu zprávu z 16 možných, pravděpodobnost výskytu konkrétní zprávy je pak </a:t>
            </a:r>
            <a:r>
              <a:rPr lang="cs-CZ" sz="2000" i="1" dirty="0" smtClean="0"/>
              <a:t>p(a) = 1/16 = 0,0625</a:t>
            </a:r>
            <a:r>
              <a:rPr lang="cs-CZ" sz="2000" dirty="0" smtClean="0"/>
              <a:t> a informační hodnota zprávy je tedy </a:t>
            </a:r>
            <a:r>
              <a:rPr lang="cs-CZ" sz="2000" i="1" dirty="0" smtClean="0"/>
              <a:t>I(a) = 4</a:t>
            </a:r>
            <a:endParaRPr lang="cs-CZ" sz="2000" i="1" dirty="0"/>
          </a:p>
        </p:txBody>
      </p:sp>
      <p:graphicFrame>
        <p:nvGraphicFramePr>
          <p:cNvPr id="3" name="Objek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55618210"/>
              </p:ext>
            </p:extLst>
          </p:nvPr>
        </p:nvGraphicFramePr>
        <p:xfrm>
          <a:off x="1079500" y="2528377"/>
          <a:ext cx="2668984" cy="56786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3" name="Equation" r:id="rId4" imgW="1193760" imgH="253800" progId="Equation.DSMT4">
                  <p:embed/>
                </p:oleObj>
              </mc:Choice>
              <mc:Fallback>
                <p:oleObj name="Equation" r:id="rId4" imgW="1193760" imgH="2538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079500" y="2528377"/>
                        <a:ext cx="2668984" cy="56786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" name="Obrázek 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0" y="5032767"/>
            <a:ext cx="1593850" cy="16909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5469687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2000" dirty="0" smtClean="0"/>
              <a:t>Signál</a:t>
            </a:r>
            <a:endParaRPr lang="cs-CZ" sz="20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17</a:t>
            </a:fld>
            <a:endParaRPr lang="cs-CZ"/>
          </a:p>
        </p:txBody>
      </p:sp>
      <p:sp>
        <p:nvSpPr>
          <p:cNvPr id="6" name="TextovéPole 5"/>
          <p:cNvSpPr txBox="1"/>
          <p:nvPr/>
        </p:nvSpPr>
        <p:spPr>
          <a:xfrm>
            <a:off x="87027" y="1328173"/>
            <a:ext cx="8964488" cy="43960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200"/>
              </a:spcBef>
            </a:pPr>
            <a:r>
              <a:rPr lang="cs-CZ" sz="2000" b="1" dirty="0" smtClean="0"/>
              <a:t>Signály</a:t>
            </a:r>
          </a:p>
          <a:p>
            <a:pPr marL="342900" indent="-342900">
              <a:buFont typeface="Arial" pitchFamily="34" charset="0"/>
              <a:buChar char="•"/>
            </a:pPr>
            <a:endParaRPr lang="cs-CZ" sz="1400" dirty="0" smtClean="0"/>
          </a:p>
          <a:p>
            <a:pPr marL="342900" indent="-342900">
              <a:buFont typeface="Arial" pitchFamily="34" charset="0"/>
              <a:buChar char="•"/>
            </a:pPr>
            <a:r>
              <a:rPr lang="cs-CZ" sz="2000" dirty="0" smtClean="0"/>
              <a:t>Nosičem vlastní informace (zprávy) je tzv. </a:t>
            </a:r>
            <a:r>
              <a:rPr lang="cs-CZ" sz="2000" b="1" dirty="0" smtClean="0">
                <a:solidFill>
                  <a:srgbClr val="C00000"/>
                </a:solidFill>
              </a:rPr>
              <a:t>signál</a:t>
            </a:r>
            <a:r>
              <a:rPr lang="cs-CZ" sz="2000" dirty="0" smtClean="0"/>
              <a:t>:</a:t>
            </a:r>
            <a:endParaRPr lang="cs-CZ" sz="2000" dirty="0"/>
          </a:p>
          <a:p>
            <a:pPr marL="800100" lvl="1" indent="-342900">
              <a:buFont typeface="Arial" pitchFamily="34" charset="0"/>
              <a:buChar char="•"/>
            </a:pPr>
            <a:r>
              <a:rPr lang="cs-CZ" sz="2000" dirty="0" smtClean="0"/>
              <a:t>pokud </a:t>
            </a:r>
            <a:r>
              <a:rPr lang="cs-CZ" sz="2000" dirty="0"/>
              <a:t>jde o signál </a:t>
            </a:r>
            <a:r>
              <a:rPr lang="cs-CZ" sz="2000" b="1" dirty="0"/>
              <a:t>spojitý v čase i amplitudě</a:t>
            </a:r>
            <a:r>
              <a:rPr lang="cs-CZ" sz="2000" dirty="0"/>
              <a:t>, jde o tzv. </a:t>
            </a:r>
            <a:r>
              <a:rPr lang="cs-CZ" sz="2000" b="1" dirty="0"/>
              <a:t>analogový signál</a:t>
            </a:r>
          </a:p>
          <a:p>
            <a:pPr marL="800100" lvl="1" indent="-342900">
              <a:buFont typeface="Arial" pitchFamily="34" charset="0"/>
              <a:buChar char="•"/>
            </a:pPr>
            <a:r>
              <a:rPr lang="cs-CZ" sz="2000" dirty="0" smtClean="0"/>
              <a:t>signál </a:t>
            </a:r>
            <a:r>
              <a:rPr lang="cs-CZ" sz="2000" b="1" dirty="0"/>
              <a:t>nespojitý</a:t>
            </a:r>
            <a:r>
              <a:rPr lang="cs-CZ" sz="2000" dirty="0"/>
              <a:t> (diskrétní) </a:t>
            </a:r>
            <a:r>
              <a:rPr lang="cs-CZ" sz="2000" b="1" dirty="0"/>
              <a:t>v amplitudě i čase</a:t>
            </a:r>
            <a:r>
              <a:rPr lang="cs-CZ" sz="2000" dirty="0"/>
              <a:t> je tzv. </a:t>
            </a:r>
            <a:r>
              <a:rPr lang="cs-CZ" sz="2000" b="1" dirty="0"/>
              <a:t>digitální signál</a:t>
            </a:r>
          </a:p>
          <a:p>
            <a:pPr marL="342900" indent="-342900">
              <a:spcBef>
                <a:spcPts val="200"/>
              </a:spcBef>
              <a:buFont typeface="Arial" pitchFamily="34" charset="0"/>
              <a:buChar char="•"/>
            </a:pPr>
            <a:endParaRPr lang="cs-CZ" sz="1400" dirty="0" smtClean="0"/>
          </a:p>
          <a:p>
            <a:pPr marL="342900" indent="-342900">
              <a:spcBef>
                <a:spcPts val="200"/>
              </a:spcBef>
              <a:buFont typeface="Arial" pitchFamily="34" charset="0"/>
              <a:buChar char="•"/>
            </a:pPr>
            <a:r>
              <a:rPr lang="cs-CZ" sz="2000" b="1" dirty="0" smtClean="0">
                <a:solidFill>
                  <a:srgbClr val="C00000"/>
                </a:solidFill>
              </a:rPr>
              <a:t>Analogový signál</a:t>
            </a:r>
            <a:r>
              <a:rPr lang="cs-CZ" sz="2000" dirty="0" smtClean="0"/>
              <a:t> může být např. harmonický průběh napětí na vodiči</a:t>
            </a:r>
          </a:p>
          <a:p>
            <a:pPr marL="342900" indent="-342900">
              <a:spcBef>
                <a:spcPts val="200"/>
              </a:spcBef>
              <a:buFont typeface="Arial" pitchFamily="34" charset="0"/>
              <a:buChar char="•"/>
            </a:pPr>
            <a:endParaRPr lang="cs-CZ" sz="2000" dirty="0"/>
          </a:p>
          <a:p>
            <a:pPr marL="342900" indent="-342900">
              <a:spcBef>
                <a:spcPts val="200"/>
              </a:spcBef>
              <a:buFont typeface="Arial" pitchFamily="34" charset="0"/>
              <a:buChar char="•"/>
            </a:pPr>
            <a:endParaRPr lang="cs-CZ" sz="2000" dirty="0" smtClean="0"/>
          </a:p>
          <a:p>
            <a:pPr marL="342900" indent="-342900">
              <a:spcBef>
                <a:spcPts val="200"/>
              </a:spcBef>
              <a:buFont typeface="Arial" pitchFamily="34" charset="0"/>
              <a:buChar char="•"/>
            </a:pPr>
            <a:endParaRPr lang="cs-CZ" sz="2000" dirty="0"/>
          </a:p>
          <a:p>
            <a:pPr marL="342900" indent="-342900">
              <a:spcBef>
                <a:spcPts val="200"/>
              </a:spcBef>
              <a:buFont typeface="Arial" pitchFamily="34" charset="0"/>
              <a:buChar char="•"/>
            </a:pPr>
            <a:endParaRPr lang="cs-CZ" sz="2000" dirty="0" smtClean="0"/>
          </a:p>
          <a:p>
            <a:pPr marL="342900" indent="-342900">
              <a:spcBef>
                <a:spcPts val="200"/>
              </a:spcBef>
              <a:buFont typeface="Arial" pitchFamily="34" charset="0"/>
              <a:buChar char="•"/>
            </a:pPr>
            <a:r>
              <a:rPr lang="cs-CZ" sz="2000" b="1" dirty="0" smtClean="0">
                <a:solidFill>
                  <a:srgbClr val="C00000"/>
                </a:solidFill>
              </a:rPr>
              <a:t>Digitální </a:t>
            </a:r>
            <a:r>
              <a:rPr lang="cs-CZ" sz="2000" b="1" dirty="0">
                <a:solidFill>
                  <a:srgbClr val="C00000"/>
                </a:solidFill>
              </a:rPr>
              <a:t>signál</a:t>
            </a:r>
            <a:r>
              <a:rPr lang="cs-CZ" sz="2000" dirty="0"/>
              <a:t> </a:t>
            </a:r>
            <a:r>
              <a:rPr lang="cs-CZ" sz="2000" dirty="0" smtClean="0"/>
              <a:t>je tvořen sledem diskrétních pulsů, reprezentujících omezený počet hodnot – obvykle 01010101</a:t>
            </a:r>
            <a:endParaRPr lang="cs-CZ" sz="2000" dirty="0"/>
          </a:p>
        </p:txBody>
      </p:sp>
      <p:sp>
        <p:nvSpPr>
          <p:cNvPr id="5" name="Volný tvar 4"/>
          <p:cNvSpPr/>
          <p:nvPr/>
        </p:nvSpPr>
        <p:spPr>
          <a:xfrm>
            <a:off x="573721" y="3776558"/>
            <a:ext cx="3942286" cy="985942"/>
          </a:xfrm>
          <a:custGeom>
            <a:avLst/>
            <a:gdLst>
              <a:gd name="connsiteX0" fmla="*/ 0 w 2866915"/>
              <a:gd name="connsiteY0" fmla="*/ 600694 h 1257919"/>
              <a:gd name="connsiteX1" fmla="*/ 190500 w 2866915"/>
              <a:gd name="connsiteY1" fmla="*/ 19669 h 1257919"/>
              <a:gd name="connsiteX2" fmla="*/ 457200 w 2866915"/>
              <a:gd name="connsiteY2" fmla="*/ 1238869 h 1257919"/>
              <a:gd name="connsiteX3" fmla="*/ 723900 w 2866915"/>
              <a:gd name="connsiteY3" fmla="*/ 29194 h 1257919"/>
              <a:gd name="connsiteX4" fmla="*/ 962025 w 2866915"/>
              <a:gd name="connsiteY4" fmla="*/ 1248394 h 1257919"/>
              <a:gd name="connsiteX5" fmla="*/ 1219200 w 2866915"/>
              <a:gd name="connsiteY5" fmla="*/ 29194 h 1257919"/>
              <a:gd name="connsiteX6" fmla="*/ 1457325 w 2866915"/>
              <a:gd name="connsiteY6" fmla="*/ 1257919 h 1257919"/>
              <a:gd name="connsiteX7" fmla="*/ 1657350 w 2866915"/>
              <a:gd name="connsiteY7" fmla="*/ 29194 h 1257919"/>
              <a:gd name="connsiteX8" fmla="*/ 1914525 w 2866915"/>
              <a:gd name="connsiteY8" fmla="*/ 1248394 h 1257919"/>
              <a:gd name="connsiteX9" fmla="*/ 2143125 w 2866915"/>
              <a:gd name="connsiteY9" fmla="*/ 29194 h 1257919"/>
              <a:gd name="connsiteX10" fmla="*/ 2400300 w 2866915"/>
              <a:gd name="connsiteY10" fmla="*/ 667369 h 1257919"/>
              <a:gd name="connsiteX0" fmla="*/ 0 w 2937374"/>
              <a:gd name="connsiteY0" fmla="*/ 600694 h 1257919"/>
              <a:gd name="connsiteX1" fmla="*/ 190500 w 2937374"/>
              <a:gd name="connsiteY1" fmla="*/ 19669 h 1257919"/>
              <a:gd name="connsiteX2" fmla="*/ 457200 w 2937374"/>
              <a:gd name="connsiteY2" fmla="*/ 1238869 h 1257919"/>
              <a:gd name="connsiteX3" fmla="*/ 723900 w 2937374"/>
              <a:gd name="connsiteY3" fmla="*/ 29194 h 1257919"/>
              <a:gd name="connsiteX4" fmla="*/ 962025 w 2937374"/>
              <a:gd name="connsiteY4" fmla="*/ 1248394 h 1257919"/>
              <a:gd name="connsiteX5" fmla="*/ 1219200 w 2937374"/>
              <a:gd name="connsiteY5" fmla="*/ 29194 h 1257919"/>
              <a:gd name="connsiteX6" fmla="*/ 1457325 w 2937374"/>
              <a:gd name="connsiteY6" fmla="*/ 1257919 h 1257919"/>
              <a:gd name="connsiteX7" fmla="*/ 1657350 w 2937374"/>
              <a:gd name="connsiteY7" fmla="*/ 29194 h 1257919"/>
              <a:gd name="connsiteX8" fmla="*/ 1914525 w 2937374"/>
              <a:gd name="connsiteY8" fmla="*/ 1248394 h 1257919"/>
              <a:gd name="connsiteX9" fmla="*/ 2143125 w 2937374"/>
              <a:gd name="connsiteY9" fmla="*/ 29194 h 1257919"/>
              <a:gd name="connsiteX10" fmla="*/ 2486025 w 2937374"/>
              <a:gd name="connsiteY10" fmla="*/ 667369 h 1257919"/>
              <a:gd name="connsiteX0" fmla="*/ 0 w 2486025"/>
              <a:gd name="connsiteY0" fmla="*/ 600694 h 1257919"/>
              <a:gd name="connsiteX1" fmla="*/ 190500 w 2486025"/>
              <a:gd name="connsiteY1" fmla="*/ 19669 h 1257919"/>
              <a:gd name="connsiteX2" fmla="*/ 457200 w 2486025"/>
              <a:gd name="connsiteY2" fmla="*/ 1238869 h 1257919"/>
              <a:gd name="connsiteX3" fmla="*/ 723900 w 2486025"/>
              <a:gd name="connsiteY3" fmla="*/ 29194 h 1257919"/>
              <a:gd name="connsiteX4" fmla="*/ 962025 w 2486025"/>
              <a:gd name="connsiteY4" fmla="*/ 1248394 h 1257919"/>
              <a:gd name="connsiteX5" fmla="*/ 1219200 w 2486025"/>
              <a:gd name="connsiteY5" fmla="*/ 29194 h 1257919"/>
              <a:gd name="connsiteX6" fmla="*/ 1457325 w 2486025"/>
              <a:gd name="connsiteY6" fmla="*/ 1257919 h 1257919"/>
              <a:gd name="connsiteX7" fmla="*/ 1657350 w 2486025"/>
              <a:gd name="connsiteY7" fmla="*/ 29194 h 1257919"/>
              <a:gd name="connsiteX8" fmla="*/ 1914525 w 2486025"/>
              <a:gd name="connsiteY8" fmla="*/ 1248394 h 1257919"/>
              <a:gd name="connsiteX9" fmla="*/ 2143125 w 2486025"/>
              <a:gd name="connsiteY9" fmla="*/ 29194 h 1257919"/>
              <a:gd name="connsiteX10" fmla="*/ 2486025 w 2486025"/>
              <a:gd name="connsiteY10" fmla="*/ 667369 h 1257919"/>
              <a:gd name="connsiteX0" fmla="*/ 0 w 2352675"/>
              <a:gd name="connsiteY0" fmla="*/ 600694 h 1257919"/>
              <a:gd name="connsiteX1" fmla="*/ 190500 w 2352675"/>
              <a:gd name="connsiteY1" fmla="*/ 19669 h 1257919"/>
              <a:gd name="connsiteX2" fmla="*/ 457200 w 2352675"/>
              <a:gd name="connsiteY2" fmla="*/ 1238869 h 1257919"/>
              <a:gd name="connsiteX3" fmla="*/ 723900 w 2352675"/>
              <a:gd name="connsiteY3" fmla="*/ 29194 h 1257919"/>
              <a:gd name="connsiteX4" fmla="*/ 962025 w 2352675"/>
              <a:gd name="connsiteY4" fmla="*/ 1248394 h 1257919"/>
              <a:gd name="connsiteX5" fmla="*/ 1219200 w 2352675"/>
              <a:gd name="connsiteY5" fmla="*/ 29194 h 1257919"/>
              <a:gd name="connsiteX6" fmla="*/ 1457325 w 2352675"/>
              <a:gd name="connsiteY6" fmla="*/ 1257919 h 1257919"/>
              <a:gd name="connsiteX7" fmla="*/ 1657350 w 2352675"/>
              <a:gd name="connsiteY7" fmla="*/ 29194 h 1257919"/>
              <a:gd name="connsiteX8" fmla="*/ 1914525 w 2352675"/>
              <a:gd name="connsiteY8" fmla="*/ 1248394 h 1257919"/>
              <a:gd name="connsiteX9" fmla="*/ 2143125 w 2352675"/>
              <a:gd name="connsiteY9" fmla="*/ 29194 h 1257919"/>
              <a:gd name="connsiteX10" fmla="*/ 2352675 w 2352675"/>
              <a:gd name="connsiteY10" fmla="*/ 676894 h 12579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352675" h="1257919">
                <a:moveTo>
                  <a:pt x="0" y="600694"/>
                </a:moveTo>
                <a:cubicBezTo>
                  <a:pt x="57150" y="257000"/>
                  <a:pt x="114300" y="-86693"/>
                  <a:pt x="190500" y="19669"/>
                </a:cubicBezTo>
                <a:cubicBezTo>
                  <a:pt x="266700" y="126031"/>
                  <a:pt x="368300" y="1237282"/>
                  <a:pt x="457200" y="1238869"/>
                </a:cubicBezTo>
                <a:cubicBezTo>
                  <a:pt x="546100" y="1240456"/>
                  <a:pt x="639763" y="27606"/>
                  <a:pt x="723900" y="29194"/>
                </a:cubicBezTo>
                <a:cubicBezTo>
                  <a:pt x="808038" y="30781"/>
                  <a:pt x="879475" y="1248394"/>
                  <a:pt x="962025" y="1248394"/>
                </a:cubicBezTo>
                <a:cubicBezTo>
                  <a:pt x="1044575" y="1248394"/>
                  <a:pt x="1136650" y="27607"/>
                  <a:pt x="1219200" y="29194"/>
                </a:cubicBezTo>
                <a:cubicBezTo>
                  <a:pt x="1301750" y="30781"/>
                  <a:pt x="1384300" y="1257919"/>
                  <a:pt x="1457325" y="1257919"/>
                </a:cubicBezTo>
                <a:cubicBezTo>
                  <a:pt x="1530350" y="1257919"/>
                  <a:pt x="1581150" y="30781"/>
                  <a:pt x="1657350" y="29194"/>
                </a:cubicBezTo>
                <a:cubicBezTo>
                  <a:pt x="1733550" y="27607"/>
                  <a:pt x="1833563" y="1248394"/>
                  <a:pt x="1914525" y="1248394"/>
                </a:cubicBezTo>
                <a:cubicBezTo>
                  <a:pt x="1995487" y="1248394"/>
                  <a:pt x="2070100" y="124444"/>
                  <a:pt x="2143125" y="29194"/>
                </a:cubicBezTo>
                <a:cubicBezTo>
                  <a:pt x="2216150" y="-66056"/>
                  <a:pt x="2320925" y="659431"/>
                  <a:pt x="2352675" y="676894"/>
                </a:cubicBezTo>
              </a:path>
            </a:pathLst>
          </a:custGeom>
          <a:noFill/>
          <a:ln w="444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>
              <a:solidFill>
                <a:srgbClr val="C00000"/>
              </a:solidFill>
            </a:endParaRPr>
          </a:p>
        </p:txBody>
      </p:sp>
      <p:grpSp>
        <p:nvGrpSpPr>
          <p:cNvPr id="7" name="Skupina 6"/>
          <p:cNvGrpSpPr/>
          <p:nvPr/>
        </p:nvGrpSpPr>
        <p:grpSpPr>
          <a:xfrm>
            <a:off x="4419600" y="5795443"/>
            <a:ext cx="2796930" cy="859358"/>
            <a:chOff x="323528" y="5661248"/>
            <a:chExt cx="2736304" cy="792088"/>
          </a:xfrm>
        </p:grpSpPr>
        <p:cxnSp>
          <p:nvCxnSpPr>
            <p:cNvPr id="8" name="Přímá spojnice 7"/>
            <p:cNvCxnSpPr/>
            <p:nvPr/>
          </p:nvCxnSpPr>
          <p:spPr>
            <a:xfrm>
              <a:off x="323528" y="6453336"/>
              <a:ext cx="288032" cy="0"/>
            </a:xfrm>
            <a:prstGeom prst="line">
              <a:avLst/>
            </a:prstGeom>
            <a:ln w="44450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Přímá spojnice 8"/>
            <p:cNvCxnSpPr/>
            <p:nvPr/>
          </p:nvCxnSpPr>
          <p:spPr>
            <a:xfrm flipV="1">
              <a:off x="611560" y="5661248"/>
              <a:ext cx="0" cy="792088"/>
            </a:xfrm>
            <a:prstGeom prst="line">
              <a:avLst/>
            </a:prstGeom>
            <a:ln w="44450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Přímá spojnice 9"/>
            <p:cNvCxnSpPr/>
            <p:nvPr/>
          </p:nvCxnSpPr>
          <p:spPr>
            <a:xfrm>
              <a:off x="611560" y="5661248"/>
              <a:ext cx="432048" cy="0"/>
            </a:xfrm>
            <a:prstGeom prst="line">
              <a:avLst/>
            </a:prstGeom>
            <a:ln w="44450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Přímá spojnice 10"/>
            <p:cNvCxnSpPr/>
            <p:nvPr/>
          </p:nvCxnSpPr>
          <p:spPr>
            <a:xfrm>
              <a:off x="1043608" y="5661248"/>
              <a:ext cx="0" cy="792088"/>
            </a:xfrm>
            <a:prstGeom prst="line">
              <a:avLst/>
            </a:prstGeom>
            <a:ln w="44450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Přímá spojnice 11"/>
            <p:cNvCxnSpPr/>
            <p:nvPr/>
          </p:nvCxnSpPr>
          <p:spPr>
            <a:xfrm>
              <a:off x="1043608" y="6453336"/>
              <a:ext cx="288032" cy="0"/>
            </a:xfrm>
            <a:prstGeom prst="line">
              <a:avLst/>
            </a:prstGeom>
            <a:ln w="44450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Přímá spojnice 12"/>
            <p:cNvCxnSpPr/>
            <p:nvPr/>
          </p:nvCxnSpPr>
          <p:spPr>
            <a:xfrm>
              <a:off x="1067817" y="6453336"/>
              <a:ext cx="432048" cy="0"/>
            </a:xfrm>
            <a:prstGeom prst="line">
              <a:avLst/>
            </a:prstGeom>
            <a:ln w="44450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Přímá spojnice 13"/>
            <p:cNvCxnSpPr/>
            <p:nvPr/>
          </p:nvCxnSpPr>
          <p:spPr>
            <a:xfrm flipV="1">
              <a:off x="1509291" y="5661248"/>
              <a:ext cx="0" cy="792088"/>
            </a:xfrm>
            <a:prstGeom prst="line">
              <a:avLst/>
            </a:prstGeom>
            <a:ln w="44450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Přímá spojnice 14"/>
            <p:cNvCxnSpPr/>
            <p:nvPr/>
          </p:nvCxnSpPr>
          <p:spPr>
            <a:xfrm>
              <a:off x="1509291" y="5661248"/>
              <a:ext cx="432048" cy="0"/>
            </a:xfrm>
            <a:prstGeom prst="line">
              <a:avLst/>
            </a:prstGeom>
            <a:ln w="44450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Přímá spojnice 15"/>
            <p:cNvCxnSpPr/>
            <p:nvPr/>
          </p:nvCxnSpPr>
          <p:spPr>
            <a:xfrm>
              <a:off x="1941339" y="5661248"/>
              <a:ext cx="0" cy="792088"/>
            </a:xfrm>
            <a:prstGeom prst="line">
              <a:avLst/>
            </a:prstGeom>
            <a:ln w="44450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Přímá spojnice 16"/>
            <p:cNvCxnSpPr/>
            <p:nvPr/>
          </p:nvCxnSpPr>
          <p:spPr>
            <a:xfrm>
              <a:off x="1941339" y="6453336"/>
              <a:ext cx="398413" cy="0"/>
            </a:xfrm>
            <a:prstGeom prst="line">
              <a:avLst/>
            </a:prstGeom>
            <a:ln w="44450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Přímá spojnice 17"/>
            <p:cNvCxnSpPr/>
            <p:nvPr/>
          </p:nvCxnSpPr>
          <p:spPr>
            <a:xfrm flipV="1">
              <a:off x="2339752" y="5661248"/>
              <a:ext cx="0" cy="792088"/>
            </a:xfrm>
            <a:prstGeom prst="line">
              <a:avLst/>
            </a:prstGeom>
            <a:ln w="44450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Přímá spojnice 18"/>
            <p:cNvCxnSpPr/>
            <p:nvPr/>
          </p:nvCxnSpPr>
          <p:spPr>
            <a:xfrm>
              <a:off x="2339752" y="5661248"/>
              <a:ext cx="432048" cy="0"/>
            </a:xfrm>
            <a:prstGeom prst="line">
              <a:avLst/>
            </a:prstGeom>
            <a:ln w="44450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Přímá spojnice 19"/>
            <p:cNvCxnSpPr/>
            <p:nvPr/>
          </p:nvCxnSpPr>
          <p:spPr>
            <a:xfrm>
              <a:off x="2771800" y="5661248"/>
              <a:ext cx="0" cy="792088"/>
            </a:xfrm>
            <a:prstGeom prst="line">
              <a:avLst/>
            </a:prstGeom>
            <a:ln w="44450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Přímá spojnice 20"/>
            <p:cNvCxnSpPr/>
            <p:nvPr/>
          </p:nvCxnSpPr>
          <p:spPr>
            <a:xfrm>
              <a:off x="2771800" y="6453336"/>
              <a:ext cx="288032" cy="0"/>
            </a:xfrm>
            <a:prstGeom prst="line">
              <a:avLst/>
            </a:prstGeom>
            <a:ln w="44450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071276484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2000" dirty="0"/>
              <a:t>Historie telekomunikací ve zkratce I.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18</a:t>
            </a:fld>
            <a:endParaRPr lang="cs-CZ"/>
          </a:p>
        </p:txBody>
      </p:sp>
      <p:sp>
        <p:nvSpPr>
          <p:cNvPr id="10" name="TextovéPole 9"/>
          <p:cNvSpPr txBox="1"/>
          <p:nvPr/>
        </p:nvSpPr>
        <p:spPr>
          <a:xfrm>
            <a:off x="144016" y="1474151"/>
            <a:ext cx="8964488" cy="39497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Bef>
                <a:spcPts val="200"/>
              </a:spcBef>
              <a:buFont typeface="Arial" pitchFamily="34" charset="0"/>
              <a:buChar char="•"/>
            </a:pPr>
            <a:r>
              <a:rPr lang="cs-CZ" sz="2000" dirty="0" smtClean="0"/>
              <a:t>Potřebu rychlé výměny zpráv na dlouhé vzdálenosti řešili již lidé ve starověku</a:t>
            </a:r>
          </a:p>
          <a:p>
            <a:pPr marL="800100" lvl="1" indent="-342900">
              <a:spcBef>
                <a:spcPts val="200"/>
              </a:spcBef>
              <a:buFont typeface="Arial" pitchFamily="34" charset="0"/>
              <a:buChar char="•"/>
            </a:pPr>
            <a:r>
              <a:rPr lang="cs-CZ" sz="2000" dirty="0" smtClean="0"/>
              <a:t>Signální ohně na kopcích, zrcadla odrážející sluneční záření, tamtamy afrických domorodců, kouřové zprávy severoamerických indiánů…</a:t>
            </a:r>
          </a:p>
          <a:p>
            <a:pPr>
              <a:spcBef>
                <a:spcPts val="200"/>
              </a:spcBef>
            </a:pPr>
            <a:endParaRPr lang="cs-CZ" sz="2000" dirty="0"/>
          </a:p>
          <a:p>
            <a:pPr marL="342900" indent="-342900">
              <a:spcBef>
                <a:spcPts val="200"/>
              </a:spcBef>
              <a:buFont typeface="Arial" pitchFamily="34" charset="0"/>
              <a:buChar char="•"/>
            </a:pPr>
            <a:r>
              <a:rPr lang="cs-CZ" sz="2000" dirty="0" smtClean="0"/>
              <a:t>Ve středověku např. kurýři, poštovní holubi</a:t>
            </a:r>
          </a:p>
          <a:p>
            <a:pPr marL="342900" indent="-342900">
              <a:spcBef>
                <a:spcPts val="200"/>
              </a:spcBef>
              <a:buFont typeface="Arial" pitchFamily="34" charset="0"/>
              <a:buChar char="•"/>
            </a:pPr>
            <a:r>
              <a:rPr lang="cs-CZ" sz="2000" dirty="0" smtClean="0"/>
              <a:t>Na počátku novověku nejprve optické prostředky</a:t>
            </a:r>
          </a:p>
          <a:p>
            <a:pPr marL="800100" lvl="1" indent="-342900">
              <a:spcBef>
                <a:spcPts val="200"/>
              </a:spcBef>
              <a:buFont typeface="Arial" pitchFamily="34" charset="0"/>
              <a:buChar char="•"/>
            </a:pPr>
            <a:r>
              <a:rPr lang="cs-CZ" dirty="0" smtClean="0"/>
              <a:t>Praporková abeceda, optický telegraf</a:t>
            </a:r>
          </a:p>
          <a:p>
            <a:pPr marL="342900" indent="-342900">
              <a:spcBef>
                <a:spcPts val="200"/>
              </a:spcBef>
              <a:buFont typeface="Arial" pitchFamily="34" charset="0"/>
              <a:buChar char="•"/>
            </a:pPr>
            <a:endParaRPr lang="cs-CZ" sz="2000" dirty="0" smtClean="0"/>
          </a:p>
          <a:p>
            <a:pPr marL="342900" indent="-342900">
              <a:spcBef>
                <a:spcPts val="200"/>
              </a:spcBef>
              <a:buFont typeface="Arial" pitchFamily="34" charset="0"/>
              <a:buChar char="•"/>
            </a:pPr>
            <a:endParaRPr lang="cs-CZ" sz="2000" dirty="0" smtClean="0"/>
          </a:p>
          <a:p>
            <a:pPr marL="342900" indent="-342900">
              <a:spcBef>
                <a:spcPts val="200"/>
              </a:spcBef>
              <a:buFont typeface="Arial" pitchFamily="34" charset="0"/>
              <a:buChar char="•"/>
            </a:pPr>
            <a:r>
              <a:rPr lang="cs-CZ" sz="2000" dirty="0" smtClean="0"/>
              <a:t>První polovina 19. století – </a:t>
            </a:r>
            <a:r>
              <a:rPr lang="cs-CZ" sz="2000" b="1" dirty="0" smtClean="0"/>
              <a:t>Elektrický telegraf</a:t>
            </a:r>
            <a:r>
              <a:rPr lang="cs-CZ" sz="2000" dirty="0" smtClean="0"/>
              <a:t>, Morseova abeceda</a:t>
            </a:r>
          </a:p>
          <a:p>
            <a:pPr marL="800100" lvl="1" indent="-342900">
              <a:spcBef>
                <a:spcPts val="200"/>
              </a:spcBef>
              <a:buFont typeface="Arial" pitchFamily="34" charset="0"/>
              <a:buChar char="•"/>
            </a:pPr>
            <a:r>
              <a:rPr lang="cs-CZ" dirty="0" smtClean="0"/>
              <a:t>První využití elektrického účinku proudu pro přenos informací na velké vzdálenosti</a:t>
            </a:r>
          </a:p>
          <a:p>
            <a:pPr marL="800100" lvl="1" indent="-342900">
              <a:spcBef>
                <a:spcPts val="200"/>
              </a:spcBef>
              <a:buFont typeface="Arial" pitchFamily="34" charset="0"/>
              <a:buChar char="•"/>
            </a:pPr>
            <a:r>
              <a:rPr lang="cs-CZ" dirty="0" smtClean="0"/>
              <a:t>Použití Morseovy abecedy pro kódování a přenos zpráv</a:t>
            </a:r>
          </a:p>
        </p:txBody>
      </p:sp>
      <p:pic>
        <p:nvPicPr>
          <p:cNvPr id="11" name="Obrázek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3130" y="2820871"/>
            <a:ext cx="2066867" cy="1896818"/>
          </a:xfrm>
          <a:prstGeom prst="rect">
            <a:avLst/>
          </a:prstGeom>
        </p:spPr>
      </p:pic>
      <p:pic>
        <p:nvPicPr>
          <p:cNvPr id="12" name="Obrázek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51549" y="3769280"/>
            <a:ext cx="1266022" cy="945296"/>
          </a:xfrm>
          <a:prstGeom prst="rect">
            <a:avLst/>
          </a:prstGeom>
        </p:spPr>
      </p:pic>
      <p:pic>
        <p:nvPicPr>
          <p:cNvPr id="13" name="Obrázek 1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9716" y="6086529"/>
            <a:ext cx="2790476" cy="4285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6237423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2000" dirty="0"/>
              <a:t>Historie telekomunikací ve zkratce </a:t>
            </a:r>
            <a:r>
              <a:rPr lang="cs-CZ" sz="2000" dirty="0" smtClean="0"/>
              <a:t>II.</a:t>
            </a:r>
            <a:endParaRPr lang="cs-CZ" sz="20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19</a:t>
            </a:fld>
            <a:endParaRPr lang="cs-CZ"/>
          </a:p>
        </p:txBody>
      </p:sp>
      <p:sp>
        <p:nvSpPr>
          <p:cNvPr id="8" name="Obdélník 7"/>
          <p:cNvSpPr/>
          <p:nvPr/>
        </p:nvSpPr>
        <p:spPr>
          <a:xfrm>
            <a:off x="325857" y="1450187"/>
            <a:ext cx="8238594" cy="20159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47675" lvl="1" indent="-361950">
              <a:spcBef>
                <a:spcPts val="200"/>
              </a:spcBef>
              <a:buFont typeface="Arial" pitchFamily="34" charset="0"/>
              <a:buChar char="•"/>
            </a:pPr>
            <a:r>
              <a:rPr lang="cs-CZ" sz="2000" dirty="0" smtClean="0"/>
              <a:t>Druhá polovina 19. století – </a:t>
            </a:r>
            <a:r>
              <a:rPr lang="cs-CZ" sz="2000" b="1" dirty="0" smtClean="0"/>
              <a:t>Telefon</a:t>
            </a:r>
            <a:r>
              <a:rPr lang="cs-CZ" sz="2000" dirty="0" smtClean="0"/>
              <a:t>, přenos lidského hlasu</a:t>
            </a:r>
          </a:p>
          <a:p>
            <a:pPr marL="904875" lvl="2" indent="-361950">
              <a:spcBef>
                <a:spcPts val="200"/>
              </a:spcBef>
              <a:buFont typeface="Arial" pitchFamily="34" charset="0"/>
              <a:buChar char="•"/>
            </a:pPr>
            <a:r>
              <a:rPr lang="cs-CZ" sz="2000" b="1" dirty="0" smtClean="0"/>
              <a:t>A. G. Bell</a:t>
            </a:r>
            <a:r>
              <a:rPr lang="cs-CZ" sz="2000" dirty="0" smtClean="0"/>
              <a:t> a E. </a:t>
            </a:r>
            <a:r>
              <a:rPr lang="cs-CZ" sz="2000" dirty="0" err="1" smtClean="0"/>
              <a:t>Gray</a:t>
            </a:r>
            <a:r>
              <a:rPr lang="cs-CZ" sz="2000" dirty="0" smtClean="0"/>
              <a:t> (1876), A. </a:t>
            </a:r>
            <a:r>
              <a:rPr lang="cs-CZ" sz="2000" dirty="0" err="1" smtClean="0"/>
              <a:t>Meucci</a:t>
            </a:r>
            <a:r>
              <a:rPr lang="cs-CZ" sz="2000" dirty="0" smtClean="0"/>
              <a:t> (1849)</a:t>
            </a:r>
          </a:p>
          <a:p>
            <a:pPr marL="904875" lvl="2" indent="-361950">
              <a:spcBef>
                <a:spcPts val="200"/>
              </a:spcBef>
              <a:buFont typeface="Arial" pitchFamily="34" charset="0"/>
              <a:buChar char="•"/>
            </a:pPr>
            <a:r>
              <a:rPr lang="cs-CZ" sz="2000" dirty="0" smtClean="0"/>
              <a:t>Lidský hlas rozkmital membránu mikrofonu spojenou s permanentním magnetem v cívce -</a:t>
            </a:r>
            <a:r>
              <a:rPr lang="en-US" sz="2000" dirty="0" smtClean="0"/>
              <a:t>&gt;</a:t>
            </a:r>
            <a:r>
              <a:rPr lang="cs-CZ" sz="2000" dirty="0" smtClean="0"/>
              <a:t> zdroj el. proudu</a:t>
            </a:r>
          </a:p>
          <a:p>
            <a:pPr marL="904875" lvl="2" indent="-361950">
              <a:spcBef>
                <a:spcPts val="200"/>
              </a:spcBef>
              <a:buFont typeface="Arial" pitchFamily="34" charset="0"/>
              <a:buChar char="•"/>
            </a:pPr>
            <a:r>
              <a:rPr lang="cs-CZ" sz="2000" dirty="0" smtClean="0"/>
              <a:t>Na opačném konci el. proud změnou magnetického pole cívky rozezněl membránu -</a:t>
            </a:r>
            <a:r>
              <a:rPr lang="en-US" sz="2000" dirty="0" smtClean="0"/>
              <a:t>&gt;</a:t>
            </a:r>
            <a:r>
              <a:rPr lang="cs-CZ" sz="2000" dirty="0" smtClean="0"/>
              <a:t> převod zpět na hlas</a:t>
            </a:r>
          </a:p>
        </p:txBody>
      </p:sp>
      <p:pic>
        <p:nvPicPr>
          <p:cNvPr id="9" name="Obrázek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6411" y="3677495"/>
            <a:ext cx="2160240" cy="17732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1731998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2000" dirty="0" smtClean="0"/>
              <a:t>Čím se budeme zabývat</a:t>
            </a:r>
            <a:endParaRPr lang="cs-CZ" sz="20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2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1" name="TextovéPole 10"/>
          <p:cNvSpPr txBox="1"/>
          <p:nvPr/>
        </p:nvSpPr>
        <p:spPr>
          <a:xfrm>
            <a:off x="2047008" y="1537677"/>
            <a:ext cx="61206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Jak byste vysvětlili pojem „telekomunikace“ ?</a:t>
            </a:r>
            <a:endParaRPr lang="cs-CZ" sz="2000" b="1" dirty="0"/>
          </a:p>
        </p:txBody>
      </p:sp>
      <p:sp>
        <p:nvSpPr>
          <p:cNvPr id="12" name="TextovéPole 11"/>
          <p:cNvSpPr txBox="1"/>
          <p:nvPr/>
        </p:nvSpPr>
        <p:spPr>
          <a:xfrm>
            <a:off x="350911" y="2568287"/>
            <a:ext cx="67432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Co si představit pod pojmy „zpráva“ a „informace“ ?</a:t>
            </a:r>
            <a:endParaRPr lang="cs-CZ" sz="2000" b="1" dirty="0"/>
          </a:p>
        </p:txBody>
      </p:sp>
      <p:pic>
        <p:nvPicPr>
          <p:cNvPr id="13" name="Picture 3" descr="C:\Users\Pavel\AppData\Local\Microsoft\Windows\Temporary Internet Files\Content.IE5\CK5X5V0T\MC900356207[1]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78338" y="3036383"/>
            <a:ext cx="1489350" cy="14851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TextovéPole 13"/>
          <p:cNvSpPr txBox="1"/>
          <p:nvPr/>
        </p:nvSpPr>
        <p:spPr>
          <a:xfrm>
            <a:off x="350911" y="3598897"/>
            <a:ext cx="856895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Jak se mezi sebou dorozumívali lidé, když ještě</a:t>
            </a:r>
          </a:p>
          <a:p>
            <a:r>
              <a:rPr lang="cs-CZ" sz="2000" b="1" dirty="0" smtClean="0"/>
              <a:t>neexistovaly mobilní telefony ?</a:t>
            </a:r>
            <a:endParaRPr lang="cs-CZ" sz="2000" b="1" dirty="0"/>
          </a:p>
        </p:txBody>
      </p:sp>
      <p:sp>
        <p:nvSpPr>
          <p:cNvPr id="15" name="TextovéPole 14"/>
          <p:cNvSpPr txBox="1"/>
          <p:nvPr/>
        </p:nvSpPr>
        <p:spPr>
          <a:xfrm>
            <a:off x="350911" y="4813375"/>
            <a:ext cx="856895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Kdy vlastně vznikly telekomunikace ? Slyšeli jste pojem „telegraf“ ?</a:t>
            </a:r>
            <a:endParaRPr lang="cs-CZ" sz="2000" b="1" dirty="0"/>
          </a:p>
        </p:txBody>
      </p:sp>
      <p:pic>
        <p:nvPicPr>
          <p:cNvPr id="16" name="Obrázek 1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35780" y="5301208"/>
            <a:ext cx="1933682" cy="13584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5511059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2000" dirty="0"/>
              <a:t>Historie telekomunikací ve zkratce </a:t>
            </a:r>
            <a:r>
              <a:rPr lang="cs-CZ" sz="2000" dirty="0" smtClean="0"/>
              <a:t>III.</a:t>
            </a:r>
            <a:endParaRPr lang="cs-CZ" sz="20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20</a:t>
            </a:fld>
            <a:endParaRPr lang="cs-CZ"/>
          </a:p>
        </p:txBody>
      </p:sp>
      <p:sp>
        <p:nvSpPr>
          <p:cNvPr id="6" name="TextovéPole 5"/>
          <p:cNvSpPr txBox="1"/>
          <p:nvPr/>
        </p:nvSpPr>
        <p:spPr>
          <a:xfrm>
            <a:off x="144016" y="1410559"/>
            <a:ext cx="8964488" cy="4668389"/>
          </a:xfrm>
          <a:prstGeom prst="rect">
            <a:avLst/>
          </a:prstGeom>
          <a:noFill/>
        </p:spPr>
        <p:txBody>
          <a:bodyPr wrap="square" bIns="36000" rtlCol="0">
            <a:spAutoFit/>
          </a:bodyPr>
          <a:lstStyle/>
          <a:p>
            <a:pPr marL="342900" indent="-342900">
              <a:spcBef>
                <a:spcPts val="200"/>
              </a:spcBef>
              <a:buFont typeface="Arial" pitchFamily="34" charset="0"/>
              <a:buChar char="•"/>
            </a:pPr>
            <a:r>
              <a:rPr lang="cs-CZ" sz="2000" dirty="0" smtClean="0"/>
              <a:t>Přelom 19. a 20. století – </a:t>
            </a:r>
            <a:r>
              <a:rPr lang="cs-CZ" sz="2000" b="1" dirty="0" smtClean="0"/>
              <a:t>bezdrátová komunikace</a:t>
            </a:r>
          </a:p>
          <a:p>
            <a:pPr marL="800100" lvl="1" indent="-342900">
              <a:spcBef>
                <a:spcPts val="200"/>
              </a:spcBef>
              <a:buFont typeface="Arial" pitchFamily="34" charset="0"/>
              <a:buChar char="•"/>
            </a:pPr>
            <a:r>
              <a:rPr lang="cs-CZ" sz="2000" dirty="0" smtClean="0"/>
              <a:t>A. S. </a:t>
            </a:r>
            <a:r>
              <a:rPr lang="cs-CZ" sz="2000" dirty="0" err="1" smtClean="0"/>
              <a:t>Popov</a:t>
            </a:r>
            <a:r>
              <a:rPr lang="cs-CZ" sz="2000" dirty="0" smtClean="0"/>
              <a:t>, G. </a:t>
            </a:r>
            <a:r>
              <a:rPr lang="cs-CZ" sz="2000" dirty="0" err="1" smtClean="0"/>
              <a:t>Marconi</a:t>
            </a:r>
            <a:r>
              <a:rPr lang="cs-CZ" sz="2000" dirty="0" smtClean="0"/>
              <a:t> 1895 – první přenosy elektromagnetických vln, 1901/2 první přenosy </a:t>
            </a:r>
            <a:r>
              <a:rPr lang="cs-CZ" sz="2000" dirty="0" err="1" smtClean="0"/>
              <a:t>morseových</a:t>
            </a:r>
            <a:r>
              <a:rPr lang="cs-CZ" sz="2000" dirty="0" smtClean="0"/>
              <a:t> značek mezi Evropou a USA</a:t>
            </a:r>
          </a:p>
          <a:p>
            <a:pPr marL="800100" lvl="1" indent="-342900">
              <a:spcBef>
                <a:spcPts val="200"/>
              </a:spcBef>
              <a:buFont typeface="Arial" pitchFamily="34" charset="0"/>
              <a:buChar char="•"/>
            </a:pPr>
            <a:r>
              <a:rPr lang="cs-CZ" sz="2000" dirty="0" smtClean="0"/>
              <a:t>R. A. </a:t>
            </a:r>
            <a:r>
              <a:rPr lang="cs-CZ" sz="2000" dirty="0" err="1" smtClean="0"/>
              <a:t>Fessenden</a:t>
            </a:r>
            <a:r>
              <a:rPr lang="cs-CZ" sz="2000" dirty="0" smtClean="0"/>
              <a:t> 1906 – první bezdrátový přenos lidského hlasu</a:t>
            </a:r>
          </a:p>
          <a:p>
            <a:pPr marL="800100" lvl="1" indent="-342900">
              <a:spcBef>
                <a:spcPts val="200"/>
              </a:spcBef>
              <a:buFont typeface="Arial" pitchFamily="34" charset="0"/>
              <a:buChar char="•"/>
            </a:pPr>
            <a:r>
              <a:rPr lang="cs-CZ" sz="2000" dirty="0" smtClean="0"/>
              <a:t>J. L. </a:t>
            </a:r>
            <a:r>
              <a:rPr lang="cs-CZ" sz="2000" dirty="0" err="1" smtClean="0"/>
              <a:t>Baird</a:t>
            </a:r>
            <a:r>
              <a:rPr lang="cs-CZ" sz="2000" dirty="0" smtClean="0"/>
              <a:t> 1925 – bezdrátové vysílání obrazů, 1929 zahajuje BBC pokusné televizní vysílání</a:t>
            </a:r>
          </a:p>
          <a:p>
            <a:pPr>
              <a:spcBef>
                <a:spcPts val="200"/>
              </a:spcBef>
            </a:pPr>
            <a:endParaRPr lang="cs-CZ" sz="1400" dirty="0" smtClean="0"/>
          </a:p>
          <a:p>
            <a:pPr>
              <a:spcBef>
                <a:spcPts val="200"/>
              </a:spcBef>
            </a:pPr>
            <a:endParaRPr lang="cs-CZ" sz="1400" dirty="0" smtClean="0"/>
          </a:p>
          <a:p>
            <a:pPr>
              <a:spcBef>
                <a:spcPts val="200"/>
              </a:spcBef>
            </a:pPr>
            <a:endParaRPr lang="cs-CZ" sz="1400" dirty="0"/>
          </a:p>
          <a:p>
            <a:pPr>
              <a:spcBef>
                <a:spcPts val="200"/>
              </a:spcBef>
            </a:pPr>
            <a:endParaRPr lang="cs-CZ" sz="1400" dirty="0" smtClean="0"/>
          </a:p>
          <a:p>
            <a:pPr>
              <a:spcBef>
                <a:spcPts val="200"/>
              </a:spcBef>
            </a:pPr>
            <a:endParaRPr lang="cs-CZ" sz="1400" dirty="0"/>
          </a:p>
          <a:p>
            <a:pPr>
              <a:spcBef>
                <a:spcPts val="200"/>
              </a:spcBef>
            </a:pPr>
            <a:endParaRPr lang="cs-CZ" sz="1400" dirty="0" smtClean="0"/>
          </a:p>
          <a:p>
            <a:pPr>
              <a:spcBef>
                <a:spcPts val="200"/>
              </a:spcBef>
            </a:pPr>
            <a:endParaRPr lang="cs-CZ" sz="1400" dirty="0"/>
          </a:p>
          <a:p>
            <a:pPr marL="342900" indent="-342900">
              <a:spcBef>
                <a:spcPts val="200"/>
              </a:spcBef>
              <a:buFont typeface="Arial" pitchFamily="34" charset="0"/>
              <a:buChar char="•"/>
            </a:pPr>
            <a:r>
              <a:rPr lang="cs-CZ" sz="2000" dirty="0" smtClean="0"/>
              <a:t>První polovina 20. století – neustálé zdokonalování parametrů drátových i bezdrátových telekomunikačních přístrojů a systémů</a:t>
            </a:r>
          </a:p>
          <a:p>
            <a:pPr marL="342900" indent="-342900">
              <a:spcBef>
                <a:spcPts val="200"/>
              </a:spcBef>
              <a:buFont typeface="Arial" pitchFamily="34" charset="0"/>
              <a:buChar char="•"/>
            </a:pPr>
            <a:r>
              <a:rPr lang="cs-CZ" sz="2000" dirty="0" smtClean="0"/>
              <a:t>1947 – objev tranzistorového jevu, využití polovodičů v elektrotechnice</a:t>
            </a:r>
            <a:endParaRPr lang="cs-CZ" dirty="0"/>
          </a:p>
        </p:txBody>
      </p:sp>
      <p:pic>
        <p:nvPicPr>
          <p:cNvPr id="7" name="Obrázek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6481" y="3186185"/>
            <a:ext cx="1490033" cy="1785060"/>
          </a:xfrm>
          <a:prstGeom prst="rect">
            <a:avLst/>
          </a:prstGeom>
        </p:spPr>
      </p:pic>
      <p:pic>
        <p:nvPicPr>
          <p:cNvPr id="10" name="Obrázek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4111" y="3460933"/>
            <a:ext cx="1510312" cy="15103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1746405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2000" dirty="0"/>
              <a:t>Historie telekomunikací ve zkratce </a:t>
            </a:r>
            <a:r>
              <a:rPr lang="cs-CZ" sz="2000" dirty="0" smtClean="0"/>
              <a:t>IV.</a:t>
            </a:r>
            <a:endParaRPr lang="cs-CZ" sz="20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21</a:t>
            </a:fld>
            <a:endParaRPr lang="cs-CZ"/>
          </a:p>
        </p:txBody>
      </p:sp>
      <p:sp>
        <p:nvSpPr>
          <p:cNvPr id="9" name="TextovéPole 8"/>
          <p:cNvSpPr txBox="1"/>
          <p:nvPr/>
        </p:nvSpPr>
        <p:spPr>
          <a:xfrm>
            <a:off x="51516" y="1417903"/>
            <a:ext cx="8964488" cy="698071"/>
          </a:xfrm>
          <a:prstGeom prst="rect">
            <a:avLst/>
          </a:prstGeom>
          <a:noFill/>
        </p:spPr>
        <p:txBody>
          <a:bodyPr wrap="square" bIns="36000" rtlCol="0">
            <a:spAutoFit/>
          </a:bodyPr>
          <a:lstStyle/>
          <a:p>
            <a:pPr marL="342900" indent="-342900">
              <a:spcBef>
                <a:spcPts val="200"/>
              </a:spcBef>
              <a:buFont typeface="Arial" pitchFamily="34" charset="0"/>
              <a:buChar char="•"/>
            </a:pPr>
            <a:r>
              <a:rPr lang="cs-CZ" sz="2000" dirty="0" smtClean="0"/>
              <a:t>1960 – zkonstruován první funkční </a:t>
            </a:r>
            <a:r>
              <a:rPr lang="cs-CZ" sz="2000" b="1" dirty="0" smtClean="0"/>
              <a:t>laser</a:t>
            </a:r>
            <a:r>
              <a:rPr lang="cs-CZ" sz="2000" dirty="0" smtClean="0"/>
              <a:t> – spolu s vývojem optických vláken vznikají v 70. letech 20. století </a:t>
            </a:r>
            <a:r>
              <a:rPr lang="cs-CZ" sz="2000" b="1" dirty="0" smtClean="0"/>
              <a:t>moderní optické komunikace</a:t>
            </a:r>
          </a:p>
        </p:txBody>
      </p:sp>
      <p:pic>
        <p:nvPicPr>
          <p:cNvPr id="11" name="Obrázek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33468" y="2214183"/>
            <a:ext cx="2123182" cy="1592386"/>
          </a:xfrm>
          <a:prstGeom prst="rect">
            <a:avLst/>
          </a:prstGeom>
        </p:spPr>
      </p:pic>
      <p:sp>
        <p:nvSpPr>
          <p:cNvPr id="12" name="Obdélník 11"/>
          <p:cNvSpPr/>
          <p:nvPr/>
        </p:nvSpPr>
        <p:spPr>
          <a:xfrm>
            <a:off x="1961297" y="2377370"/>
            <a:ext cx="4568291" cy="1564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Bef>
                <a:spcPts val="200"/>
              </a:spcBef>
              <a:buFont typeface="Arial" pitchFamily="34" charset="0"/>
              <a:buChar char="•"/>
            </a:pPr>
            <a:r>
              <a:rPr lang="cs-CZ" sz="2000" dirty="0" smtClean="0"/>
              <a:t>1962 – první </a:t>
            </a:r>
            <a:r>
              <a:rPr lang="cs-CZ" sz="2000" b="1" dirty="0" smtClean="0"/>
              <a:t>satelitní</a:t>
            </a:r>
            <a:r>
              <a:rPr lang="cs-CZ" sz="2000" dirty="0" smtClean="0"/>
              <a:t> televizní </a:t>
            </a:r>
            <a:r>
              <a:rPr lang="cs-CZ" sz="2000" b="1" dirty="0" smtClean="0"/>
              <a:t>přenos</a:t>
            </a:r>
            <a:r>
              <a:rPr lang="cs-CZ" sz="2000" dirty="0" smtClean="0"/>
              <a:t> mezi Evropou a Amerikou</a:t>
            </a:r>
          </a:p>
          <a:p>
            <a:pPr marL="342900" indent="-342900">
              <a:spcBef>
                <a:spcPts val="200"/>
              </a:spcBef>
              <a:buFont typeface="Arial" pitchFamily="34" charset="0"/>
              <a:buChar char="•"/>
            </a:pPr>
            <a:r>
              <a:rPr lang="cs-CZ" dirty="0" smtClean="0"/>
              <a:t>Telekomunikační družice slouží pro přenos TV vysílání, hovorových i datových spojů</a:t>
            </a:r>
          </a:p>
        </p:txBody>
      </p:sp>
      <p:pic>
        <p:nvPicPr>
          <p:cNvPr id="13" name="Obrázek 1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2403551"/>
            <a:ext cx="1910612" cy="1512168"/>
          </a:xfrm>
          <a:prstGeom prst="rect">
            <a:avLst/>
          </a:prstGeom>
        </p:spPr>
      </p:pic>
      <p:sp>
        <p:nvSpPr>
          <p:cNvPr id="14" name="Obdélník 13"/>
          <p:cNvSpPr/>
          <p:nvPr/>
        </p:nvSpPr>
        <p:spPr>
          <a:xfrm>
            <a:off x="251520" y="4093110"/>
            <a:ext cx="7707624" cy="10105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Bef>
                <a:spcPts val="200"/>
              </a:spcBef>
              <a:buFont typeface="Arial" pitchFamily="34" charset="0"/>
              <a:buChar char="•"/>
            </a:pPr>
            <a:r>
              <a:rPr lang="cs-CZ" sz="2000" dirty="0" smtClean="0"/>
              <a:t>Druhá polovina 80. let 20. století – vznik a rozvoj </a:t>
            </a:r>
            <a:r>
              <a:rPr lang="cs-CZ" sz="2000" b="1" dirty="0" smtClean="0"/>
              <a:t>mobilních komunikačních sítí</a:t>
            </a:r>
          </a:p>
          <a:p>
            <a:pPr marL="342900" indent="-342900">
              <a:spcBef>
                <a:spcPts val="200"/>
              </a:spcBef>
              <a:buFont typeface="Arial" pitchFamily="34" charset="0"/>
              <a:buChar char="•"/>
            </a:pPr>
            <a:r>
              <a:rPr lang="cs-CZ" dirty="0" smtClean="0"/>
              <a:t>První komerčně dostupná mobilní síť v ČR byla spuštěna v roce 1991</a:t>
            </a:r>
          </a:p>
        </p:txBody>
      </p:sp>
      <p:pic>
        <p:nvPicPr>
          <p:cNvPr id="15" name="Obrázek 1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59144" y="4093110"/>
            <a:ext cx="786675" cy="21692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3020307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2000" dirty="0"/>
              <a:t>Historie telekomunikací ve zkratce </a:t>
            </a:r>
            <a:r>
              <a:rPr lang="cs-CZ" sz="2000" dirty="0" smtClean="0"/>
              <a:t>V.</a:t>
            </a:r>
            <a:endParaRPr lang="cs-CZ" sz="20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22</a:t>
            </a:fld>
            <a:endParaRPr lang="cs-CZ"/>
          </a:p>
        </p:txBody>
      </p:sp>
      <p:sp>
        <p:nvSpPr>
          <p:cNvPr id="10" name="Obdélník 9"/>
          <p:cNvSpPr/>
          <p:nvPr/>
        </p:nvSpPr>
        <p:spPr>
          <a:xfrm>
            <a:off x="353779" y="1624253"/>
            <a:ext cx="8402871" cy="13388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Bef>
                <a:spcPts val="200"/>
              </a:spcBef>
              <a:buFont typeface="Arial" pitchFamily="34" charset="0"/>
              <a:buChar char="•"/>
            </a:pPr>
            <a:r>
              <a:rPr lang="cs-CZ" sz="2000" dirty="0" smtClean="0"/>
              <a:t>1969 – experimentální síť ARPANET (předchůdce Internetu)</a:t>
            </a:r>
          </a:p>
          <a:p>
            <a:pPr marL="342900" indent="-342900">
              <a:spcBef>
                <a:spcPts val="200"/>
              </a:spcBef>
              <a:buFont typeface="Arial" pitchFamily="34" charset="0"/>
              <a:buChar char="•"/>
            </a:pPr>
            <a:r>
              <a:rPr lang="cs-CZ" sz="2000" dirty="0" smtClean="0"/>
              <a:t>1994 – otevření a komercionalizace </a:t>
            </a:r>
            <a:r>
              <a:rPr lang="cs-CZ" sz="2000" b="1" dirty="0" smtClean="0"/>
              <a:t>Internetu</a:t>
            </a:r>
          </a:p>
          <a:p>
            <a:pPr marL="342900" indent="-342900">
              <a:spcBef>
                <a:spcPts val="200"/>
              </a:spcBef>
              <a:buFont typeface="Arial" pitchFamily="34" charset="0"/>
              <a:buChar char="•"/>
            </a:pPr>
            <a:r>
              <a:rPr lang="cs-CZ" dirty="0" smtClean="0"/>
              <a:t>V ČR bylo jako první k Internetu připojeno ČVUT v Praze v roce 1992</a:t>
            </a:r>
          </a:p>
          <a:p>
            <a:pPr marL="342900" indent="-342900">
              <a:spcBef>
                <a:spcPts val="200"/>
              </a:spcBef>
              <a:buFont typeface="Arial" pitchFamily="34" charset="0"/>
              <a:buChar char="•"/>
            </a:pPr>
            <a:r>
              <a:rPr lang="cs-CZ" dirty="0" smtClean="0"/>
              <a:t>V roce 2013 se odhaduje asi 2,8 miliardy uživatelů Internetu po celém světě</a:t>
            </a:r>
          </a:p>
        </p:txBody>
      </p:sp>
      <p:pic>
        <p:nvPicPr>
          <p:cNvPr id="16" name="Picture 2" descr="C:\Users\Pavel\AppData\Local\Microsoft\Windows\Temporary Internet Files\Content.IE5\VSLFSKBD\MP900442441[1]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1267" y="3321081"/>
            <a:ext cx="2567894" cy="2016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3310166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079499" y="236538"/>
            <a:ext cx="6132670" cy="749300"/>
          </a:xfrm>
        </p:spPr>
        <p:txBody>
          <a:bodyPr/>
          <a:lstStyle/>
          <a:p>
            <a:r>
              <a:rPr lang="cs-CZ" sz="2000" dirty="0"/>
              <a:t>Vývoj koncepce elektronických komunikačních sítí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23</a:t>
            </a:fld>
            <a:endParaRPr lang="cs-CZ"/>
          </a:p>
        </p:txBody>
      </p:sp>
      <p:sp>
        <p:nvSpPr>
          <p:cNvPr id="6" name="TextovéPole 5"/>
          <p:cNvSpPr txBox="1"/>
          <p:nvPr/>
        </p:nvSpPr>
        <p:spPr>
          <a:xfrm>
            <a:off x="179512" y="1512787"/>
            <a:ext cx="8964488" cy="42267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Konvergence komunikačních sítí</a:t>
            </a:r>
          </a:p>
          <a:p>
            <a:pPr marL="342900" indent="-342900">
              <a:spcBef>
                <a:spcPts val="200"/>
              </a:spcBef>
              <a:buFont typeface="Arial" pitchFamily="34" charset="0"/>
              <a:buChar char="•"/>
            </a:pPr>
            <a:r>
              <a:rPr lang="cs-CZ" sz="2000" dirty="0" smtClean="0"/>
              <a:t>Historickým vývojem vznikaly postupně jednotlivé technologie a služby</a:t>
            </a:r>
          </a:p>
          <a:p>
            <a:pPr marL="800100" lvl="1" indent="-342900">
              <a:spcBef>
                <a:spcPts val="200"/>
              </a:spcBef>
              <a:buFont typeface="Arial" pitchFamily="34" charset="0"/>
              <a:buChar char="•"/>
            </a:pPr>
            <a:r>
              <a:rPr lang="cs-CZ" dirty="0" smtClean="0"/>
              <a:t>Telegrafní sítě pro přenos telegrafních značek</a:t>
            </a:r>
          </a:p>
          <a:p>
            <a:pPr marL="800100" lvl="1" indent="-342900">
              <a:spcBef>
                <a:spcPts val="200"/>
              </a:spcBef>
              <a:buFont typeface="Arial" pitchFamily="34" charset="0"/>
              <a:buChar char="•"/>
            </a:pPr>
            <a:r>
              <a:rPr lang="cs-CZ" dirty="0" smtClean="0"/>
              <a:t>Telefonní sítě pro realizaci hlasových služeb</a:t>
            </a:r>
          </a:p>
          <a:p>
            <a:pPr marL="800100" lvl="1" indent="-342900">
              <a:spcBef>
                <a:spcPts val="200"/>
              </a:spcBef>
              <a:buFont typeface="Arial" pitchFamily="34" charset="0"/>
              <a:buChar char="•"/>
            </a:pPr>
            <a:r>
              <a:rPr lang="cs-CZ" dirty="0" smtClean="0"/>
              <a:t>Datové sítě pro přenos uživatelských dat (mezi počítači, terminály…)</a:t>
            </a:r>
          </a:p>
          <a:p>
            <a:pPr marL="800100" lvl="1" indent="-342900">
              <a:spcBef>
                <a:spcPts val="200"/>
              </a:spcBef>
              <a:buFont typeface="Arial" pitchFamily="34" charset="0"/>
              <a:buChar char="•"/>
            </a:pPr>
            <a:r>
              <a:rPr lang="cs-CZ" dirty="0" smtClean="0"/>
              <a:t>Televizní a rozhlasové vysílání</a:t>
            </a:r>
          </a:p>
          <a:p>
            <a:pPr marL="342900" indent="-342900">
              <a:spcBef>
                <a:spcPts val="200"/>
              </a:spcBef>
              <a:buFont typeface="Arial" pitchFamily="34" charset="0"/>
              <a:buChar char="•"/>
            </a:pPr>
            <a:r>
              <a:rPr lang="cs-CZ" sz="2000" dirty="0" smtClean="0"/>
              <a:t>Každá síť má svá vlastní pravidla komunikace (protokoly), specifická rozhraní, metody přenosu, parametry</a:t>
            </a:r>
          </a:p>
          <a:p>
            <a:pPr marL="800100" lvl="1" indent="-342900">
              <a:spcBef>
                <a:spcPts val="200"/>
              </a:spcBef>
              <a:buFont typeface="Arial" pitchFamily="34" charset="0"/>
              <a:buChar char="•"/>
            </a:pPr>
            <a:r>
              <a:rPr lang="cs-CZ" sz="2000" dirty="0" smtClean="0"/>
              <a:t>Nutnost samostatné přípojky</a:t>
            </a:r>
          </a:p>
          <a:p>
            <a:pPr>
              <a:spcBef>
                <a:spcPts val="200"/>
              </a:spcBef>
            </a:pPr>
            <a:endParaRPr lang="cs-CZ" sz="2000" dirty="0"/>
          </a:p>
          <a:p>
            <a:pPr algn="ctr">
              <a:spcBef>
                <a:spcPts val="200"/>
              </a:spcBef>
            </a:pPr>
            <a:r>
              <a:rPr lang="cs-CZ" sz="2000" b="1" dirty="0" smtClean="0">
                <a:solidFill>
                  <a:srgbClr val="C00000"/>
                </a:solidFill>
              </a:rPr>
              <a:t>Konvergence = postupné sbližování parametrů, protokolů a funkcí jednotlivých sítí. </a:t>
            </a:r>
          </a:p>
          <a:p>
            <a:pPr algn="ctr">
              <a:spcBef>
                <a:spcPts val="200"/>
              </a:spcBef>
            </a:pPr>
            <a:r>
              <a:rPr lang="cs-CZ" sz="2000" b="1" dirty="0" smtClean="0">
                <a:solidFill>
                  <a:srgbClr val="C00000"/>
                </a:solidFill>
              </a:rPr>
              <a:t>Sjednocování dříve oddělených sítí do sítě společné.</a:t>
            </a:r>
            <a:endParaRPr lang="cs-CZ" sz="1000" b="1" dirty="0" smtClean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9980045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079499" y="236538"/>
            <a:ext cx="6132670" cy="749300"/>
          </a:xfrm>
        </p:spPr>
        <p:txBody>
          <a:bodyPr/>
          <a:lstStyle/>
          <a:p>
            <a:r>
              <a:rPr lang="cs-CZ" sz="2000" dirty="0"/>
              <a:t>Vývoj koncepce elektronických komunikačních sítí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24</a:t>
            </a:fld>
            <a:endParaRPr lang="cs-CZ"/>
          </a:p>
        </p:txBody>
      </p:sp>
      <p:sp>
        <p:nvSpPr>
          <p:cNvPr id="5" name="TextovéPole 4"/>
          <p:cNvSpPr txBox="1"/>
          <p:nvPr/>
        </p:nvSpPr>
        <p:spPr>
          <a:xfrm>
            <a:off x="179512" y="1448392"/>
            <a:ext cx="8964488" cy="13747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200"/>
              </a:spcBef>
            </a:pPr>
            <a:r>
              <a:rPr lang="cs-CZ" sz="2000" b="1" dirty="0" smtClean="0"/>
              <a:t>Konvergence </a:t>
            </a:r>
            <a:endParaRPr lang="cs-CZ" sz="2000" b="1" dirty="0"/>
          </a:p>
          <a:p>
            <a:pPr marL="342900" indent="-342900">
              <a:spcBef>
                <a:spcPts val="200"/>
              </a:spcBef>
              <a:buFont typeface="Arial" pitchFamily="34" charset="0"/>
              <a:buChar char="•"/>
            </a:pPr>
            <a:r>
              <a:rPr lang="cs-CZ" sz="2000" dirty="0" smtClean="0"/>
              <a:t>Vytvoření jednotné koncepce pevných a mobilních sítí</a:t>
            </a:r>
          </a:p>
          <a:p>
            <a:pPr marL="342900" indent="-342900">
              <a:spcBef>
                <a:spcPts val="200"/>
              </a:spcBef>
              <a:buFont typeface="Arial" pitchFamily="34" charset="0"/>
              <a:buChar char="•"/>
            </a:pPr>
            <a:r>
              <a:rPr lang="cs-CZ" sz="2000" dirty="0" smtClean="0"/>
              <a:t>Univerzální služby poskytované jednotně a nezávisle na technologii, Internet</a:t>
            </a:r>
          </a:p>
        </p:txBody>
      </p:sp>
      <p:sp>
        <p:nvSpPr>
          <p:cNvPr id="7" name="Obdélník 6"/>
          <p:cNvSpPr/>
          <p:nvPr/>
        </p:nvSpPr>
        <p:spPr>
          <a:xfrm>
            <a:off x="341555" y="3348885"/>
            <a:ext cx="4990297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Bef>
                <a:spcPts val="200"/>
              </a:spcBef>
              <a:buFont typeface="Arial" pitchFamily="34" charset="0"/>
              <a:buChar char="•"/>
            </a:pPr>
            <a:r>
              <a:rPr lang="cs-CZ" sz="2000" dirty="0" smtClean="0"/>
              <a:t>Nahrazení předchozích specializovaných sítí jednotným řešením pro využívání všech možných služeb</a:t>
            </a:r>
          </a:p>
        </p:txBody>
      </p:sp>
      <p:pic>
        <p:nvPicPr>
          <p:cNvPr id="8" name="Obrázek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9716" y="3560580"/>
            <a:ext cx="3586934" cy="18553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4568100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079499" y="236538"/>
            <a:ext cx="6132670" cy="749300"/>
          </a:xfrm>
        </p:spPr>
        <p:txBody>
          <a:bodyPr/>
          <a:lstStyle/>
          <a:p>
            <a:r>
              <a:rPr lang="cs-CZ" sz="2000" dirty="0"/>
              <a:t>Telekomunikační služby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25</a:t>
            </a:fld>
            <a:endParaRPr lang="cs-CZ"/>
          </a:p>
        </p:txBody>
      </p:sp>
      <p:sp>
        <p:nvSpPr>
          <p:cNvPr id="9" name="Obdélník 8"/>
          <p:cNvSpPr/>
          <p:nvPr/>
        </p:nvSpPr>
        <p:spPr>
          <a:xfrm>
            <a:off x="565093" y="2657996"/>
            <a:ext cx="7897076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200"/>
              </a:spcBef>
            </a:pPr>
            <a:r>
              <a:rPr lang="cs-CZ" sz="2000" b="1" dirty="0" smtClean="0"/>
              <a:t>Úkol do příště</a:t>
            </a:r>
            <a:r>
              <a:rPr lang="cs-CZ" sz="2000" dirty="0" smtClean="0"/>
              <a:t> – shromážděte různé nabídky telekomunikačních operátorů (mobilních, pevných, datových) a vypište seznam jimi nabízených a poskytovaných služeb a jejich parametrů. Pokuste se na základě vytvořeného seznamu vymyslet obecné způsoby dělení služeb.</a:t>
            </a:r>
            <a:endParaRPr lang="cs-CZ" dirty="0" smtClean="0"/>
          </a:p>
        </p:txBody>
      </p:sp>
      <p:sp>
        <p:nvSpPr>
          <p:cNvPr id="10" name="TextovéPole 9"/>
          <p:cNvSpPr txBox="1"/>
          <p:nvPr/>
        </p:nvSpPr>
        <p:spPr>
          <a:xfrm>
            <a:off x="179512" y="1415763"/>
            <a:ext cx="842357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Bef>
                <a:spcPts val="200"/>
              </a:spcBef>
              <a:buFont typeface="Arial" pitchFamily="34" charset="0"/>
              <a:buChar char="•"/>
            </a:pPr>
            <a:r>
              <a:rPr lang="cs-CZ" sz="2000" dirty="0" smtClean="0"/>
              <a:t>Příští hodina bude věnována telekomunikačním službám</a:t>
            </a:r>
          </a:p>
        </p:txBody>
      </p:sp>
    </p:spTree>
    <p:extLst>
      <p:ext uri="{BB962C8B-B14F-4D97-AF65-F5344CB8AC3E}">
        <p14:creationId xmlns:p14="http://schemas.microsoft.com/office/powerpoint/2010/main" val="3523080153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615950" y="1600200"/>
            <a:ext cx="8140700" cy="2897188"/>
          </a:xfrm>
        </p:spPr>
        <p:txBody>
          <a:bodyPr/>
          <a:lstStyle/>
          <a:p>
            <a:pPr algn="ctr">
              <a:buFont typeface="Wingdings" pitchFamily="2" charset="2"/>
              <a:buNone/>
            </a:pPr>
            <a:endParaRPr lang="cs-CZ" sz="2800" b="1" dirty="0" smtClean="0">
              <a:solidFill>
                <a:schemeClr val="bg1"/>
              </a:solidFill>
            </a:endParaRPr>
          </a:p>
          <a:p>
            <a:pPr algn="ctr">
              <a:buFont typeface="Wingdings" pitchFamily="2" charset="2"/>
              <a:buNone/>
            </a:pPr>
            <a:r>
              <a:rPr lang="cs-CZ" sz="2800" b="1" dirty="0" smtClean="0">
                <a:solidFill>
                  <a:schemeClr val="bg1"/>
                </a:solidFill>
              </a:rPr>
              <a:t>DĚKUJI ZA POZORNOST</a:t>
            </a:r>
          </a:p>
        </p:txBody>
      </p:sp>
      <p:sp>
        <p:nvSpPr>
          <p:cNvPr id="27652" name="Rectangle 4"/>
          <p:cNvSpPr>
            <a:spLocks noChangeArrowheads="1"/>
          </p:cNvSpPr>
          <p:nvPr/>
        </p:nvSpPr>
        <p:spPr bwMode="auto">
          <a:xfrm>
            <a:off x="1927225" y="5591175"/>
            <a:ext cx="5613400" cy="603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marL="266700" indent="-266700" eaLnBrk="0" hangingPunct="0">
              <a:spcBef>
                <a:spcPct val="20000"/>
              </a:spcBef>
              <a:buClr>
                <a:srgbClr val="D42E12"/>
              </a:buClr>
              <a:buFont typeface="Wingdings" pitchFamily="2" charset="2"/>
              <a:buNone/>
            </a:pPr>
            <a:r>
              <a:rPr lang="cs-CZ" sz="1400" dirty="0" smtClean="0">
                <a:solidFill>
                  <a:schemeClr val="bg1"/>
                </a:solidFill>
              </a:rPr>
              <a:t>Střední průmyslová škola na Proseku, 2013</a:t>
            </a:r>
            <a:endParaRPr lang="cs-CZ" sz="1400" dirty="0">
              <a:solidFill>
                <a:schemeClr val="bg1"/>
              </a:solidFill>
            </a:endParaRPr>
          </a:p>
        </p:txBody>
      </p:sp>
      <p:pic>
        <p:nvPicPr>
          <p:cNvPr id="4" name="obrázek 482" descr="Logo_final_cervena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4237" y="262352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ové pole 2"/>
          <p:cNvSpPr txBox="1">
            <a:spLocks noChangeArrowheads="1"/>
          </p:cNvSpPr>
          <p:nvPr/>
        </p:nvSpPr>
        <p:spPr bwMode="auto">
          <a:xfrm>
            <a:off x="4516768" y="284577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</a:rPr>
              <a:t>STŘEDNÍ</a:t>
            </a:r>
            <a:endParaRPr lang="cs-CZ" dirty="0">
              <a:solidFill>
                <a:schemeClr val="bg1"/>
              </a:solidFill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solidFill>
                  <a:schemeClr val="bg1"/>
                </a:solidFill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Calibri" pitchFamily="34" charset="0"/>
            </a:endParaRPr>
          </a:p>
        </p:txBody>
      </p:sp>
    </p:spTree>
  </p:cSld>
  <p:clrMapOvr>
    <a:masterClrMapping/>
  </p:clrMapOvr>
  <p:transition>
    <p:randomBa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2" grpId="0" build="p" autoUpdateAnimBg="0" advAuto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2000" dirty="0" smtClean="0"/>
              <a:t>Jaké pojmy budeme  v předmětu potřebovat…</a:t>
            </a: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3</a:t>
            </a:fld>
            <a:endParaRPr lang="cs-CZ"/>
          </a:p>
        </p:txBody>
      </p:sp>
      <p:sp>
        <p:nvSpPr>
          <p:cNvPr id="5" name="TextovéPole 4"/>
          <p:cNvSpPr txBox="1"/>
          <p:nvPr/>
        </p:nvSpPr>
        <p:spPr>
          <a:xfrm>
            <a:off x="207562" y="1496451"/>
            <a:ext cx="8037294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Elektrický proud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cs-CZ" sz="2000" dirty="0" smtClean="0"/>
              <a:t>Je uspořádaný pohyb elementárních nosičů náboje vlivem vnějšího elektrického pole.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cs-CZ" sz="2000" dirty="0" smtClean="0"/>
              <a:t>Jaké znáte nosiče elektrického náboje?</a:t>
            </a:r>
          </a:p>
          <a:p>
            <a:endParaRPr lang="cs-CZ" sz="2000" dirty="0"/>
          </a:p>
          <a:p>
            <a:r>
              <a:rPr lang="cs-CZ" sz="2000" b="1" dirty="0" smtClean="0"/>
              <a:t>Zvuk (zvuková vlna)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cs-CZ" sz="2000" dirty="0" smtClean="0"/>
              <a:t>Je projevem mechanického kmitání (vlnění) tělesa, které můžeme vnímat jako sluchový vjem.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cs-CZ" sz="2000" dirty="0" smtClean="0"/>
              <a:t>Počet kmitů tělesa za jednotku času (1 sekunda) udává jeho frekvenci.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cs-CZ" sz="2000" dirty="0" smtClean="0"/>
              <a:t>Dokáže lidský sluch vnímat zvuky s libovolnou frekvencí?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cs-CZ" sz="2000" dirty="0" smtClean="0"/>
              <a:t>Absolvovali jste někdy u lékaře vyšetření pomocí „ultrazvuku“? </a:t>
            </a:r>
          </a:p>
          <a:p>
            <a:endParaRPr lang="cs-CZ" sz="2000" dirty="0" smtClean="0"/>
          </a:p>
        </p:txBody>
      </p:sp>
      <p:pic>
        <p:nvPicPr>
          <p:cNvPr id="6" name="Picture 2" descr="C:\Users\Pavel\AppData\Local\Microsoft\Windows\Temporary Internet Files\Content.IE5\CIKVN7I5\MC900349645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2320" y="1988840"/>
            <a:ext cx="1585073" cy="12727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6018639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2000" dirty="0"/>
              <a:t>Jaké pojmy budeme  v předmětu potřebovat…</a:t>
            </a: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4</a:t>
            </a:fld>
            <a:endParaRPr lang="cs-CZ"/>
          </a:p>
        </p:txBody>
      </p:sp>
      <p:pic>
        <p:nvPicPr>
          <p:cNvPr id="9" name="Picture 3" descr="C:\Users\Pavel\AppData\Local\Microsoft\Windows\Temporary Internet Files\Content.IE5\VSLFSKBD\MC900391152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63356" y="4286306"/>
            <a:ext cx="1616764" cy="16306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ovéPole 10"/>
          <p:cNvSpPr txBox="1"/>
          <p:nvPr/>
        </p:nvSpPr>
        <p:spPr>
          <a:xfrm>
            <a:off x="207114" y="1423984"/>
            <a:ext cx="8408852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/>
              <a:t>Elektromagnetická vlna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cs-CZ" sz="2000" dirty="0"/>
              <a:t>Elektřina a magnetismus spolu úzce souvisí – každá elektricky nabitá částice vytváří kolem sebe elektrické pole -</a:t>
            </a:r>
            <a:r>
              <a:rPr lang="en-US" sz="2000" dirty="0"/>
              <a:t>&gt;</a:t>
            </a:r>
            <a:r>
              <a:rPr lang="cs-CZ" sz="2000" dirty="0"/>
              <a:t> pohybem nabité částice vzniká magnetické pole -</a:t>
            </a:r>
            <a:r>
              <a:rPr lang="en-US" sz="2000" dirty="0"/>
              <a:t>&gt;</a:t>
            </a:r>
            <a:r>
              <a:rPr lang="cs-CZ" sz="2000" dirty="0"/>
              <a:t> změna magnetického pole v okolních částicích generuje elektrické pole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cs-CZ" sz="2000" dirty="0"/>
              <a:t>Dokážete stručně popsat funkci radaru?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cs-CZ" sz="2000" dirty="0"/>
              <a:t>Víte, v jakých frekvenčních pásmech si můžete na svém rádiu či televizi naladit vysílání? A na jaké frekvenci komunikuje váš mobilní telefon</a:t>
            </a:r>
            <a:r>
              <a:rPr lang="cs-CZ" sz="2000" dirty="0" smtClean="0"/>
              <a:t>?</a:t>
            </a:r>
            <a:endParaRPr lang="cs-CZ" sz="2000" dirty="0"/>
          </a:p>
        </p:txBody>
      </p:sp>
    </p:spTree>
    <p:extLst>
      <p:ext uri="{BB962C8B-B14F-4D97-AF65-F5344CB8AC3E}">
        <p14:creationId xmlns:p14="http://schemas.microsoft.com/office/powerpoint/2010/main" val="1044499735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2000" dirty="0"/>
              <a:t>Jaké pojmy budeme  v předmětu potřebovat…</a:t>
            </a: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5</a:t>
            </a:fld>
            <a:endParaRPr lang="cs-CZ"/>
          </a:p>
        </p:txBody>
      </p:sp>
      <p:sp>
        <p:nvSpPr>
          <p:cNvPr id="11" name="TextovéPole 10"/>
          <p:cNvSpPr txBox="1"/>
          <p:nvPr/>
        </p:nvSpPr>
        <p:spPr>
          <a:xfrm>
            <a:off x="207114" y="1423984"/>
            <a:ext cx="8408852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/>
              <a:t>Světlo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cs-CZ" sz="2000" dirty="0"/>
              <a:t>Je elektromagnetické záření (vlnění), pohyb částic.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cs-CZ" sz="2000" dirty="0"/>
              <a:t>Viditelné záření můžeme vnímat lidským zrakem.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cs-CZ" sz="2000" dirty="0"/>
              <a:t>Existuje i „neviditelné“ záření? Vzpomenete si například z fyziky na záření typu gama?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cs-CZ" sz="2000" dirty="0"/>
              <a:t>Kdo z vás již někdy absolvoval v nemocnici vyšetření pomocí rentgenu? Jaký druh záření se zde používá?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cs-CZ" sz="2000" dirty="0"/>
              <a:t>Napadá vás, jakým způsobem by šlo využít světlo k přenosu zpráv?</a:t>
            </a:r>
          </a:p>
        </p:txBody>
      </p:sp>
    </p:spTree>
    <p:extLst>
      <p:ext uri="{BB962C8B-B14F-4D97-AF65-F5344CB8AC3E}">
        <p14:creationId xmlns:p14="http://schemas.microsoft.com/office/powerpoint/2010/main" val="2790979389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079499" y="236538"/>
            <a:ext cx="6167461" cy="749300"/>
          </a:xfrm>
        </p:spPr>
        <p:txBody>
          <a:bodyPr/>
          <a:lstStyle/>
          <a:p>
            <a:r>
              <a:rPr lang="cs-CZ" sz="2000" dirty="0" smtClean="0"/>
              <a:t>Návaznosti na jiné předměty a vlastní zkušenosti</a:t>
            </a:r>
            <a:endParaRPr lang="cs-CZ" sz="20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6</a:t>
            </a:fld>
            <a:endParaRPr lang="cs-CZ"/>
          </a:p>
        </p:txBody>
      </p:sp>
      <p:sp>
        <p:nvSpPr>
          <p:cNvPr id="7" name="TextovéPole 6"/>
          <p:cNvSpPr txBox="1"/>
          <p:nvPr/>
        </p:nvSpPr>
        <p:spPr>
          <a:xfrm>
            <a:off x="207114" y="1500037"/>
            <a:ext cx="8037294" cy="38625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Bef>
                <a:spcPts val="600"/>
              </a:spcBef>
              <a:buFont typeface="Arial" pitchFamily="34" charset="0"/>
              <a:buChar char="•"/>
            </a:pPr>
            <a:r>
              <a:rPr lang="cs-CZ" sz="2000" dirty="0" smtClean="0"/>
              <a:t>Některé věci znáte jistě ze základní školy, </a:t>
            </a:r>
            <a:r>
              <a:rPr lang="cs-CZ" sz="2000" dirty="0"/>
              <a:t>z</a:t>
            </a:r>
            <a:r>
              <a:rPr lang="cs-CZ" sz="2000" dirty="0" smtClean="0"/>
              <a:t> </a:t>
            </a:r>
            <a:r>
              <a:rPr lang="cs-CZ" sz="2000" dirty="0"/>
              <a:t>fyziky znáte Ohmův </a:t>
            </a:r>
            <a:r>
              <a:rPr lang="cs-CZ" sz="2000" dirty="0" smtClean="0"/>
              <a:t>zákon, znáte </a:t>
            </a:r>
            <a:r>
              <a:rPr lang="cs-CZ" sz="2000" dirty="0"/>
              <a:t>rozdíl mezi střídavým a stejnosměrným proudem</a:t>
            </a:r>
            <a:endParaRPr lang="cs-CZ" sz="2000" dirty="0" smtClean="0"/>
          </a:p>
          <a:p>
            <a:pPr marL="342900" indent="-342900">
              <a:spcBef>
                <a:spcPts val="600"/>
              </a:spcBef>
              <a:buFont typeface="Arial" pitchFamily="34" charset="0"/>
              <a:buChar char="•"/>
            </a:pPr>
            <a:r>
              <a:rPr lang="cs-CZ" sz="2000" dirty="0" smtClean="0"/>
              <a:t>Díky matematice </a:t>
            </a:r>
            <a:r>
              <a:rPr lang="cs-CZ" sz="2000" dirty="0"/>
              <a:t>znáte funkci sinus.</a:t>
            </a:r>
          </a:p>
          <a:p>
            <a:pPr marL="342900" indent="-342900">
              <a:spcBef>
                <a:spcPts val="600"/>
              </a:spcBef>
              <a:buFont typeface="Arial" pitchFamily="34" charset="0"/>
              <a:buChar char="•"/>
            </a:pPr>
            <a:r>
              <a:rPr lang="cs-CZ" sz="2000" dirty="0" smtClean="0"/>
              <a:t>Spoustu se toho dozvíte </a:t>
            </a:r>
            <a:r>
              <a:rPr lang="cs-CZ" sz="2000" dirty="0"/>
              <a:t>z předmětů </a:t>
            </a:r>
            <a:r>
              <a:rPr lang="cs-CZ" sz="2000" dirty="0" smtClean="0"/>
              <a:t>„Elektrotechnika</a:t>
            </a:r>
            <a:r>
              <a:rPr lang="cs-CZ" sz="2000" dirty="0"/>
              <a:t>, elektronika a </a:t>
            </a:r>
            <a:r>
              <a:rPr lang="cs-CZ" sz="2000" dirty="0" smtClean="0"/>
              <a:t>měření“, „Digitální technika“ a „Počítačové sítě“</a:t>
            </a:r>
          </a:p>
          <a:p>
            <a:pPr marL="342900" indent="-342900">
              <a:spcBef>
                <a:spcPts val="600"/>
              </a:spcBef>
              <a:buFont typeface="Arial" pitchFamily="34" charset="0"/>
              <a:buChar char="•"/>
            </a:pPr>
            <a:r>
              <a:rPr lang="cs-CZ" sz="2000" dirty="0" smtClean="0"/>
              <a:t>Používáte počítače, víte, že má síťový modul s konektorem, pomocí kterého může komunikovat s jinými počítači po pevné síti</a:t>
            </a:r>
          </a:p>
          <a:p>
            <a:pPr marL="342900" indent="-342900">
              <a:spcBef>
                <a:spcPts val="600"/>
              </a:spcBef>
              <a:buFont typeface="Arial" pitchFamily="34" charset="0"/>
              <a:buChar char="•"/>
            </a:pPr>
            <a:r>
              <a:rPr lang="cs-CZ" sz="2000" dirty="0" smtClean="0"/>
              <a:t>Počítače také komunikují bezdrátově pomocí sítě Wi-Fi</a:t>
            </a:r>
          </a:p>
          <a:p>
            <a:pPr marL="342900" indent="-342900">
              <a:spcBef>
                <a:spcPts val="600"/>
              </a:spcBef>
              <a:buFont typeface="Arial" pitchFamily="34" charset="0"/>
              <a:buChar char="•"/>
            </a:pPr>
            <a:r>
              <a:rPr lang="cs-CZ" sz="2000" dirty="0" smtClean="0"/>
              <a:t>Používáte mobilní telefony …</a:t>
            </a:r>
          </a:p>
          <a:p>
            <a:pPr marL="342900" indent="-342900">
              <a:buFont typeface="Arial" pitchFamily="34" charset="0"/>
              <a:buChar char="•"/>
            </a:pPr>
            <a:endParaRPr lang="cs-CZ" sz="2000" dirty="0" smtClean="0"/>
          </a:p>
          <a:p>
            <a:pPr marL="342900" indent="-342900">
              <a:buFont typeface="Arial" pitchFamily="34" charset="0"/>
              <a:buChar char="•"/>
            </a:pPr>
            <a:r>
              <a:rPr lang="cs-CZ" sz="2000" dirty="0" smtClean="0"/>
              <a:t>A o tom všem jsou telekomunikace…</a:t>
            </a:r>
            <a:endParaRPr lang="cs-CZ" sz="2000" b="1" dirty="0"/>
          </a:p>
        </p:txBody>
      </p:sp>
    </p:spTree>
    <p:extLst>
      <p:ext uri="{BB962C8B-B14F-4D97-AF65-F5344CB8AC3E}">
        <p14:creationId xmlns:p14="http://schemas.microsoft.com/office/powerpoint/2010/main" val="3019285594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Obrázek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59887" y="2699526"/>
            <a:ext cx="3039743" cy="1973166"/>
          </a:xfrm>
          <a:prstGeom prst="rect">
            <a:avLst/>
          </a:prstGeom>
        </p:spPr>
      </p:pic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2000" dirty="0"/>
              <a:t>Co jsou vlastně </a:t>
            </a:r>
            <a:r>
              <a:rPr lang="cs-CZ" sz="2000" dirty="0" smtClean="0"/>
              <a:t>telekomunikace?</a:t>
            </a:r>
            <a:endParaRPr lang="cs-CZ" sz="20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7</a:t>
            </a:fld>
            <a:endParaRPr lang="cs-CZ"/>
          </a:p>
        </p:txBody>
      </p:sp>
      <p:sp>
        <p:nvSpPr>
          <p:cNvPr id="6" name="TextovéPole 5"/>
          <p:cNvSpPr txBox="1"/>
          <p:nvPr/>
        </p:nvSpPr>
        <p:spPr>
          <a:xfrm>
            <a:off x="147640" y="1392994"/>
            <a:ext cx="8751990" cy="49141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>
                <a:solidFill>
                  <a:srgbClr val="C00000"/>
                </a:solidFill>
              </a:rPr>
              <a:t>Telekomunikace = </a:t>
            </a:r>
            <a:r>
              <a:rPr lang="cs-CZ" sz="2000" b="1" dirty="0" smtClean="0">
                <a:solidFill>
                  <a:srgbClr val="C00000"/>
                </a:solidFill>
              </a:rPr>
              <a:t>sítě </a:t>
            </a:r>
            <a:r>
              <a:rPr lang="cs-CZ" sz="2000" b="1" dirty="0">
                <a:solidFill>
                  <a:srgbClr val="C00000"/>
                </a:solidFill>
              </a:rPr>
              <a:t>elektronických komunikací</a:t>
            </a:r>
            <a:endParaRPr lang="cs-CZ" sz="2000" b="1" dirty="0" smtClean="0">
              <a:solidFill>
                <a:srgbClr val="C00000"/>
              </a:solidFill>
            </a:endParaRPr>
          </a:p>
          <a:p>
            <a:pPr marL="342900" indent="-342900">
              <a:spcBef>
                <a:spcPts val="400"/>
              </a:spcBef>
              <a:buFont typeface="Arial" pitchFamily="34" charset="0"/>
              <a:buChar char="•"/>
            </a:pPr>
            <a:r>
              <a:rPr lang="cs-CZ" sz="2000" dirty="0" smtClean="0"/>
              <a:t>Obecně jde o přenos, vysílání i příjem zpráv, informací, znaků, povelů v libovolném formátu.</a:t>
            </a:r>
          </a:p>
          <a:p>
            <a:pPr marL="800100" lvl="1" indent="-342900">
              <a:spcBef>
                <a:spcPts val="400"/>
              </a:spcBef>
              <a:buFont typeface="Arial" pitchFamily="34" charset="0"/>
              <a:buChar char="•"/>
            </a:pPr>
            <a:r>
              <a:rPr lang="cs-CZ" sz="2000" dirty="0" smtClean="0"/>
              <a:t>Vyjmenujte alespoň několik různých způsobů a formátů přenosu zpráv.</a:t>
            </a:r>
          </a:p>
          <a:p>
            <a:pPr marL="342900" indent="-342900">
              <a:spcBef>
                <a:spcPts val="400"/>
              </a:spcBef>
              <a:buFont typeface="Arial" pitchFamily="34" charset="0"/>
              <a:buChar char="•"/>
            </a:pPr>
            <a:r>
              <a:rPr lang="cs-CZ" sz="2000" dirty="0" smtClean="0"/>
              <a:t>Kdo všechno může mezi sebou komunikovat?</a:t>
            </a:r>
          </a:p>
          <a:p>
            <a:pPr marL="800100" lvl="1" indent="-342900">
              <a:spcBef>
                <a:spcPts val="400"/>
              </a:spcBef>
              <a:buFont typeface="Arial" pitchFamily="34" charset="0"/>
              <a:buChar char="•"/>
            </a:pPr>
            <a:r>
              <a:rPr lang="cs-CZ" sz="2000" dirty="0" smtClean="0"/>
              <a:t>Člověk </a:t>
            </a:r>
            <a:r>
              <a:rPr lang="en-US" sz="2000" dirty="0" smtClean="0"/>
              <a:t>&lt;</a:t>
            </a:r>
            <a:r>
              <a:rPr lang="cs-CZ" sz="2000" dirty="0" smtClean="0"/>
              <a:t>-</a:t>
            </a:r>
            <a:r>
              <a:rPr lang="en-US" sz="2000" dirty="0" smtClean="0"/>
              <a:t>&gt;</a:t>
            </a:r>
            <a:r>
              <a:rPr lang="cs-CZ" sz="2000" dirty="0" smtClean="0"/>
              <a:t> člověk</a:t>
            </a:r>
          </a:p>
          <a:p>
            <a:pPr marL="800100" lvl="1" indent="-342900">
              <a:spcBef>
                <a:spcPts val="400"/>
              </a:spcBef>
              <a:buFont typeface="Arial" pitchFamily="34" charset="0"/>
              <a:buChar char="•"/>
            </a:pPr>
            <a:r>
              <a:rPr lang="cs-CZ" sz="2000" dirty="0" smtClean="0"/>
              <a:t>Člověk </a:t>
            </a:r>
            <a:r>
              <a:rPr lang="en-US" sz="2000" dirty="0" smtClean="0"/>
              <a:t>&lt;</a:t>
            </a:r>
            <a:r>
              <a:rPr lang="cs-CZ" sz="2000" dirty="0" smtClean="0"/>
              <a:t>-</a:t>
            </a:r>
            <a:r>
              <a:rPr lang="en-US" sz="2000" dirty="0" smtClean="0"/>
              <a:t>&gt;</a:t>
            </a:r>
            <a:r>
              <a:rPr lang="cs-CZ" sz="2000" dirty="0" smtClean="0"/>
              <a:t> přístroj (počítač, terminál)</a:t>
            </a:r>
          </a:p>
          <a:p>
            <a:pPr marL="800100" lvl="1" indent="-342900">
              <a:spcBef>
                <a:spcPts val="400"/>
              </a:spcBef>
              <a:buFont typeface="Arial" pitchFamily="34" charset="0"/>
              <a:buChar char="•"/>
            </a:pPr>
            <a:r>
              <a:rPr lang="cs-CZ" sz="2000" dirty="0" smtClean="0"/>
              <a:t>Přístroj </a:t>
            </a:r>
            <a:r>
              <a:rPr lang="en-US" sz="2000" dirty="0" smtClean="0"/>
              <a:t>&lt;</a:t>
            </a:r>
            <a:r>
              <a:rPr lang="cs-CZ" sz="2000" dirty="0" smtClean="0"/>
              <a:t>-</a:t>
            </a:r>
            <a:r>
              <a:rPr lang="en-US" sz="2000" dirty="0" smtClean="0"/>
              <a:t>&gt;</a:t>
            </a:r>
            <a:r>
              <a:rPr lang="cs-CZ" sz="2000" dirty="0" smtClean="0"/>
              <a:t> přístroj</a:t>
            </a:r>
          </a:p>
          <a:p>
            <a:pPr marL="800100" lvl="1" indent="-342900">
              <a:spcBef>
                <a:spcPts val="400"/>
              </a:spcBef>
              <a:buFont typeface="Arial" pitchFamily="34" charset="0"/>
              <a:buChar char="•"/>
            </a:pPr>
            <a:endParaRPr lang="en-US" sz="2000" dirty="0" smtClean="0"/>
          </a:p>
          <a:p>
            <a:pPr marL="342900" indent="-342900">
              <a:spcBef>
                <a:spcPts val="400"/>
              </a:spcBef>
              <a:buFont typeface="Arial" pitchFamily="34" charset="0"/>
              <a:buChar char="•"/>
            </a:pPr>
            <a:r>
              <a:rPr lang="cs-CZ" sz="2000" dirty="0" smtClean="0"/>
              <a:t>Komunikace </a:t>
            </a:r>
            <a:r>
              <a:rPr lang="en-US" sz="2000" dirty="0" smtClean="0"/>
              <a:t>ale</a:t>
            </a:r>
            <a:r>
              <a:rPr lang="cs-CZ" sz="2000" dirty="0" smtClean="0"/>
              <a:t> může probíhat od jednoho zdroje (vysílače) k více cílům (přijímačům) současně:</a:t>
            </a:r>
          </a:p>
          <a:p>
            <a:pPr marL="800100" lvl="1" indent="-342900">
              <a:spcBef>
                <a:spcPts val="400"/>
              </a:spcBef>
              <a:buFont typeface="Arial" pitchFamily="34" charset="0"/>
              <a:buChar char="•"/>
            </a:pPr>
            <a:r>
              <a:rPr lang="cs-CZ" sz="2000" dirty="0" smtClean="0"/>
              <a:t>Člověk -</a:t>
            </a:r>
            <a:r>
              <a:rPr lang="en-US" sz="2000" dirty="0" smtClean="0"/>
              <a:t>&gt;</a:t>
            </a:r>
            <a:r>
              <a:rPr lang="cs-CZ" sz="2000" dirty="0" smtClean="0"/>
              <a:t> skupina lidí</a:t>
            </a:r>
          </a:p>
          <a:p>
            <a:pPr marL="800100" lvl="1" indent="-342900">
              <a:spcBef>
                <a:spcPts val="400"/>
              </a:spcBef>
              <a:buFont typeface="Arial" pitchFamily="34" charset="0"/>
              <a:buChar char="•"/>
            </a:pPr>
            <a:r>
              <a:rPr lang="cs-CZ" sz="2000" dirty="0" smtClean="0"/>
              <a:t>Znáte nějaký příklad takové komunikace ze svého okolí?</a:t>
            </a:r>
          </a:p>
        </p:txBody>
      </p:sp>
    </p:spTree>
    <p:extLst>
      <p:ext uri="{BB962C8B-B14F-4D97-AF65-F5344CB8AC3E}">
        <p14:creationId xmlns:p14="http://schemas.microsoft.com/office/powerpoint/2010/main" val="2277124829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2000" dirty="0"/>
              <a:t>Sítě elektronických komunikací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8</a:t>
            </a:fld>
            <a:endParaRPr lang="cs-CZ"/>
          </a:p>
        </p:txBody>
      </p:sp>
      <p:sp>
        <p:nvSpPr>
          <p:cNvPr id="7" name="TextovéPole 6"/>
          <p:cNvSpPr txBox="1"/>
          <p:nvPr/>
        </p:nvSpPr>
        <p:spPr>
          <a:xfrm>
            <a:off x="194758" y="1416261"/>
            <a:ext cx="8828935" cy="23237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Bef>
                <a:spcPts val="200"/>
              </a:spcBef>
              <a:buFont typeface="Arial" pitchFamily="34" charset="0"/>
              <a:buChar char="•"/>
            </a:pPr>
            <a:r>
              <a:rPr lang="cs-CZ" sz="2000" dirty="0" smtClean="0"/>
              <a:t>Je možná i opačná situace? Tedy že skupina zdrojů (vysílačů) komunikuje současně s jedním cílem (přijímačem)?</a:t>
            </a:r>
          </a:p>
          <a:p>
            <a:pPr marL="800100" lvl="1" indent="-342900">
              <a:spcBef>
                <a:spcPts val="200"/>
              </a:spcBef>
              <a:buFont typeface="Arial" pitchFamily="34" charset="0"/>
              <a:buChar char="•"/>
            </a:pPr>
            <a:r>
              <a:rPr lang="cs-CZ" sz="2000" dirty="0" smtClean="0"/>
              <a:t>Skupina lidí -</a:t>
            </a:r>
            <a:r>
              <a:rPr lang="en-US" sz="2000" dirty="0" smtClean="0"/>
              <a:t>&gt;</a:t>
            </a:r>
            <a:r>
              <a:rPr lang="cs-CZ" sz="2000" dirty="0" smtClean="0"/>
              <a:t> člověk</a:t>
            </a:r>
          </a:p>
          <a:p>
            <a:pPr marL="800100" lvl="1" indent="-342900">
              <a:spcBef>
                <a:spcPts val="200"/>
              </a:spcBef>
              <a:buFont typeface="Arial" pitchFamily="34" charset="0"/>
              <a:buChar char="•"/>
            </a:pPr>
            <a:r>
              <a:rPr lang="cs-CZ" sz="2000" dirty="0"/>
              <a:t>V každém okamžiku je přijímač schopen přijmout (porozumět) pouze jednomu zdroji – vznikne informační šum, informace se mezi sebou překrývají (ruší)…</a:t>
            </a:r>
          </a:p>
          <a:p>
            <a:pPr lvl="1">
              <a:spcBef>
                <a:spcPts val="200"/>
              </a:spcBef>
            </a:pPr>
            <a:endParaRPr lang="cs-CZ" sz="2000" dirty="0" smtClean="0"/>
          </a:p>
        </p:txBody>
      </p:sp>
      <p:pic>
        <p:nvPicPr>
          <p:cNvPr id="8" name="Obrázek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44732" y="3790469"/>
            <a:ext cx="3547750" cy="2458084"/>
          </a:xfrm>
          <a:prstGeom prst="rect">
            <a:avLst/>
          </a:prstGeom>
        </p:spPr>
      </p:pic>
      <p:sp>
        <p:nvSpPr>
          <p:cNvPr id="10" name="Obdélník 9"/>
          <p:cNvSpPr/>
          <p:nvPr/>
        </p:nvSpPr>
        <p:spPr>
          <a:xfrm>
            <a:off x="103032" y="3951432"/>
            <a:ext cx="5076058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>
              <a:spcBef>
                <a:spcPts val="200"/>
              </a:spcBef>
            </a:pPr>
            <a:r>
              <a:rPr lang="cs-CZ" sz="2000" dirty="0" smtClean="0"/>
              <a:t>Napadá vás, jakým vhodným způsobem by šlo odlišit vysílání zpráv z jednotlivých zdrojů tak, aby si přijímač vybral jen to, co chce přijímat a ostatní by jej nerušilo?</a:t>
            </a:r>
            <a:endParaRPr lang="cs-CZ" sz="2000" dirty="0"/>
          </a:p>
        </p:txBody>
      </p:sp>
    </p:spTree>
    <p:extLst>
      <p:ext uri="{BB962C8B-B14F-4D97-AF65-F5344CB8AC3E}">
        <p14:creationId xmlns:p14="http://schemas.microsoft.com/office/powerpoint/2010/main" val="1428095345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2000" dirty="0"/>
              <a:t>Základní pojmy z elektronických komunikací 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9</a:t>
            </a:fld>
            <a:endParaRPr lang="cs-CZ"/>
          </a:p>
        </p:txBody>
      </p:sp>
      <p:sp>
        <p:nvSpPr>
          <p:cNvPr id="9" name="TextovéPole 8"/>
          <p:cNvSpPr txBox="1"/>
          <p:nvPr/>
        </p:nvSpPr>
        <p:spPr>
          <a:xfrm>
            <a:off x="135553" y="1468986"/>
            <a:ext cx="8900943" cy="4991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/>
              <a:t>Směr komunikace</a:t>
            </a:r>
          </a:p>
          <a:p>
            <a:pPr marL="342900" indent="-342900">
              <a:spcBef>
                <a:spcPts val="200"/>
              </a:spcBef>
              <a:buFont typeface="Arial" pitchFamily="34" charset="0"/>
              <a:buChar char="•"/>
            </a:pPr>
            <a:r>
              <a:rPr lang="cs-CZ" sz="2000" dirty="0" smtClean="0"/>
              <a:t>Jednosměrný přenos – pouze od vysílače k přijímači, charakter tzv. distribuce</a:t>
            </a:r>
          </a:p>
          <a:p>
            <a:pPr marL="800100" lvl="1" indent="-342900">
              <a:spcBef>
                <a:spcPts val="200"/>
              </a:spcBef>
              <a:buFont typeface="Arial" pitchFamily="34" charset="0"/>
              <a:buChar char="•"/>
            </a:pPr>
            <a:r>
              <a:rPr lang="cs-CZ" sz="2000" dirty="0" smtClean="0"/>
              <a:t>Napadá vás typický případ jednosměrné komunikace?</a:t>
            </a:r>
          </a:p>
          <a:p>
            <a:pPr marL="342900" indent="-342900">
              <a:spcBef>
                <a:spcPts val="200"/>
              </a:spcBef>
              <a:buFont typeface="Arial" pitchFamily="34" charset="0"/>
              <a:buChar char="•"/>
            </a:pPr>
            <a:endParaRPr lang="cs-CZ" sz="2000" dirty="0" smtClean="0"/>
          </a:p>
          <a:p>
            <a:pPr marL="342900" indent="-342900">
              <a:spcBef>
                <a:spcPts val="200"/>
              </a:spcBef>
              <a:buFont typeface="Arial" pitchFamily="34" charset="0"/>
              <a:buChar char="•"/>
            </a:pPr>
            <a:endParaRPr lang="cs-CZ" sz="2000" dirty="0"/>
          </a:p>
          <a:p>
            <a:pPr marL="342900" indent="-342900">
              <a:spcBef>
                <a:spcPts val="200"/>
              </a:spcBef>
              <a:buFont typeface="Arial" pitchFamily="34" charset="0"/>
              <a:buChar char="•"/>
            </a:pPr>
            <a:endParaRPr lang="cs-CZ" sz="2000" dirty="0" smtClean="0"/>
          </a:p>
          <a:p>
            <a:pPr marL="342900" indent="-342900">
              <a:spcBef>
                <a:spcPts val="200"/>
              </a:spcBef>
              <a:buFont typeface="Arial" pitchFamily="34" charset="0"/>
              <a:buChar char="•"/>
            </a:pPr>
            <a:r>
              <a:rPr lang="cs-CZ" sz="2000" dirty="0" smtClean="0"/>
              <a:t>Obousměrný přenos – vzájemná komunikace mezi dvěma body v obou směrech</a:t>
            </a:r>
          </a:p>
          <a:p>
            <a:pPr marL="800100" lvl="1" indent="-342900">
              <a:spcBef>
                <a:spcPts val="200"/>
              </a:spcBef>
              <a:buFont typeface="Arial" pitchFamily="34" charset="0"/>
              <a:buChar char="•"/>
            </a:pPr>
            <a:r>
              <a:rPr lang="cs-CZ" sz="2000" dirty="0" smtClean="0"/>
              <a:t>Z hlediska časové souslednosti se rozlišují dva způsoby:</a:t>
            </a:r>
          </a:p>
          <a:p>
            <a:pPr marL="1257300" lvl="2" indent="-342900">
              <a:spcBef>
                <a:spcPts val="200"/>
              </a:spcBef>
              <a:buFont typeface="Wingdings" pitchFamily="2" charset="2"/>
              <a:buChar char="§"/>
            </a:pPr>
            <a:r>
              <a:rPr lang="cs-CZ" sz="2000" b="1" dirty="0" err="1" smtClean="0"/>
              <a:t>Poloduplexní</a:t>
            </a:r>
            <a:r>
              <a:rPr lang="cs-CZ" sz="2000" b="1" dirty="0" smtClean="0"/>
              <a:t> přenos</a:t>
            </a:r>
            <a:r>
              <a:rPr lang="cs-CZ" sz="2000" dirty="0" smtClean="0"/>
              <a:t> – přenos zpráv střídavě v jednom či druhém směru</a:t>
            </a:r>
          </a:p>
          <a:p>
            <a:pPr marL="1714500" lvl="3" indent="-342900">
              <a:spcBef>
                <a:spcPts val="200"/>
              </a:spcBef>
              <a:buFont typeface="Arial" pitchFamily="34" charset="0"/>
              <a:buChar char="•"/>
            </a:pPr>
            <a:r>
              <a:rPr lang="cs-CZ" sz="2000" dirty="0" smtClean="0"/>
              <a:t>  </a:t>
            </a:r>
            <a:r>
              <a:rPr lang="cs-CZ" dirty="0" smtClean="0"/>
              <a:t>Při telefonování střídavě mluví jeden nebo druhý účastník</a:t>
            </a:r>
          </a:p>
          <a:p>
            <a:pPr marL="1257300" lvl="2" indent="-342900">
              <a:spcBef>
                <a:spcPts val="200"/>
              </a:spcBef>
              <a:buFont typeface="Wingdings" pitchFamily="2" charset="2"/>
              <a:buChar char="§"/>
            </a:pPr>
            <a:r>
              <a:rPr lang="cs-CZ" sz="2000" b="1" dirty="0" smtClean="0"/>
              <a:t>Duplexní přenos</a:t>
            </a:r>
            <a:r>
              <a:rPr lang="cs-CZ" sz="2000" dirty="0" smtClean="0"/>
              <a:t> – obousměrný přenos současně</a:t>
            </a:r>
          </a:p>
          <a:p>
            <a:pPr marL="1714500" lvl="3" indent="-342900">
              <a:spcBef>
                <a:spcPts val="200"/>
              </a:spcBef>
              <a:buFont typeface="Arial" pitchFamily="34" charset="0"/>
              <a:buChar char="•"/>
            </a:pPr>
            <a:r>
              <a:rPr lang="cs-CZ" dirty="0" smtClean="0"/>
              <a:t>Je nutné vhodně zajistit oddělení obou směrů přenosu</a:t>
            </a:r>
            <a:endParaRPr lang="cs-CZ" sz="2000" dirty="0"/>
          </a:p>
        </p:txBody>
      </p:sp>
      <p:pic>
        <p:nvPicPr>
          <p:cNvPr id="11" name="Picture 2" descr="C:\Users\Pavel\AppData\Local\Microsoft\Windows\Temporary Internet Files\Content.IE5\CK5X5V0T\MC900303603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4202" y="2294537"/>
            <a:ext cx="1752600" cy="1377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70764605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ustr_prezentace_OPPA">
  <a:themeElements>
    <a:clrScheme name="PPT_OPPa - Arial 1">
      <a:dk1>
        <a:srgbClr val="3C3C8C"/>
      </a:dk1>
      <a:lt1>
        <a:srgbClr val="FFFFFF"/>
      </a:lt1>
      <a:dk2>
        <a:srgbClr val="F7D417"/>
      </a:dk2>
      <a:lt2>
        <a:srgbClr val="B8B3AD"/>
      </a:lt2>
      <a:accent1>
        <a:srgbClr val="D42E12"/>
      </a:accent1>
      <a:accent2>
        <a:srgbClr val="7DBA00"/>
      </a:accent2>
      <a:accent3>
        <a:srgbClr val="FFFFFF"/>
      </a:accent3>
      <a:accent4>
        <a:srgbClr val="323277"/>
      </a:accent4>
      <a:accent5>
        <a:srgbClr val="E6ADAA"/>
      </a:accent5>
      <a:accent6>
        <a:srgbClr val="71A800"/>
      </a:accent6>
      <a:hlink>
        <a:srgbClr val="0085A1"/>
      </a:hlink>
      <a:folHlink>
        <a:srgbClr val="BA5700"/>
      </a:folHlink>
    </a:clrScheme>
    <a:fontScheme name="PPT_OPPa - 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PPT_OPPa - Arial 1">
        <a:dk1>
          <a:srgbClr val="3C3C8C"/>
        </a:dk1>
        <a:lt1>
          <a:srgbClr val="FFFFFF"/>
        </a:lt1>
        <a:dk2>
          <a:srgbClr val="F7D417"/>
        </a:dk2>
        <a:lt2>
          <a:srgbClr val="B8B3AD"/>
        </a:lt2>
        <a:accent1>
          <a:srgbClr val="D42E12"/>
        </a:accent1>
        <a:accent2>
          <a:srgbClr val="7DBA00"/>
        </a:accent2>
        <a:accent3>
          <a:srgbClr val="FFFFFF"/>
        </a:accent3>
        <a:accent4>
          <a:srgbClr val="323277"/>
        </a:accent4>
        <a:accent5>
          <a:srgbClr val="E6ADAA"/>
        </a:accent5>
        <a:accent6>
          <a:srgbClr val="71A800"/>
        </a:accent6>
        <a:hlink>
          <a:srgbClr val="0085A1"/>
        </a:hlink>
        <a:folHlink>
          <a:srgbClr val="BA57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iv systému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ystému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Mustr_prezentace_OPPA</Template>
  <TotalTime>1295</TotalTime>
  <Words>2858</Words>
  <Application>Microsoft Office PowerPoint</Application>
  <PresentationFormat>Předvádění na obrazovce (4:3)</PresentationFormat>
  <Paragraphs>290</Paragraphs>
  <Slides>26</Slides>
  <Notes>24</Notes>
  <HiddenSlides>0</HiddenSlides>
  <MMClips>0</MMClips>
  <ScaleCrop>false</ScaleCrop>
  <HeadingPairs>
    <vt:vector size="8" baseType="variant">
      <vt:variant>
        <vt:lpstr>Použitá písma</vt:lpstr>
      </vt:variant>
      <vt:variant>
        <vt:i4>3</vt:i4>
      </vt:variant>
      <vt:variant>
        <vt:lpstr>Motiv</vt:lpstr>
      </vt:variant>
      <vt:variant>
        <vt:i4>1</vt:i4>
      </vt:variant>
      <vt:variant>
        <vt:lpstr>Vložené servery OLE</vt:lpstr>
      </vt:variant>
      <vt:variant>
        <vt:i4>2</vt:i4>
      </vt:variant>
      <vt:variant>
        <vt:lpstr>Nadpisy snímků</vt:lpstr>
      </vt:variant>
      <vt:variant>
        <vt:i4>26</vt:i4>
      </vt:variant>
    </vt:vector>
  </HeadingPairs>
  <TitlesOfParts>
    <vt:vector size="32" baseType="lpstr">
      <vt:lpstr>Arial</vt:lpstr>
      <vt:lpstr>Calibri</vt:lpstr>
      <vt:lpstr>Wingdings</vt:lpstr>
      <vt:lpstr>Mustr_prezentace_OPPA</vt:lpstr>
      <vt:lpstr>Visio</vt:lpstr>
      <vt:lpstr>Equation</vt:lpstr>
      <vt:lpstr>Prezentace aplikace PowerPoint</vt:lpstr>
      <vt:lpstr>Čím se budeme zabývat</vt:lpstr>
      <vt:lpstr>Jaké pojmy budeme  v předmětu potřebovat…</vt:lpstr>
      <vt:lpstr>Jaké pojmy budeme  v předmětu potřebovat…</vt:lpstr>
      <vt:lpstr>Jaké pojmy budeme  v předmětu potřebovat…</vt:lpstr>
      <vt:lpstr>Návaznosti na jiné předměty a vlastní zkušenosti</vt:lpstr>
      <vt:lpstr>Co jsou vlastně telekomunikace?</vt:lpstr>
      <vt:lpstr>Sítě elektronických komunikací</vt:lpstr>
      <vt:lpstr>Základní pojmy z elektronických komunikací </vt:lpstr>
      <vt:lpstr>Základní pojmy z elektronických komunikací </vt:lpstr>
      <vt:lpstr>Základní pojmy z elektronických komunikací </vt:lpstr>
      <vt:lpstr>Proč jsou elektronické komunikace potřeba? </vt:lpstr>
      <vt:lpstr>Proč jsou elektronické komunikace potřeba? </vt:lpstr>
      <vt:lpstr>Informace a entropie</vt:lpstr>
      <vt:lpstr>Informace a entropie</vt:lpstr>
      <vt:lpstr>Informace a entropie</vt:lpstr>
      <vt:lpstr>Signál</vt:lpstr>
      <vt:lpstr>Historie telekomunikací ve zkratce I.</vt:lpstr>
      <vt:lpstr>Historie telekomunikací ve zkratce II.</vt:lpstr>
      <vt:lpstr>Historie telekomunikací ve zkratce III.</vt:lpstr>
      <vt:lpstr>Historie telekomunikací ve zkratce IV.</vt:lpstr>
      <vt:lpstr>Historie telekomunikací ve zkratce V.</vt:lpstr>
      <vt:lpstr>Vývoj koncepce elektronických komunikačních sítí</vt:lpstr>
      <vt:lpstr>Vývoj koncepce elektronických komunikačních sítí</vt:lpstr>
      <vt:lpstr>Telekomunikační služby</vt:lpstr>
      <vt:lpstr>Prezentace aplikace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Prochazka</dc:creator>
  <cp:lastModifiedBy>Pavel Lafata</cp:lastModifiedBy>
  <cp:revision>168</cp:revision>
  <dcterms:created xsi:type="dcterms:W3CDTF">2013-09-10T05:03:47Z</dcterms:created>
  <dcterms:modified xsi:type="dcterms:W3CDTF">2014-09-23T13:33:44Z</dcterms:modified>
</cp:coreProperties>
</file>