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70" r:id="rId2"/>
    <p:sldId id="289" r:id="rId3"/>
    <p:sldId id="290" r:id="rId4"/>
    <p:sldId id="302" r:id="rId5"/>
    <p:sldId id="301" r:id="rId6"/>
    <p:sldId id="291" r:id="rId7"/>
    <p:sldId id="292" r:id="rId8"/>
    <p:sldId id="293" r:id="rId9"/>
    <p:sldId id="294" r:id="rId10"/>
    <p:sldId id="295" r:id="rId11"/>
    <p:sldId id="296" r:id="rId12"/>
    <p:sldId id="297" r:id="rId13"/>
    <p:sldId id="298" r:id="rId14"/>
    <p:sldId id="299" r:id="rId15"/>
    <p:sldId id="303" r:id="rId16"/>
    <p:sldId id="300" r:id="rId17"/>
    <p:sldId id="280" r:id="rId18"/>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2E12"/>
    <a:srgbClr val="F7D417"/>
    <a:srgbClr val="3C3C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80756" autoAdjust="0"/>
  </p:normalViewPr>
  <p:slideViewPr>
    <p:cSldViewPr snapToGrid="0" snapToObjects="1">
      <p:cViewPr varScale="1">
        <p:scale>
          <a:sx n="76" d="100"/>
          <a:sy n="76" d="100"/>
        </p:scale>
        <p:origin x="114"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Na</a:t>
            </a:r>
            <a:r>
              <a:rPr lang="cs-CZ" baseline="0" dirty="0" smtClean="0"/>
              <a:t> konci minulé prezentace se studenti dozvěděli co je vlnová délka a jak ji určit pro dané vlnění ze znalosti frekvence nebo periody. Studenty by mělo napadnout (případně se je na to vhodně ptejte), že vlnová délka při použití stejného zdroje (stejné frekvence) je v různých prostředích různá a že závisí na rychlosti jejího šíření. V následujících </a:t>
            </a:r>
            <a:r>
              <a:rPr lang="cs-CZ" baseline="0" dirty="0" err="1" smtClean="0"/>
              <a:t>slidech</a:t>
            </a:r>
            <a:r>
              <a:rPr lang="cs-CZ" baseline="0" dirty="0" smtClean="0"/>
              <a:t> je proto nutné vysvětlit, jak lze určit rychlost šíření </a:t>
            </a:r>
            <a:r>
              <a:rPr lang="cs-CZ" baseline="0" dirty="0" err="1" smtClean="0"/>
              <a:t>elmag</a:t>
            </a:r>
            <a:r>
              <a:rPr lang="cs-CZ" baseline="0" dirty="0" smtClean="0"/>
              <a:t>. vln v daném prostředí.</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Samostatné</a:t>
            </a:r>
            <a:r>
              <a:rPr lang="cs-CZ" baseline="0" dirty="0" smtClean="0"/>
              <a:t> příklady pro počítaní, aby si studenti udělali obrázek o reálných rychlostech šíření v různých materiálech (vodičích, </a:t>
            </a:r>
            <a:r>
              <a:rPr lang="cs-CZ" baseline="0" dirty="0" err="1" smtClean="0"/>
              <a:t>opt</a:t>
            </a:r>
            <a:r>
              <a:rPr lang="cs-CZ" baseline="0" dirty="0" smtClean="0"/>
              <a:t>. vláknech i vzduchu) a délkách vln. Předposlední příklad lze i obměnit, můžete společně se studenty např. počítat vlnovou délku Wi-Fi v pásmu 2,4 GHz.</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dirty="0" smtClean="0"/>
              <a:t>(Řešení: v</a:t>
            </a:r>
            <a:r>
              <a:rPr lang="cs-CZ" sz="1200" baseline="-25000" dirty="0" smtClean="0"/>
              <a:t>1</a:t>
            </a:r>
            <a:r>
              <a:rPr lang="cs-CZ" sz="1200" dirty="0" smtClean="0"/>
              <a:t> = 2,069.10</a:t>
            </a:r>
            <a:r>
              <a:rPr lang="cs-CZ" sz="1200" baseline="30000" dirty="0" smtClean="0"/>
              <a:t>8</a:t>
            </a:r>
            <a:r>
              <a:rPr lang="cs-CZ" sz="1200" dirty="0" smtClean="0"/>
              <a:t> m/s, v</a:t>
            </a:r>
            <a:r>
              <a:rPr lang="cs-CZ" sz="1200" baseline="-25000" dirty="0" smtClean="0"/>
              <a:t>2</a:t>
            </a:r>
            <a:r>
              <a:rPr lang="cs-CZ" sz="1200" dirty="0" smtClean="0"/>
              <a:t> = 2,03.10</a:t>
            </a:r>
            <a:r>
              <a:rPr lang="cs-CZ" sz="1200" baseline="30000" dirty="0" smtClean="0"/>
              <a:t>8</a:t>
            </a:r>
            <a:r>
              <a:rPr lang="cs-CZ" sz="1200" dirty="0" smtClean="0"/>
              <a:t> m/s).</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dirty="0" smtClean="0"/>
              <a:t>(Řešení: </a:t>
            </a:r>
            <a:r>
              <a:rPr lang="cs-CZ" sz="1200" i="1" dirty="0" smtClean="0">
                <a:latin typeface="Symbol" pitchFamily="18" charset="2"/>
              </a:rPr>
              <a:t>lambda </a:t>
            </a:r>
            <a:r>
              <a:rPr lang="cs-CZ" sz="1200" dirty="0" smtClean="0"/>
              <a:t>= 103,44 m).</a:t>
            </a:r>
          </a:p>
          <a:p>
            <a:r>
              <a:rPr lang="cs-CZ" sz="1200" dirty="0" smtClean="0"/>
              <a:t>(Řešení: </a:t>
            </a:r>
            <a:r>
              <a:rPr lang="cs-CZ" sz="1200" i="1" dirty="0" smtClean="0"/>
              <a:t>f</a:t>
            </a:r>
            <a:r>
              <a:rPr lang="cs-CZ" sz="1200" dirty="0" smtClean="0"/>
              <a:t> = 483,55 </a:t>
            </a:r>
            <a:r>
              <a:rPr lang="cs-CZ" sz="1200" dirty="0" err="1" smtClean="0"/>
              <a:t>THz</a:t>
            </a:r>
            <a:r>
              <a:rPr lang="cs-CZ" sz="1200"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dirty="0" smtClean="0"/>
              <a:t>(Řešení: </a:t>
            </a:r>
            <a:r>
              <a:rPr lang="cs-CZ" sz="1200" i="1" dirty="0" smtClean="0">
                <a:latin typeface="Symbol" pitchFamily="18" charset="2"/>
              </a:rPr>
              <a:t>lambda</a:t>
            </a:r>
            <a:r>
              <a:rPr lang="cs-CZ" sz="1200" dirty="0" smtClean="0">
                <a:latin typeface="Symbol" pitchFamily="18" charset="2"/>
              </a:rPr>
              <a:t> </a:t>
            </a:r>
            <a:r>
              <a:rPr lang="cs-CZ" sz="1200" dirty="0" smtClean="0"/>
              <a:t>= 0,153 m).</a:t>
            </a:r>
          </a:p>
          <a:p>
            <a:pPr marL="0" marR="0" indent="0" algn="l" defTabSz="914400" rtl="0" eaLnBrk="1" fontAlgn="auto" latinLnBrk="0" hangingPunct="1">
              <a:lnSpc>
                <a:spcPct val="100000"/>
              </a:lnSpc>
              <a:spcBef>
                <a:spcPts val="0"/>
              </a:spcBef>
              <a:spcAft>
                <a:spcPts val="0"/>
              </a:spcAft>
              <a:buClrTx/>
              <a:buSzTx/>
              <a:buFontTx/>
              <a:buNone/>
              <a:tabLst/>
              <a:defRPr/>
            </a:pPr>
            <a:r>
              <a:rPr lang="cs-CZ" sz="1200" dirty="0" smtClean="0"/>
              <a:t>(Řešení: t= 1 </a:t>
            </a:r>
            <a:r>
              <a:rPr lang="cs-CZ" sz="1200" dirty="0" err="1" smtClean="0"/>
              <a:t>ms</a:t>
            </a:r>
            <a:r>
              <a:rPr lang="cs-CZ" sz="1200" dirty="0" smtClean="0"/>
              <a:t>).</a:t>
            </a:r>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Tabulka základního rozdělení jednotlivých frekvenčních pásem používaných pro šíření vln volným prostorem. Blíže k jednotlivým pásmům v následující prezentaci.</a:t>
            </a:r>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14</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15</a:t>
            </a:fld>
            <a:endParaRPr lang="cs-CZ"/>
          </a:p>
        </p:txBody>
      </p:sp>
    </p:spTree>
    <p:extLst>
      <p:ext uri="{BB962C8B-B14F-4D97-AF65-F5344CB8AC3E}">
        <p14:creationId xmlns:p14="http://schemas.microsoft.com/office/powerpoint/2010/main" val="222484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Při použití rychlosti šíření vln 3e+8</a:t>
            </a:r>
            <a:r>
              <a:rPr lang="cs-CZ" baseline="0" dirty="0" smtClean="0"/>
              <a:t> m/s vychází vlnové délky v dekadických násobcích kilometrů a metrů. Tak např. pro velmi dlouhé vlny 3 kHz = 100 km, 30 kHz = 10 km, pro dlouhé vlny 300 kHz = 1 km apod.</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16</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2517702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Podstatné</a:t>
            </a:r>
            <a:r>
              <a:rPr lang="cs-CZ" baseline="0" dirty="0" smtClean="0"/>
              <a:t> pro studenty je, že permitivita a permeabilita vakua se používají jako základní vztažné hodnoty, vůči kterým se vyjadřují relativní permitivity ostatních látek a prostředí. Relativní permitivita a permeabilita jsou tedy bezrozměrná čísla udávající, kolikrát je vyšší (nižší) permitivita a permeabilita dané látky v porovnání s vakuem. Tyto hodnoty lze nalézt v tabulkách a několik jich je pro ukázku uvedených na následujícím </a:t>
            </a:r>
            <a:r>
              <a:rPr lang="cs-CZ" baseline="0" dirty="0" err="1" smtClean="0"/>
              <a:t>slidu</a:t>
            </a:r>
            <a:r>
              <a:rPr lang="cs-CZ" baseline="0" dirty="0" smtClean="0"/>
              <a:t>.</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1757639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Relativní permeabilita většiny</a:t>
            </a:r>
            <a:r>
              <a:rPr lang="cs-CZ" baseline="0" dirty="0" smtClean="0"/>
              <a:t> látek je blízko 1, lze ji proto zanedbat. Výjimku tvoří jen feromagnetické a podobné látky, neboť jejich přítomnost zesiluje účinky magnetického pole (viz pokusy z fyziky s magnetem a železnými pilinami apod.). </a:t>
            </a:r>
            <a:r>
              <a:rPr lang="cs-CZ" baseline="0" dirty="0" err="1" smtClean="0"/>
              <a:t>Rel</a:t>
            </a:r>
            <a:r>
              <a:rPr lang="cs-CZ" baseline="0" dirty="0" smtClean="0"/>
              <a:t>. permeabilita železa a feritových sloučenin je řádově desítky až stovky, nejvyšší hodnotu </a:t>
            </a:r>
            <a:r>
              <a:rPr lang="cs-CZ" baseline="0" dirty="0" err="1" smtClean="0"/>
              <a:t>rel</a:t>
            </a:r>
            <a:r>
              <a:rPr lang="cs-CZ" baseline="0" dirty="0" smtClean="0"/>
              <a:t>. permeability vykazuje permalloy (slitina niklu a železa), kde hodnota </a:t>
            </a:r>
            <a:r>
              <a:rPr lang="cs-CZ" baseline="0" dirty="0" err="1" smtClean="0"/>
              <a:t>rel</a:t>
            </a:r>
            <a:r>
              <a:rPr lang="cs-CZ" baseline="0" dirty="0" smtClean="0"/>
              <a:t>. permeability může dosahovat až 50-100 tis. </a:t>
            </a:r>
            <a:r>
              <a:rPr lang="cs-CZ" baseline="0" dirty="0" err="1" smtClean="0"/>
              <a:t>Rel</a:t>
            </a:r>
            <a:r>
              <a:rPr lang="cs-CZ" baseline="0" dirty="0" smtClean="0"/>
              <a:t>. permitivita naopak popisuje vlastnosti látky z hlediska elektrického pole. Její význam si lze představit např. při konstrukci </a:t>
            </a:r>
            <a:r>
              <a:rPr lang="cs-CZ" baseline="0" dirty="0" err="1" smtClean="0"/>
              <a:t>kapacitoru</a:t>
            </a:r>
            <a:r>
              <a:rPr lang="cs-CZ" baseline="0" dirty="0" smtClean="0"/>
              <a:t>, kdy mezi desky vložené dielektrikum ovlivňuje výslednou kapacitu kondenzátoru. Čím vyšší hodnota </a:t>
            </a:r>
            <a:r>
              <a:rPr lang="cs-CZ" baseline="0" dirty="0" err="1" smtClean="0"/>
              <a:t>rel</a:t>
            </a:r>
            <a:r>
              <a:rPr lang="cs-CZ" baseline="0" dirty="0" smtClean="0"/>
              <a:t>. permitivity, tím je daná látka lepším dielektrikem – viz např. papírové a slídové kondenzátory.</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U metalických vedení se zanedbává hodnota </a:t>
            </a:r>
            <a:r>
              <a:rPr lang="cs-CZ" dirty="0" err="1" smtClean="0"/>
              <a:t>rel</a:t>
            </a:r>
            <a:r>
              <a:rPr lang="cs-CZ" dirty="0" smtClean="0"/>
              <a:t>. permitivity (je pro většinu</a:t>
            </a:r>
            <a:r>
              <a:rPr lang="cs-CZ" baseline="0" dirty="0" smtClean="0"/>
              <a:t> kovů s </a:t>
            </a:r>
            <a:r>
              <a:rPr lang="cs-CZ" baseline="0" dirty="0" err="1" smtClean="0"/>
              <a:t>výjmkou</a:t>
            </a:r>
            <a:r>
              <a:rPr lang="cs-CZ" baseline="0" dirty="0" smtClean="0"/>
              <a:t> železných slitin prakticky rovna 1) a proto rychlost šíření </a:t>
            </a:r>
            <a:r>
              <a:rPr lang="cs-CZ" baseline="0" dirty="0" err="1" smtClean="0"/>
              <a:t>elektromag</a:t>
            </a:r>
            <a:r>
              <a:rPr lang="cs-CZ" baseline="0" dirty="0" smtClean="0"/>
              <a:t>. vlny po vedení (vodiči) určuje </a:t>
            </a:r>
            <a:r>
              <a:rPr lang="cs-CZ" baseline="0" dirty="0" err="1" smtClean="0"/>
              <a:t>rel</a:t>
            </a:r>
            <a:r>
              <a:rPr lang="cs-CZ" baseline="0" dirty="0" smtClean="0"/>
              <a:t>. permitivita použité izolace. Dnes je jí nejčastěji polyetylén, </a:t>
            </a:r>
            <a:r>
              <a:rPr lang="cs-CZ" baseline="0" dirty="0" err="1" smtClean="0"/>
              <a:t>pvc</a:t>
            </a:r>
            <a:r>
              <a:rPr lang="cs-CZ" baseline="0" dirty="0" smtClean="0"/>
              <a:t> či polystyrén, s hodnotami </a:t>
            </a:r>
            <a:r>
              <a:rPr lang="cs-CZ" baseline="0" dirty="0" err="1" smtClean="0"/>
              <a:t>rel</a:t>
            </a:r>
            <a:r>
              <a:rPr lang="cs-CZ" baseline="0" dirty="0" smtClean="0"/>
              <a:t>. permitivity v rozmezí cca 1,8-2,5. Blíže k této problematice v navazujících prezentacích.</a:t>
            </a:r>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baseline="0" dirty="0" smtClean="0"/>
              <a:t>U optických vláken vyjadřuje poměr mezi rychlostí světla ve vakuu a rychlostí šíření paprsků v daném optickém vlákně index lomu vlákna (je to v podstatě druhá odmocnina z </a:t>
            </a:r>
            <a:r>
              <a:rPr lang="cs-CZ" baseline="0" dirty="0" err="1" smtClean="0"/>
              <a:t>rel</a:t>
            </a:r>
            <a:r>
              <a:rPr lang="cs-CZ" baseline="0" dirty="0" smtClean="0"/>
              <a:t>. permitivity). Dnešní křemičitá vlákna mají index lomu kolem 1,48-1,5, blíže k problematice optických vláken v samostatné prezentaci.</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1742199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16.wmf"/><Relationship Id="rId5" Type="http://schemas.openxmlformats.org/officeDocument/2006/relationships/oleObject" Target="../embeddings/oleObject8.bin"/><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wmf"/></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3.xml"/><Relationship Id="rId7"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notesSlide" Target="../notesSlides/notesSlide5.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9.wmf"/><Relationship Id="rId5" Type="http://schemas.openxmlformats.org/officeDocument/2006/relationships/oleObject" Target="../embeddings/oleObject3.bin"/><Relationship Id="rId4" Type="http://schemas.openxmlformats.org/officeDocument/2006/relationships/image" Target="../media/image3.jpeg"/><Relationship Id="rId9"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notesSlide" Target="../notesSlides/notesSlide7.xml"/><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2.wmf"/><Relationship Id="rId5" Type="http://schemas.openxmlformats.org/officeDocument/2006/relationships/oleObject" Target="../embeddings/oleObject5.bin"/><Relationship Id="rId4" Type="http://schemas.openxmlformats.org/officeDocument/2006/relationships/image" Target="../media/image3.jpeg"/><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5.wmf"/><Relationship Id="rId5" Type="http://schemas.openxmlformats.org/officeDocument/2006/relationships/oleObject" Target="../embeddings/oleObject7.bin"/><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01883"/>
            <a:ext cx="765175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a:solidFill>
                  <a:schemeClr val="bg1"/>
                </a:solidFill>
              </a:rPr>
              <a:t>Elektromagnetická vlna a její využití v telekomunikacích  </a:t>
            </a: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Rychlost šíření elektromagnetické vlny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Obdélník 9"/>
          <p:cNvSpPr/>
          <p:nvPr/>
        </p:nvSpPr>
        <p:spPr>
          <a:xfrm>
            <a:off x="227860" y="1402814"/>
            <a:ext cx="8718484" cy="3354765"/>
          </a:xfrm>
          <a:prstGeom prst="rect">
            <a:avLst/>
          </a:prstGeom>
        </p:spPr>
        <p:txBody>
          <a:bodyPr wrap="square">
            <a:spAutoFit/>
          </a:bodyPr>
          <a:lstStyle/>
          <a:p>
            <a:pPr marL="342900" indent="-342900">
              <a:buFont typeface="Arial" pitchFamily="34" charset="0"/>
              <a:buChar char="•"/>
            </a:pPr>
            <a:r>
              <a:rPr lang="cs-CZ" sz="2000" b="1" dirty="0" smtClean="0">
                <a:solidFill>
                  <a:srgbClr val="C00000"/>
                </a:solidFill>
              </a:rPr>
              <a:t>Rychlost šíření paprsků v optických vláknech </a:t>
            </a:r>
            <a:r>
              <a:rPr lang="cs-CZ" sz="2000" dirty="0" smtClean="0"/>
              <a:t>závisí na indexu lomu vlákna – </a:t>
            </a:r>
            <a:r>
              <a:rPr lang="cs-CZ" sz="2000" b="1" i="1" dirty="0" smtClean="0"/>
              <a:t>n</a:t>
            </a:r>
          </a:p>
          <a:p>
            <a:pPr marL="342900" indent="-342900">
              <a:buFont typeface="Arial" pitchFamily="34" charset="0"/>
              <a:buChar char="•"/>
            </a:pPr>
            <a:r>
              <a:rPr lang="cs-CZ" sz="2000" dirty="0" smtClean="0"/>
              <a:t>Index lomu ovlivňuje </a:t>
            </a:r>
            <a:r>
              <a:rPr lang="cs-CZ" sz="2000" b="1" dirty="0" smtClean="0"/>
              <a:t>rychlost šíření</a:t>
            </a:r>
            <a:endParaRPr lang="cs-CZ" sz="2000" dirty="0" smtClean="0"/>
          </a:p>
          <a:p>
            <a:pPr marL="342900" indent="-342900">
              <a:buFont typeface="Arial" pitchFamily="34" charset="0"/>
              <a:buChar char="•"/>
            </a:pPr>
            <a:r>
              <a:rPr lang="cs-CZ" sz="2000" dirty="0"/>
              <a:t>Typická hodnota indexu lomu moderních optických vláken se pohybuje v rozmezí: </a:t>
            </a:r>
            <a:r>
              <a:rPr lang="cs-CZ" sz="2000" b="1" i="1" dirty="0"/>
              <a:t>n</a:t>
            </a:r>
            <a:r>
              <a:rPr lang="cs-CZ" sz="2000" dirty="0"/>
              <a:t> = 1,48-1,5</a:t>
            </a:r>
          </a:p>
          <a:p>
            <a:pPr marL="342900" indent="-342900">
              <a:buFont typeface="Arial" pitchFamily="34" charset="0"/>
              <a:buChar char="•"/>
            </a:pPr>
            <a:endParaRPr lang="cs-CZ" sz="2000" dirty="0" smtClean="0"/>
          </a:p>
          <a:p>
            <a:pPr marL="342900" indent="-342900">
              <a:buFont typeface="Arial" pitchFamily="34" charset="0"/>
              <a:buChar char="•"/>
            </a:pPr>
            <a:endParaRPr lang="cs-CZ" sz="2000" dirty="0" smtClean="0"/>
          </a:p>
          <a:p>
            <a:pPr marL="342900" indent="-342900">
              <a:buFont typeface="Arial" pitchFamily="34" charset="0"/>
              <a:buChar char="•"/>
            </a:pPr>
            <a:endParaRPr lang="cs-CZ" sz="2000" dirty="0" smtClean="0"/>
          </a:p>
          <a:p>
            <a:pPr algn="ctr"/>
            <a:r>
              <a:rPr lang="cs-CZ" sz="2000" b="1" dirty="0" smtClean="0">
                <a:solidFill>
                  <a:srgbClr val="C00000"/>
                </a:solidFill>
              </a:rPr>
              <a:t>Rychlost šíření elektromagnetické vlny podél vedení a v optickém vlákně je vždy nižší než ve volném prostoru (vakuu či vzduchu)</a:t>
            </a:r>
          </a:p>
          <a:p>
            <a:pPr marL="342900" indent="-342900">
              <a:buFont typeface="Arial" pitchFamily="34" charset="0"/>
              <a:buChar char="•"/>
            </a:pPr>
            <a:endParaRPr lang="cs-CZ" sz="1200" dirty="0" smtClean="0"/>
          </a:p>
        </p:txBody>
      </p:sp>
      <p:graphicFrame>
        <p:nvGraphicFramePr>
          <p:cNvPr id="7" name="Objekt 6"/>
          <p:cNvGraphicFramePr>
            <a:graphicFrameLocks noChangeAspect="1"/>
          </p:cNvGraphicFramePr>
          <p:nvPr>
            <p:extLst>
              <p:ext uri="{D42A27DB-BD31-4B8C-83A1-F6EECF244321}">
                <p14:modId xmlns:p14="http://schemas.microsoft.com/office/powerpoint/2010/main" val="716724188"/>
              </p:ext>
            </p:extLst>
          </p:nvPr>
        </p:nvGraphicFramePr>
        <p:xfrm>
          <a:off x="3379787" y="2862800"/>
          <a:ext cx="865188" cy="854075"/>
        </p:xfrm>
        <a:graphic>
          <a:graphicData uri="http://schemas.openxmlformats.org/presentationml/2006/ole">
            <mc:AlternateContent xmlns:mc="http://schemas.openxmlformats.org/markup-compatibility/2006">
              <mc:Choice xmlns:v="urn:schemas-microsoft-com:vml" Requires="v">
                <p:oleObj spid="_x0000_s9238" name="Equation" r:id="rId5" imgW="406080" imgH="393480" progId="Equation.DSMT4">
                  <p:embed/>
                </p:oleObj>
              </mc:Choice>
              <mc:Fallback>
                <p:oleObj name="Equation" r:id="rId5" imgW="406080" imgH="393480" progId="Equation.DSMT4">
                  <p:embed/>
                  <p:pic>
                    <p:nvPicPr>
                      <p:cNvPr id="0" name="Objek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79787" y="2862800"/>
                        <a:ext cx="865188"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5397407"/>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Rychlost šíření elektromagnetické </a:t>
            </a:r>
            <a:r>
              <a:rPr lang="cs-CZ" sz="1800" dirty="0" smtClean="0"/>
              <a:t>vlny a zpoždění</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350910" y="1344253"/>
            <a:ext cx="8541569" cy="707886"/>
          </a:xfrm>
          <a:prstGeom prst="rect">
            <a:avLst/>
          </a:prstGeom>
          <a:noFill/>
        </p:spPr>
        <p:txBody>
          <a:bodyPr wrap="square" rtlCol="0">
            <a:spAutoFit/>
          </a:bodyPr>
          <a:lstStyle/>
          <a:p>
            <a:r>
              <a:rPr lang="cs-CZ" sz="2000" b="1" dirty="0" smtClean="0">
                <a:solidFill>
                  <a:srgbClr val="C00000"/>
                </a:solidFill>
              </a:rPr>
              <a:t>V důsledku konečné rychlost šíření elektromagnetické vlny dochází ke zpoždění při přenosu signálu mezi dvěma body.</a:t>
            </a:r>
            <a:endParaRPr lang="cs-CZ" sz="2000" b="1" dirty="0">
              <a:solidFill>
                <a:srgbClr val="C00000"/>
              </a:solidFill>
            </a:endParaRPr>
          </a:p>
        </p:txBody>
      </p:sp>
      <p:sp>
        <p:nvSpPr>
          <p:cNvPr id="9" name="Obdélník 8"/>
          <p:cNvSpPr/>
          <p:nvPr/>
        </p:nvSpPr>
        <p:spPr>
          <a:xfrm>
            <a:off x="318012" y="2148652"/>
            <a:ext cx="8718484" cy="3477875"/>
          </a:xfrm>
          <a:prstGeom prst="rect">
            <a:avLst/>
          </a:prstGeom>
        </p:spPr>
        <p:txBody>
          <a:bodyPr wrap="square">
            <a:spAutoFit/>
          </a:bodyPr>
          <a:lstStyle/>
          <a:p>
            <a:pPr marL="342900" indent="-342900">
              <a:buFont typeface="Arial" pitchFamily="34" charset="0"/>
              <a:buChar char="•"/>
            </a:pPr>
            <a:r>
              <a:rPr lang="cs-CZ" sz="2000" b="1" dirty="0" smtClean="0"/>
              <a:t>Zpoždění</a:t>
            </a:r>
            <a:r>
              <a:rPr lang="cs-CZ" sz="2000" dirty="0" smtClean="0"/>
              <a:t> </a:t>
            </a:r>
            <a:r>
              <a:rPr lang="cs-CZ" sz="2000" i="1" dirty="0" smtClean="0"/>
              <a:t>t</a:t>
            </a:r>
            <a:r>
              <a:rPr lang="cs-CZ" sz="2000" dirty="0" smtClean="0"/>
              <a:t> při přenosu na dráze </a:t>
            </a:r>
            <a:r>
              <a:rPr lang="cs-CZ" sz="2000" i="1" dirty="0" smtClean="0"/>
              <a:t>s</a:t>
            </a:r>
            <a:r>
              <a:rPr lang="cs-CZ" sz="2000" dirty="0" smtClean="0"/>
              <a:t> (vzdálenost mezi dvěma komunikujícími body) dá vypočítat podle známého vzorce</a:t>
            </a:r>
            <a:endParaRPr lang="cs-CZ" sz="2000" b="1" baseline="-25000" dirty="0" smtClean="0"/>
          </a:p>
          <a:p>
            <a:pPr marL="342900" indent="-342900">
              <a:buFont typeface="Arial" pitchFamily="34" charset="0"/>
              <a:buChar char="•"/>
            </a:pPr>
            <a:endParaRPr lang="cs-CZ" sz="2000" dirty="0"/>
          </a:p>
          <a:p>
            <a:pPr marL="342900" indent="-342900">
              <a:buFont typeface="Arial" pitchFamily="34" charset="0"/>
              <a:buChar char="•"/>
            </a:pPr>
            <a:endParaRPr lang="cs-CZ" sz="2000" dirty="0" smtClean="0"/>
          </a:p>
          <a:p>
            <a:pPr marL="342900" indent="-342900">
              <a:buFont typeface="Arial" pitchFamily="34" charset="0"/>
              <a:buChar char="•"/>
            </a:pPr>
            <a:endParaRPr lang="cs-CZ" sz="2000" dirty="0"/>
          </a:p>
          <a:p>
            <a:pPr marL="342900" indent="-342900">
              <a:buFont typeface="Arial" pitchFamily="34" charset="0"/>
              <a:buChar char="•"/>
            </a:pPr>
            <a:r>
              <a:rPr lang="cs-CZ" sz="2000" dirty="0" smtClean="0"/>
              <a:t>Zpoždění šířením </a:t>
            </a:r>
          </a:p>
          <a:p>
            <a:pPr marL="800100" lvl="1" indent="-342900">
              <a:buFont typeface="Arial" pitchFamily="34" charset="0"/>
              <a:buChar char="•"/>
            </a:pPr>
            <a:r>
              <a:rPr lang="cs-CZ" sz="2000" dirty="0" smtClean="0"/>
              <a:t>není kritické v lokální a národní síti (typicky pod 1 </a:t>
            </a:r>
            <a:r>
              <a:rPr lang="cs-CZ" sz="2000" dirty="0" err="1" smtClean="0"/>
              <a:t>ms</a:t>
            </a:r>
            <a:r>
              <a:rPr lang="cs-CZ" sz="2000" dirty="0" smtClean="0"/>
              <a:t>)</a:t>
            </a:r>
          </a:p>
          <a:p>
            <a:pPr marL="800100" lvl="1" indent="-342900">
              <a:buFont typeface="Arial" pitchFamily="34" charset="0"/>
              <a:buChar char="•"/>
            </a:pPr>
            <a:r>
              <a:rPr lang="cs-CZ" sz="2000" dirty="0" smtClean="0"/>
              <a:t>nabývá na významu v mezinárodní </a:t>
            </a:r>
            <a:r>
              <a:rPr lang="cs-CZ" sz="2000" dirty="0"/>
              <a:t>síti </a:t>
            </a:r>
            <a:r>
              <a:rPr lang="cs-CZ" sz="2000" dirty="0" smtClean="0"/>
              <a:t>(1000 km – cca 5 </a:t>
            </a:r>
            <a:r>
              <a:rPr lang="cs-CZ" sz="2000" dirty="0" err="1"/>
              <a:t>ms</a:t>
            </a:r>
            <a:r>
              <a:rPr lang="cs-CZ" sz="2000" dirty="0" smtClean="0"/>
              <a:t>)</a:t>
            </a:r>
          </a:p>
          <a:p>
            <a:pPr marL="800100" lvl="1" indent="-342900">
              <a:buFont typeface="Arial" pitchFamily="34" charset="0"/>
              <a:buChar char="•"/>
            </a:pPr>
            <a:r>
              <a:rPr lang="cs-CZ" sz="2000" dirty="0" smtClean="0"/>
              <a:t>a zejména při mezikontinentálním přenosu (10000 </a:t>
            </a:r>
            <a:r>
              <a:rPr lang="cs-CZ" sz="2000" dirty="0"/>
              <a:t>km – cca </a:t>
            </a:r>
            <a:r>
              <a:rPr lang="cs-CZ" sz="2000" dirty="0" smtClean="0"/>
              <a:t>50 </a:t>
            </a:r>
            <a:r>
              <a:rPr lang="cs-CZ" sz="2000" dirty="0" err="1"/>
              <a:t>ms</a:t>
            </a:r>
            <a:r>
              <a:rPr lang="cs-CZ" sz="2000" dirty="0" smtClean="0"/>
              <a:t>)</a:t>
            </a:r>
          </a:p>
          <a:p>
            <a:pPr marL="800100" lvl="1" indent="-342900">
              <a:buFont typeface="Arial" pitchFamily="34" charset="0"/>
              <a:buChar char="•"/>
            </a:pPr>
            <a:r>
              <a:rPr lang="cs-CZ" sz="2000" dirty="0" smtClean="0"/>
              <a:t>Kritickým se stává při přenosu přes geostacionární družici (2x 36 tis. km – cca 240 </a:t>
            </a:r>
            <a:r>
              <a:rPr lang="cs-CZ" sz="2000" dirty="0" err="1" smtClean="0"/>
              <a:t>ms</a:t>
            </a:r>
            <a:r>
              <a:rPr lang="cs-CZ" sz="2000" dirty="0" smtClean="0"/>
              <a:t>)</a:t>
            </a:r>
            <a:endParaRPr lang="cs-CZ" sz="2000" dirty="0"/>
          </a:p>
        </p:txBody>
      </p:sp>
      <mc:AlternateContent xmlns:mc="http://schemas.openxmlformats.org/markup-compatibility/2006" xmlns:a14="http://schemas.microsoft.com/office/drawing/2010/main">
        <mc:Choice Requires="a14">
          <p:sp>
            <p:nvSpPr>
              <p:cNvPr id="11" name="TextovéPole 10"/>
              <p:cNvSpPr txBox="1"/>
              <p:nvPr/>
            </p:nvSpPr>
            <p:spPr>
              <a:xfrm>
                <a:off x="2743200" y="3064307"/>
                <a:ext cx="3078051" cy="5667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cs-CZ" b="0" i="1" smtClean="0">
                          <a:latin typeface="Cambria Math"/>
                        </a:rPr>
                        <m:t>𝑡</m:t>
                      </m:r>
                      <m:r>
                        <a:rPr lang="cs-CZ" i="1" smtClean="0">
                          <a:latin typeface="Cambria Math"/>
                        </a:rPr>
                        <m:t>=</m:t>
                      </m:r>
                      <m:f>
                        <m:fPr>
                          <m:ctrlPr>
                            <a:rPr lang="cs-CZ" i="1" smtClean="0">
                              <a:latin typeface="Cambria Math" panose="02040503050406030204" pitchFamily="18" charset="0"/>
                            </a:rPr>
                          </m:ctrlPr>
                        </m:fPr>
                        <m:num>
                          <m:r>
                            <a:rPr lang="cs-CZ" b="0" i="1" smtClean="0">
                              <a:latin typeface="Cambria Math"/>
                            </a:rPr>
                            <m:t>𝑠</m:t>
                          </m:r>
                        </m:num>
                        <m:den>
                          <m:r>
                            <a:rPr lang="cs-CZ" b="0" i="1" smtClean="0">
                              <a:latin typeface="Cambria Math"/>
                            </a:rPr>
                            <m:t>𝑣</m:t>
                          </m:r>
                        </m:den>
                      </m:f>
                      <m:r>
                        <a:rPr lang="cs-CZ" b="0" i="1" smtClean="0">
                          <a:latin typeface="Cambria Math"/>
                        </a:rPr>
                        <m:t>    </m:t>
                      </m:r>
                      <m:r>
                        <a:rPr lang="en-US" b="0" i="1" smtClean="0">
                          <a:latin typeface="Cambria Math"/>
                        </a:rPr>
                        <m:t>[</m:t>
                      </m:r>
                      <m:r>
                        <a:rPr lang="en-US" b="0" i="1" smtClean="0">
                          <a:latin typeface="Cambria Math"/>
                        </a:rPr>
                        <m:t>𝑠</m:t>
                      </m:r>
                      <m:r>
                        <a:rPr lang="cs-CZ" b="0" i="1" smtClean="0">
                          <a:latin typeface="Cambria Math"/>
                        </a:rPr>
                        <m:t>;</m:t>
                      </m:r>
                      <m:r>
                        <a:rPr lang="cs-CZ" b="0" i="1" smtClean="0">
                          <a:latin typeface="Cambria Math"/>
                        </a:rPr>
                        <m:t>𝑚</m:t>
                      </m:r>
                      <m:r>
                        <a:rPr lang="cs-CZ" b="0" i="1" smtClean="0">
                          <a:latin typeface="Cambria Math"/>
                        </a:rPr>
                        <m:t>,</m:t>
                      </m:r>
                      <m:r>
                        <a:rPr lang="cs-CZ" b="0" i="1" smtClean="0">
                          <a:latin typeface="Cambria Math"/>
                        </a:rPr>
                        <m:t>𝑚</m:t>
                      </m:r>
                      <m:r>
                        <a:rPr lang="cs-CZ" b="0" i="1" smtClean="0">
                          <a:latin typeface="Cambria Math"/>
                        </a:rPr>
                        <m:t>/</m:t>
                      </m:r>
                      <m:r>
                        <a:rPr lang="cs-CZ" b="0" i="1" smtClean="0">
                          <a:latin typeface="Cambria Math"/>
                        </a:rPr>
                        <m:t>𝑠</m:t>
                      </m:r>
                      <m:r>
                        <a:rPr lang="en-US" b="0" i="1" smtClean="0">
                          <a:latin typeface="Cambria Math"/>
                        </a:rPr>
                        <m:t>]</m:t>
                      </m:r>
                    </m:oMath>
                  </m:oMathPara>
                </a14:m>
                <a:endParaRPr lang="cs-CZ" dirty="0"/>
              </a:p>
            </p:txBody>
          </p:sp>
        </mc:Choice>
        <mc:Fallback xmlns="">
          <p:sp>
            <p:nvSpPr>
              <p:cNvPr id="11" name="TextovéPole 10"/>
              <p:cNvSpPr txBox="1">
                <a:spLocks noRot="1" noChangeAspect="1" noMove="1" noResize="1" noEditPoints="1" noAdjustHandles="1" noChangeArrowheads="1" noChangeShapeType="1" noTextEdit="1"/>
              </p:cNvSpPr>
              <p:nvPr/>
            </p:nvSpPr>
            <p:spPr>
              <a:xfrm>
                <a:off x="2743200" y="3064307"/>
                <a:ext cx="3078051" cy="566758"/>
              </a:xfrm>
              <a:prstGeom prst="rect">
                <a:avLst/>
              </a:prstGeom>
              <a:blipFill rotWithShape="1">
                <a:blip r:embed="rId4"/>
                <a:stretch>
                  <a:fillRect/>
                </a:stretch>
              </a:blipFill>
            </p:spPr>
            <p:txBody>
              <a:bodyPr/>
              <a:lstStyle/>
              <a:p>
                <a:r>
                  <a:rPr lang="cs-CZ">
                    <a:noFill/>
                  </a:rPr>
                  <a:t> </a:t>
                </a:r>
              </a:p>
            </p:txBody>
          </p:sp>
        </mc:Fallback>
      </mc:AlternateContent>
    </p:spTree>
    <p:extLst>
      <p:ext uri="{BB962C8B-B14F-4D97-AF65-F5344CB8AC3E}">
        <p14:creationId xmlns:p14="http://schemas.microsoft.com/office/powerpoint/2010/main" val="2583879599"/>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Příklady na procvičení</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Obdélník 9"/>
          <p:cNvSpPr/>
          <p:nvPr/>
        </p:nvSpPr>
        <p:spPr>
          <a:xfrm>
            <a:off x="121477" y="1402814"/>
            <a:ext cx="8803581" cy="4401205"/>
          </a:xfrm>
          <a:prstGeom prst="rect">
            <a:avLst/>
          </a:prstGeom>
        </p:spPr>
        <p:txBody>
          <a:bodyPr wrap="square">
            <a:spAutoFit/>
          </a:bodyPr>
          <a:lstStyle/>
          <a:p>
            <a:pPr marL="457200" indent="-457200">
              <a:spcAft>
                <a:spcPts val="1200"/>
              </a:spcAft>
              <a:buFont typeface="+mj-lt"/>
              <a:buAutoNum type="arabicPeriod"/>
            </a:pPr>
            <a:r>
              <a:rPr lang="cs-CZ" sz="2000" dirty="0" smtClean="0"/>
              <a:t>Určete rychlost šíření elektromagnetické vlny ve vodiči s polyetylénovou izolací s hodnotou </a:t>
            </a:r>
            <a:r>
              <a:rPr lang="cs-CZ" sz="2000" dirty="0" err="1" smtClean="0"/>
              <a:t>rel</a:t>
            </a:r>
            <a:r>
              <a:rPr lang="cs-CZ" sz="2000" dirty="0" smtClean="0"/>
              <a:t>. permitivity </a:t>
            </a:r>
            <a:r>
              <a:rPr lang="cs-CZ" sz="2000" i="1" dirty="0" err="1" smtClean="0">
                <a:latin typeface="Symbol" pitchFamily="18" charset="2"/>
              </a:rPr>
              <a:t>e</a:t>
            </a:r>
            <a:r>
              <a:rPr lang="cs-CZ" sz="2000" i="1" baseline="-25000" dirty="0" err="1" smtClean="0"/>
              <a:t>r</a:t>
            </a:r>
            <a:r>
              <a:rPr lang="cs-CZ" sz="2000" dirty="0" smtClean="0"/>
              <a:t> = 2,1 a porovnejte ji s rychlostí šíření paprsku v optickém vlákně s indexem lomu </a:t>
            </a:r>
            <a:r>
              <a:rPr lang="cs-CZ" sz="2000" i="1" dirty="0" smtClean="0"/>
              <a:t>n</a:t>
            </a:r>
            <a:r>
              <a:rPr lang="cs-CZ" sz="2000" dirty="0" smtClean="0"/>
              <a:t> = 1,48. </a:t>
            </a:r>
          </a:p>
          <a:p>
            <a:pPr marL="457200" indent="-457200">
              <a:spcAft>
                <a:spcPts val="1200"/>
              </a:spcAft>
              <a:buFont typeface="+mj-lt"/>
              <a:buAutoNum type="arabicPeriod"/>
            </a:pPr>
            <a:r>
              <a:rPr lang="cs-CZ" sz="2000" dirty="0" smtClean="0"/>
              <a:t>Vypočítejte vlnovou délku </a:t>
            </a:r>
            <a:r>
              <a:rPr lang="cs-CZ" sz="2000" i="1" dirty="0" smtClean="0">
                <a:latin typeface="Symbol" pitchFamily="18" charset="2"/>
              </a:rPr>
              <a:t>l</a:t>
            </a:r>
            <a:r>
              <a:rPr lang="cs-CZ" sz="2000" dirty="0" smtClean="0"/>
              <a:t> elektromagnetické vlny ve vodiči z příkladu č. 1, pokud je frekvence vlnění </a:t>
            </a:r>
            <a:r>
              <a:rPr lang="cs-CZ" sz="2000" i="1" dirty="0" smtClean="0"/>
              <a:t>f</a:t>
            </a:r>
            <a:r>
              <a:rPr lang="cs-CZ" sz="2000" dirty="0" smtClean="0"/>
              <a:t> = 2 MHz. </a:t>
            </a:r>
          </a:p>
          <a:p>
            <a:pPr marL="457200" indent="-457200">
              <a:spcAft>
                <a:spcPts val="1200"/>
              </a:spcAft>
              <a:buFont typeface="+mj-lt"/>
              <a:buAutoNum type="arabicPeriod"/>
            </a:pPr>
            <a:r>
              <a:rPr lang="cs-CZ" sz="2000" dirty="0" smtClean="0"/>
              <a:t>Obdobně vypočítejte frekvenci </a:t>
            </a:r>
            <a:r>
              <a:rPr lang="cs-CZ" sz="2000" i="1" dirty="0" smtClean="0"/>
              <a:t>f</a:t>
            </a:r>
            <a:r>
              <a:rPr lang="cs-CZ" sz="2000" dirty="0" smtClean="0"/>
              <a:t> paprsku šířícího se optickým vláknem z příkladu č. 1, pokud je vlnová délka záření </a:t>
            </a:r>
            <a:r>
              <a:rPr lang="cs-CZ" sz="2000" i="1" dirty="0" smtClean="0">
                <a:latin typeface="Symbol" pitchFamily="18" charset="2"/>
              </a:rPr>
              <a:t>l</a:t>
            </a:r>
            <a:r>
              <a:rPr lang="cs-CZ" sz="2000" dirty="0" smtClean="0"/>
              <a:t> = 620 </a:t>
            </a:r>
            <a:r>
              <a:rPr lang="cs-CZ" sz="2000" dirty="0" err="1" smtClean="0"/>
              <a:t>nm</a:t>
            </a:r>
            <a:r>
              <a:rPr lang="cs-CZ" sz="2000" dirty="0" smtClean="0"/>
              <a:t>. (Nápověda: 1 </a:t>
            </a:r>
            <a:r>
              <a:rPr lang="cs-CZ" sz="2000" dirty="0" err="1" smtClean="0"/>
              <a:t>nm</a:t>
            </a:r>
            <a:r>
              <a:rPr lang="cs-CZ" sz="2000" dirty="0" smtClean="0"/>
              <a:t> = 1.10</a:t>
            </a:r>
            <a:r>
              <a:rPr lang="cs-CZ" sz="2000" baseline="30000" dirty="0" smtClean="0"/>
              <a:t>-9</a:t>
            </a:r>
            <a:r>
              <a:rPr lang="cs-CZ" sz="2000" dirty="0" smtClean="0"/>
              <a:t> m, 1 </a:t>
            </a:r>
            <a:r>
              <a:rPr lang="cs-CZ" sz="2000" dirty="0" err="1" smtClean="0"/>
              <a:t>THz</a:t>
            </a:r>
            <a:r>
              <a:rPr lang="cs-CZ" sz="2000" dirty="0" smtClean="0"/>
              <a:t> = 1.10</a:t>
            </a:r>
            <a:r>
              <a:rPr lang="cs-CZ" sz="2000" baseline="30000" dirty="0" smtClean="0"/>
              <a:t>12</a:t>
            </a:r>
            <a:r>
              <a:rPr lang="cs-CZ" sz="2000" dirty="0" smtClean="0"/>
              <a:t> Hz). </a:t>
            </a:r>
          </a:p>
          <a:p>
            <a:pPr marL="457200" indent="-457200">
              <a:spcAft>
                <a:spcPts val="1200"/>
              </a:spcAft>
              <a:buFont typeface="+mj-lt"/>
              <a:buAutoNum type="arabicPeriod"/>
            </a:pPr>
            <a:r>
              <a:rPr lang="cs-CZ" sz="2000" dirty="0" smtClean="0"/>
              <a:t>Vypočítejte vlnovou délku rádiové vlny ve vzduchu, pomocí které komunikuje váš mobilní telefon na frekvenci </a:t>
            </a:r>
            <a:r>
              <a:rPr lang="cs-CZ" sz="2000" i="1" dirty="0" smtClean="0"/>
              <a:t>f</a:t>
            </a:r>
            <a:r>
              <a:rPr lang="cs-CZ" sz="2000" dirty="0" smtClean="0"/>
              <a:t> = 1960 MHz. </a:t>
            </a:r>
          </a:p>
          <a:p>
            <a:pPr marL="457200" indent="-457200">
              <a:spcAft>
                <a:spcPts val="1200"/>
              </a:spcAft>
              <a:buFont typeface="+mj-lt"/>
              <a:buAutoNum type="arabicPeriod"/>
            </a:pPr>
            <a:r>
              <a:rPr lang="cs-CZ" sz="2000" dirty="0" smtClean="0"/>
              <a:t>Vypočítejte zpoždění při přenosu po optickém vlákně s indexem lomu </a:t>
            </a:r>
            <a:r>
              <a:rPr lang="cs-CZ" sz="2000" i="1" dirty="0"/>
              <a:t>n</a:t>
            </a:r>
            <a:r>
              <a:rPr lang="cs-CZ" sz="2000" dirty="0"/>
              <a:t> = </a:t>
            </a:r>
            <a:r>
              <a:rPr lang="cs-CZ" sz="2000" dirty="0" smtClean="0"/>
              <a:t>1,5 na trase mezi Prahou a Brnem (uvažujte vzdálenost 200 km).</a:t>
            </a:r>
            <a:endParaRPr lang="cs-CZ" sz="2000" dirty="0"/>
          </a:p>
        </p:txBody>
      </p:sp>
    </p:spTree>
    <p:extLst>
      <p:ext uri="{BB962C8B-B14F-4D97-AF65-F5344CB8AC3E}">
        <p14:creationId xmlns:p14="http://schemas.microsoft.com/office/powerpoint/2010/main" val="458583664"/>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Rozdělení frekvenčních pásem v telekomunikacích</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graphicFrame>
        <p:nvGraphicFramePr>
          <p:cNvPr id="8" name="Tabulka 7"/>
          <p:cNvGraphicFramePr>
            <a:graphicFrameLocks noGrp="1"/>
          </p:cNvGraphicFramePr>
          <p:nvPr>
            <p:extLst>
              <p:ext uri="{D42A27DB-BD31-4B8C-83A1-F6EECF244321}">
                <p14:modId xmlns:p14="http://schemas.microsoft.com/office/powerpoint/2010/main" val="3800755777"/>
              </p:ext>
            </p:extLst>
          </p:nvPr>
        </p:nvGraphicFramePr>
        <p:xfrm>
          <a:off x="130104" y="2346861"/>
          <a:ext cx="8928996" cy="3291840"/>
        </p:xfrm>
        <a:graphic>
          <a:graphicData uri="http://schemas.openxmlformats.org/drawingml/2006/table">
            <a:tbl>
              <a:tblPr firstRow="1" bandRow="1">
                <a:tableStyleId>{21E4AEA4-8DFA-4A89-87EB-49C32662AFE0}</a:tableStyleId>
              </a:tblPr>
              <a:tblGrid>
                <a:gridCol w="3384381"/>
                <a:gridCol w="1414971"/>
                <a:gridCol w="1339403"/>
                <a:gridCol w="1262129"/>
                <a:gridCol w="746975"/>
                <a:gridCol w="781137"/>
              </a:tblGrid>
              <a:tr h="0">
                <a:tc>
                  <a:txBody>
                    <a:bodyPr/>
                    <a:lstStyle/>
                    <a:p>
                      <a:r>
                        <a:rPr lang="cs-CZ" dirty="0" smtClean="0"/>
                        <a:t>Název pásma</a:t>
                      </a:r>
                      <a:endParaRPr lang="cs-CZ" dirty="0"/>
                    </a:p>
                  </a:txBody>
                  <a:tcPr/>
                </a:tc>
                <a:tc>
                  <a:txBody>
                    <a:bodyPr/>
                    <a:lstStyle/>
                    <a:p>
                      <a:r>
                        <a:rPr lang="cs-CZ" dirty="0" smtClean="0"/>
                        <a:t>Označení</a:t>
                      </a:r>
                      <a:endParaRPr lang="cs-CZ" dirty="0"/>
                    </a:p>
                  </a:txBody>
                  <a:tcPr/>
                </a:tc>
                <a:tc>
                  <a:txBody>
                    <a:bodyPr/>
                    <a:lstStyle/>
                    <a:p>
                      <a:r>
                        <a:rPr lang="cs-CZ" i="1" dirty="0" err="1" smtClean="0"/>
                        <a:t>f</a:t>
                      </a:r>
                      <a:r>
                        <a:rPr lang="cs-CZ" i="1" baseline="-25000" dirty="0" err="1" smtClean="0"/>
                        <a:t>MIN</a:t>
                      </a:r>
                      <a:endParaRPr lang="cs-CZ" i="1" baseline="-25000" dirty="0"/>
                    </a:p>
                  </a:txBody>
                  <a:tcPr/>
                </a:tc>
                <a:tc>
                  <a:txBody>
                    <a:bodyPr/>
                    <a:lstStyle/>
                    <a:p>
                      <a:r>
                        <a:rPr lang="cs-CZ" i="1" dirty="0" err="1" smtClean="0"/>
                        <a:t>f</a:t>
                      </a:r>
                      <a:r>
                        <a:rPr lang="cs-CZ" i="1" baseline="-25000" dirty="0" err="1" smtClean="0"/>
                        <a:t>MAX</a:t>
                      </a:r>
                      <a:endParaRPr lang="cs-CZ" i="1" baseline="-25000" dirty="0"/>
                    </a:p>
                  </a:txBody>
                  <a:tcPr/>
                </a:tc>
                <a:tc>
                  <a:txBody>
                    <a:bodyPr/>
                    <a:lstStyle/>
                    <a:p>
                      <a:r>
                        <a:rPr lang="cs-CZ" i="1" dirty="0" err="1" smtClean="0">
                          <a:latin typeface="Symbol" pitchFamily="18" charset="2"/>
                        </a:rPr>
                        <a:t>l</a:t>
                      </a:r>
                      <a:r>
                        <a:rPr lang="cs-CZ" i="1" baseline="-25000" dirty="0" err="1" smtClean="0"/>
                        <a:t>MIN</a:t>
                      </a:r>
                      <a:endParaRPr lang="cs-CZ" i="1" baseline="-25000" dirty="0"/>
                    </a:p>
                  </a:txBody>
                  <a:tcPr/>
                </a:tc>
                <a:tc>
                  <a:txBody>
                    <a:bodyPr/>
                    <a:lstStyle/>
                    <a:p>
                      <a:r>
                        <a:rPr lang="cs-CZ" i="1" dirty="0" err="1" smtClean="0">
                          <a:latin typeface="Symbol" pitchFamily="18" charset="2"/>
                        </a:rPr>
                        <a:t>l</a:t>
                      </a:r>
                      <a:r>
                        <a:rPr lang="cs-CZ" i="1" baseline="-25000" dirty="0" err="1" smtClean="0"/>
                        <a:t>MAX</a:t>
                      </a:r>
                      <a:endParaRPr lang="cs-CZ" i="1" baseline="-25000" dirty="0"/>
                    </a:p>
                  </a:txBody>
                  <a:tcPr/>
                </a:tc>
              </a:tr>
              <a:tr h="0">
                <a:tc>
                  <a:txBody>
                    <a:bodyPr/>
                    <a:lstStyle/>
                    <a:p>
                      <a:r>
                        <a:rPr lang="cs-CZ" dirty="0" smtClean="0"/>
                        <a:t>Velmi dlouhé vlny</a:t>
                      </a:r>
                      <a:endParaRPr lang="cs-CZ" dirty="0"/>
                    </a:p>
                  </a:txBody>
                  <a:tcPr/>
                </a:tc>
                <a:tc>
                  <a:txBody>
                    <a:bodyPr/>
                    <a:lstStyle/>
                    <a:p>
                      <a:r>
                        <a:rPr lang="cs-CZ" dirty="0" smtClean="0"/>
                        <a:t>VDV (VLF)</a:t>
                      </a:r>
                      <a:endParaRPr lang="cs-CZ" dirty="0"/>
                    </a:p>
                  </a:txBody>
                  <a:tcPr/>
                </a:tc>
                <a:tc>
                  <a:txBody>
                    <a:bodyPr/>
                    <a:lstStyle/>
                    <a:p>
                      <a:r>
                        <a:rPr lang="cs-CZ" dirty="0" smtClean="0"/>
                        <a:t>3 kHz</a:t>
                      </a:r>
                      <a:endParaRPr lang="cs-CZ" dirty="0"/>
                    </a:p>
                  </a:txBody>
                  <a:tcPr/>
                </a:tc>
                <a:tc>
                  <a:txBody>
                    <a:bodyPr/>
                    <a:lstStyle/>
                    <a:p>
                      <a:r>
                        <a:rPr lang="cs-CZ" dirty="0" smtClean="0"/>
                        <a:t>30 kHz</a:t>
                      </a:r>
                      <a:endParaRPr lang="cs-CZ" dirty="0"/>
                    </a:p>
                  </a:txBody>
                  <a:tcPr/>
                </a:tc>
                <a:tc>
                  <a:txBody>
                    <a:bodyPr/>
                    <a:lstStyle/>
                    <a:p>
                      <a:endParaRPr lang="cs-CZ"/>
                    </a:p>
                  </a:txBody>
                  <a:tcPr/>
                </a:tc>
                <a:tc>
                  <a:txBody>
                    <a:bodyPr/>
                    <a:lstStyle/>
                    <a:p>
                      <a:endParaRPr lang="cs-CZ"/>
                    </a:p>
                  </a:txBody>
                  <a:tcPr/>
                </a:tc>
              </a:tr>
              <a:tr h="0">
                <a:tc>
                  <a:txBody>
                    <a:bodyPr/>
                    <a:lstStyle/>
                    <a:p>
                      <a:r>
                        <a:rPr lang="cs-CZ" dirty="0" smtClean="0"/>
                        <a:t>Dlouhé vlny</a:t>
                      </a:r>
                      <a:endParaRPr lang="cs-CZ" dirty="0"/>
                    </a:p>
                  </a:txBody>
                  <a:tcPr/>
                </a:tc>
                <a:tc>
                  <a:txBody>
                    <a:bodyPr/>
                    <a:lstStyle/>
                    <a:p>
                      <a:r>
                        <a:rPr lang="cs-CZ" dirty="0" smtClean="0"/>
                        <a:t>DV (LF)</a:t>
                      </a:r>
                      <a:endParaRPr lang="cs-CZ" dirty="0"/>
                    </a:p>
                  </a:txBody>
                  <a:tcPr/>
                </a:tc>
                <a:tc>
                  <a:txBody>
                    <a:bodyPr/>
                    <a:lstStyle/>
                    <a:p>
                      <a:r>
                        <a:rPr lang="cs-CZ" dirty="0" smtClean="0"/>
                        <a:t>30 kHz</a:t>
                      </a:r>
                      <a:endParaRPr lang="cs-CZ" dirty="0"/>
                    </a:p>
                  </a:txBody>
                  <a:tcPr/>
                </a:tc>
                <a:tc>
                  <a:txBody>
                    <a:bodyPr/>
                    <a:lstStyle/>
                    <a:p>
                      <a:r>
                        <a:rPr lang="cs-CZ" dirty="0" smtClean="0"/>
                        <a:t>300 kHz</a:t>
                      </a:r>
                      <a:endParaRPr lang="cs-CZ" dirty="0"/>
                    </a:p>
                  </a:txBody>
                  <a:tcPr/>
                </a:tc>
                <a:tc>
                  <a:txBody>
                    <a:bodyPr/>
                    <a:lstStyle/>
                    <a:p>
                      <a:endParaRPr lang="cs-CZ" dirty="0"/>
                    </a:p>
                  </a:txBody>
                  <a:tcPr/>
                </a:tc>
                <a:tc>
                  <a:txBody>
                    <a:bodyPr/>
                    <a:lstStyle/>
                    <a:p>
                      <a:endParaRPr lang="cs-CZ" dirty="0"/>
                    </a:p>
                  </a:txBody>
                  <a:tcPr/>
                </a:tc>
              </a:tr>
              <a:tr h="0">
                <a:tc>
                  <a:txBody>
                    <a:bodyPr/>
                    <a:lstStyle/>
                    <a:p>
                      <a:r>
                        <a:rPr lang="cs-CZ" dirty="0" smtClean="0"/>
                        <a:t>Střední vlny</a:t>
                      </a:r>
                      <a:endParaRPr lang="cs-CZ" dirty="0"/>
                    </a:p>
                  </a:txBody>
                  <a:tcPr/>
                </a:tc>
                <a:tc>
                  <a:txBody>
                    <a:bodyPr/>
                    <a:lstStyle/>
                    <a:p>
                      <a:r>
                        <a:rPr lang="cs-CZ" dirty="0" smtClean="0"/>
                        <a:t>SV (MW)</a:t>
                      </a:r>
                      <a:endParaRPr lang="cs-CZ" dirty="0"/>
                    </a:p>
                  </a:txBody>
                  <a:tcPr/>
                </a:tc>
                <a:tc>
                  <a:txBody>
                    <a:bodyPr/>
                    <a:lstStyle/>
                    <a:p>
                      <a:r>
                        <a:rPr lang="cs-CZ" dirty="0" smtClean="0"/>
                        <a:t>300 kHz</a:t>
                      </a:r>
                      <a:endParaRPr lang="cs-CZ" dirty="0"/>
                    </a:p>
                  </a:txBody>
                  <a:tcPr/>
                </a:tc>
                <a:tc>
                  <a:txBody>
                    <a:bodyPr/>
                    <a:lstStyle/>
                    <a:p>
                      <a:r>
                        <a:rPr lang="cs-CZ" dirty="0" smtClean="0"/>
                        <a:t>3 MHz</a:t>
                      </a:r>
                      <a:endParaRPr lang="cs-CZ" dirty="0"/>
                    </a:p>
                  </a:txBody>
                  <a:tcPr/>
                </a:tc>
                <a:tc>
                  <a:txBody>
                    <a:bodyPr/>
                    <a:lstStyle/>
                    <a:p>
                      <a:endParaRPr lang="cs-CZ" dirty="0"/>
                    </a:p>
                  </a:txBody>
                  <a:tcPr/>
                </a:tc>
                <a:tc>
                  <a:txBody>
                    <a:bodyPr/>
                    <a:lstStyle/>
                    <a:p>
                      <a:endParaRPr lang="cs-CZ" dirty="0"/>
                    </a:p>
                  </a:txBody>
                  <a:tcPr/>
                </a:tc>
              </a:tr>
              <a:tr h="0">
                <a:tc>
                  <a:txBody>
                    <a:bodyPr/>
                    <a:lstStyle/>
                    <a:p>
                      <a:r>
                        <a:rPr lang="cs-CZ" dirty="0" smtClean="0"/>
                        <a:t>Krátké vlny</a:t>
                      </a:r>
                      <a:endParaRPr lang="cs-CZ" dirty="0"/>
                    </a:p>
                  </a:txBody>
                  <a:tcPr/>
                </a:tc>
                <a:tc>
                  <a:txBody>
                    <a:bodyPr/>
                    <a:lstStyle/>
                    <a:p>
                      <a:r>
                        <a:rPr lang="cs-CZ" dirty="0" smtClean="0"/>
                        <a:t>KV (SW)</a:t>
                      </a:r>
                      <a:endParaRPr lang="cs-CZ" dirty="0"/>
                    </a:p>
                  </a:txBody>
                  <a:tcPr/>
                </a:tc>
                <a:tc>
                  <a:txBody>
                    <a:bodyPr/>
                    <a:lstStyle/>
                    <a:p>
                      <a:r>
                        <a:rPr lang="cs-CZ" dirty="0" smtClean="0"/>
                        <a:t>3 MHz</a:t>
                      </a:r>
                      <a:endParaRPr lang="cs-CZ" dirty="0"/>
                    </a:p>
                  </a:txBody>
                  <a:tcPr/>
                </a:tc>
                <a:tc>
                  <a:txBody>
                    <a:bodyPr/>
                    <a:lstStyle/>
                    <a:p>
                      <a:r>
                        <a:rPr lang="cs-CZ" dirty="0" smtClean="0"/>
                        <a:t>30 MHz</a:t>
                      </a:r>
                      <a:endParaRPr lang="cs-CZ" dirty="0"/>
                    </a:p>
                  </a:txBody>
                  <a:tcPr/>
                </a:tc>
                <a:tc>
                  <a:txBody>
                    <a:bodyPr/>
                    <a:lstStyle/>
                    <a:p>
                      <a:endParaRPr lang="cs-CZ" dirty="0"/>
                    </a:p>
                  </a:txBody>
                  <a:tcPr/>
                </a:tc>
                <a:tc>
                  <a:txBody>
                    <a:bodyPr/>
                    <a:lstStyle/>
                    <a:p>
                      <a:endParaRPr lang="cs-CZ" dirty="0"/>
                    </a:p>
                  </a:txBody>
                  <a:tcPr/>
                </a:tc>
              </a:tr>
              <a:tr h="0">
                <a:tc>
                  <a:txBody>
                    <a:bodyPr/>
                    <a:lstStyle/>
                    <a:p>
                      <a:r>
                        <a:rPr lang="cs-CZ" dirty="0" smtClean="0"/>
                        <a:t>Velmi krátké vlny</a:t>
                      </a:r>
                      <a:endParaRPr lang="cs-CZ" dirty="0"/>
                    </a:p>
                  </a:txBody>
                  <a:tcPr/>
                </a:tc>
                <a:tc>
                  <a:txBody>
                    <a:bodyPr/>
                    <a:lstStyle/>
                    <a:p>
                      <a:r>
                        <a:rPr lang="cs-CZ" dirty="0" smtClean="0"/>
                        <a:t>VKV (VHF)</a:t>
                      </a:r>
                      <a:endParaRPr lang="cs-CZ" dirty="0"/>
                    </a:p>
                  </a:txBody>
                  <a:tcPr/>
                </a:tc>
                <a:tc>
                  <a:txBody>
                    <a:bodyPr/>
                    <a:lstStyle/>
                    <a:p>
                      <a:r>
                        <a:rPr lang="cs-CZ" dirty="0" smtClean="0"/>
                        <a:t>30 MHz</a:t>
                      </a:r>
                      <a:endParaRPr lang="cs-CZ" dirty="0"/>
                    </a:p>
                  </a:txBody>
                  <a:tcPr/>
                </a:tc>
                <a:tc>
                  <a:txBody>
                    <a:bodyPr/>
                    <a:lstStyle/>
                    <a:p>
                      <a:r>
                        <a:rPr lang="cs-CZ" dirty="0" smtClean="0"/>
                        <a:t>300 MHz</a:t>
                      </a:r>
                      <a:endParaRPr lang="cs-CZ" dirty="0"/>
                    </a:p>
                  </a:txBody>
                  <a:tcPr/>
                </a:tc>
                <a:tc>
                  <a:txBody>
                    <a:bodyPr/>
                    <a:lstStyle/>
                    <a:p>
                      <a:endParaRPr lang="cs-CZ" dirty="0"/>
                    </a:p>
                  </a:txBody>
                  <a:tcPr/>
                </a:tc>
                <a:tc>
                  <a:txBody>
                    <a:bodyPr/>
                    <a:lstStyle/>
                    <a:p>
                      <a:endParaRPr lang="cs-CZ" dirty="0"/>
                    </a:p>
                  </a:txBody>
                  <a:tcPr/>
                </a:tc>
              </a:tr>
              <a:tr h="0">
                <a:tc>
                  <a:txBody>
                    <a:bodyPr/>
                    <a:lstStyle/>
                    <a:p>
                      <a:r>
                        <a:rPr lang="cs-CZ" dirty="0" smtClean="0"/>
                        <a:t>Ultra krátké vlny</a:t>
                      </a:r>
                      <a:endParaRPr lang="cs-CZ" dirty="0"/>
                    </a:p>
                  </a:txBody>
                  <a:tcPr/>
                </a:tc>
                <a:tc>
                  <a:txBody>
                    <a:bodyPr/>
                    <a:lstStyle/>
                    <a:p>
                      <a:r>
                        <a:rPr lang="cs-CZ" dirty="0" smtClean="0"/>
                        <a:t>UKV (UHF)</a:t>
                      </a:r>
                      <a:endParaRPr lang="cs-CZ" dirty="0"/>
                    </a:p>
                  </a:txBody>
                  <a:tcPr/>
                </a:tc>
                <a:tc>
                  <a:txBody>
                    <a:bodyPr/>
                    <a:lstStyle/>
                    <a:p>
                      <a:r>
                        <a:rPr lang="cs-CZ" dirty="0" smtClean="0"/>
                        <a:t>300 MHz</a:t>
                      </a:r>
                      <a:endParaRPr lang="cs-CZ" dirty="0"/>
                    </a:p>
                  </a:txBody>
                  <a:tcPr/>
                </a:tc>
                <a:tc>
                  <a:txBody>
                    <a:bodyPr/>
                    <a:lstStyle/>
                    <a:p>
                      <a:r>
                        <a:rPr lang="cs-CZ" dirty="0" smtClean="0"/>
                        <a:t>3 GHz</a:t>
                      </a:r>
                      <a:endParaRPr lang="cs-CZ" dirty="0"/>
                    </a:p>
                  </a:txBody>
                  <a:tcPr/>
                </a:tc>
                <a:tc>
                  <a:txBody>
                    <a:bodyPr/>
                    <a:lstStyle/>
                    <a:p>
                      <a:endParaRPr lang="cs-CZ" dirty="0"/>
                    </a:p>
                  </a:txBody>
                  <a:tcPr/>
                </a:tc>
                <a:tc>
                  <a:txBody>
                    <a:bodyPr/>
                    <a:lstStyle/>
                    <a:p>
                      <a:endParaRPr lang="cs-CZ" dirty="0"/>
                    </a:p>
                  </a:txBody>
                  <a:tcPr/>
                </a:tc>
              </a:tr>
              <a:tr h="0">
                <a:tc>
                  <a:txBody>
                    <a:bodyPr/>
                    <a:lstStyle/>
                    <a:p>
                      <a:r>
                        <a:rPr lang="cs-CZ" dirty="0" smtClean="0"/>
                        <a:t>Centimetrové vlny</a:t>
                      </a:r>
                      <a:endParaRPr lang="cs-CZ" dirty="0"/>
                    </a:p>
                  </a:txBody>
                  <a:tcPr/>
                </a:tc>
                <a:tc>
                  <a:txBody>
                    <a:bodyPr/>
                    <a:lstStyle/>
                    <a:p>
                      <a:r>
                        <a:rPr lang="cs-CZ" dirty="0" smtClean="0"/>
                        <a:t>-</a:t>
                      </a:r>
                      <a:endParaRPr lang="cs-CZ" dirty="0"/>
                    </a:p>
                  </a:txBody>
                  <a:tcPr/>
                </a:tc>
                <a:tc>
                  <a:txBody>
                    <a:bodyPr/>
                    <a:lstStyle/>
                    <a:p>
                      <a:r>
                        <a:rPr lang="cs-CZ" dirty="0" smtClean="0"/>
                        <a:t>3 GHz</a:t>
                      </a:r>
                      <a:endParaRPr lang="cs-CZ" dirty="0"/>
                    </a:p>
                  </a:txBody>
                  <a:tcPr/>
                </a:tc>
                <a:tc>
                  <a:txBody>
                    <a:bodyPr/>
                    <a:lstStyle/>
                    <a:p>
                      <a:r>
                        <a:rPr lang="cs-CZ" dirty="0" smtClean="0"/>
                        <a:t>30 GHz</a:t>
                      </a:r>
                      <a:endParaRPr lang="cs-CZ" dirty="0"/>
                    </a:p>
                  </a:txBody>
                  <a:tcPr/>
                </a:tc>
                <a:tc>
                  <a:txBody>
                    <a:bodyPr/>
                    <a:lstStyle/>
                    <a:p>
                      <a:endParaRPr lang="cs-CZ" dirty="0"/>
                    </a:p>
                  </a:txBody>
                  <a:tcPr/>
                </a:tc>
                <a:tc>
                  <a:txBody>
                    <a:bodyPr/>
                    <a:lstStyle/>
                    <a:p>
                      <a:endParaRPr lang="cs-CZ" dirty="0"/>
                    </a:p>
                  </a:txBody>
                  <a:tcPr/>
                </a:tc>
              </a:tr>
              <a:tr h="0">
                <a:tc>
                  <a:txBody>
                    <a:bodyPr/>
                    <a:lstStyle/>
                    <a:p>
                      <a:r>
                        <a:rPr lang="cs-CZ" dirty="0" smtClean="0"/>
                        <a:t>Milimetrové vlny</a:t>
                      </a:r>
                      <a:endParaRPr lang="cs-CZ" dirty="0"/>
                    </a:p>
                  </a:txBody>
                  <a:tcPr/>
                </a:tc>
                <a:tc>
                  <a:txBody>
                    <a:bodyPr/>
                    <a:lstStyle/>
                    <a:p>
                      <a:r>
                        <a:rPr lang="cs-CZ" dirty="0" smtClean="0"/>
                        <a:t>-</a:t>
                      </a:r>
                      <a:endParaRPr lang="cs-CZ" dirty="0"/>
                    </a:p>
                  </a:txBody>
                  <a:tcPr/>
                </a:tc>
                <a:tc>
                  <a:txBody>
                    <a:bodyPr/>
                    <a:lstStyle/>
                    <a:p>
                      <a:r>
                        <a:rPr lang="cs-CZ" dirty="0" smtClean="0"/>
                        <a:t>30 GHz</a:t>
                      </a:r>
                      <a:endParaRPr lang="cs-CZ" dirty="0"/>
                    </a:p>
                  </a:txBody>
                  <a:tcPr/>
                </a:tc>
                <a:tc>
                  <a:txBody>
                    <a:bodyPr/>
                    <a:lstStyle/>
                    <a:p>
                      <a:r>
                        <a:rPr lang="cs-CZ" dirty="0" smtClean="0"/>
                        <a:t>300 GHz</a:t>
                      </a:r>
                      <a:endParaRPr lang="cs-CZ" dirty="0"/>
                    </a:p>
                  </a:txBody>
                  <a:tcPr/>
                </a:tc>
                <a:tc>
                  <a:txBody>
                    <a:bodyPr/>
                    <a:lstStyle/>
                    <a:p>
                      <a:endParaRPr lang="cs-CZ" dirty="0"/>
                    </a:p>
                  </a:txBody>
                  <a:tcPr/>
                </a:tc>
                <a:tc>
                  <a:txBody>
                    <a:bodyPr/>
                    <a:lstStyle/>
                    <a:p>
                      <a:endParaRPr lang="cs-CZ" dirty="0"/>
                    </a:p>
                  </a:txBody>
                  <a:tcPr/>
                </a:tc>
              </a:tr>
            </a:tbl>
          </a:graphicData>
        </a:graphic>
      </p:graphicFrame>
      <p:sp>
        <p:nvSpPr>
          <p:cNvPr id="9" name="Obdélník 8"/>
          <p:cNvSpPr/>
          <p:nvPr/>
        </p:nvSpPr>
        <p:spPr>
          <a:xfrm>
            <a:off x="318012" y="1381398"/>
            <a:ext cx="8646476" cy="707886"/>
          </a:xfrm>
          <a:prstGeom prst="rect">
            <a:avLst/>
          </a:prstGeom>
        </p:spPr>
        <p:txBody>
          <a:bodyPr wrap="square">
            <a:spAutoFit/>
          </a:bodyPr>
          <a:lstStyle/>
          <a:p>
            <a:pPr marL="457200" indent="-457200">
              <a:spcAft>
                <a:spcPts val="200"/>
              </a:spcAft>
              <a:buFont typeface="Arial" pitchFamily="34" charset="0"/>
              <a:buChar char="•"/>
            </a:pPr>
            <a:r>
              <a:rPr lang="cs-CZ" sz="2000" dirty="0" smtClean="0"/>
              <a:t>Celé pásmo elektromagnetických vln šířících se volným prostorem bylo rozděleno na několik samostatných frekvenčních pásem:</a:t>
            </a:r>
          </a:p>
        </p:txBody>
      </p:sp>
    </p:spTree>
    <p:extLst>
      <p:ext uri="{BB962C8B-B14F-4D97-AF65-F5344CB8AC3E}">
        <p14:creationId xmlns:p14="http://schemas.microsoft.com/office/powerpoint/2010/main" val="3307114552"/>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Rozdělení frekvenčních pásem v telekomunikacích</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graphicFrame>
        <p:nvGraphicFramePr>
          <p:cNvPr id="10" name="Tabulka 9"/>
          <p:cNvGraphicFramePr>
            <a:graphicFrameLocks noGrp="1"/>
          </p:cNvGraphicFramePr>
          <p:nvPr>
            <p:extLst>
              <p:ext uri="{D42A27DB-BD31-4B8C-83A1-F6EECF244321}">
                <p14:modId xmlns:p14="http://schemas.microsoft.com/office/powerpoint/2010/main" val="4103553770"/>
              </p:ext>
            </p:extLst>
          </p:nvPr>
        </p:nvGraphicFramePr>
        <p:xfrm>
          <a:off x="121478" y="2187973"/>
          <a:ext cx="8928996" cy="2123440"/>
        </p:xfrm>
        <a:graphic>
          <a:graphicData uri="http://schemas.openxmlformats.org/drawingml/2006/table">
            <a:tbl>
              <a:tblPr firstRow="1" bandRow="1">
                <a:tableStyleId>{21E4AEA4-8DFA-4A89-87EB-49C32662AFE0}</a:tableStyleId>
              </a:tblPr>
              <a:tblGrid>
                <a:gridCol w="3384381"/>
                <a:gridCol w="1224136"/>
                <a:gridCol w="1368152"/>
                <a:gridCol w="1296144"/>
                <a:gridCol w="792088"/>
                <a:gridCol w="864095"/>
              </a:tblGrid>
              <a:tr h="370840">
                <a:tc>
                  <a:txBody>
                    <a:bodyPr/>
                    <a:lstStyle/>
                    <a:p>
                      <a:r>
                        <a:rPr lang="cs-CZ" dirty="0" smtClean="0"/>
                        <a:t>Název pásma</a:t>
                      </a:r>
                      <a:endParaRPr lang="cs-CZ" dirty="0"/>
                    </a:p>
                  </a:txBody>
                  <a:tcPr/>
                </a:tc>
                <a:tc>
                  <a:txBody>
                    <a:bodyPr/>
                    <a:lstStyle/>
                    <a:p>
                      <a:r>
                        <a:rPr lang="cs-CZ" dirty="0" smtClean="0"/>
                        <a:t>Označení</a:t>
                      </a:r>
                      <a:endParaRPr lang="cs-CZ" dirty="0"/>
                    </a:p>
                  </a:txBody>
                  <a:tcPr/>
                </a:tc>
                <a:tc>
                  <a:txBody>
                    <a:bodyPr/>
                    <a:lstStyle/>
                    <a:p>
                      <a:r>
                        <a:rPr lang="cs-CZ" i="1" dirty="0" err="1" smtClean="0"/>
                        <a:t>f</a:t>
                      </a:r>
                      <a:r>
                        <a:rPr lang="cs-CZ" i="1" baseline="-25000" dirty="0" err="1" smtClean="0"/>
                        <a:t>MIN</a:t>
                      </a:r>
                      <a:endParaRPr lang="cs-CZ" i="1" baseline="-25000" dirty="0"/>
                    </a:p>
                  </a:txBody>
                  <a:tcPr/>
                </a:tc>
                <a:tc>
                  <a:txBody>
                    <a:bodyPr/>
                    <a:lstStyle/>
                    <a:p>
                      <a:r>
                        <a:rPr lang="cs-CZ" i="1" dirty="0" err="1" smtClean="0"/>
                        <a:t>f</a:t>
                      </a:r>
                      <a:r>
                        <a:rPr lang="cs-CZ" i="1" baseline="-25000" dirty="0" err="1" smtClean="0"/>
                        <a:t>MAX</a:t>
                      </a:r>
                      <a:endParaRPr lang="cs-CZ" i="1" baseline="-25000" dirty="0"/>
                    </a:p>
                  </a:txBody>
                  <a:tcPr/>
                </a:tc>
                <a:tc>
                  <a:txBody>
                    <a:bodyPr/>
                    <a:lstStyle/>
                    <a:p>
                      <a:r>
                        <a:rPr lang="cs-CZ" i="1" dirty="0" err="1" smtClean="0">
                          <a:latin typeface="Symbol" pitchFamily="18" charset="2"/>
                        </a:rPr>
                        <a:t>l</a:t>
                      </a:r>
                      <a:r>
                        <a:rPr lang="cs-CZ" i="1" baseline="-25000" dirty="0" err="1" smtClean="0"/>
                        <a:t>MIN</a:t>
                      </a:r>
                      <a:endParaRPr lang="cs-CZ" i="1" baseline="-25000" dirty="0"/>
                    </a:p>
                  </a:txBody>
                  <a:tcPr/>
                </a:tc>
                <a:tc>
                  <a:txBody>
                    <a:bodyPr/>
                    <a:lstStyle/>
                    <a:p>
                      <a:r>
                        <a:rPr lang="cs-CZ" i="1" dirty="0" err="1" smtClean="0">
                          <a:latin typeface="Symbol" pitchFamily="18" charset="2"/>
                        </a:rPr>
                        <a:t>l</a:t>
                      </a:r>
                      <a:r>
                        <a:rPr lang="cs-CZ" i="1" baseline="-25000" dirty="0" err="1" smtClean="0"/>
                        <a:t>MAX</a:t>
                      </a:r>
                      <a:endParaRPr lang="cs-CZ" i="1" baseline="-25000" dirty="0"/>
                    </a:p>
                  </a:txBody>
                  <a:tcPr/>
                </a:tc>
              </a:tr>
              <a:tr h="370840">
                <a:tc>
                  <a:txBody>
                    <a:bodyPr/>
                    <a:lstStyle/>
                    <a:p>
                      <a:r>
                        <a:rPr lang="cs-CZ" dirty="0" smtClean="0"/>
                        <a:t>Infračervené záření</a:t>
                      </a:r>
                      <a:endParaRPr lang="cs-CZ" dirty="0"/>
                    </a:p>
                  </a:txBody>
                  <a:tcPr/>
                </a:tc>
                <a:tc>
                  <a:txBody>
                    <a:bodyPr/>
                    <a:lstStyle/>
                    <a:p>
                      <a:r>
                        <a:rPr lang="cs-CZ" dirty="0" smtClean="0"/>
                        <a:t>-</a:t>
                      </a:r>
                      <a:endParaRPr lang="cs-CZ" dirty="0"/>
                    </a:p>
                  </a:txBody>
                  <a:tcPr/>
                </a:tc>
                <a:tc>
                  <a:txBody>
                    <a:bodyPr/>
                    <a:lstStyle/>
                    <a:p>
                      <a:r>
                        <a:rPr lang="cs-CZ" noProof="0" dirty="0" smtClean="0"/>
                        <a:t>~</a:t>
                      </a:r>
                      <a:r>
                        <a:rPr lang="cs-CZ" dirty="0" smtClean="0"/>
                        <a:t>300</a:t>
                      </a:r>
                      <a:r>
                        <a:rPr lang="cs-CZ" baseline="0" dirty="0" smtClean="0"/>
                        <a:t> GHz</a:t>
                      </a:r>
                      <a:endParaRPr lang="cs-C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noProof="0" dirty="0" smtClean="0"/>
                        <a:t>~</a:t>
                      </a:r>
                      <a:r>
                        <a:rPr lang="cs-CZ" dirty="0" smtClean="0"/>
                        <a:t>350</a:t>
                      </a:r>
                      <a:r>
                        <a:rPr lang="cs-CZ" baseline="0" dirty="0" smtClean="0"/>
                        <a:t> </a:t>
                      </a:r>
                      <a:r>
                        <a:rPr lang="cs-CZ" baseline="0" dirty="0" err="1" smtClean="0"/>
                        <a:t>THz</a:t>
                      </a:r>
                      <a:endParaRPr lang="cs-CZ" dirty="0" smtClean="0"/>
                    </a:p>
                  </a:txBody>
                  <a:tcPr/>
                </a:tc>
                <a:tc>
                  <a:txBody>
                    <a:bodyPr/>
                    <a:lstStyle/>
                    <a:p>
                      <a:endParaRPr lang="cs-CZ" dirty="0"/>
                    </a:p>
                  </a:txBody>
                  <a:tcPr/>
                </a:tc>
                <a:tc>
                  <a:txBody>
                    <a:bodyPr/>
                    <a:lstStyle/>
                    <a:p>
                      <a:endParaRPr lang="cs-CZ" dirty="0"/>
                    </a:p>
                  </a:txBody>
                  <a:tcPr/>
                </a:tc>
              </a:tr>
              <a:tr h="370840">
                <a:tc>
                  <a:txBody>
                    <a:bodyPr/>
                    <a:lstStyle/>
                    <a:p>
                      <a:r>
                        <a:rPr lang="cs-CZ" dirty="0" smtClean="0"/>
                        <a:t>Viditelné spektrum</a:t>
                      </a:r>
                      <a:endParaRPr lang="cs-CZ" dirty="0"/>
                    </a:p>
                  </a:txBody>
                  <a:tcPr/>
                </a:tc>
                <a:tc>
                  <a:txBody>
                    <a:bodyPr/>
                    <a:lstStyle/>
                    <a:p>
                      <a:r>
                        <a:rPr lang="cs-CZ" dirty="0" smtClean="0"/>
                        <a:t>-</a:t>
                      </a:r>
                      <a:endParaRPr lang="cs-CZ"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noProof="0" dirty="0" smtClean="0"/>
                        <a:t>405</a:t>
                      </a:r>
                      <a:r>
                        <a:rPr lang="cs-CZ" baseline="0" dirty="0" smtClean="0"/>
                        <a:t> </a:t>
                      </a:r>
                      <a:r>
                        <a:rPr lang="cs-CZ" baseline="0" dirty="0" err="1" smtClean="0"/>
                        <a:t>THz</a:t>
                      </a:r>
                      <a:endParaRPr lang="cs-CZ"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CZ" noProof="0" dirty="0" smtClean="0"/>
                        <a:t>700</a:t>
                      </a:r>
                      <a:r>
                        <a:rPr lang="cs-CZ" baseline="0" dirty="0" smtClean="0"/>
                        <a:t> </a:t>
                      </a:r>
                      <a:r>
                        <a:rPr lang="cs-CZ" baseline="0" dirty="0" err="1" smtClean="0"/>
                        <a:t>THz</a:t>
                      </a:r>
                      <a:endParaRPr lang="cs-CZ" dirty="0" smtClean="0"/>
                    </a:p>
                  </a:txBody>
                  <a:tcPr/>
                </a:tc>
                <a:tc>
                  <a:txBody>
                    <a:bodyPr/>
                    <a:lstStyle/>
                    <a:p>
                      <a:endParaRPr lang="cs-CZ" dirty="0"/>
                    </a:p>
                  </a:txBody>
                  <a:tcPr/>
                </a:tc>
                <a:tc>
                  <a:txBody>
                    <a:bodyPr/>
                    <a:lstStyle/>
                    <a:p>
                      <a:endParaRPr lang="cs-CZ" dirty="0"/>
                    </a:p>
                  </a:txBody>
                  <a:tcPr/>
                </a:tc>
              </a:tr>
              <a:tr h="370840">
                <a:tc>
                  <a:txBody>
                    <a:bodyPr/>
                    <a:lstStyle/>
                    <a:p>
                      <a:r>
                        <a:rPr lang="cs-CZ" dirty="0" smtClean="0"/>
                        <a:t>Ultrafialové a Rentgenové</a:t>
                      </a:r>
                      <a:r>
                        <a:rPr lang="cs-CZ" baseline="0" dirty="0" smtClean="0"/>
                        <a:t> </a:t>
                      </a:r>
                      <a:r>
                        <a:rPr lang="cs-CZ" dirty="0" smtClean="0"/>
                        <a:t>záření</a:t>
                      </a:r>
                      <a:endParaRPr lang="cs-CZ" dirty="0"/>
                    </a:p>
                  </a:txBody>
                  <a:tcPr/>
                </a:tc>
                <a:tc>
                  <a:txBody>
                    <a:bodyPr/>
                    <a:lstStyle/>
                    <a:p>
                      <a:r>
                        <a:rPr lang="cs-CZ" dirty="0" smtClean="0"/>
                        <a:t>-</a:t>
                      </a:r>
                      <a:endParaRPr lang="cs-CZ" dirty="0"/>
                    </a:p>
                  </a:txBody>
                  <a:tcPr/>
                </a:tc>
                <a:tc>
                  <a:txBody>
                    <a:bodyPr/>
                    <a:lstStyle/>
                    <a:p>
                      <a:r>
                        <a:rPr lang="cs-CZ" dirty="0" smtClean="0"/>
                        <a:t>10</a:t>
                      </a:r>
                      <a:r>
                        <a:rPr lang="cs-CZ" baseline="30000" dirty="0" smtClean="0"/>
                        <a:t>15</a:t>
                      </a:r>
                      <a:r>
                        <a:rPr lang="cs-CZ" dirty="0" smtClean="0"/>
                        <a:t> Hz</a:t>
                      </a:r>
                      <a:endParaRPr lang="cs-CZ" dirty="0"/>
                    </a:p>
                  </a:txBody>
                  <a:tcPr/>
                </a:tc>
                <a:tc>
                  <a:txBody>
                    <a:bodyPr/>
                    <a:lstStyle/>
                    <a:p>
                      <a:r>
                        <a:rPr lang="cs-CZ" dirty="0" smtClean="0"/>
                        <a:t>10</a:t>
                      </a:r>
                      <a:r>
                        <a:rPr lang="cs-CZ" baseline="30000" dirty="0" smtClean="0"/>
                        <a:t>20</a:t>
                      </a:r>
                      <a:r>
                        <a:rPr lang="cs-CZ" dirty="0" smtClean="0"/>
                        <a:t> Hz</a:t>
                      </a:r>
                      <a:endParaRPr lang="cs-CZ" dirty="0"/>
                    </a:p>
                  </a:txBody>
                  <a:tcPr/>
                </a:tc>
                <a:tc>
                  <a:txBody>
                    <a:bodyPr/>
                    <a:lstStyle/>
                    <a:p>
                      <a:endParaRPr lang="cs-CZ" dirty="0"/>
                    </a:p>
                  </a:txBody>
                  <a:tcPr/>
                </a:tc>
                <a:tc>
                  <a:txBody>
                    <a:bodyPr/>
                    <a:lstStyle/>
                    <a:p>
                      <a:endParaRPr lang="cs-CZ" dirty="0"/>
                    </a:p>
                  </a:txBody>
                  <a:tcPr/>
                </a:tc>
              </a:tr>
              <a:tr h="370840">
                <a:tc>
                  <a:txBody>
                    <a:bodyPr/>
                    <a:lstStyle/>
                    <a:p>
                      <a:r>
                        <a:rPr lang="cs-CZ" dirty="0" smtClean="0"/>
                        <a:t>Gama</a:t>
                      </a:r>
                      <a:r>
                        <a:rPr lang="cs-CZ" baseline="0" dirty="0" smtClean="0"/>
                        <a:t> záření</a:t>
                      </a:r>
                      <a:endParaRPr lang="cs-CZ" dirty="0"/>
                    </a:p>
                  </a:txBody>
                  <a:tcPr/>
                </a:tc>
                <a:tc>
                  <a:txBody>
                    <a:bodyPr/>
                    <a:lstStyle/>
                    <a:p>
                      <a:r>
                        <a:rPr lang="cs-CZ" dirty="0" smtClean="0"/>
                        <a:t>-</a:t>
                      </a:r>
                      <a:endParaRPr lang="cs-CZ" dirty="0"/>
                    </a:p>
                  </a:txBody>
                  <a:tcPr/>
                </a:tc>
                <a:tc>
                  <a:txBody>
                    <a:bodyPr/>
                    <a:lstStyle/>
                    <a:p>
                      <a:r>
                        <a:rPr lang="en-US" dirty="0" smtClean="0"/>
                        <a:t>&gt;</a:t>
                      </a:r>
                      <a:r>
                        <a:rPr lang="cs-CZ" baseline="0" dirty="0" smtClean="0"/>
                        <a:t> 10</a:t>
                      </a:r>
                      <a:r>
                        <a:rPr lang="cs-CZ" baseline="30000" dirty="0" smtClean="0"/>
                        <a:t>20</a:t>
                      </a:r>
                      <a:r>
                        <a:rPr lang="cs-CZ" baseline="0" dirty="0" smtClean="0"/>
                        <a:t> Hz</a:t>
                      </a:r>
                      <a:endParaRPr lang="cs-CZ" dirty="0"/>
                    </a:p>
                  </a:txBody>
                  <a:tcPr/>
                </a:tc>
                <a:tc>
                  <a:txBody>
                    <a:bodyPr/>
                    <a:lstStyle/>
                    <a:p>
                      <a:endParaRPr lang="cs-CZ" dirty="0"/>
                    </a:p>
                  </a:txBody>
                  <a:tcPr/>
                </a:tc>
                <a:tc>
                  <a:txBody>
                    <a:bodyPr/>
                    <a:lstStyle/>
                    <a:p>
                      <a:endParaRPr lang="cs-CZ" dirty="0"/>
                    </a:p>
                  </a:txBody>
                  <a:tcPr/>
                </a:tc>
                <a:tc>
                  <a:txBody>
                    <a:bodyPr/>
                    <a:lstStyle/>
                    <a:p>
                      <a:endParaRPr lang="cs-CZ" dirty="0"/>
                    </a:p>
                  </a:txBody>
                  <a:tcPr/>
                </a:tc>
              </a:tr>
            </a:tbl>
          </a:graphicData>
        </a:graphic>
      </p:graphicFrame>
    </p:spTree>
    <p:extLst>
      <p:ext uri="{BB962C8B-B14F-4D97-AF65-F5344CB8AC3E}">
        <p14:creationId xmlns:p14="http://schemas.microsoft.com/office/powerpoint/2010/main" val="3947100681"/>
      </p:ext>
    </p:extLst>
  </p:cSld>
  <p:clrMapOvr>
    <a:masterClrMapping/>
  </p:clrMapOvr>
  <p:transition>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Rozdělení frekvenčních pásem v telekomunikacích</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 y="1910557"/>
            <a:ext cx="9040053" cy="3522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5850628"/>
      </p:ext>
    </p:extLst>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Rozdělení frekvenčních pásem v telekomunikacích</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7" name="Obdélník 6"/>
          <p:cNvSpPr/>
          <p:nvPr/>
        </p:nvSpPr>
        <p:spPr>
          <a:xfrm>
            <a:off x="69962" y="1570239"/>
            <a:ext cx="9022522" cy="2416046"/>
          </a:xfrm>
          <a:prstGeom prst="rect">
            <a:avLst/>
          </a:prstGeom>
        </p:spPr>
        <p:txBody>
          <a:bodyPr wrap="square">
            <a:spAutoFit/>
          </a:bodyPr>
          <a:lstStyle/>
          <a:p>
            <a:pPr marL="457200" indent="-457200">
              <a:spcAft>
                <a:spcPts val="200"/>
              </a:spcAft>
              <a:buFont typeface="Arial" pitchFamily="34" charset="0"/>
              <a:buChar char="•"/>
            </a:pPr>
            <a:r>
              <a:rPr lang="cs-CZ" sz="2000" dirty="0" smtClean="0"/>
              <a:t>Domácí úkol na příští cvičení:</a:t>
            </a:r>
          </a:p>
          <a:p>
            <a:pPr marL="914400" lvl="1" indent="-457200">
              <a:spcAft>
                <a:spcPts val="200"/>
              </a:spcAft>
              <a:buFont typeface="+mj-lt"/>
              <a:buAutoNum type="arabicPeriod"/>
            </a:pPr>
            <a:r>
              <a:rPr lang="cs-CZ" dirty="0" smtClean="0"/>
              <a:t>V předchozí tabulce pro jednotlivá frekvenční pásma elektromagnetických vln šířících se volným prostorem byly vynechány hodnoty vlnových délek </a:t>
            </a:r>
            <a:r>
              <a:rPr lang="cs-CZ" i="1" dirty="0" err="1" smtClean="0">
                <a:latin typeface="Symbol" pitchFamily="18" charset="2"/>
              </a:rPr>
              <a:t>l</a:t>
            </a:r>
            <a:r>
              <a:rPr lang="cs-CZ" i="1" baseline="-25000" dirty="0" err="1" smtClean="0"/>
              <a:t>MIN</a:t>
            </a:r>
            <a:r>
              <a:rPr lang="cs-CZ" dirty="0" smtClean="0"/>
              <a:t> a </a:t>
            </a:r>
            <a:r>
              <a:rPr lang="cs-CZ" i="1" dirty="0" err="1" smtClean="0">
                <a:latin typeface="Symbol" pitchFamily="18" charset="2"/>
              </a:rPr>
              <a:t>l</a:t>
            </a:r>
            <a:r>
              <a:rPr lang="cs-CZ" i="1" baseline="-25000" dirty="0" err="1" smtClean="0"/>
              <a:t>MAX</a:t>
            </a:r>
            <a:r>
              <a:rPr lang="cs-CZ" dirty="0" smtClean="0"/>
              <a:t>. Dopočítejte jejich hodnoty, uvažujte rychlost šíření </a:t>
            </a:r>
            <a:r>
              <a:rPr lang="cs-CZ" i="1" dirty="0" smtClean="0"/>
              <a:t>c</a:t>
            </a:r>
            <a:r>
              <a:rPr lang="cs-CZ" dirty="0" smtClean="0"/>
              <a:t> = 3.10</a:t>
            </a:r>
            <a:r>
              <a:rPr lang="cs-CZ" baseline="30000" dirty="0" smtClean="0"/>
              <a:t>8</a:t>
            </a:r>
            <a:r>
              <a:rPr lang="cs-CZ" dirty="0" smtClean="0"/>
              <a:t> m/s.</a:t>
            </a:r>
          </a:p>
          <a:p>
            <a:pPr marL="914400" lvl="1" indent="-457200">
              <a:spcAft>
                <a:spcPts val="200"/>
              </a:spcAft>
              <a:buFont typeface="+mj-lt"/>
              <a:buAutoNum type="arabicPeriod"/>
            </a:pPr>
            <a:endParaRPr lang="cs-CZ" dirty="0" smtClean="0"/>
          </a:p>
          <a:p>
            <a:pPr marL="914400" lvl="1" indent="-457200">
              <a:spcAft>
                <a:spcPts val="200"/>
              </a:spcAft>
              <a:buFont typeface="+mj-lt"/>
              <a:buAutoNum type="arabicPeriod"/>
            </a:pPr>
            <a:r>
              <a:rPr lang="cs-CZ" dirty="0" smtClean="0"/>
              <a:t>Zamyslete se nad využitím jednotlivých pásem pro telekomunikační účely a zkuste ke každému z pásem dopsat alespoň jednu technologii či službu, která dané pásmo využívá.</a:t>
            </a:r>
          </a:p>
        </p:txBody>
      </p:sp>
      <p:pic>
        <p:nvPicPr>
          <p:cNvPr id="8" name="Picture 2" descr="C:\Users\Pavel\AppData\Local\Microsoft\Windows\Temporary Internet Files\Content.IE5\H2ETEE9Z\MC90008886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3667" y="3874495"/>
            <a:ext cx="3159595" cy="1975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4796715"/>
      </p:ext>
    </p:extLst>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Opakování z minula</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9" name="TextovéPole 8"/>
          <p:cNvSpPr txBox="1"/>
          <p:nvPr/>
        </p:nvSpPr>
        <p:spPr>
          <a:xfrm>
            <a:off x="121478" y="1330806"/>
            <a:ext cx="8928992" cy="3970318"/>
          </a:xfrm>
          <a:prstGeom prst="rect">
            <a:avLst/>
          </a:prstGeom>
          <a:noFill/>
        </p:spPr>
        <p:txBody>
          <a:bodyPr wrap="square" rtlCol="0">
            <a:spAutoFit/>
          </a:bodyPr>
          <a:lstStyle/>
          <a:p>
            <a:pPr marL="342900" indent="-342900">
              <a:buFont typeface="Arial" pitchFamily="34" charset="0"/>
              <a:buChar char="•"/>
            </a:pPr>
            <a:r>
              <a:rPr lang="cs-CZ" sz="2000" dirty="0" smtClean="0"/>
              <a:t>Co je to vlnová délka? Jak se určí vlnová délka pomocí frekvence vlnění?</a:t>
            </a:r>
          </a:p>
          <a:p>
            <a:pPr marL="342900" indent="-342900">
              <a:buFont typeface="Arial" pitchFamily="34" charset="0"/>
              <a:buChar char="•"/>
            </a:pPr>
            <a:endParaRPr lang="cs-CZ" sz="2000" dirty="0"/>
          </a:p>
          <a:p>
            <a:pPr marL="342900" indent="-342900">
              <a:buFont typeface="Arial" pitchFamily="34" charset="0"/>
              <a:buChar char="•"/>
            </a:pPr>
            <a:r>
              <a:rPr lang="cs-CZ" sz="2000" dirty="0" smtClean="0"/>
              <a:t>Vlnová délka </a:t>
            </a:r>
            <a:r>
              <a:rPr lang="cs-CZ" sz="2000" i="1" dirty="0" smtClean="0">
                <a:latin typeface="Symbol" pitchFamily="18" charset="2"/>
              </a:rPr>
              <a:t>l</a:t>
            </a:r>
            <a:r>
              <a:rPr lang="cs-CZ" sz="2000" dirty="0" smtClean="0"/>
              <a:t> závisí kromě frekvence vlnění také na parametrech prostředí, ve kterém se šíří – konkrétně na fázové rychlosti šíření </a:t>
            </a:r>
            <a:r>
              <a:rPr lang="cs-CZ" sz="2000" i="1" dirty="0" smtClean="0"/>
              <a:t>v</a:t>
            </a:r>
          </a:p>
          <a:p>
            <a:pPr marL="342900" indent="-342900">
              <a:buFont typeface="Arial" pitchFamily="34" charset="0"/>
              <a:buChar char="•"/>
            </a:pPr>
            <a:endParaRPr lang="cs-CZ" sz="2000" i="1" dirty="0"/>
          </a:p>
          <a:p>
            <a:pPr marL="342900" indent="-342900">
              <a:buFont typeface="Arial" pitchFamily="34" charset="0"/>
              <a:buChar char="•"/>
            </a:pPr>
            <a:endParaRPr lang="cs-CZ" sz="2000" i="1" dirty="0" smtClean="0"/>
          </a:p>
          <a:p>
            <a:pPr marL="342900" indent="-342900">
              <a:buFont typeface="Arial" pitchFamily="34" charset="0"/>
              <a:buChar char="•"/>
            </a:pPr>
            <a:endParaRPr lang="cs-CZ" sz="1200" dirty="0" smtClean="0"/>
          </a:p>
          <a:p>
            <a:pPr marL="342900" indent="-342900">
              <a:buFont typeface="Arial" pitchFamily="34" charset="0"/>
              <a:buChar char="•"/>
            </a:pPr>
            <a:r>
              <a:rPr lang="cs-CZ" sz="2000" dirty="0" smtClean="0"/>
              <a:t>Z toho vyplývá, že stejná vlna o stejné frekvenci bude mít různou vlnovou délku v různých prostředích….</a:t>
            </a:r>
          </a:p>
          <a:p>
            <a:pPr marL="342900" indent="-342900">
              <a:buFont typeface="Arial" pitchFamily="34" charset="0"/>
              <a:buChar char="•"/>
            </a:pPr>
            <a:r>
              <a:rPr lang="cs-CZ" sz="2000" dirty="0" smtClean="0"/>
              <a:t>Jak určit rychlost šíření a na čem závisí?</a:t>
            </a:r>
          </a:p>
          <a:p>
            <a:pPr marL="342900" indent="-342900">
              <a:buFont typeface="Arial" pitchFamily="34" charset="0"/>
              <a:buChar char="•"/>
            </a:pPr>
            <a:r>
              <a:rPr lang="cs-CZ" sz="2000" dirty="0" smtClean="0"/>
              <a:t>Rychlost šíření závisí na vlastnostech prostředí (materiálu):</a:t>
            </a:r>
          </a:p>
          <a:p>
            <a:pPr marL="800100" lvl="1" indent="-342900">
              <a:buFont typeface="Arial" pitchFamily="34" charset="0"/>
              <a:buChar char="•"/>
            </a:pPr>
            <a:r>
              <a:rPr lang="cs-CZ" sz="2000" b="1" dirty="0" smtClean="0"/>
              <a:t>Permitivita </a:t>
            </a:r>
            <a:r>
              <a:rPr lang="cs-CZ" sz="2000" b="1" i="1" dirty="0" smtClean="0">
                <a:latin typeface="Symbol" pitchFamily="18" charset="2"/>
              </a:rPr>
              <a:t>e</a:t>
            </a:r>
            <a:r>
              <a:rPr lang="cs-CZ" sz="2000" i="1" dirty="0" smtClean="0">
                <a:latin typeface="Symbol" pitchFamily="18" charset="2"/>
              </a:rPr>
              <a:t> </a:t>
            </a:r>
            <a:r>
              <a:rPr lang="cs-CZ" sz="2000" dirty="0" smtClean="0">
                <a:latin typeface="+mj-lt"/>
              </a:rPr>
              <a:t>– epsilon je písmeno řecké abecedy</a:t>
            </a:r>
            <a:endParaRPr lang="cs-CZ" sz="2000" i="1" dirty="0" smtClean="0">
              <a:latin typeface="Symbol" pitchFamily="18" charset="2"/>
            </a:endParaRPr>
          </a:p>
          <a:p>
            <a:pPr marL="800100" lvl="1" indent="-342900">
              <a:buFont typeface="Arial" pitchFamily="34" charset="0"/>
              <a:buChar char="•"/>
            </a:pPr>
            <a:r>
              <a:rPr lang="cs-CZ" sz="2000" b="1" dirty="0" smtClean="0"/>
              <a:t>Permeabilita </a:t>
            </a:r>
            <a:r>
              <a:rPr lang="cs-CZ" sz="2000" b="1" i="1" dirty="0" smtClean="0">
                <a:latin typeface="Symbol" pitchFamily="18" charset="2"/>
              </a:rPr>
              <a:t>m</a:t>
            </a:r>
            <a:r>
              <a:rPr lang="cs-CZ" sz="2000" dirty="0"/>
              <a:t> – </a:t>
            </a:r>
            <a:r>
              <a:rPr lang="cs-CZ" sz="2000" dirty="0" smtClean="0"/>
              <a:t>mí </a:t>
            </a:r>
            <a:r>
              <a:rPr lang="cs-CZ" sz="2000" dirty="0"/>
              <a:t>je písmeno řecké </a:t>
            </a:r>
            <a:r>
              <a:rPr lang="cs-CZ" sz="2000" dirty="0" smtClean="0"/>
              <a:t>abecedy</a:t>
            </a:r>
            <a:endParaRPr lang="cs-CZ" sz="2000" i="1" dirty="0" smtClean="0">
              <a:latin typeface="Symbol" pitchFamily="18" charset="2"/>
            </a:endParaRPr>
          </a:p>
        </p:txBody>
      </p:sp>
      <p:graphicFrame>
        <p:nvGraphicFramePr>
          <p:cNvPr id="10" name="Objekt 9"/>
          <p:cNvGraphicFramePr>
            <a:graphicFrameLocks noChangeAspect="1"/>
          </p:cNvGraphicFramePr>
          <p:nvPr>
            <p:extLst>
              <p:ext uri="{D42A27DB-BD31-4B8C-83A1-F6EECF244321}">
                <p14:modId xmlns:p14="http://schemas.microsoft.com/office/powerpoint/2010/main" val="2860743822"/>
              </p:ext>
            </p:extLst>
          </p:nvPr>
        </p:nvGraphicFramePr>
        <p:xfrm>
          <a:off x="3098040" y="2578136"/>
          <a:ext cx="2433638" cy="763587"/>
        </p:xfrm>
        <a:graphic>
          <a:graphicData uri="http://schemas.openxmlformats.org/presentationml/2006/ole">
            <mc:AlternateContent xmlns:mc="http://schemas.openxmlformats.org/markup-compatibility/2006">
              <mc:Choice xmlns:v="urn:schemas-microsoft-com:vml" Requires="v">
                <p:oleObj spid="_x0000_s5147" name="Equation" r:id="rId5" imgW="1371600" imgH="431640" progId="Equation.DSMT4">
                  <p:embed/>
                </p:oleObj>
              </mc:Choice>
              <mc:Fallback>
                <p:oleObj name="Equation" r:id="rId5" imgW="1371600" imgH="431640" progId="Equation.DSMT4">
                  <p:embed/>
                  <p:pic>
                    <p:nvPicPr>
                      <p:cNvPr id="0" name=""/>
                      <p:cNvPicPr>
                        <a:picLocks noChangeAspect="1" noChangeArrowheads="1"/>
                      </p:cNvPicPr>
                      <p:nvPr/>
                    </p:nvPicPr>
                    <p:blipFill>
                      <a:blip r:embed="rId6"/>
                      <a:srcRect/>
                      <a:stretch>
                        <a:fillRect/>
                      </a:stretch>
                    </p:blipFill>
                    <p:spPr bwMode="auto">
                      <a:xfrm>
                        <a:off x="3098040" y="2578136"/>
                        <a:ext cx="2433638"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1" name="Picture 6" descr="C:\Users\Pavel\AppData\Local\Microsoft\Windows\Temporary Internet Files\Content.IE5\H2ETEE9Z\MC900228993[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70944" y="4077631"/>
            <a:ext cx="1285706" cy="1509880"/>
          </a:xfrm>
          <a:prstGeom prst="rect">
            <a:avLst/>
          </a:prstGeom>
          <a:noFill/>
          <a:extLst>
            <a:ext uri="{909E8E84-426E-40DD-AFC4-6F175D3DCCD1}">
              <a14:hiddenFill xmlns:a14="http://schemas.microsoft.com/office/drawing/2010/main">
                <a:solidFill>
                  <a:srgbClr val="FFFFFF"/>
                </a:solidFill>
              </a14:hiddenFill>
            </a:ext>
          </a:extLst>
        </p:spPr>
      </p:pic>
      <p:sp>
        <p:nvSpPr>
          <p:cNvPr id="12" name="Obdélník 11"/>
          <p:cNvSpPr/>
          <p:nvPr/>
        </p:nvSpPr>
        <p:spPr>
          <a:xfrm>
            <a:off x="597786" y="5299182"/>
            <a:ext cx="6537110" cy="707886"/>
          </a:xfrm>
          <a:prstGeom prst="rect">
            <a:avLst/>
          </a:prstGeom>
        </p:spPr>
        <p:txBody>
          <a:bodyPr wrap="square">
            <a:spAutoFit/>
          </a:bodyPr>
          <a:lstStyle/>
          <a:p>
            <a:pPr marL="342900" indent="-342900">
              <a:buFont typeface="Arial" pitchFamily="34" charset="0"/>
              <a:buChar char="•"/>
            </a:pPr>
            <a:r>
              <a:rPr lang="cs-CZ" sz="2000" dirty="0"/>
              <a:t>Obě jsou to materiálové konstanty, které lze nalézt ve vhodných </a:t>
            </a:r>
            <a:r>
              <a:rPr lang="cs-CZ" sz="2000" dirty="0" smtClean="0"/>
              <a:t>informačních zdrojích</a:t>
            </a:r>
            <a:endParaRPr lang="cs-CZ" sz="2000" dirty="0"/>
          </a:p>
        </p:txBody>
      </p:sp>
    </p:spTree>
    <p:extLst>
      <p:ext uri="{BB962C8B-B14F-4D97-AF65-F5344CB8AC3E}">
        <p14:creationId xmlns:p14="http://schemas.microsoft.com/office/powerpoint/2010/main" val="3835511059"/>
      </p:ext>
    </p:extLst>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Rozložení elektrického a magnetického pole v látce</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TextovéPole 12"/>
          <p:cNvSpPr txBox="1"/>
          <p:nvPr/>
        </p:nvSpPr>
        <p:spPr>
          <a:xfrm>
            <a:off x="38100" y="1331700"/>
            <a:ext cx="9050470" cy="3970318"/>
          </a:xfrm>
          <a:prstGeom prst="rect">
            <a:avLst/>
          </a:prstGeom>
          <a:noFill/>
        </p:spPr>
        <p:txBody>
          <a:bodyPr wrap="square" rtlCol="0">
            <a:spAutoFit/>
          </a:bodyPr>
          <a:lstStyle/>
          <a:p>
            <a:pPr marL="342900" indent="-342900">
              <a:buFont typeface="Arial" pitchFamily="34" charset="0"/>
              <a:buChar char="•"/>
            </a:pPr>
            <a:r>
              <a:rPr lang="cs-CZ" sz="2000" dirty="0" smtClean="0">
                <a:latin typeface="+mj-lt"/>
              </a:rPr>
              <a:t>rozložení elektrického pole v každé látce (prostředí) popisují veličiny:</a:t>
            </a:r>
          </a:p>
          <a:p>
            <a:pPr marL="800100" lvl="1" indent="-342900">
              <a:buFont typeface="Arial" pitchFamily="34" charset="0"/>
              <a:buChar char="•"/>
            </a:pPr>
            <a:r>
              <a:rPr lang="cs-CZ" sz="2000" b="1" dirty="0" smtClean="0">
                <a:solidFill>
                  <a:srgbClr val="C00000"/>
                </a:solidFill>
                <a:latin typeface="+mj-lt"/>
              </a:rPr>
              <a:t>intenzita elektrického pole E, elektrická indukce D, proudová hustota J</a:t>
            </a:r>
          </a:p>
          <a:p>
            <a:pPr marL="342900" indent="-342900">
              <a:buFont typeface="Arial" pitchFamily="34" charset="0"/>
              <a:buChar char="•"/>
            </a:pPr>
            <a:endParaRPr lang="cs-CZ" sz="1200" dirty="0" smtClean="0">
              <a:latin typeface="+mj-lt"/>
            </a:endParaRPr>
          </a:p>
          <a:p>
            <a:pPr marL="342900" indent="-342900">
              <a:buFont typeface="Arial" pitchFamily="34" charset="0"/>
              <a:buChar char="•"/>
            </a:pPr>
            <a:r>
              <a:rPr lang="cs-CZ" sz="2000" dirty="0" smtClean="0">
                <a:latin typeface="+mj-lt"/>
              </a:rPr>
              <a:t>o intenzitě elektrického pole E jsme si již říkali na předchozích cvičeních</a:t>
            </a:r>
          </a:p>
          <a:p>
            <a:pPr marL="342900" indent="-342900">
              <a:buFont typeface="Arial" pitchFamily="34" charset="0"/>
              <a:buChar char="•"/>
            </a:pPr>
            <a:r>
              <a:rPr lang="cs-CZ" sz="2000" dirty="0" smtClean="0">
                <a:solidFill>
                  <a:srgbClr val="C00000"/>
                </a:solidFill>
                <a:latin typeface="+mj-lt"/>
              </a:rPr>
              <a:t>elektrická indukce D</a:t>
            </a:r>
            <a:r>
              <a:rPr lang="cs-CZ" sz="2000" dirty="0" smtClean="0">
                <a:latin typeface="+mj-lt"/>
              </a:rPr>
              <a:t> je obsažena i v Maxwellových rovnicích, víte ve které?</a:t>
            </a:r>
          </a:p>
          <a:p>
            <a:pPr marL="533400" lvl="1" indent="-266700">
              <a:buFont typeface="Arial" pitchFamily="34" charset="0"/>
              <a:buChar char="•"/>
            </a:pPr>
            <a:r>
              <a:rPr lang="cs-CZ" sz="2000" dirty="0" smtClean="0">
                <a:latin typeface="+mj-lt"/>
              </a:rPr>
              <a:t>elektrická indukce je vektorová veličina, která vyjadřuje velikost náboje </a:t>
            </a:r>
            <a:r>
              <a:rPr lang="cs-CZ" sz="2000" dirty="0"/>
              <a:t>indukovaného </a:t>
            </a:r>
            <a:r>
              <a:rPr lang="cs-CZ" sz="2000" dirty="0" smtClean="0">
                <a:latin typeface="+mj-lt"/>
              </a:rPr>
              <a:t>na ploše vodiče, který je vložený do elektrostatického pole</a:t>
            </a:r>
          </a:p>
          <a:p>
            <a:pPr marL="533400" lvl="1" indent="-266700">
              <a:buFont typeface="Arial" pitchFamily="34" charset="0"/>
              <a:buChar char="•"/>
            </a:pPr>
            <a:endParaRPr lang="cs-CZ" sz="2000" dirty="0" smtClean="0">
              <a:latin typeface="+mj-lt"/>
            </a:endParaRPr>
          </a:p>
          <a:p>
            <a:pPr marL="342900" indent="-342900">
              <a:buFont typeface="Arial" pitchFamily="34" charset="0"/>
              <a:buChar char="•"/>
            </a:pPr>
            <a:r>
              <a:rPr lang="cs-CZ" sz="2000" dirty="0" smtClean="0"/>
              <a:t>obdobně rozložení magnetického </a:t>
            </a:r>
            <a:r>
              <a:rPr lang="cs-CZ" sz="2000" dirty="0"/>
              <a:t>pole v každé látce </a:t>
            </a:r>
            <a:r>
              <a:rPr lang="cs-CZ" sz="2000" dirty="0" smtClean="0"/>
              <a:t>popisují </a:t>
            </a:r>
            <a:r>
              <a:rPr lang="cs-CZ" sz="2000" dirty="0"/>
              <a:t>veličiny:</a:t>
            </a:r>
          </a:p>
          <a:p>
            <a:pPr marL="800100" lvl="1" indent="-342900">
              <a:buFont typeface="Arial" pitchFamily="34" charset="0"/>
              <a:buChar char="•"/>
            </a:pPr>
            <a:r>
              <a:rPr lang="cs-CZ" sz="2000" b="1" dirty="0">
                <a:solidFill>
                  <a:srgbClr val="C00000"/>
                </a:solidFill>
              </a:rPr>
              <a:t>intenzita </a:t>
            </a:r>
            <a:r>
              <a:rPr lang="cs-CZ" sz="2000" b="1" dirty="0" smtClean="0">
                <a:solidFill>
                  <a:srgbClr val="C00000"/>
                </a:solidFill>
              </a:rPr>
              <a:t>magnetického </a:t>
            </a:r>
            <a:r>
              <a:rPr lang="cs-CZ" sz="2000" b="1" dirty="0">
                <a:solidFill>
                  <a:srgbClr val="C00000"/>
                </a:solidFill>
              </a:rPr>
              <a:t>pole </a:t>
            </a:r>
            <a:r>
              <a:rPr lang="cs-CZ" sz="2000" b="1" dirty="0" smtClean="0">
                <a:solidFill>
                  <a:srgbClr val="C00000"/>
                </a:solidFill>
              </a:rPr>
              <a:t>H, magnetická </a:t>
            </a:r>
            <a:r>
              <a:rPr lang="cs-CZ" sz="2000" b="1" dirty="0">
                <a:solidFill>
                  <a:srgbClr val="C00000"/>
                </a:solidFill>
              </a:rPr>
              <a:t>indukce </a:t>
            </a:r>
            <a:r>
              <a:rPr lang="cs-CZ" sz="2000" b="1" dirty="0" smtClean="0">
                <a:solidFill>
                  <a:srgbClr val="C00000"/>
                </a:solidFill>
              </a:rPr>
              <a:t>B</a:t>
            </a:r>
            <a:endParaRPr lang="cs-CZ" sz="1200" dirty="0"/>
          </a:p>
          <a:p>
            <a:pPr marL="342900" indent="-342900">
              <a:buFont typeface="Arial" pitchFamily="34" charset="0"/>
              <a:buChar char="•"/>
            </a:pPr>
            <a:r>
              <a:rPr lang="cs-CZ" sz="2000" dirty="0" smtClean="0"/>
              <a:t>obě jsou to vektorové veličiny vyjadřující silové účinky magnetického pole a jejich míru působení na okolní náboje</a:t>
            </a:r>
            <a:endParaRPr lang="cs-CZ" sz="2000" dirty="0"/>
          </a:p>
        </p:txBody>
      </p:sp>
    </p:spTree>
    <p:extLst>
      <p:ext uri="{BB962C8B-B14F-4D97-AF65-F5344CB8AC3E}">
        <p14:creationId xmlns:p14="http://schemas.microsoft.com/office/powerpoint/2010/main" val="4089042300"/>
      </p:ext>
    </p:extLst>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Rozložení elektrického a magnetického pole v látce</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TextovéPole 12"/>
          <p:cNvSpPr txBox="1"/>
          <p:nvPr/>
        </p:nvSpPr>
        <p:spPr>
          <a:xfrm>
            <a:off x="38100" y="1331700"/>
            <a:ext cx="9050470" cy="3200876"/>
          </a:xfrm>
          <a:prstGeom prst="rect">
            <a:avLst/>
          </a:prstGeom>
          <a:noFill/>
        </p:spPr>
        <p:txBody>
          <a:bodyPr wrap="square" rtlCol="0">
            <a:spAutoFit/>
          </a:bodyPr>
          <a:lstStyle/>
          <a:p>
            <a:pPr marL="342900" indent="-342900">
              <a:buFont typeface="Arial" pitchFamily="34" charset="0"/>
              <a:buChar char="•"/>
            </a:pPr>
            <a:r>
              <a:rPr lang="cs-CZ" sz="2000" dirty="0" smtClean="0">
                <a:latin typeface="+mj-lt"/>
              </a:rPr>
              <a:t>protože míra těchto elektrických i magnetických sil závisí i na parametrech daného prostředí, platí vždy mezi elektrickou a magnetickou indukcí a intenzitou vztahy:</a:t>
            </a:r>
          </a:p>
          <a:p>
            <a:pPr marL="342900" indent="-342900">
              <a:buFont typeface="Arial" pitchFamily="34" charset="0"/>
              <a:buChar char="•"/>
            </a:pPr>
            <a:endParaRPr lang="cs-CZ" sz="2000" dirty="0">
              <a:latin typeface="+mj-lt"/>
            </a:endParaRPr>
          </a:p>
          <a:p>
            <a:pPr marL="342900" indent="-342900">
              <a:buFont typeface="Arial" pitchFamily="34" charset="0"/>
              <a:buChar char="•"/>
            </a:pPr>
            <a:endParaRPr lang="cs-CZ" sz="2000" dirty="0" smtClean="0">
              <a:latin typeface="+mj-lt"/>
            </a:endParaRPr>
          </a:p>
          <a:p>
            <a:pPr marL="342900" indent="-342900">
              <a:buFont typeface="Arial" pitchFamily="34" charset="0"/>
              <a:buChar char="•"/>
            </a:pPr>
            <a:endParaRPr lang="cs-CZ" sz="200" dirty="0">
              <a:latin typeface="+mj-lt"/>
            </a:endParaRPr>
          </a:p>
          <a:p>
            <a:pPr marL="342900" indent="-342900">
              <a:buFont typeface="Arial" pitchFamily="34" charset="0"/>
              <a:buChar char="•"/>
            </a:pPr>
            <a:r>
              <a:rPr lang="cs-CZ" sz="2000" dirty="0" smtClean="0">
                <a:latin typeface="+mj-lt"/>
              </a:rPr>
              <a:t>kde </a:t>
            </a:r>
            <a:r>
              <a:rPr lang="cs-CZ" sz="2000" b="1" i="1" dirty="0" smtClean="0">
                <a:solidFill>
                  <a:srgbClr val="C00000"/>
                </a:solidFill>
                <a:latin typeface="Symbol" panose="05050102010706020507" pitchFamily="18" charset="2"/>
              </a:rPr>
              <a:t>m</a:t>
            </a:r>
            <a:r>
              <a:rPr lang="cs-CZ" sz="2000" dirty="0" smtClean="0">
                <a:latin typeface="+mj-lt"/>
              </a:rPr>
              <a:t> je tzv. </a:t>
            </a:r>
            <a:r>
              <a:rPr lang="cs-CZ" sz="2000" dirty="0" smtClean="0">
                <a:solidFill>
                  <a:srgbClr val="C00000"/>
                </a:solidFill>
                <a:latin typeface="+mj-lt"/>
              </a:rPr>
              <a:t>permeabilita prostředí</a:t>
            </a:r>
            <a:r>
              <a:rPr lang="cs-CZ" sz="2000" dirty="0" smtClean="0">
                <a:latin typeface="+mj-lt"/>
              </a:rPr>
              <a:t>, která vyjadřuje vliv magnetizace daného materiálu (prostředí)</a:t>
            </a:r>
          </a:p>
          <a:p>
            <a:pPr marL="342900" indent="-342900">
              <a:buFont typeface="Arial" pitchFamily="34" charset="0"/>
              <a:buChar char="•"/>
            </a:pPr>
            <a:r>
              <a:rPr lang="cs-CZ" sz="2000" dirty="0" smtClean="0">
                <a:latin typeface="+mj-lt"/>
              </a:rPr>
              <a:t>a </a:t>
            </a:r>
            <a:r>
              <a:rPr lang="cs-CZ" sz="2000" b="1" i="1" dirty="0" smtClean="0">
                <a:solidFill>
                  <a:srgbClr val="C00000"/>
                </a:solidFill>
                <a:latin typeface="Symbol" panose="05050102010706020507" pitchFamily="18" charset="2"/>
              </a:rPr>
              <a:t>e</a:t>
            </a:r>
            <a:r>
              <a:rPr lang="cs-CZ" sz="2000" dirty="0" smtClean="0">
                <a:latin typeface="+mj-lt"/>
              </a:rPr>
              <a:t> je tzv. </a:t>
            </a:r>
            <a:r>
              <a:rPr lang="cs-CZ" sz="2000" dirty="0" smtClean="0">
                <a:solidFill>
                  <a:srgbClr val="C00000"/>
                </a:solidFill>
                <a:latin typeface="+mj-lt"/>
              </a:rPr>
              <a:t>permitivita prostředí</a:t>
            </a:r>
            <a:r>
              <a:rPr lang="cs-CZ" sz="2000" dirty="0" smtClean="0">
                <a:latin typeface="+mj-lt"/>
              </a:rPr>
              <a:t>, která kvantifikuje vliv polarizace materiálu</a:t>
            </a:r>
          </a:p>
          <a:p>
            <a:pPr marL="342900" indent="-342900">
              <a:buFont typeface="Arial" pitchFamily="34" charset="0"/>
              <a:buChar char="•"/>
            </a:pPr>
            <a:endParaRPr lang="cs-CZ" sz="2000" dirty="0" smtClean="0">
              <a:latin typeface="+mj-lt"/>
            </a:endParaRPr>
          </a:p>
          <a:p>
            <a:pPr marL="342900" indent="-342900">
              <a:buFont typeface="Arial" pitchFamily="34" charset="0"/>
              <a:buChar char="•"/>
            </a:pPr>
            <a:r>
              <a:rPr lang="cs-CZ" sz="2000" dirty="0" smtClean="0">
                <a:latin typeface="+mj-lt"/>
              </a:rPr>
              <a:t>Víte</a:t>
            </a:r>
            <a:r>
              <a:rPr lang="cs-CZ" sz="2000" dirty="0" smtClean="0">
                <a:latin typeface="+mj-lt"/>
              </a:rPr>
              <a:t>, na jakém principu funguje indukční vařič?</a:t>
            </a:r>
            <a:endParaRPr lang="cs-CZ" sz="2000" dirty="0"/>
          </a:p>
        </p:txBody>
      </p:sp>
      <p:graphicFrame>
        <p:nvGraphicFramePr>
          <p:cNvPr id="7" name="Objekt 6"/>
          <p:cNvGraphicFramePr>
            <a:graphicFrameLocks noChangeAspect="1"/>
          </p:cNvGraphicFramePr>
          <p:nvPr>
            <p:extLst>
              <p:ext uri="{D42A27DB-BD31-4B8C-83A1-F6EECF244321}">
                <p14:modId xmlns:p14="http://schemas.microsoft.com/office/powerpoint/2010/main" val="1308718138"/>
              </p:ext>
            </p:extLst>
          </p:nvPr>
        </p:nvGraphicFramePr>
        <p:xfrm>
          <a:off x="1079500" y="2362993"/>
          <a:ext cx="3159724" cy="465137"/>
        </p:xfrm>
        <a:graphic>
          <a:graphicData uri="http://schemas.openxmlformats.org/presentationml/2006/ole">
            <mc:AlternateContent xmlns:mc="http://schemas.openxmlformats.org/markup-compatibility/2006">
              <mc:Choice xmlns:v="urn:schemas-microsoft-com:vml" Requires="v">
                <p:oleObj spid="_x0000_s10254" name="Equation" r:id="rId5" imgW="1409400" imgH="203040" progId="Equation.DSMT4">
                  <p:embed/>
                </p:oleObj>
              </mc:Choice>
              <mc:Fallback>
                <p:oleObj name="Equation" r:id="rId5" imgW="1409400" imgH="203040" progId="Equation.DSMT4">
                  <p:embed/>
                  <p:pic>
                    <p:nvPicPr>
                      <p:cNvPr id="0" name=""/>
                      <p:cNvPicPr>
                        <a:picLocks noChangeAspect="1" noChangeArrowheads="1"/>
                      </p:cNvPicPr>
                      <p:nvPr/>
                    </p:nvPicPr>
                    <p:blipFill>
                      <a:blip r:embed="rId6"/>
                      <a:srcRect/>
                      <a:stretch>
                        <a:fillRect/>
                      </a:stretch>
                    </p:blipFill>
                    <p:spPr bwMode="auto">
                      <a:xfrm>
                        <a:off x="1079500" y="2362993"/>
                        <a:ext cx="3159724" cy="465137"/>
                      </a:xfrm>
                      <a:prstGeom prst="rect">
                        <a:avLst/>
                      </a:prstGeom>
                      <a:noFill/>
                      <a:ln>
                        <a:noFill/>
                      </a:ln>
                      <a:extLst/>
                    </p:spPr>
                  </p:pic>
                </p:oleObj>
              </mc:Fallback>
            </mc:AlternateContent>
          </a:graphicData>
        </a:graphic>
      </p:graphicFrame>
      <p:pic>
        <p:nvPicPr>
          <p:cNvPr id="10244" name="Picture 4" descr="http://media.novinky.cz/378/373788-original1-kraec.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68724" y="4522657"/>
            <a:ext cx="2757487" cy="2101861"/>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www.mff.cuni.cz/to.en/verejnost/zpravicky/02_indukce.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21300" y="4469708"/>
            <a:ext cx="2619375" cy="1872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2563381"/>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Permitivita a permeabilita</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3" name="TextovéPole 12"/>
          <p:cNvSpPr txBox="1"/>
          <p:nvPr/>
        </p:nvSpPr>
        <p:spPr>
          <a:xfrm>
            <a:off x="178349" y="1395200"/>
            <a:ext cx="8928992" cy="3354765"/>
          </a:xfrm>
          <a:prstGeom prst="rect">
            <a:avLst/>
          </a:prstGeom>
          <a:noFill/>
        </p:spPr>
        <p:txBody>
          <a:bodyPr wrap="square" rtlCol="0">
            <a:spAutoFit/>
          </a:bodyPr>
          <a:lstStyle/>
          <a:p>
            <a:pPr marL="342900" indent="-342900">
              <a:buFont typeface="Arial" pitchFamily="34" charset="0"/>
              <a:buChar char="•"/>
            </a:pPr>
            <a:r>
              <a:rPr lang="cs-CZ" sz="2000" b="1" dirty="0" smtClean="0"/>
              <a:t>Permitivita </a:t>
            </a:r>
            <a:r>
              <a:rPr lang="cs-CZ" sz="2000" b="1" i="1" dirty="0" smtClean="0">
                <a:latin typeface="Symbol" pitchFamily="18" charset="2"/>
              </a:rPr>
              <a:t>e</a:t>
            </a:r>
            <a:r>
              <a:rPr lang="cs-CZ" sz="2000" i="1" dirty="0" smtClean="0">
                <a:latin typeface="Symbol" pitchFamily="18" charset="2"/>
              </a:rPr>
              <a:t> </a:t>
            </a:r>
            <a:r>
              <a:rPr lang="cs-CZ" sz="2000" dirty="0" smtClean="0">
                <a:latin typeface="+mj-lt"/>
              </a:rPr>
              <a:t>– popisuje intenzitu elektrického pole v daném prostředí</a:t>
            </a:r>
            <a:endParaRPr lang="cs-CZ" sz="2000" i="1" dirty="0" smtClean="0">
              <a:latin typeface="Symbol" pitchFamily="18" charset="2"/>
            </a:endParaRPr>
          </a:p>
          <a:p>
            <a:pPr marL="342900" indent="-342900">
              <a:buFont typeface="Arial" pitchFamily="34" charset="0"/>
              <a:buChar char="•"/>
            </a:pPr>
            <a:r>
              <a:rPr lang="cs-CZ" sz="2000" b="1" dirty="0" smtClean="0"/>
              <a:t>Permeabilita </a:t>
            </a:r>
            <a:r>
              <a:rPr lang="cs-CZ" sz="2000" b="1" i="1" dirty="0" smtClean="0">
                <a:latin typeface="Symbol" pitchFamily="18" charset="2"/>
              </a:rPr>
              <a:t>m</a:t>
            </a:r>
            <a:r>
              <a:rPr lang="cs-CZ" sz="2000" dirty="0"/>
              <a:t> – </a:t>
            </a:r>
            <a:r>
              <a:rPr lang="cs-CZ" sz="2000" dirty="0" smtClean="0"/>
              <a:t>vyjadřuje účinky magnetického pole v konkrétním prostředí</a:t>
            </a:r>
          </a:p>
          <a:p>
            <a:pPr marL="342900" indent="-342900">
              <a:buFont typeface="Arial" pitchFamily="34" charset="0"/>
              <a:buChar char="•"/>
            </a:pPr>
            <a:endParaRPr lang="cs-CZ" sz="2000" i="1" dirty="0" smtClean="0">
              <a:latin typeface="Symbol" pitchFamily="18" charset="2"/>
            </a:endParaRPr>
          </a:p>
          <a:p>
            <a:pPr marL="342900" indent="-342900">
              <a:buFont typeface="Arial" pitchFamily="34" charset="0"/>
              <a:buChar char="•"/>
            </a:pPr>
            <a:r>
              <a:rPr lang="cs-CZ" sz="2000" dirty="0" smtClean="0">
                <a:latin typeface="+mj-lt"/>
              </a:rPr>
              <a:t>Jejich hodnoty pro konkrétní látky byly určeny vzhledem k hodnotám ve vakuu</a:t>
            </a:r>
          </a:p>
          <a:p>
            <a:pPr marL="800100" lvl="1" indent="-342900">
              <a:buFont typeface="Arial" pitchFamily="34" charset="0"/>
              <a:buChar char="•"/>
            </a:pPr>
            <a:r>
              <a:rPr lang="cs-CZ" sz="2000" dirty="0" smtClean="0">
                <a:latin typeface="+mj-lt"/>
              </a:rPr>
              <a:t>Co je to vakuum?</a:t>
            </a:r>
          </a:p>
          <a:p>
            <a:pPr marL="800100" lvl="1" indent="-342900">
              <a:buFont typeface="Arial" pitchFamily="34" charset="0"/>
              <a:buChar char="•"/>
            </a:pPr>
            <a:endParaRPr lang="cs-CZ" sz="1200" dirty="0" smtClean="0">
              <a:latin typeface="+mj-lt"/>
            </a:endParaRPr>
          </a:p>
          <a:p>
            <a:pPr marL="342900" indent="-342900">
              <a:buFont typeface="Arial" pitchFamily="34" charset="0"/>
              <a:buChar char="•"/>
            </a:pPr>
            <a:r>
              <a:rPr lang="cs-CZ" sz="2000" b="1" dirty="0" smtClean="0">
                <a:latin typeface="+mj-lt"/>
              </a:rPr>
              <a:t>Permitivita vakua </a:t>
            </a:r>
            <a:r>
              <a:rPr lang="cs-CZ" sz="2000" b="1" i="1" dirty="0" smtClean="0">
                <a:latin typeface="Symbol" pitchFamily="18" charset="2"/>
              </a:rPr>
              <a:t>e</a:t>
            </a:r>
            <a:r>
              <a:rPr lang="cs-CZ" sz="2000" b="1" i="1" baseline="-25000" dirty="0" smtClean="0">
                <a:latin typeface="+mj-lt"/>
              </a:rPr>
              <a:t>0</a:t>
            </a:r>
            <a:r>
              <a:rPr lang="cs-CZ" sz="2000" b="1" dirty="0" smtClean="0">
                <a:latin typeface="+mj-lt"/>
              </a:rPr>
              <a:t> = 8,854.10</a:t>
            </a:r>
            <a:r>
              <a:rPr lang="cs-CZ" sz="2000" b="1" baseline="30000" dirty="0" smtClean="0">
                <a:latin typeface="+mj-lt"/>
              </a:rPr>
              <a:t>-12</a:t>
            </a:r>
            <a:r>
              <a:rPr lang="cs-CZ" sz="2000" b="1" dirty="0" smtClean="0">
                <a:latin typeface="+mj-lt"/>
              </a:rPr>
              <a:t> Fm</a:t>
            </a:r>
            <a:r>
              <a:rPr lang="cs-CZ" sz="2000" b="1" baseline="30000" dirty="0" smtClean="0">
                <a:latin typeface="+mj-lt"/>
              </a:rPr>
              <a:t>-1</a:t>
            </a:r>
          </a:p>
          <a:p>
            <a:pPr marL="342900" indent="-342900">
              <a:buFont typeface="Arial" pitchFamily="34" charset="0"/>
              <a:buChar char="•"/>
            </a:pPr>
            <a:r>
              <a:rPr lang="cs-CZ" sz="2000" b="1" dirty="0" smtClean="0">
                <a:latin typeface="+mj-lt"/>
              </a:rPr>
              <a:t>Permeabilita vakua </a:t>
            </a:r>
            <a:r>
              <a:rPr lang="cs-CZ" sz="2000" b="1" i="1" dirty="0" smtClean="0">
                <a:latin typeface="Symbol" pitchFamily="18" charset="2"/>
              </a:rPr>
              <a:t>m</a:t>
            </a:r>
            <a:r>
              <a:rPr lang="cs-CZ" sz="2000" b="1" i="1" baseline="-25000" dirty="0" smtClean="0">
                <a:latin typeface="+mj-lt"/>
              </a:rPr>
              <a:t>0</a:t>
            </a:r>
            <a:r>
              <a:rPr lang="cs-CZ" sz="2000" b="1" dirty="0" smtClean="0">
                <a:latin typeface="+mj-lt"/>
              </a:rPr>
              <a:t> = 1,257.10</a:t>
            </a:r>
            <a:r>
              <a:rPr lang="cs-CZ" sz="2000" b="1" baseline="30000" dirty="0" smtClean="0">
                <a:latin typeface="+mj-lt"/>
              </a:rPr>
              <a:t>-6</a:t>
            </a:r>
            <a:r>
              <a:rPr lang="cs-CZ" sz="2000" b="1" dirty="0" smtClean="0">
                <a:latin typeface="+mj-lt"/>
              </a:rPr>
              <a:t> Hm</a:t>
            </a:r>
            <a:r>
              <a:rPr lang="cs-CZ" sz="2000" b="1" baseline="30000" dirty="0" smtClean="0">
                <a:latin typeface="+mj-lt"/>
              </a:rPr>
              <a:t>-1</a:t>
            </a:r>
          </a:p>
          <a:p>
            <a:pPr marL="342900" indent="-342900">
              <a:buFont typeface="Arial" pitchFamily="34" charset="0"/>
              <a:buChar char="•"/>
            </a:pPr>
            <a:endParaRPr lang="cs-CZ" sz="1200" dirty="0" smtClean="0">
              <a:latin typeface="+mj-lt"/>
            </a:endParaRPr>
          </a:p>
          <a:p>
            <a:pPr marL="342900" indent="-342900">
              <a:buFont typeface="Arial" pitchFamily="34" charset="0"/>
              <a:buChar char="•"/>
            </a:pPr>
            <a:r>
              <a:rPr lang="cs-CZ" sz="2000" dirty="0" smtClean="0">
                <a:latin typeface="+mj-lt"/>
              </a:rPr>
              <a:t>Hodnoty permitivity a permeability ostatních látek jsou v tabulkách vyjádřeny jako tzv. relativní permitivita a relativní permeabilita vůči hodnotám pro vakuum:</a:t>
            </a:r>
          </a:p>
        </p:txBody>
      </p:sp>
    </p:spTree>
    <p:extLst>
      <p:ext uri="{BB962C8B-B14F-4D97-AF65-F5344CB8AC3E}">
        <p14:creationId xmlns:p14="http://schemas.microsoft.com/office/powerpoint/2010/main" val="1690553779"/>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Permitivita a permeabilita</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graphicFrame>
        <p:nvGraphicFramePr>
          <p:cNvPr id="7" name="Objekt 6"/>
          <p:cNvGraphicFramePr>
            <a:graphicFrameLocks noChangeAspect="1"/>
          </p:cNvGraphicFramePr>
          <p:nvPr>
            <p:extLst>
              <p:ext uri="{D42A27DB-BD31-4B8C-83A1-F6EECF244321}">
                <p14:modId xmlns:p14="http://schemas.microsoft.com/office/powerpoint/2010/main" val="3067236369"/>
              </p:ext>
            </p:extLst>
          </p:nvPr>
        </p:nvGraphicFramePr>
        <p:xfrm>
          <a:off x="263147" y="1435883"/>
          <a:ext cx="2909677" cy="809625"/>
        </p:xfrm>
        <a:graphic>
          <a:graphicData uri="http://schemas.openxmlformats.org/presentationml/2006/ole">
            <mc:AlternateContent xmlns:mc="http://schemas.openxmlformats.org/markup-compatibility/2006">
              <mc:Choice xmlns:v="urn:schemas-microsoft-com:vml" Requires="v">
                <p:oleObj spid="_x0000_s6190" name="Equation" r:id="rId5" imgW="1562040" imgH="457200" progId="Equation.DSMT4">
                  <p:embed/>
                </p:oleObj>
              </mc:Choice>
              <mc:Fallback>
                <p:oleObj name="Equation" r:id="rId5" imgW="1562040" imgH="457200" progId="Equation.DSMT4">
                  <p:embed/>
                  <p:pic>
                    <p:nvPicPr>
                      <p:cNvPr id="0" name=""/>
                      <p:cNvPicPr>
                        <a:picLocks noChangeAspect="1" noChangeArrowheads="1"/>
                      </p:cNvPicPr>
                      <p:nvPr/>
                    </p:nvPicPr>
                    <p:blipFill>
                      <a:blip r:embed="rId6"/>
                      <a:srcRect/>
                      <a:stretch>
                        <a:fillRect/>
                      </a:stretch>
                    </p:blipFill>
                    <p:spPr bwMode="auto">
                      <a:xfrm>
                        <a:off x="263147" y="1435883"/>
                        <a:ext cx="2909677" cy="809625"/>
                      </a:xfrm>
                      <a:prstGeom prst="rect">
                        <a:avLst/>
                      </a:prstGeom>
                      <a:noFill/>
                      <a:ln>
                        <a:noFill/>
                      </a:ln>
                      <a:extLst/>
                    </p:spPr>
                  </p:pic>
                </p:oleObj>
              </mc:Fallback>
            </mc:AlternateContent>
          </a:graphicData>
        </a:graphic>
      </p:graphicFrame>
      <p:sp>
        <p:nvSpPr>
          <p:cNvPr id="8" name="Obdélník 7"/>
          <p:cNvSpPr/>
          <p:nvPr/>
        </p:nvSpPr>
        <p:spPr>
          <a:xfrm>
            <a:off x="3567448" y="1487850"/>
            <a:ext cx="5447762" cy="707886"/>
          </a:xfrm>
          <a:prstGeom prst="rect">
            <a:avLst/>
          </a:prstGeom>
        </p:spPr>
        <p:txBody>
          <a:bodyPr wrap="square">
            <a:spAutoFit/>
          </a:bodyPr>
          <a:lstStyle/>
          <a:p>
            <a:r>
              <a:rPr lang="cs-CZ" sz="2000" dirty="0" smtClean="0"/>
              <a:t>Relativní permitivita i permeabilita jsou bezrozměrná čísla uvedená v tabulkách. </a:t>
            </a:r>
            <a:endParaRPr lang="cs-CZ" sz="2000" dirty="0"/>
          </a:p>
        </p:txBody>
      </p:sp>
      <p:graphicFrame>
        <p:nvGraphicFramePr>
          <p:cNvPr id="9" name="Objekt 8"/>
          <p:cNvGraphicFramePr>
            <a:graphicFrameLocks noChangeAspect="1"/>
          </p:cNvGraphicFramePr>
          <p:nvPr>
            <p:extLst>
              <p:ext uri="{D42A27DB-BD31-4B8C-83A1-F6EECF244321}">
                <p14:modId xmlns:p14="http://schemas.microsoft.com/office/powerpoint/2010/main" val="2436615063"/>
              </p:ext>
            </p:extLst>
          </p:nvPr>
        </p:nvGraphicFramePr>
        <p:xfrm>
          <a:off x="233045" y="2356634"/>
          <a:ext cx="3027998" cy="787400"/>
        </p:xfrm>
        <a:graphic>
          <a:graphicData uri="http://schemas.openxmlformats.org/presentationml/2006/ole">
            <mc:AlternateContent xmlns:mc="http://schemas.openxmlformats.org/markup-compatibility/2006">
              <mc:Choice xmlns:v="urn:schemas-microsoft-com:vml" Requires="v">
                <p:oleObj spid="_x0000_s6191" name="Equation" r:id="rId7" imgW="1625400" imgH="444240" progId="Equation.DSMT4">
                  <p:embed/>
                </p:oleObj>
              </mc:Choice>
              <mc:Fallback>
                <p:oleObj name="Equation" r:id="rId7" imgW="1625400" imgH="444240" progId="Equation.DSMT4">
                  <p:embed/>
                  <p:pic>
                    <p:nvPicPr>
                      <p:cNvPr id="0" name=""/>
                      <p:cNvPicPr>
                        <a:picLocks noChangeAspect="1" noChangeArrowheads="1"/>
                      </p:cNvPicPr>
                      <p:nvPr/>
                    </p:nvPicPr>
                    <p:blipFill>
                      <a:blip r:embed="rId8"/>
                      <a:srcRect/>
                      <a:stretch>
                        <a:fillRect/>
                      </a:stretch>
                    </p:blipFill>
                    <p:spPr bwMode="auto">
                      <a:xfrm>
                        <a:off x="233045" y="2356634"/>
                        <a:ext cx="3027998" cy="787400"/>
                      </a:xfrm>
                      <a:prstGeom prst="rect">
                        <a:avLst/>
                      </a:prstGeom>
                      <a:noFill/>
                      <a:ln>
                        <a:noFill/>
                      </a:ln>
                      <a:extLst/>
                    </p:spPr>
                  </p:pic>
                </p:oleObj>
              </mc:Fallback>
            </mc:AlternateContent>
          </a:graphicData>
        </a:graphic>
      </p:graphicFrame>
      <p:pic>
        <p:nvPicPr>
          <p:cNvPr id="10" name="Picture 8" descr="C:\Users\Pavel\AppData\Local\Microsoft\Windows\Temporary Internet Files\Content.IE5\H2ETEE9Z\MC900440424[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94060" y="2245508"/>
            <a:ext cx="1742568" cy="136865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ulka 10"/>
          <p:cNvGraphicFramePr>
            <a:graphicFrameLocks noGrp="1"/>
          </p:cNvGraphicFramePr>
          <p:nvPr>
            <p:extLst>
              <p:ext uri="{D42A27DB-BD31-4B8C-83A1-F6EECF244321}">
                <p14:modId xmlns:p14="http://schemas.microsoft.com/office/powerpoint/2010/main" val="2999499715"/>
              </p:ext>
            </p:extLst>
          </p:nvPr>
        </p:nvGraphicFramePr>
        <p:xfrm>
          <a:off x="147236" y="3313251"/>
          <a:ext cx="6879246" cy="2595880"/>
        </p:xfrm>
        <a:graphic>
          <a:graphicData uri="http://schemas.openxmlformats.org/drawingml/2006/table">
            <a:tbl>
              <a:tblPr firstRow="1" bandRow="1">
                <a:tableStyleId>{5C22544A-7EE6-4342-B048-85BDC9FD1C3A}</a:tableStyleId>
              </a:tblPr>
              <a:tblGrid>
                <a:gridCol w="2293082"/>
                <a:gridCol w="2293082"/>
                <a:gridCol w="2293082"/>
              </a:tblGrid>
              <a:tr h="370840">
                <a:tc>
                  <a:txBody>
                    <a:bodyPr/>
                    <a:lstStyle/>
                    <a:p>
                      <a:r>
                        <a:rPr lang="cs-CZ" dirty="0" smtClean="0"/>
                        <a:t>Látka (prostředí)</a:t>
                      </a:r>
                      <a:endParaRPr lang="cs-CZ" dirty="0"/>
                    </a:p>
                  </a:txBody>
                  <a:tcPr/>
                </a:tc>
                <a:tc>
                  <a:txBody>
                    <a:bodyPr/>
                    <a:lstStyle/>
                    <a:p>
                      <a:r>
                        <a:rPr lang="cs-CZ" dirty="0" err="1" smtClean="0"/>
                        <a:t>Rel</a:t>
                      </a:r>
                      <a:r>
                        <a:rPr lang="cs-CZ" dirty="0" smtClean="0"/>
                        <a:t>. permitivita </a:t>
                      </a:r>
                      <a:r>
                        <a:rPr lang="cs-CZ" i="1" dirty="0" err="1" smtClean="0">
                          <a:latin typeface="Symbol" pitchFamily="18" charset="2"/>
                        </a:rPr>
                        <a:t>e</a:t>
                      </a:r>
                      <a:r>
                        <a:rPr lang="cs-CZ" i="1" baseline="-25000" dirty="0" err="1" smtClean="0"/>
                        <a:t>r</a:t>
                      </a:r>
                      <a:endParaRPr lang="cs-CZ" i="1" baseline="-25000" dirty="0"/>
                    </a:p>
                  </a:txBody>
                  <a:tcPr/>
                </a:tc>
                <a:tc>
                  <a:txBody>
                    <a:bodyPr/>
                    <a:lstStyle/>
                    <a:p>
                      <a:r>
                        <a:rPr lang="cs-CZ" dirty="0" err="1" smtClean="0"/>
                        <a:t>Rel</a:t>
                      </a:r>
                      <a:r>
                        <a:rPr lang="cs-CZ" dirty="0" smtClean="0"/>
                        <a:t>. permeabilita </a:t>
                      </a:r>
                      <a:r>
                        <a:rPr lang="cs-CZ" i="1" dirty="0" err="1" smtClean="0">
                          <a:latin typeface="Symbol" pitchFamily="18" charset="2"/>
                        </a:rPr>
                        <a:t>m</a:t>
                      </a:r>
                      <a:r>
                        <a:rPr lang="cs-CZ" i="1" baseline="-25000" dirty="0" err="1" smtClean="0"/>
                        <a:t>r</a:t>
                      </a:r>
                      <a:endParaRPr lang="cs-CZ" i="1" baseline="-25000" dirty="0"/>
                    </a:p>
                  </a:txBody>
                  <a:tcPr/>
                </a:tc>
              </a:tr>
              <a:tr h="370840">
                <a:tc>
                  <a:txBody>
                    <a:bodyPr/>
                    <a:lstStyle/>
                    <a:p>
                      <a:r>
                        <a:rPr lang="cs-CZ" dirty="0" smtClean="0"/>
                        <a:t>vakuum</a:t>
                      </a:r>
                      <a:endParaRPr lang="cs-CZ" dirty="0"/>
                    </a:p>
                  </a:txBody>
                  <a:tcPr/>
                </a:tc>
                <a:tc>
                  <a:txBody>
                    <a:bodyPr/>
                    <a:lstStyle/>
                    <a:p>
                      <a:pPr algn="ctr"/>
                      <a:r>
                        <a:rPr lang="cs-CZ" dirty="0" smtClean="0"/>
                        <a:t>1</a:t>
                      </a:r>
                      <a:endParaRPr lang="cs-CZ" dirty="0"/>
                    </a:p>
                  </a:txBody>
                  <a:tcPr/>
                </a:tc>
                <a:tc>
                  <a:txBody>
                    <a:bodyPr/>
                    <a:lstStyle/>
                    <a:p>
                      <a:pPr algn="ctr"/>
                      <a:r>
                        <a:rPr lang="cs-CZ" dirty="0" smtClean="0"/>
                        <a:t>1</a:t>
                      </a:r>
                      <a:endParaRPr lang="cs-CZ" dirty="0"/>
                    </a:p>
                  </a:txBody>
                  <a:tcPr/>
                </a:tc>
              </a:tr>
              <a:tr h="370840">
                <a:tc>
                  <a:txBody>
                    <a:bodyPr/>
                    <a:lstStyle/>
                    <a:p>
                      <a:r>
                        <a:rPr lang="cs-CZ" dirty="0" smtClean="0"/>
                        <a:t>vzduch</a:t>
                      </a:r>
                      <a:endParaRPr lang="cs-CZ" dirty="0"/>
                    </a:p>
                  </a:txBody>
                  <a:tcPr/>
                </a:tc>
                <a:tc>
                  <a:txBody>
                    <a:bodyPr/>
                    <a:lstStyle/>
                    <a:p>
                      <a:pPr algn="ctr"/>
                      <a:r>
                        <a:rPr lang="cs-CZ" dirty="0" smtClean="0"/>
                        <a:t>1,0005</a:t>
                      </a:r>
                      <a:endParaRPr lang="cs-CZ" dirty="0"/>
                    </a:p>
                  </a:txBody>
                  <a:tcPr/>
                </a:tc>
                <a:tc>
                  <a:txBody>
                    <a:bodyPr/>
                    <a:lstStyle/>
                    <a:p>
                      <a:pPr algn="ctr"/>
                      <a:r>
                        <a:rPr lang="en-US" dirty="0" smtClean="0"/>
                        <a:t>~</a:t>
                      </a:r>
                      <a:r>
                        <a:rPr lang="cs-CZ" dirty="0" smtClean="0"/>
                        <a:t>1</a:t>
                      </a:r>
                      <a:endParaRPr lang="cs-CZ" dirty="0"/>
                    </a:p>
                  </a:txBody>
                  <a:tcPr/>
                </a:tc>
              </a:tr>
              <a:tr h="370840">
                <a:tc>
                  <a:txBody>
                    <a:bodyPr/>
                    <a:lstStyle/>
                    <a:p>
                      <a:r>
                        <a:rPr lang="cs-CZ" dirty="0" smtClean="0"/>
                        <a:t>voda</a:t>
                      </a:r>
                      <a:endParaRPr lang="cs-CZ" dirty="0"/>
                    </a:p>
                  </a:txBody>
                  <a:tcPr/>
                </a:tc>
                <a:tc>
                  <a:txBody>
                    <a:bodyPr/>
                    <a:lstStyle/>
                    <a:p>
                      <a:pPr algn="ctr"/>
                      <a:r>
                        <a:rPr lang="cs-CZ" dirty="0" smtClean="0"/>
                        <a:t>81</a:t>
                      </a:r>
                      <a:endParaRPr lang="cs-CZ" dirty="0"/>
                    </a:p>
                  </a:txBody>
                  <a:tcPr/>
                </a:tc>
                <a:tc>
                  <a:txBody>
                    <a:bodyPr/>
                    <a:lstStyle/>
                    <a:p>
                      <a:pPr algn="ctr"/>
                      <a:r>
                        <a:rPr lang="en-US" dirty="0" smtClean="0"/>
                        <a:t>~</a:t>
                      </a:r>
                      <a:r>
                        <a:rPr lang="cs-CZ" dirty="0" smtClean="0"/>
                        <a:t>1</a:t>
                      </a:r>
                      <a:endParaRPr lang="cs-CZ" dirty="0"/>
                    </a:p>
                  </a:txBody>
                  <a:tcPr/>
                </a:tc>
              </a:tr>
              <a:tr h="370840">
                <a:tc>
                  <a:txBody>
                    <a:bodyPr/>
                    <a:lstStyle/>
                    <a:p>
                      <a:r>
                        <a:rPr lang="cs-CZ" dirty="0" smtClean="0"/>
                        <a:t>sklo</a:t>
                      </a:r>
                      <a:endParaRPr lang="cs-CZ" dirty="0"/>
                    </a:p>
                  </a:txBody>
                  <a:tcPr/>
                </a:tc>
                <a:tc>
                  <a:txBody>
                    <a:bodyPr/>
                    <a:lstStyle/>
                    <a:p>
                      <a:pPr algn="ctr"/>
                      <a:r>
                        <a:rPr lang="cs-CZ" dirty="0" smtClean="0"/>
                        <a:t>4-15</a:t>
                      </a:r>
                      <a:endParaRPr lang="cs-CZ" dirty="0"/>
                    </a:p>
                  </a:txBody>
                  <a:tcPr/>
                </a:tc>
                <a:tc>
                  <a:txBody>
                    <a:bodyPr/>
                    <a:lstStyle/>
                    <a:p>
                      <a:pPr algn="ctr"/>
                      <a:r>
                        <a:rPr lang="en-US" dirty="0" smtClean="0"/>
                        <a:t>~</a:t>
                      </a:r>
                      <a:r>
                        <a:rPr lang="cs-CZ" dirty="0" smtClean="0"/>
                        <a:t>1</a:t>
                      </a:r>
                      <a:endParaRPr lang="cs-CZ" dirty="0"/>
                    </a:p>
                  </a:txBody>
                  <a:tcPr/>
                </a:tc>
              </a:tr>
              <a:tr h="370840">
                <a:tc>
                  <a:txBody>
                    <a:bodyPr/>
                    <a:lstStyle/>
                    <a:p>
                      <a:r>
                        <a:rPr lang="cs-CZ" dirty="0" smtClean="0"/>
                        <a:t>papír</a:t>
                      </a:r>
                      <a:endParaRPr lang="cs-CZ" dirty="0"/>
                    </a:p>
                  </a:txBody>
                  <a:tcPr/>
                </a:tc>
                <a:tc>
                  <a:txBody>
                    <a:bodyPr/>
                    <a:lstStyle/>
                    <a:p>
                      <a:pPr algn="ctr"/>
                      <a:r>
                        <a:rPr lang="cs-CZ" dirty="0" smtClean="0"/>
                        <a:t>3,5</a:t>
                      </a:r>
                      <a:endParaRPr lang="cs-CZ" dirty="0"/>
                    </a:p>
                  </a:txBody>
                  <a:tcPr/>
                </a:tc>
                <a:tc>
                  <a:txBody>
                    <a:bodyPr/>
                    <a:lstStyle/>
                    <a:p>
                      <a:pPr algn="ctr"/>
                      <a:r>
                        <a:rPr lang="en-US" dirty="0" smtClean="0"/>
                        <a:t>~</a:t>
                      </a:r>
                      <a:r>
                        <a:rPr lang="cs-CZ" dirty="0" smtClean="0"/>
                        <a:t>1</a:t>
                      </a:r>
                      <a:endParaRPr lang="cs-CZ" dirty="0"/>
                    </a:p>
                  </a:txBody>
                  <a:tcPr/>
                </a:tc>
              </a:tr>
              <a:tr h="370840">
                <a:tc>
                  <a:txBody>
                    <a:bodyPr/>
                    <a:lstStyle/>
                    <a:p>
                      <a:r>
                        <a:rPr lang="cs-CZ" dirty="0" smtClean="0"/>
                        <a:t>polystyren</a:t>
                      </a:r>
                      <a:endParaRPr lang="cs-CZ" dirty="0"/>
                    </a:p>
                  </a:txBody>
                  <a:tcPr/>
                </a:tc>
                <a:tc>
                  <a:txBody>
                    <a:bodyPr/>
                    <a:lstStyle/>
                    <a:p>
                      <a:pPr algn="ctr"/>
                      <a:r>
                        <a:rPr lang="cs-CZ" dirty="0" smtClean="0"/>
                        <a:t>2,6</a:t>
                      </a:r>
                      <a:endParaRPr lang="cs-CZ"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r>
                        <a:rPr lang="cs-CZ" dirty="0" smtClean="0"/>
                        <a:t>1</a:t>
                      </a:r>
                    </a:p>
                  </a:txBody>
                  <a:tcPr/>
                </a:tc>
              </a:tr>
            </a:tbl>
          </a:graphicData>
        </a:graphic>
      </p:graphicFrame>
    </p:spTree>
    <p:extLst>
      <p:ext uri="{BB962C8B-B14F-4D97-AF65-F5344CB8AC3E}">
        <p14:creationId xmlns:p14="http://schemas.microsoft.com/office/powerpoint/2010/main" val="3513592671"/>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Permitivita a permeabilita</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2" name="Obdélník 11"/>
          <p:cNvSpPr/>
          <p:nvPr/>
        </p:nvSpPr>
        <p:spPr>
          <a:xfrm>
            <a:off x="220347" y="1510710"/>
            <a:ext cx="8613576" cy="3170099"/>
          </a:xfrm>
          <a:prstGeom prst="rect">
            <a:avLst/>
          </a:prstGeom>
        </p:spPr>
        <p:txBody>
          <a:bodyPr wrap="square">
            <a:spAutoFit/>
          </a:bodyPr>
          <a:lstStyle/>
          <a:p>
            <a:pPr marL="342900" indent="-342900">
              <a:buFont typeface="Arial" pitchFamily="34" charset="0"/>
              <a:buChar char="•"/>
            </a:pPr>
            <a:r>
              <a:rPr lang="cs-CZ" sz="2000" dirty="0" smtClean="0"/>
              <a:t>Hodnota </a:t>
            </a:r>
            <a:r>
              <a:rPr lang="cs-CZ" sz="2000" b="1" dirty="0" smtClean="0"/>
              <a:t>relativní permitivity</a:t>
            </a:r>
            <a:r>
              <a:rPr lang="cs-CZ" sz="2000" dirty="0" smtClean="0"/>
              <a:t> se udává pro izolanty (dielektrika) – čím vyšší hodnota, tím je daná látka lepším dielektrikem</a:t>
            </a:r>
          </a:p>
          <a:p>
            <a:pPr marL="800100" lvl="1" indent="-342900">
              <a:buFont typeface="Arial" pitchFamily="34" charset="0"/>
              <a:buChar char="•"/>
            </a:pPr>
            <a:r>
              <a:rPr lang="cs-CZ" sz="2000" dirty="0" err="1" smtClean="0"/>
              <a:t>Rel</a:t>
            </a:r>
            <a:r>
              <a:rPr lang="cs-CZ" sz="2000" dirty="0" smtClean="0"/>
              <a:t>. permitivita udává, kolikrát se zmenší elektrická síla při vložení elektrického náboje do daného prostředí</a:t>
            </a:r>
          </a:p>
          <a:p>
            <a:pPr marL="800100" lvl="1" indent="-342900">
              <a:buFont typeface="Arial" pitchFamily="34" charset="0"/>
              <a:buChar char="•"/>
            </a:pPr>
            <a:endParaRPr lang="cs-CZ" sz="2000" dirty="0" smtClean="0"/>
          </a:p>
          <a:p>
            <a:pPr marL="342900" indent="-342900">
              <a:buFont typeface="Arial" pitchFamily="34" charset="0"/>
              <a:buChar char="•"/>
            </a:pPr>
            <a:r>
              <a:rPr lang="cs-CZ" sz="2000" dirty="0" smtClean="0"/>
              <a:t>Hodnota </a:t>
            </a:r>
            <a:r>
              <a:rPr lang="cs-CZ" sz="2000" b="1" dirty="0" smtClean="0"/>
              <a:t>relativní permeability</a:t>
            </a:r>
            <a:r>
              <a:rPr lang="cs-CZ" sz="2000" dirty="0" smtClean="0"/>
              <a:t> popisuje interakci konkrétní látky při jejím vložení do magnetického pole</a:t>
            </a:r>
          </a:p>
          <a:p>
            <a:pPr marL="800100" lvl="1" indent="-342900">
              <a:buFont typeface="Arial" pitchFamily="34" charset="0"/>
              <a:buChar char="•"/>
            </a:pPr>
            <a:r>
              <a:rPr lang="cs-CZ" sz="2000" dirty="0" err="1" smtClean="0"/>
              <a:t>Rel</a:t>
            </a:r>
            <a:r>
              <a:rPr lang="cs-CZ" sz="2000" dirty="0" smtClean="0"/>
              <a:t>. permeabilita většiny látek je blízko 1, výjimku tvoří feromagnetické, </a:t>
            </a:r>
            <a:r>
              <a:rPr lang="cs-CZ" sz="2000" dirty="0" err="1" smtClean="0"/>
              <a:t>ferimagnetické</a:t>
            </a:r>
            <a:r>
              <a:rPr lang="cs-CZ" sz="2000" dirty="0" smtClean="0"/>
              <a:t> nebo paramagnetické látky:</a:t>
            </a:r>
          </a:p>
          <a:p>
            <a:pPr marL="1257300" lvl="2" indent="-342900">
              <a:buFont typeface="Arial" pitchFamily="34" charset="0"/>
              <a:buChar char="•"/>
            </a:pPr>
            <a:r>
              <a:rPr lang="cs-CZ" sz="2000" dirty="0"/>
              <a:t>n</a:t>
            </a:r>
            <a:r>
              <a:rPr lang="cs-CZ" sz="2000" dirty="0" smtClean="0"/>
              <a:t>apř. železo </a:t>
            </a:r>
            <a:r>
              <a:rPr lang="cs-CZ" sz="2000" dirty="0" err="1" smtClean="0">
                <a:latin typeface="Symbol" pitchFamily="18" charset="2"/>
              </a:rPr>
              <a:t>m</a:t>
            </a:r>
            <a:r>
              <a:rPr lang="cs-CZ" sz="2000" baseline="-25000" dirty="0" err="1" smtClean="0"/>
              <a:t>r</a:t>
            </a:r>
            <a:r>
              <a:rPr lang="cs-CZ" sz="2000" dirty="0" smtClean="0"/>
              <a:t> = 300-8000, kobalt </a:t>
            </a:r>
            <a:r>
              <a:rPr lang="cs-CZ" sz="2000" dirty="0" err="1" smtClean="0">
                <a:latin typeface="Symbol" pitchFamily="18" charset="2"/>
              </a:rPr>
              <a:t>m</a:t>
            </a:r>
            <a:r>
              <a:rPr lang="cs-CZ" sz="2000" baseline="-25000" dirty="0" err="1" smtClean="0"/>
              <a:t>r</a:t>
            </a:r>
            <a:r>
              <a:rPr lang="cs-CZ" sz="2000" dirty="0" smtClean="0"/>
              <a:t> = 80-200</a:t>
            </a:r>
            <a:endParaRPr lang="cs-CZ" sz="2000" dirty="0"/>
          </a:p>
        </p:txBody>
      </p:sp>
    </p:spTree>
    <p:extLst>
      <p:ext uri="{BB962C8B-B14F-4D97-AF65-F5344CB8AC3E}">
        <p14:creationId xmlns:p14="http://schemas.microsoft.com/office/powerpoint/2010/main" val="1163952952"/>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Rychlost šíření elektromagnetické vlny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7" name="TextovéPole 6"/>
          <p:cNvSpPr txBox="1"/>
          <p:nvPr/>
        </p:nvSpPr>
        <p:spPr>
          <a:xfrm>
            <a:off x="33689" y="1317927"/>
            <a:ext cx="9108504" cy="4401205"/>
          </a:xfrm>
          <a:prstGeom prst="rect">
            <a:avLst/>
          </a:prstGeom>
          <a:noFill/>
        </p:spPr>
        <p:txBody>
          <a:bodyPr wrap="square" rtlCol="0">
            <a:spAutoFit/>
          </a:bodyPr>
          <a:lstStyle/>
          <a:p>
            <a:pPr marL="342900" indent="-342900">
              <a:buFont typeface="Arial" pitchFamily="34" charset="0"/>
              <a:buChar char="•"/>
            </a:pPr>
            <a:r>
              <a:rPr lang="cs-CZ" sz="2000" dirty="0" smtClean="0"/>
              <a:t>Rychlost šíření v konkrétním prostředí lze vyjádřit jako:</a:t>
            </a:r>
          </a:p>
          <a:p>
            <a:pPr marL="342900" indent="-342900">
              <a:buFont typeface="Arial" pitchFamily="34" charset="0"/>
              <a:buChar char="•"/>
            </a:pPr>
            <a:endParaRPr lang="cs-CZ" sz="2000" dirty="0">
              <a:latin typeface="+mj-lt"/>
            </a:endParaRPr>
          </a:p>
          <a:p>
            <a:pPr marL="342900" indent="-342900">
              <a:buFont typeface="Arial" pitchFamily="34" charset="0"/>
              <a:buChar char="•"/>
            </a:pPr>
            <a:endParaRPr lang="cs-CZ" sz="2000" dirty="0" smtClean="0">
              <a:latin typeface="+mj-lt"/>
            </a:endParaRPr>
          </a:p>
          <a:p>
            <a:pPr marL="342900" indent="-342900">
              <a:buFont typeface="Arial" pitchFamily="34" charset="0"/>
              <a:buChar char="•"/>
            </a:pPr>
            <a:endParaRPr lang="cs-CZ" sz="2000" dirty="0">
              <a:latin typeface="+mj-lt"/>
            </a:endParaRPr>
          </a:p>
          <a:p>
            <a:pPr marL="342900" indent="-342900">
              <a:buFont typeface="Arial" pitchFamily="34" charset="0"/>
              <a:buChar char="•"/>
            </a:pPr>
            <a:r>
              <a:rPr lang="cs-CZ" sz="2000" dirty="0" smtClean="0">
                <a:latin typeface="+mj-lt"/>
              </a:rPr>
              <a:t>Tedy jako převrácenou hodnotu odmocniny ze součinu permitivity a permeability dané látky</a:t>
            </a:r>
          </a:p>
          <a:p>
            <a:pPr marL="342900" indent="-342900">
              <a:buFont typeface="Arial" pitchFamily="34" charset="0"/>
              <a:buChar char="•"/>
            </a:pPr>
            <a:r>
              <a:rPr lang="cs-CZ" sz="2000" dirty="0" smtClean="0">
                <a:latin typeface="+mj-lt"/>
              </a:rPr>
              <a:t>Jaká je rychlost šíření elektromagnetické vlny ve vakuu?</a:t>
            </a:r>
          </a:p>
          <a:p>
            <a:pPr marL="342900" indent="-342900">
              <a:buFont typeface="Arial" pitchFamily="34" charset="0"/>
              <a:buChar char="•"/>
            </a:pPr>
            <a:r>
              <a:rPr lang="cs-CZ" sz="2000" dirty="0" smtClean="0">
                <a:latin typeface="+mj-lt"/>
              </a:rPr>
              <a:t>Světlo je druh elektromagnetického záření – </a:t>
            </a:r>
            <a:r>
              <a:rPr lang="cs-CZ" sz="2000" b="1" dirty="0" smtClean="0">
                <a:latin typeface="+mj-lt"/>
              </a:rPr>
              <a:t>rychlost šíření elektromagnetických vln ve vakuu je rovna rychlosti světla ve vakuu </a:t>
            </a:r>
            <a:r>
              <a:rPr lang="cs-CZ" sz="2000" b="1" i="1" dirty="0" smtClean="0">
                <a:latin typeface="+mj-lt"/>
              </a:rPr>
              <a:t>c</a:t>
            </a:r>
          </a:p>
          <a:p>
            <a:pPr marL="342900" indent="-342900">
              <a:buFont typeface="Arial" pitchFamily="34" charset="0"/>
              <a:buChar char="•"/>
            </a:pPr>
            <a:r>
              <a:rPr lang="cs-CZ" sz="2000" dirty="0" smtClean="0">
                <a:latin typeface="+mj-lt"/>
              </a:rPr>
              <a:t>A jaká je tedy rychlost světla ve vakuu?</a:t>
            </a:r>
          </a:p>
          <a:p>
            <a:pPr marL="342900" indent="-342900">
              <a:buFont typeface="Arial" pitchFamily="34" charset="0"/>
              <a:buChar char="•"/>
            </a:pPr>
            <a:endParaRPr lang="cs-CZ" sz="2000" dirty="0">
              <a:latin typeface="+mj-lt"/>
            </a:endParaRPr>
          </a:p>
          <a:p>
            <a:pPr marL="342900" indent="-342900">
              <a:buFont typeface="Arial" pitchFamily="34" charset="0"/>
              <a:buChar char="•"/>
            </a:pPr>
            <a:endParaRPr lang="cs-CZ" sz="2000" dirty="0" smtClean="0">
              <a:latin typeface="+mj-lt"/>
            </a:endParaRPr>
          </a:p>
          <a:p>
            <a:pPr marL="342900" indent="-342900">
              <a:buFont typeface="Arial" pitchFamily="34" charset="0"/>
              <a:buChar char="•"/>
            </a:pPr>
            <a:endParaRPr lang="cs-CZ" sz="2000" dirty="0">
              <a:latin typeface="+mj-lt"/>
            </a:endParaRPr>
          </a:p>
          <a:p>
            <a:pPr marL="342900" indent="-342900">
              <a:buFont typeface="Arial" pitchFamily="34" charset="0"/>
              <a:buChar char="•"/>
            </a:pPr>
            <a:endParaRPr lang="cs-CZ" sz="2000" dirty="0" smtClean="0">
              <a:latin typeface="+mj-lt"/>
            </a:endParaRPr>
          </a:p>
        </p:txBody>
      </p:sp>
      <p:graphicFrame>
        <p:nvGraphicFramePr>
          <p:cNvPr id="8" name="Objekt 7"/>
          <p:cNvGraphicFramePr>
            <a:graphicFrameLocks noChangeAspect="1"/>
          </p:cNvGraphicFramePr>
          <p:nvPr>
            <p:extLst>
              <p:ext uri="{D42A27DB-BD31-4B8C-83A1-F6EECF244321}">
                <p14:modId xmlns:p14="http://schemas.microsoft.com/office/powerpoint/2010/main" val="3015774426"/>
              </p:ext>
            </p:extLst>
          </p:nvPr>
        </p:nvGraphicFramePr>
        <p:xfrm>
          <a:off x="595176" y="1708879"/>
          <a:ext cx="1284287" cy="849312"/>
        </p:xfrm>
        <a:graphic>
          <a:graphicData uri="http://schemas.openxmlformats.org/presentationml/2006/ole">
            <mc:AlternateContent xmlns:mc="http://schemas.openxmlformats.org/markup-compatibility/2006">
              <mc:Choice xmlns:v="urn:schemas-microsoft-com:vml" Requires="v">
                <p:oleObj spid="_x0000_s8234" name="Equation" r:id="rId5" imgW="723600" imgH="469800" progId="Equation.DSMT4">
                  <p:embed/>
                </p:oleObj>
              </mc:Choice>
              <mc:Fallback>
                <p:oleObj name="Equation" r:id="rId5" imgW="723600" imgH="469800" progId="Equation.DSMT4">
                  <p:embed/>
                  <p:pic>
                    <p:nvPicPr>
                      <p:cNvPr id="0" name=""/>
                      <p:cNvPicPr>
                        <a:picLocks noChangeAspect="1" noChangeArrowheads="1"/>
                      </p:cNvPicPr>
                      <p:nvPr/>
                    </p:nvPicPr>
                    <p:blipFill>
                      <a:blip r:embed="rId6"/>
                      <a:srcRect/>
                      <a:stretch>
                        <a:fillRect/>
                      </a:stretch>
                    </p:blipFill>
                    <p:spPr bwMode="auto">
                      <a:xfrm>
                        <a:off x="595176" y="1708879"/>
                        <a:ext cx="1284287" cy="849312"/>
                      </a:xfrm>
                      <a:prstGeom prst="rect">
                        <a:avLst/>
                      </a:prstGeom>
                      <a:noFill/>
                      <a:ln>
                        <a:noFill/>
                      </a:ln>
                      <a:extLst/>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3682800543"/>
              </p:ext>
            </p:extLst>
          </p:nvPr>
        </p:nvGraphicFramePr>
        <p:xfrm>
          <a:off x="479425" y="4414346"/>
          <a:ext cx="3536950" cy="873125"/>
        </p:xfrm>
        <a:graphic>
          <a:graphicData uri="http://schemas.openxmlformats.org/presentationml/2006/ole">
            <mc:AlternateContent xmlns:mc="http://schemas.openxmlformats.org/markup-compatibility/2006">
              <mc:Choice xmlns:v="urn:schemas-microsoft-com:vml" Requires="v">
                <p:oleObj spid="_x0000_s8235" name="Equation" r:id="rId7" imgW="1993680" imgH="482400" progId="Equation.DSMT4">
                  <p:embed/>
                </p:oleObj>
              </mc:Choice>
              <mc:Fallback>
                <p:oleObj name="Equation" r:id="rId7" imgW="1993680" imgH="482400" progId="Equation.DSMT4">
                  <p:embed/>
                  <p:pic>
                    <p:nvPicPr>
                      <p:cNvPr id="0" name=""/>
                      <p:cNvPicPr>
                        <a:picLocks noChangeAspect="1" noChangeArrowheads="1"/>
                      </p:cNvPicPr>
                      <p:nvPr/>
                    </p:nvPicPr>
                    <p:blipFill>
                      <a:blip r:embed="rId8"/>
                      <a:srcRect/>
                      <a:stretch>
                        <a:fillRect/>
                      </a:stretch>
                    </p:blipFill>
                    <p:spPr bwMode="auto">
                      <a:xfrm>
                        <a:off x="479425" y="4414346"/>
                        <a:ext cx="3536950"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 name="Obrázek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971319" y="4516994"/>
            <a:ext cx="2808312" cy="1674256"/>
          </a:xfrm>
          <a:prstGeom prst="rect">
            <a:avLst/>
          </a:prstGeom>
        </p:spPr>
      </p:pic>
    </p:spTree>
    <p:extLst>
      <p:ext uri="{BB962C8B-B14F-4D97-AF65-F5344CB8AC3E}">
        <p14:creationId xmlns:p14="http://schemas.microsoft.com/office/powerpoint/2010/main" val="1368703023"/>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Rychlost šíření elektromagnetické vlny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1" name="Obdélník 10"/>
          <p:cNvSpPr/>
          <p:nvPr/>
        </p:nvSpPr>
        <p:spPr>
          <a:xfrm>
            <a:off x="121478" y="1372080"/>
            <a:ext cx="8932369" cy="1631216"/>
          </a:xfrm>
          <a:prstGeom prst="rect">
            <a:avLst/>
          </a:prstGeom>
        </p:spPr>
        <p:txBody>
          <a:bodyPr wrap="square">
            <a:spAutoFit/>
          </a:bodyPr>
          <a:lstStyle/>
          <a:p>
            <a:r>
              <a:rPr lang="cs-CZ" sz="2000" dirty="0" smtClean="0"/>
              <a:t>A jaká je rychlost šíření světla a elektromagnetických vln ve vzduchu?</a:t>
            </a:r>
          </a:p>
          <a:p>
            <a:pPr marL="342900" indent="-342900">
              <a:buFont typeface="Arial" pitchFamily="34" charset="0"/>
              <a:buChar char="•"/>
            </a:pPr>
            <a:r>
              <a:rPr lang="cs-CZ" sz="2000" dirty="0" smtClean="0"/>
              <a:t>Pro vzduch platí, že jeho </a:t>
            </a:r>
            <a:r>
              <a:rPr lang="cs-CZ" sz="2000" b="1" dirty="0" smtClean="0"/>
              <a:t>relativní permitivita i relativní permeabilita jsou přibližně rovny 1</a:t>
            </a:r>
          </a:p>
          <a:p>
            <a:pPr marL="342900" indent="-342900">
              <a:buFont typeface="Arial" pitchFamily="34" charset="0"/>
              <a:buChar char="•"/>
            </a:pPr>
            <a:r>
              <a:rPr lang="cs-CZ" sz="2000" b="1" dirty="0" smtClean="0">
                <a:solidFill>
                  <a:srgbClr val="C00000"/>
                </a:solidFill>
              </a:rPr>
              <a:t>Tedy rychlost šíření světla i elektromagnetických vln ve vzduchu je přibližně </a:t>
            </a:r>
            <a:r>
              <a:rPr lang="cs-CZ" sz="2000" b="1" i="1" dirty="0" smtClean="0">
                <a:solidFill>
                  <a:srgbClr val="C00000"/>
                </a:solidFill>
              </a:rPr>
              <a:t>c</a:t>
            </a:r>
            <a:endParaRPr lang="cs-CZ" sz="2000" b="1" i="1" dirty="0">
              <a:solidFill>
                <a:srgbClr val="C00000"/>
              </a:solidFill>
            </a:endParaRPr>
          </a:p>
        </p:txBody>
      </p:sp>
      <p:sp>
        <p:nvSpPr>
          <p:cNvPr id="12" name="TextovéPole 11"/>
          <p:cNvSpPr txBox="1"/>
          <p:nvPr/>
        </p:nvSpPr>
        <p:spPr>
          <a:xfrm>
            <a:off x="244869" y="3073406"/>
            <a:ext cx="8685585" cy="400110"/>
          </a:xfrm>
          <a:prstGeom prst="rect">
            <a:avLst/>
          </a:prstGeom>
          <a:noFill/>
        </p:spPr>
        <p:txBody>
          <a:bodyPr wrap="square" rtlCol="0">
            <a:spAutoFit/>
          </a:bodyPr>
          <a:lstStyle/>
          <a:p>
            <a:r>
              <a:rPr lang="cs-CZ" sz="2000" b="1" dirty="0" smtClean="0">
                <a:solidFill>
                  <a:srgbClr val="C00000"/>
                </a:solidFill>
              </a:rPr>
              <a:t>Rychlost šíření elektromagnetické vlny mezi vodiči</a:t>
            </a:r>
            <a:endParaRPr lang="cs-CZ" sz="2000" b="1" dirty="0">
              <a:solidFill>
                <a:srgbClr val="C00000"/>
              </a:solidFill>
            </a:endParaRPr>
          </a:p>
        </p:txBody>
      </p:sp>
      <p:sp>
        <p:nvSpPr>
          <p:cNvPr id="13" name="Obdélník 12"/>
          <p:cNvSpPr/>
          <p:nvPr/>
        </p:nvSpPr>
        <p:spPr>
          <a:xfrm>
            <a:off x="112509" y="3501626"/>
            <a:ext cx="8718484" cy="1815882"/>
          </a:xfrm>
          <a:prstGeom prst="rect">
            <a:avLst/>
          </a:prstGeom>
        </p:spPr>
        <p:txBody>
          <a:bodyPr wrap="square">
            <a:spAutoFit/>
          </a:bodyPr>
          <a:lstStyle/>
          <a:p>
            <a:pPr marL="342900" indent="-342900">
              <a:buFont typeface="Arial" pitchFamily="34" charset="0"/>
              <a:buChar char="•"/>
            </a:pPr>
            <a:r>
              <a:rPr lang="cs-CZ" sz="2000" dirty="0" smtClean="0"/>
              <a:t>Pro konstrukci kabelů, telekomunikačních vedení a vodičů se dnes používá nejčastěji měď, </a:t>
            </a:r>
            <a:r>
              <a:rPr lang="cs-CZ" sz="2000" dirty="0" err="1" smtClean="0">
                <a:latin typeface="Symbol" pitchFamily="18" charset="2"/>
              </a:rPr>
              <a:t>m</a:t>
            </a:r>
            <a:r>
              <a:rPr lang="cs-CZ" sz="2000" baseline="-25000" dirty="0" err="1" smtClean="0"/>
              <a:t>r</a:t>
            </a:r>
            <a:r>
              <a:rPr lang="cs-CZ" sz="2000" dirty="0" smtClean="0"/>
              <a:t> </a:t>
            </a:r>
            <a:r>
              <a:rPr lang="en-US" sz="2000" dirty="0" smtClean="0"/>
              <a:t>~</a:t>
            </a:r>
            <a:r>
              <a:rPr lang="cs-CZ" sz="2000" dirty="0" smtClean="0"/>
              <a:t>1</a:t>
            </a:r>
          </a:p>
          <a:p>
            <a:pPr marL="342900" indent="-342900">
              <a:buFont typeface="Arial" pitchFamily="34" charset="0"/>
              <a:buChar char="•"/>
            </a:pPr>
            <a:r>
              <a:rPr lang="cs-CZ" sz="2000" b="1" dirty="0" smtClean="0">
                <a:solidFill>
                  <a:srgbClr val="C00000"/>
                </a:solidFill>
              </a:rPr>
              <a:t>Rychlost šíření elektromagnetické vlny na vedení </a:t>
            </a:r>
            <a:r>
              <a:rPr lang="cs-CZ" sz="2000" dirty="0" smtClean="0"/>
              <a:t>proto závisí na materiálu použité </a:t>
            </a:r>
            <a:r>
              <a:rPr lang="cs-CZ" sz="2000" b="1" dirty="0" smtClean="0"/>
              <a:t>izolace</a:t>
            </a:r>
            <a:r>
              <a:rPr lang="cs-CZ" sz="2000" dirty="0" smtClean="0"/>
              <a:t> vodičů – konkrétně na hodnotě její </a:t>
            </a:r>
            <a:r>
              <a:rPr lang="cs-CZ" sz="2000" b="1" dirty="0" smtClean="0"/>
              <a:t>relativní permitivity </a:t>
            </a:r>
            <a:r>
              <a:rPr lang="cs-CZ" sz="2000" b="1" dirty="0" err="1" smtClean="0">
                <a:latin typeface="Symbol" pitchFamily="18" charset="2"/>
              </a:rPr>
              <a:t>e</a:t>
            </a:r>
            <a:r>
              <a:rPr lang="cs-CZ" sz="2000" b="1" baseline="-25000" dirty="0" err="1" smtClean="0"/>
              <a:t>r</a:t>
            </a:r>
            <a:endParaRPr lang="cs-CZ" sz="2000" dirty="0" smtClean="0"/>
          </a:p>
          <a:p>
            <a:pPr marL="342900" indent="-342900">
              <a:buFont typeface="Arial" pitchFamily="34" charset="0"/>
              <a:buChar char="•"/>
            </a:pPr>
            <a:endParaRPr lang="cs-CZ" sz="1200" dirty="0" smtClean="0"/>
          </a:p>
        </p:txBody>
      </p:sp>
      <p:graphicFrame>
        <p:nvGraphicFramePr>
          <p:cNvPr id="3" name="Objekt 2"/>
          <p:cNvGraphicFramePr>
            <a:graphicFrameLocks noChangeAspect="1"/>
          </p:cNvGraphicFramePr>
          <p:nvPr>
            <p:extLst>
              <p:ext uri="{D42A27DB-BD31-4B8C-83A1-F6EECF244321}">
                <p14:modId xmlns:p14="http://schemas.microsoft.com/office/powerpoint/2010/main" val="561766896"/>
              </p:ext>
            </p:extLst>
          </p:nvPr>
        </p:nvGraphicFramePr>
        <p:xfrm>
          <a:off x="2523544" y="5006551"/>
          <a:ext cx="1735138" cy="849312"/>
        </p:xfrm>
        <a:graphic>
          <a:graphicData uri="http://schemas.openxmlformats.org/presentationml/2006/ole">
            <mc:AlternateContent xmlns:mc="http://schemas.openxmlformats.org/markup-compatibility/2006">
              <mc:Choice xmlns:v="urn:schemas-microsoft-com:vml" Requires="v">
                <p:oleObj spid="_x0000_s7191" name="Equation" r:id="rId5" imgW="977760" imgH="469800" progId="Equation.DSMT4">
                  <p:embed/>
                </p:oleObj>
              </mc:Choice>
              <mc:Fallback>
                <p:oleObj name="Equation" r:id="rId5" imgW="977760" imgH="469800" progId="Equation.DSMT4">
                  <p:embed/>
                  <p:pic>
                    <p:nvPicPr>
                      <p:cNvPr id="0" name="Objek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23544" y="5006551"/>
                        <a:ext cx="1735138"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859124031"/>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Mustr_prezentace_OPPA</Template>
  <TotalTime>1376</TotalTime>
  <Words>1897</Words>
  <Application>Microsoft Office PowerPoint</Application>
  <PresentationFormat>Předvádění na obrazovce (4:3)</PresentationFormat>
  <Paragraphs>304</Paragraphs>
  <Slides>17</Slides>
  <Notes>15</Notes>
  <HiddenSlides>0</HiddenSlides>
  <MMClips>0</MMClips>
  <ScaleCrop>false</ScaleCrop>
  <HeadingPairs>
    <vt:vector size="8" baseType="variant">
      <vt:variant>
        <vt:lpstr>Použitá písma</vt:lpstr>
      </vt:variant>
      <vt:variant>
        <vt:i4>5</vt:i4>
      </vt:variant>
      <vt:variant>
        <vt:lpstr>Motiv</vt:lpstr>
      </vt:variant>
      <vt:variant>
        <vt:i4>1</vt:i4>
      </vt:variant>
      <vt:variant>
        <vt:lpstr>Vložené servery OLE</vt:lpstr>
      </vt:variant>
      <vt:variant>
        <vt:i4>1</vt:i4>
      </vt:variant>
      <vt:variant>
        <vt:lpstr>Nadpisy snímků</vt:lpstr>
      </vt:variant>
      <vt:variant>
        <vt:i4>17</vt:i4>
      </vt:variant>
    </vt:vector>
  </HeadingPairs>
  <TitlesOfParts>
    <vt:vector size="24" baseType="lpstr">
      <vt:lpstr>Arial</vt:lpstr>
      <vt:lpstr>Calibri</vt:lpstr>
      <vt:lpstr>Cambria Math</vt:lpstr>
      <vt:lpstr>Symbol</vt:lpstr>
      <vt:lpstr>Wingdings</vt:lpstr>
      <vt:lpstr>Mustr_prezentace_OPPA</vt:lpstr>
      <vt:lpstr>Equation</vt:lpstr>
      <vt:lpstr>Prezentace aplikace PowerPoint</vt:lpstr>
      <vt:lpstr>Opakování z minula</vt:lpstr>
      <vt:lpstr>Rozložení elektrického a magnetického pole v látce</vt:lpstr>
      <vt:lpstr>Rozložení elektrického a magnetického pole v látce</vt:lpstr>
      <vt:lpstr>Permitivita a permeabilita</vt:lpstr>
      <vt:lpstr>Permitivita a permeabilita</vt:lpstr>
      <vt:lpstr>Permitivita a permeabilita</vt:lpstr>
      <vt:lpstr>Rychlost šíření elektromagnetické vlny</vt:lpstr>
      <vt:lpstr>Rychlost šíření elektromagnetické vlny</vt:lpstr>
      <vt:lpstr>Rychlost šíření elektromagnetické vlny</vt:lpstr>
      <vt:lpstr>Rychlost šíření elektromagnetické vlny a zpoždění</vt:lpstr>
      <vt:lpstr>Příklady na procvičení</vt:lpstr>
      <vt:lpstr>Rozdělení frekvenčních pásem v telekomunikacích</vt:lpstr>
      <vt:lpstr>Rozdělení frekvenčních pásem v telekomunikacích</vt:lpstr>
      <vt:lpstr>Rozdělení frekvenčních pásem v telekomunikacích</vt:lpstr>
      <vt:lpstr>Rozdělení frekvenčních pásem v telekomunikacích</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Prochazka</dc:creator>
  <cp:lastModifiedBy>Pavel Lafata</cp:lastModifiedBy>
  <cp:revision>209</cp:revision>
  <dcterms:created xsi:type="dcterms:W3CDTF">2013-09-10T05:03:47Z</dcterms:created>
  <dcterms:modified xsi:type="dcterms:W3CDTF">2014-10-01T12:17:38Z</dcterms:modified>
</cp:coreProperties>
</file>