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0" r:id="rId2"/>
    <p:sldId id="289" r:id="rId3"/>
    <p:sldId id="290" r:id="rId4"/>
    <p:sldId id="291" r:id="rId5"/>
    <p:sldId id="292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9" r:id="rId14"/>
    <p:sldId id="311" r:id="rId15"/>
    <p:sldId id="312" r:id="rId16"/>
    <p:sldId id="313" r:id="rId17"/>
    <p:sldId id="314" r:id="rId18"/>
    <p:sldId id="316" r:id="rId19"/>
    <p:sldId id="315" r:id="rId20"/>
    <p:sldId id="318" r:id="rId21"/>
    <p:sldId id="317" r:id="rId22"/>
    <p:sldId id="280" r:id="rId23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2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422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1563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58864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62952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28027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13245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6268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0046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2655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2697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57214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595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3475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1834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1812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4112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1114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647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2626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Telekomunikační síť IDN a ISDN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60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referenční konfigurace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blokové schéma přenosového řetězce: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Řetězec obsahuje </a:t>
            </a:r>
            <a:r>
              <a:rPr lang="cs-CZ" dirty="0" smtClean="0">
                <a:solidFill>
                  <a:srgbClr val="C00000"/>
                </a:solidFill>
              </a:rPr>
              <a:t>funkční skupiny </a:t>
            </a:r>
            <a:r>
              <a:rPr lang="cs-CZ" dirty="0" smtClean="0"/>
              <a:t>(bloky):</a:t>
            </a:r>
            <a:endParaRPr lang="cs-CZ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ET</a:t>
            </a:r>
            <a:r>
              <a:rPr lang="cs-CZ" dirty="0"/>
              <a:t>, LT, NT1, NT2, TE1, TA, </a:t>
            </a:r>
            <a:r>
              <a:rPr lang="cs-CZ" dirty="0" smtClean="0"/>
              <a:t>TE2.</a:t>
            </a:r>
            <a:endParaRPr lang="cs-CZ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Řetězec obsahuje </a:t>
            </a:r>
            <a:r>
              <a:rPr lang="cs-CZ" dirty="0" smtClean="0">
                <a:solidFill>
                  <a:srgbClr val="C00000"/>
                </a:solidFill>
              </a:rPr>
              <a:t>referenční body</a:t>
            </a:r>
            <a:r>
              <a:rPr lang="cs-CZ" dirty="0" smtClean="0"/>
              <a:t>:</a:t>
            </a:r>
            <a:endParaRPr lang="cs-CZ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• V, U, T, S, </a:t>
            </a:r>
            <a:r>
              <a:rPr lang="cs-CZ" dirty="0" smtClean="0"/>
              <a:t>R.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799" y="2020644"/>
            <a:ext cx="5838031" cy="300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27635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98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funkční skupiny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Skupina </a:t>
            </a:r>
            <a:r>
              <a:rPr lang="cs-CZ" sz="2000" dirty="0" smtClean="0">
                <a:solidFill>
                  <a:srgbClr val="C00000"/>
                </a:solidFill>
              </a:rPr>
              <a:t>TE1</a:t>
            </a:r>
            <a:r>
              <a:rPr lang="cs-CZ" sz="2000" dirty="0" smtClean="0"/>
              <a:t> – je účastnický </a:t>
            </a:r>
            <a:r>
              <a:rPr lang="cs-CZ" sz="2000" dirty="0" smtClean="0">
                <a:solidFill>
                  <a:srgbClr val="C00000"/>
                </a:solidFill>
              </a:rPr>
              <a:t>ISDN terminál</a:t>
            </a:r>
            <a:r>
              <a:rPr lang="cs-CZ" sz="2000" dirty="0" smtClean="0"/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TE1 je přímo připojeno </a:t>
            </a:r>
            <a:r>
              <a:rPr lang="cs-CZ" sz="2000" dirty="0"/>
              <a:t>k </a:t>
            </a:r>
            <a:r>
              <a:rPr lang="cs-CZ" sz="2000" dirty="0" smtClean="0"/>
              <a:t>datovému rozhraní v </a:t>
            </a:r>
            <a:r>
              <a:rPr lang="cs-CZ" sz="2000" dirty="0"/>
              <a:t>referenčním </a:t>
            </a:r>
            <a:r>
              <a:rPr lang="cs-CZ" sz="2000" dirty="0" smtClean="0"/>
              <a:t>bodu S.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TE1 může např. být – telefonní </a:t>
            </a:r>
            <a:r>
              <a:rPr lang="cs-CZ" sz="2000" dirty="0"/>
              <a:t>přístroj </a:t>
            </a:r>
            <a:r>
              <a:rPr lang="cs-CZ" sz="2000" dirty="0" smtClean="0"/>
              <a:t>ISDN, počítač </a:t>
            </a:r>
            <a:r>
              <a:rPr lang="cs-CZ" sz="2000" dirty="0"/>
              <a:t>s kartou </a:t>
            </a:r>
            <a:r>
              <a:rPr lang="cs-CZ" sz="2000" dirty="0" smtClean="0"/>
              <a:t>ISDN.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Skupina </a:t>
            </a:r>
            <a:r>
              <a:rPr lang="cs-CZ" sz="2000" dirty="0" smtClean="0">
                <a:solidFill>
                  <a:srgbClr val="C00000"/>
                </a:solidFill>
              </a:rPr>
              <a:t>TE2</a:t>
            </a:r>
            <a:r>
              <a:rPr lang="cs-CZ" sz="2000" dirty="0" smtClean="0"/>
              <a:t> – je účastnický </a:t>
            </a:r>
            <a:r>
              <a:rPr lang="cs-CZ" sz="2000" dirty="0" smtClean="0">
                <a:solidFill>
                  <a:srgbClr val="C00000"/>
                </a:solidFill>
              </a:rPr>
              <a:t>terminál jiného typu než ISDN</a:t>
            </a:r>
            <a:r>
              <a:rPr lang="cs-CZ" sz="2000" dirty="0" smtClean="0"/>
              <a:t>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TE2 jsou terminály bez kompatibilního rozhraní k ISDN – například analogový </a:t>
            </a:r>
            <a:r>
              <a:rPr lang="cs-CZ" sz="2000" dirty="0"/>
              <a:t>telefonní </a:t>
            </a:r>
            <a:r>
              <a:rPr lang="cs-CZ" sz="2000" dirty="0" smtClean="0"/>
              <a:t>přístroj, modem</a:t>
            </a:r>
            <a:r>
              <a:rPr lang="cs-CZ" sz="2000" dirty="0"/>
              <a:t>, telefax </a:t>
            </a:r>
            <a:r>
              <a:rPr lang="cs-CZ" sz="2000" dirty="0" smtClean="0"/>
              <a:t>apod.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Skupina </a:t>
            </a:r>
            <a:r>
              <a:rPr lang="cs-CZ" sz="2000" dirty="0" smtClean="0">
                <a:solidFill>
                  <a:srgbClr val="C00000"/>
                </a:solidFill>
              </a:rPr>
              <a:t>TA</a:t>
            </a:r>
            <a:r>
              <a:rPr lang="cs-CZ" sz="2000" dirty="0" smtClean="0"/>
              <a:t> – je </a:t>
            </a:r>
            <a:r>
              <a:rPr lang="cs-CZ" sz="2000" dirty="0" smtClean="0">
                <a:solidFill>
                  <a:srgbClr val="C00000"/>
                </a:solidFill>
              </a:rPr>
              <a:t>terminálový adaptér </a:t>
            </a:r>
            <a:r>
              <a:rPr lang="cs-CZ" sz="2000" dirty="0" smtClean="0"/>
              <a:t>(</a:t>
            </a:r>
            <a:r>
              <a:rPr lang="cs-CZ" sz="2000" dirty="0" err="1" smtClean="0"/>
              <a:t>Termination</a:t>
            </a:r>
            <a:r>
              <a:rPr lang="cs-CZ" sz="2000" dirty="0" smtClean="0"/>
              <a:t> Adapter).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 určen pro připojení </a:t>
            </a:r>
            <a:r>
              <a:rPr lang="cs-CZ" sz="2000" dirty="0"/>
              <a:t>TE2 do </a:t>
            </a:r>
            <a:r>
              <a:rPr lang="cs-CZ" sz="2000" dirty="0" smtClean="0"/>
              <a:t>sítě ISDN.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Skupina </a:t>
            </a:r>
            <a:r>
              <a:rPr lang="cs-CZ" sz="2000" dirty="0" smtClean="0">
                <a:solidFill>
                  <a:srgbClr val="C00000"/>
                </a:solidFill>
              </a:rPr>
              <a:t>LT</a:t>
            </a:r>
            <a:r>
              <a:rPr lang="cs-CZ" sz="2000" dirty="0" smtClean="0"/>
              <a:t> – </a:t>
            </a:r>
            <a:r>
              <a:rPr lang="cs-CZ" sz="2000" dirty="0" smtClean="0">
                <a:solidFill>
                  <a:srgbClr val="C00000"/>
                </a:solidFill>
              </a:rPr>
              <a:t>linkové zakončení </a:t>
            </a:r>
            <a:r>
              <a:rPr lang="cs-CZ" sz="2000" dirty="0" smtClean="0"/>
              <a:t>(Link </a:t>
            </a:r>
            <a:r>
              <a:rPr lang="cs-CZ" sz="2000" dirty="0" err="1" smtClean="0"/>
              <a:t>Termination</a:t>
            </a:r>
            <a:r>
              <a:rPr lang="cs-CZ" sz="2000" dirty="0" smtClean="0"/>
              <a:t>) digitálního </a:t>
            </a:r>
            <a:r>
              <a:rPr lang="cs-CZ" sz="2000" dirty="0"/>
              <a:t>účastnického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vedení na straně telekomunikačního operátora.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Skupina </a:t>
            </a:r>
            <a:r>
              <a:rPr lang="cs-CZ" sz="2000" dirty="0" smtClean="0">
                <a:solidFill>
                  <a:srgbClr val="C00000"/>
                </a:solidFill>
              </a:rPr>
              <a:t>ET</a:t>
            </a:r>
            <a:r>
              <a:rPr lang="cs-CZ" sz="2000" dirty="0" smtClean="0"/>
              <a:t> – je komunikační modul TÚ (</a:t>
            </a:r>
            <a:r>
              <a:rPr lang="cs-CZ" sz="2000" dirty="0" smtClean="0">
                <a:solidFill>
                  <a:srgbClr val="C00000"/>
                </a:solidFill>
              </a:rPr>
              <a:t>Exchange </a:t>
            </a:r>
            <a:r>
              <a:rPr lang="cs-CZ" sz="2000" dirty="0" err="1" smtClean="0">
                <a:solidFill>
                  <a:srgbClr val="C00000"/>
                </a:solidFill>
              </a:rPr>
              <a:t>Termination</a:t>
            </a:r>
            <a:r>
              <a:rPr lang="cs-CZ" sz="2000" dirty="0" smtClean="0"/>
              <a:t>) jedná se o zakončení TÚ směrem ke koncovému účastníkovi.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36118804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funkční skupiny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Skupina </a:t>
            </a:r>
            <a:r>
              <a:rPr lang="cs-CZ" sz="2000" dirty="0" smtClean="0">
                <a:solidFill>
                  <a:srgbClr val="C00000"/>
                </a:solidFill>
              </a:rPr>
              <a:t>NT2</a:t>
            </a:r>
            <a:r>
              <a:rPr lang="cs-CZ" sz="2000" dirty="0" smtClean="0"/>
              <a:t> (Network </a:t>
            </a:r>
            <a:r>
              <a:rPr lang="cs-CZ" sz="2000" dirty="0" err="1" smtClean="0"/>
              <a:t>Termination</a:t>
            </a:r>
            <a:r>
              <a:rPr lang="cs-CZ" sz="2000" dirty="0" smtClean="0"/>
              <a:t> </a:t>
            </a:r>
            <a:r>
              <a:rPr lang="en-US" sz="2000" dirty="0" err="1" smtClean="0"/>
              <a:t>typ</a:t>
            </a:r>
            <a:r>
              <a:rPr lang="en-US" sz="2000" dirty="0" smtClean="0"/>
              <a:t> 2</a:t>
            </a:r>
            <a:r>
              <a:rPr lang="cs-CZ" sz="2000" dirty="0" smtClean="0"/>
              <a:t>)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řízení </a:t>
            </a:r>
            <a:r>
              <a:rPr lang="cs-CZ" sz="2000" dirty="0"/>
              <a:t>a multiplexování signálů dvou </a:t>
            </a:r>
            <a:r>
              <a:rPr lang="cs-CZ" sz="2000" dirty="0" smtClean="0"/>
              <a:t>současně </a:t>
            </a:r>
            <a:r>
              <a:rPr lang="cs-CZ" sz="2000" dirty="0"/>
              <a:t>činných </a:t>
            </a:r>
            <a:r>
              <a:rPr lang="cs-CZ" sz="2000" dirty="0" smtClean="0"/>
              <a:t>terminálů,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diagnostika </a:t>
            </a:r>
            <a:r>
              <a:rPr lang="cs-CZ" sz="2000" dirty="0"/>
              <a:t>ve směru </a:t>
            </a:r>
            <a:r>
              <a:rPr lang="cs-CZ" sz="2000" dirty="0" smtClean="0"/>
              <a:t>ke koncovým terminálům,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připojení </a:t>
            </a:r>
            <a:r>
              <a:rPr lang="cs-CZ" sz="2000" dirty="0"/>
              <a:t>až osmi koncových </a:t>
            </a:r>
            <a:r>
              <a:rPr lang="cs-CZ" sz="2000" dirty="0" smtClean="0"/>
              <a:t>zařízení na referenční bod S.</a:t>
            </a:r>
            <a:endParaRPr lang="cs-CZ" sz="2000" dirty="0"/>
          </a:p>
          <a:p>
            <a:pPr marL="457200" lvl="2">
              <a:spcAft>
                <a:spcPts val="200"/>
              </a:spcAft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Skupina </a:t>
            </a:r>
            <a:r>
              <a:rPr lang="cs-CZ" sz="2000" dirty="0" smtClean="0">
                <a:solidFill>
                  <a:srgbClr val="C00000"/>
                </a:solidFill>
              </a:rPr>
              <a:t>NT1</a:t>
            </a:r>
            <a:r>
              <a:rPr lang="en-US" sz="2000" dirty="0" smtClean="0"/>
              <a:t> </a:t>
            </a:r>
            <a:r>
              <a:rPr lang="cs-CZ" sz="2000" dirty="0"/>
              <a:t>(Network </a:t>
            </a:r>
            <a:r>
              <a:rPr lang="cs-CZ" sz="2000" dirty="0" err="1"/>
              <a:t>Termination</a:t>
            </a:r>
            <a:r>
              <a:rPr lang="cs-CZ" sz="2000" dirty="0"/>
              <a:t> </a:t>
            </a:r>
            <a:r>
              <a:rPr lang="en-US" sz="2000" dirty="0" err="1"/>
              <a:t>typ</a:t>
            </a:r>
            <a:r>
              <a:rPr lang="en-US" sz="2000" dirty="0"/>
              <a:t> </a:t>
            </a:r>
            <a:r>
              <a:rPr lang="en-US" sz="2000" dirty="0" smtClean="0"/>
              <a:t>1</a:t>
            </a:r>
            <a:r>
              <a:rPr lang="cs-CZ" sz="2000" dirty="0" smtClean="0"/>
              <a:t>):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přeměna </a:t>
            </a:r>
            <a:r>
              <a:rPr lang="cs-CZ" sz="2000" dirty="0"/>
              <a:t>signálu do formy vhodné pro </a:t>
            </a:r>
            <a:r>
              <a:rPr lang="cs-CZ" sz="2000" dirty="0" smtClean="0"/>
              <a:t>přenos </a:t>
            </a:r>
            <a:r>
              <a:rPr lang="cs-CZ" sz="2000" dirty="0"/>
              <a:t>po účastnickém vedení a </a:t>
            </a:r>
            <a:r>
              <a:rPr lang="cs-CZ" sz="2000" dirty="0" smtClean="0"/>
              <a:t>naopak,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multiplexování </a:t>
            </a:r>
            <a:r>
              <a:rPr lang="cs-CZ" sz="2000" dirty="0"/>
              <a:t>přenášeného </a:t>
            </a:r>
            <a:r>
              <a:rPr lang="cs-CZ" sz="2000" dirty="0" smtClean="0"/>
              <a:t>digitálního signálu</a:t>
            </a:r>
            <a:r>
              <a:rPr lang="en-US" sz="2000" dirty="0" smtClean="0"/>
              <a:t> </a:t>
            </a:r>
            <a:r>
              <a:rPr lang="cs-CZ" sz="2000" dirty="0" smtClean="0"/>
              <a:t>(TDM)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zakončení </a:t>
            </a:r>
            <a:r>
              <a:rPr lang="cs-CZ" sz="2000" dirty="0"/>
              <a:t>účastnického </a:t>
            </a:r>
            <a:r>
              <a:rPr lang="cs-CZ" sz="2000" dirty="0" smtClean="0"/>
              <a:t>vedení,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zprostředkování </a:t>
            </a:r>
            <a:r>
              <a:rPr lang="cs-CZ" sz="2000" dirty="0"/>
              <a:t>napájení </a:t>
            </a:r>
            <a:r>
              <a:rPr lang="cs-CZ" sz="2000" dirty="0" smtClean="0"/>
              <a:t>koncových terminálů z </a:t>
            </a:r>
            <a:r>
              <a:rPr lang="cs-CZ" sz="2000" dirty="0"/>
              <a:t>veřejné </a:t>
            </a:r>
            <a:r>
              <a:rPr lang="cs-CZ" sz="2000" dirty="0" smtClean="0"/>
              <a:t>ústředny,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monitorovací </a:t>
            </a:r>
            <a:r>
              <a:rPr lang="cs-CZ" sz="2000" dirty="0"/>
              <a:t>a diagnostické </a:t>
            </a:r>
            <a:r>
              <a:rPr lang="cs-CZ" sz="2000" dirty="0" smtClean="0"/>
              <a:t>funkce.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115418348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  <p:sp>
        <p:nvSpPr>
          <p:cNvPr id="7" name="Obdélník 6"/>
          <p:cNvSpPr/>
          <p:nvPr/>
        </p:nvSpPr>
        <p:spPr>
          <a:xfrm>
            <a:off x="279592" y="4716339"/>
            <a:ext cx="39244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3C3C8C"/>
                </a:solidFill>
              </a:rPr>
              <a:t>Příklad terminálového adaptéru.</a:t>
            </a:r>
          </a:p>
        </p:txBody>
      </p:sp>
      <p:sp>
        <p:nvSpPr>
          <p:cNvPr id="8" name="Obdélník 7"/>
          <p:cNvSpPr/>
          <p:nvPr/>
        </p:nvSpPr>
        <p:spPr>
          <a:xfrm>
            <a:off x="5973481" y="5903883"/>
            <a:ext cx="28607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3C3C8C"/>
                </a:solidFill>
              </a:rPr>
              <a:t>Příklad ISDN NT.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344" y="1491851"/>
            <a:ext cx="2458844" cy="148441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454" y="1414777"/>
            <a:ext cx="2229769" cy="1751961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3098040" y="2968987"/>
            <a:ext cx="28607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>
                <a:solidFill>
                  <a:srgbClr val="3C3C8C"/>
                </a:solidFill>
              </a:rPr>
              <a:t>Příklad ISDN terminálů.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67" y="2728585"/>
            <a:ext cx="2286319" cy="2000529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454" y="3189069"/>
            <a:ext cx="4168002" cy="279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2164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referenční body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Referenční </a:t>
            </a:r>
            <a:r>
              <a:rPr lang="cs-CZ" sz="2000" dirty="0"/>
              <a:t>bod </a:t>
            </a:r>
            <a:r>
              <a:rPr lang="cs-CZ" sz="2000" dirty="0" smtClean="0"/>
              <a:t>R – slouží k adaptaci obecných datových </a:t>
            </a:r>
            <a:r>
              <a:rPr lang="cs-CZ" sz="2000" dirty="0"/>
              <a:t>a jiných </a:t>
            </a:r>
            <a:r>
              <a:rPr lang="cs-CZ" sz="2000" dirty="0" smtClean="0"/>
              <a:t>(</a:t>
            </a:r>
            <a:r>
              <a:rPr lang="cs-CZ" sz="2000" dirty="0"/>
              <a:t>například </a:t>
            </a:r>
            <a:r>
              <a:rPr lang="cs-CZ" sz="2000" dirty="0" smtClean="0"/>
              <a:t>analogových) </a:t>
            </a:r>
            <a:r>
              <a:rPr lang="cs-CZ" sz="2000" dirty="0"/>
              <a:t>terminálů </a:t>
            </a:r>
            <a:r>
              <a:rPr lang="cs-CZ" sz="2000" dirty="0" smtClean="0"/>
              <a:t>nekompatibilních s ISDN.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Referenční bod S – slouží jako účastnické rozhraní pro připojení koncových terminálů typu ISDN ke skupině NT.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Referenční </a:t>
            </a:r>
            <a:r>
              <a:rPr lang="cs-CZ" sz="2000" dirty="0"/>
              <a:t>bod </a:t>
            </a:r>
            <a:r>
              <a:rPr lang="cs-CZ" sz="2000" dirty="0" smtClean="0"/>
              <a:t>T – je vnitřní logické rozhraní mezi </a:t>
            </a:r>
            <a:r>
              <a:rPr lang="cs-CZ" sz="2000" dirty="0"/>
              <a:t>NT1 a </a:t>
            </a:r>
            <a:r>
              <a:rPr lang="cs-CZ" sz="2000" dirty="0" smtClean="0"/>
              <a:t>NT2.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Referenční </a:t>
            </a:r>
            <a:r>
              <a:rPr lang="cs-CZ" sz="2000" dirty="0"/>
              <a:t>bod </a:t>
            </a:r>
            <a:r>
              <a:rPr lang="cs-CZ" sz="2000" dirty="0" smtClean="0"/>
              <a:t>U – není doporučením specifikován (stanoven shodou euroISDN2) a tedy záleží na výrobci na konkrétním provedení a parametrech. Je charakterizováno použitým multiplexem</a:t>
            </a:r>
            <a:r>
              <a:rPr lang="cs-CZ" sz="2000" dirty="0"/>
              <a:t>, </a:t>
            </a:r>
            <a:r>
              <a:rPr lang="cs-CZ" sz="2000" dirty="0" smtClean="0"/>
              <a:t>kódováním, mechanickými, protokolovými, funkčními </a:t>
            </a:r>
            <a:r>
              <a:rPr lang="cs-CZ" sz="2000" dirty="0"/>
              <a:t>a elektrickými </a:t>
            </a:r>
            <a:r>
              <a:rPr lang="cs-CZ" sz="2000" dirty="0" smtClean="0"/>
              <a:t>charakteristikami</a:t>
            </a:r>
            <a:r>
              <a:rPr lang="cs-CZ" sz="2000" dirty="0"/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Referenční </a:t>
            </a:r>
            <a:r>
              <a:rPr lang="cs-CZ" sz="2000" dirty="0"/>
              <a:t>bod </a:t>
            </a:r>
            <a:r>
              <a:rPr lang="cs-CZ" sz="2000" dirty="0" smtClean="0"/>
              <a:t>V – je </a:t>
            </a:r>
            <a:r>
              <a:rPr lang="cs-CZ" sz="2000" dirty="0"/>
              <a:t>považován za vnitřní </a:t>
            </a:r>
            <a:r>
              <a:rPr lang="cs-CZ" sz="2000" dirty="0" smtClean="0"/>
              <a:t>bod TÚ </a:t>
            </a:r>
            <a:r>
              <a:rPr lang="cs-CZ" sz="2000" dirty="0"/>
              <a:t>a není </a:t>
            </a:r>
            <a:r>
              <a:rPr lang="cs-CZ" sz="2000" dirty="0" smtClean="0"/>
              <a:t>tudíž specifikován.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402891380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190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konfigurace sběrnice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Existují tři provedení sběrnice (referenčního bodu S) v závislosti na požadovaném dosahu a počtu a typu koncových terminálů.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961" y="2419350"/>
            <a:ext cx="5397013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17949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472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telekomunikační služby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služby v ISDN jsou: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Hovorové</a:t>
            </a:r>
            <a:r>
              <a:rPr lang="cs-CZ" sz="2000" dirty="0" smtClean="0"/>
              <a:t> – někdy </a:t>
            </a:r>
            <a:r>
              <a:rPr lang="cs-CZ" sz="2000" dirty="0"/>
              <a:t>též označované jako „hlasové</a:t>
            </a:r>
            <a:r>
              <a:rPr lang="cs-CZ" sz="2000" dirty="0" smtClean="0"/>
              <a:t>“. Nejčastěji se jedná o službu telefonní.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Nehovorové</a:t>
            </a:r>
            <a:r>
              <a:rPr lang="cs-CZ" sz="2000" dirty="0" smtClean="0"/>
              <a:t> – často zjednodušeně označeny jako „</a:t>
            </a:r>
            <a:r>
              <a:rPr lang="cs-CZ" sz="2000" dirty="0"/>
              <a:t>datové služby</a:t>
            </a:r>
            <a:r>
              <a:rPr lang="cs-CZ" sz="2000" dirty="0" smtClean="0"/>
              <a:t>“. Jedná se o služby textové, obrazové, datové služby a multimediální.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Doplňkové</a:t>
            </a:r>
            <a:r>
              <a:rPr lang="cs-CZ" sz="2000" dirty="0" smtClean="0"/>
              <a:t> – rozšiřují možnosti základních služeb a zvyšují komfort při využívání ISDN. </a:t>
            </a:r>
            <a:r>
              <a:rPr lang="cs-CZ" sz="2000" dirty="0"/>
              <a:t>Služby </a:t>
            </a:r>
            <a:r>
              <a:rPr lang="cs-CZ" sz="2000" dirty="0" smtClean="0"/>
              <a:t>CLIP, CFU, AOC-D, apod.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239748038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doplňkové telekomunikační služby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0" lvl="1">
              <a:spcAft>
                <a:spcPts val="200"/>
              </a:spcAft>
            </a:pPr>
            <a:r>
              <a:rPr lang="cs-CZ" sz="2000" dirty="0" smtClean="0"/>
              <a:t>Přehled doplňkových služeb: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288034"/>
              </p:ext>
            </p:extLst>
          </p:nvPr>
        </p:nvGraphicFramePr>
        <p:xfrm>
          <a:off x="290285" y="2249714"/>
          <a:ext cx="8708572" cy="3845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4286"/>
                <a:gridCol w="4354286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MSN</a:t>
                      </a:r>
                      <a:r>
                        <a:rPr lang="cs-CZ" sz="1200" dirty="0" smtClean="0"/>
                        <a:t> – vícenásobné účastnické číslo (</a:t>
                      </a:r>
                      <a:r>
                        <a:rPr lang="cs-CZ" sz="1200" dirty="0" err="1" smtClean="0"/>
                        <a:t>Multiple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Subscriber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Number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SUB</a:t>
                      </a:r>
                      <a:r>
                        <a:rPr lang="cs-CZ" sz="1200" dirty="0" smtClean="0"/>
                        <a:t> – </a:t>
                      </a:r>
                      <a:r>
                        <a:rPr lang="cs-CZ" sz="1200" dirty="0" err="1" smtClean="0"/>
                        <a:t>subadresování</a:t>
                      </a:r>
                      <a:r>
                        <a:rPr lang="cs-CZ" sz="1200" dirty="0" smtClean="0"/>
                        <a:t> (</a:t>
                      </a:r>
                      <a:r>
                        <a:rPr lang="cs-CZ" sz="1200" dirty="0" err="1" smtClean="0"/>
                        <a:t>Subaddressing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CLIP</a:t>
                      </a:r>
                      <a:r>
                        <a:rPr lang="cs-CZ" sz="1200" dirty="0" smtClean="0"/>
                        <a:t> – předání identifikace volajícího (</a:t>
                      </a:r>
                      <a:r>
                        <a:rPr lang="cs-CZ" sz="1200" dirty="0" err="1" smtClean="0"/>
                        <a:t>Calling</a:t>
                      </a:r>
                      <a:r>
                        <a:rPr lang="cs-CZ" sz="1200" dirty="0" smtClean="0"/>
                        <a:t> Line </a:t>
                      </a:r>
                      <a:r>
                        <a:rPr lang="cs-CZ" sz="1200" dirty="0" err="1" smtClean="0"/>
                        <a:t>Identification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Presentation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CLIR</a:t>
                      </a:r>
                      <a:r>
                        <a:rPr lang="cs-CZ" sz="1200" dirty="0" smtClean="0"/>
                        <a:t> – zamezení předání identifikace volajícího (</a:t>
                      </a:r>
                      <a:r>
                        <a:rPr lang="cs-CZ" sz="1200" dirty="0" err="1" smtClean="0"/>
                        <a:t>Calling</a:t>
                      </a:r>
                      <a:r>
                        <a:rPr lang="cs-CZ" sz="1200" dirty="0" smtClean="0"/>
                        <a:t> Line </a:t>
                      </a:r>
                      <a:r>
                        <a:rPr lang="cs-CZ" sz="1200" dirty="0" err="1" smtClean="0"/>
                        <a:t>Identification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Restriction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COLP</a:t>
                      </a:r>
                      <a:r>
                        <a:rPr lang="cs-CZ" sz="1200" dirty="0" smtClean="0"/>
                        <a:t> – zobrazení čísla dovolaného přístupu (</a:t>
                      </a:r>
                      <a:r>
                        <a:rPr lang="cs-CZ" sz="1200" dirty="0" err="1" smtClean="0"/>
                        <a:t>Connected</a:t>
                      </a:r>
                      <a:r>
                        <a:rPr lang="cs-CZ" sz="1200" dirty="0" smtClean="0"/>
                        <a:t> Line </a:t>
                      </a:r>
                      <a:r>
                        <a:rPr lang="cs-CZ" sz="1200" dirty="0" err="1" smtClean="0"/>
                        <a:t>Identification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Presentation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COLR</a:t>
                      </a:r>
                      <a:r>
                        <a:rPr lang="cs-CZ" sz="1200" dirty="0" smtClean="0"/>
                        <a:t> – zamezení zobrazení čísla dovolaného přístupu (</a:t>
                      </a:r>
                      <a:r>
                        <a:rPr lang="cs-CZ" sz="1200" dirty="0" err="1" smtClean="0"/>
                        <a:t>Connected</a:t>
                      </a:r>
                      <a:r>
                        <a:rPr lang="cs-CZ" sz="1200" dirty="0" smtClean="0"/>
                        <a:t> Line </a:t>
                      </a:r>
                      <a:r>
                        <a:rPr lang="cs-CZ" sz="1200" dirty="0" err="1" smtClean="0"/>
                        <a:t>Identification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Restriction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TP</a:t>
                      </a:r>
                      <a:r>
                        <a:rPr lang="cs-CZ" sz="1200" dirty="0" smtClean="0"/>
                        <a:t> – přenosnost terminálu (Terminal 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dirty="0" smtClean="0"/>
                        <a:t>Portability)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HOLD</a:t>
                      </a:r>
                      <a:r>
                        <a:rPr lang="cs-CZ" sz="1200" dirty="0" smtClean="0"/>
                        <a:t> – přidržení spojení (Call Hold)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CW</a:t>
                      </a:r>
                      <a:r>
                        <a:rPr lang="cs-CZ" sz="1200" dirty="0" smtClean="0"/>
                        <a:t> – čekající volání (Call </a:t>
                      </a:r>
                      <a:r>
                        <a:rPr lang="cs-CZ" sz="1200" dirty="0" err="1" smtClean="0"/>
                        <a:t>Waiting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CF-U</a:t>
                      </a:r>
                      <a:r>
                        <a:rPr lang="cs-CZ" sz="1200" dirty="0" smtClean="0"/>
                        <a:t> – nepodmíněné přesměrování (Call </a:t>
                      </a:r>
                      <a:r>
                        <a:rPr lang="cs-CZ" sz="1200" dirty="0" err="1" smtClean="0"/>
                        <a:t>Forwarding</a:t>
                      </a:r>
                      <a:r>
                        <a:rPr lang="cs-CZ" sz="1200" dirty="0" smtClean="0"/>
                        <a:t> – </a:t>
                      </a:r>
                      <a:r>
                        <a:rPr lang="cs-CZ" sz="1200" dirty="0" err="1" smtClean="0"/>
                        <a:t>Unconditional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CF-NR </a:t>
                      </a:r>
                      <a:r>
                        <a:rPr lang="cs-CZ" sz="1200" dirty="0" smtClean="0"/>
                        <a:t>– přesměrování při nepřihlášení (Call </a:t>
                      </a:r>
                      <a:r>
                        <a:rPr lang="cs-CZ" sz="1200" dirty="0" err="1" smtClean="0"/>
                        <a:t>Forwarding</a:t>
                      </a:r>
                      <a:r>
                        <a:rPr lang="cs-CZ" sz="1200" dirty="0" smtClean="0"/>
                        <a:t> – No </a:t>
                      </a:r>
                      <a:r>
                        <a:rPr lang="cs-CZ" sz="1200" dirty="0" err="1" smtClean="0"/>
                        <a:t>Reply</a:t>
                      </a:r>
                      <a:r>
                        <a:rPr lang="cs-CZ" sz="120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1" dirty="0" smtClean="0"/>
                        <a:t>CF-B</a:t>
                      </a:r>
                      <a:r>
                        <a:rPr lang="cs-CZ" sz="1200" dirty="0" smtClean="0"/>
                        <a:t> – přesměrování při obsazení (Call </a:t>
                      </a:r>
                      <a:r>
                        <a:rPr lang="cs-CZ" sz="1200" dirty="0" err="1" smtClean="0"/>
                        <a:t>Forwarding</a:t>
                      </a:r>
                      <a:r>
                        <a:rPr lang="cs-CZ" sz="1200" dirty="0" smtClean="0"/>
                        <a:t> – Busy)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CD</a:t>
                      </a:r>
                      <a:r>
                        <a:rPr lang="cs-CZ" sz="1200" dirty="0" smtClean="0"/>
                        <a:t> – odklonění hovoru (Call </a:t>
                      </a:r>
                      <a:r>
                        <a:rPr lang="cs-CZ" sz="1200" dirty="0" err="1" smtClean="0"/>
                        <a:t>Deflection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CCBS</a:t>
                      </a:r>
                      <a:r>
                        <a:rPr lang="cs-CZ" sz="1200" dirty="0" smtClean="0"/>
                        <a:t> – zpětné vyzvonění (</a:t>
                      </a:r>
                      <a:r>
                        <a:rPr lang="cs-CZ" sz="1200" dirty="0" err="1" smtClean="0"/>
                        <a:t>Completion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of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Calls</a:t>
                      </a:r>
                      <a:r>
                        <a:rPr lang="cs-CZ" sz="1200" dirty="0" smtClean="0"/>
                        <a:t> to Busy </a:t>
                      </a:r>
                      <a:r>
                        <a:rPr lang="cs-CZ" sz="1200" dirty="0" err="1" smtClean="0"/>
                        <a:t>Subscribers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AOC-D</a:t>
                      </a:r>
                      <a:r>
                        <a:rPr lang="cs-CZ" sz="1200" dirty="0" smtClean="0"/>
                        <a:t> – oznamování poplatku během spojení (</a:t>
                      </a:r>
                      <a:r>
                        <a:rPr lang="cs-CZ" sz="1200" dirty="0" err="1" smtClean="0"/>
                        <a:t>Advice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of</a:t>
                      </a:r>
                      <a:r>
                        <a:rPr lang="cs-CZ" sz="1200" dirty="0" smtClean="0"/>
                        <a:t> </a:t>
                      </a:r>
                      <a:r>
                        <a:rPr lang="cs-CZ" sz="1200" dirty="0" err="1" smtClean="0"/>
                        <a:t>Charge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3PTY</a:t>
                      </a:r>
                      <a:r>
                        <a:rPr lang="cs-CZ" sz="1200" dirty="0" smtClean="0"/>
                        <a:t> – třístranná konference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CONF</a:t>
                      </a:r>
                      <a:r>
                        <a:rPr lang="cs-CZ" sz="1200" dirty="0" smtClean="0"/>
                        <a:t> – velká konference (</a:t>
                      </a:r>
                      <a:r>
                        <a:rPr lang="cs-CZ" sz="1200" dirty="0" err="1" smtClean="0"/>
                        <a:t>Conference</a:t>
                      </a:r>
                      <a:r>
                        <a:rPr lang="cs-CZ" sz="1200" dirty="0" smtClean="0"/>
                        <a:t> Call)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DDI</a:t>
                      </a:r>
                      <a:r>
                        <a:rPr lang="cs-CZ" sz="1200" dirty="0" smtClean="0"/>
                        <a:t> – provolba do ISPBX (Direct </a:t>
                      </a:r>
                      <a:r>
                        <a:rPr lang="cs-CZ" sz="1200" dirty="0" err="1" smtClean="0"/>
                        <a:t>Dialling</a:t>
                      </a:r>
                      <a:r>
                        <a:rPr lang="cs-CZ" sz="1200" dirty="0" smtClean="0"/>
                        <a:t> In)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MCID</a:t>
                      </a:r>
                      <a:r>
                        <a:rPr lang="cs-CZ" sz="1200" dirty="0" smtClean="0"/>
                        <a:t> – identifikace zlomyslných volání (</a:t>
                      </a:r>
                      <a:r>
                        <a:rPr lang="cs-CZ" sz="1200" dirty="0" err="1" smtClean="0"/>
                        <a:t>Malicious</a:t>
                      </a:r>
                      <a:r>
                        <a:rPr lang="cs-CZ" sz="1200" dirty="0" smtClean="0"/>
                        <a:t> Call </a:t>
                      </a:r>
                      <a:r>
                        <a:rPr lang="cs-CZ" sz="1200" dirty="0" err="1" smtClean="0"/>
                        <a:t>Identification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UUS1</a:t>
                      </a:r>
                      <a:r>
                        <a:rPr lang="cs-CZ" sz="1200" dirty="0" smtClean="0"/>
                        <a:t> – </a:t>
                      </a:r>
                      <a:r>
                        <a:rPr lang="cs-CZ" sz="1200" dirty="0" err="1" smtClean="0"/>
                        <a:t>meziuživatelská</a:t>
                      </a:r>
                      <a:r>
                        <a:rPr lang="cs-CZ" sz="1200" dirty="0" smtClean="0"/>
                        <a:t> signalizace, varianta I (User to User </a:t>
                      </a:r>
                      <a:r>
                        <a:rPr lang="cs-CZ" sz="1200" dirty="0" err="1" smtClean="0"/>
                        <a:t>Signalling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CUG</a:t>
                      </a:r>
                      <a:r>
                        <a:rPr lang="cs-CZ" sz="1200" dirty="0" smtClean="0"/>
                        <a:t> – uzavřená uživatelská skupina (</a:t>
                      </a:r>
                      <a:r>
                        <a:rPr lang="cs-CZ" sz="1200" dirty="0" err="1" smtClean="0"/>
                        <a:t>Closed</a:t>
                      </a:r>
                      <a:r>
                        <a:rPr lang="cs-CZ" sz="1200" dirty="0" smtClean="0"/>
                        <a:t> User Group)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OCB-NC</a:t>
                      </a:r>
                      <a:r>
                        <a:rPr lang="cs-CZ" sz="1200" dirty="0" smtClean="0"/>
                        <a:t> – omezení odchozího</a:t>
                      </a:r>
                      <a:r>
                        <a:rPr lang="cs-CZ" sz="1200" baseline="0" dirty="0" smtClean="0"/>
                        <a:t> </a:t>
                      </a:r>
                      <a:r>
                        <a:rPr lang="cs-CZ" sz="1200" dirty="0" smtClean="0"/>
                        <a:t>provozu ovládané</a:t>
                      </a:r>
                      <a:r>
                        <a:rPr lang="cs-CZ" sz="1200" baseline="0" dirty="0" smtClean="0"/>
                        <a:t> </a:t>
                      </a:r>
                      <a:r>
                        <a:rPr lang="cs-CZ" sz="1200" dirty="0" smtClean="0"/>
                        <a:t>provozovatelem sítě (</a:t>
                      </a:r>
                      <a:r>
                        <a:rPr lang="cs-CZ" sz="1200" dirty="0" err="1" smtClean="0"/>
                        <a:t>Outgoing</a:t>
                      </a:r>
                      <a:r>
                        <a:rPr lang="cs-CZ" sz="1200" dirty="0" smtClean="0"/>
                        <a:t> Call </a:t>
                      </a:r>
                      <a:r>
                        <a:rPr lang="cs-CZ" sz="1200" dirty="0" err="1" smtClean="0"/>
                        <a:t>Barring</a:t>
                      </a:r>
                      <a:r>
                        <a:rPr lang="cs-CZ" sz="1200" dirty="0" smtClean="0"/>
                        <a:t>-Network </a:t>
                      </a:r>
                      <a:r>
                        <a:rPr lang="cs-CZ" sz="1200" dirty="0" err="1" smtClean="0"/>
                        <a:t>Controlled</a:t>
                      </a:r>
                      <a:r>
                        <a:rPr lang="cs-CZ" sz="1200" dirty="0" smtClean="0"/>
                        <a:t>)</a:t>
                      </a: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cs-CZ" sz="1200" b="1" dirty="0" smtClean="0"/>
                        <a:t>MA/LH</a:t>
                      </a:r>
                      <a:r>
                        <a:rPr lang="cs-CZ" sz="1200" dirty="0" smtClean="0"/>
                        <a:t> – vícenásobný účastnický přístup (</a:t>
                      </a:r>
                      <a:r>
                        <a:rPr lang="cs-CZ" sz="1200" dirty="0" err="1" smtClean="0"/>
                        <a:t>Multiple</a:t>
                      </a:r>
                      <a:r>
                        <a:rPr lang="cs-CZ" sz="1200" dirty="0" smtClean="0"/>
                        <a:t> Access/Line </a:t>
                      </a:r>
                      <a:r>
                        <a:rPr lang="cs-CZ" sz="1200" dirty="0" err="1" smtClean="0"/>
                        <a:t>Hunting</a:t>
                      </a:r>
                      <a:r>
                        <a:rPr lang="cs-CZ" sz="1200" dirty="0" smtClean="0"/>
                        <a:t>)</a:t>
                      </a:r>
                      <a:endParaRPr lang="cs-CZ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2549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Vývoj telefonních ústředen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Historickým </a:t>
            </a:r>
            <a:r>
              <a:rPr lang="cs-CZ" sz="2000" dirty="0"/>
              <a:t>vývojem od první poloviny minulého století vzniklo několik generací telefonních </a:t>
            </a:r>
            <a:r>
              <a:rPr lang="cs-CZ" sz="2000" dirty="0" smtClean="0"/>
              <a:t>ústředen.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Jednotlivé </a:t>
            </a:r>
            <a:r>
              <a:rPr lang="cs-CZ" sz="2000" dirty="0"/>
              <a:t>generace se od sebe liší zejména technologií řešení spojovacího pole, způsobem řešení a technologií řízení ústředny a tím, zda zpracování hovorových signálů probíhá v analogové či digitální </a:t>
            </a:r>
            <a:r>
              <a:rPr lang="cs-CZ" sz="2000" dirty="0" smtClean="0"/>
              <a:t>oblasti: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/>
              <a:t>Generace – elektromechanické krokové </a:t>
            </a:r>
            <a:r>
              <a:rPr lang="cs-CZ" sz="2000" dirty="0" smtClean="0"/>
              <a:t>voliče.</a:t>
            </a:r>
            <a:endParaRPr lang="cs-CZ" sz="2000" dirty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/>
              <a:t>Generace – elektromechanické křížové </a:t>
            </a:r>
            <a:r>
              <a:rPr lang="cs-CZ" sz="2000" dirty="0" smtClean="0"/>
              <a:t>spínače.</a:t>
            </a:r>
            <a:endParaRPr lang="cs-CZ" sz="2000" dirty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/>
              <a:t>Generace – plně centrální mikroprocesorové </a:t>
            </a:r>
            <a:r>
              <a:rPr lang="cs-CZ" sz="2000" dirty="0" smtClean="0"/>
              <a:t>řízení.</a:t>
            </a:r>
            <a:endParaRPr lang="cs-CZ" sz="2000" dirty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/>
              <a:t>Generace – ústředny s digitálním spojovacím </a:t>
            </a:r>
            <a:r>
              <a:rPr lang="cs-CZ" sz="2000" dirty="0" smtClean="0"/>
              <a:t>polem.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Generace – softwarové s technologií </a:t>
            </a:r>
            <a:r>
              <a:rPr lang="cs-CZ" sz="2000" dirty="0" err="1" smtClean="0"/>
              <a:t>VoIP</a:t>
            </a:r>
            <a:r>
              <a:rPr lang="cs-CZ" sz="2000" dirty="0" smtClean="0"/>
              <a:t>. 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10902227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2626" y="1969165"/>
            <a:ext cx="6225891" cy="4377761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Telefonní ústředny pro ISDN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Obecné blokové schéma ústředny 4. generace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49097185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Telekomunikace a telekomunikační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Telekomunikační </a:t>
            </a:r>
            <a:r>
              <a:rPr lang="cs-CZ" sz="2000" dirty="0">
                <a:solidFill>
                  <a:srgbClr val="C00000"/>
                </a:solidFill>
              </a:rPr>
              <a:t>síť </a:t>
            </a:r>
            <a:r>
              <a:rPr lang="cs-CZ" sz="2000" dirty="0"/>
              <a:t>je soubor vzájemně propojených telekomunikačních zařízení, který umožňuje přenos informace mezi koncovými body.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Telekomunikační </a:t>
            </a:r>
            <a:r>
              <a:rPr lang="cs-CZ" sz="2000" dirty="0">
                <a:solidFill>
                  <a:srgbClr val="C00000"/>
                </a:solidFill>
              </a:rPr>
              <a:t>síť </a:t>
            </a:r>
            <a:r>
              <a:rPr lang="cs-CZ" sz="2000" dirty="0"/>
              <a:t>je tvořena </a:t>
            </a:r>
            <a:r>
              <a:rPr lang="cs-CZ" sz="2000" dirty="0">
                <a:solidFill>
                  <a:srgbClr val="C00000"/>
                </a:solidFill>
              </a:rPr>
              <a:t>spojnicemi</a:t>
            </a:r>
            <a:r>
              <a:rPr lang="cs-CZ" sz="2000" dirty="0"/>
              <a:t> (přenosovými cestami) a </a:t>
            </a:r>
            <a:r>
              <a:rPr lang="cs-CZ" sz="2000" dirty="0">
                <a:solidFill>
                  <a:srgbClr val="C00000"/>
                </a:solidFill>
              </a:rPr>
              <a:t>uzly</a:t>
            </a:r>
            <a:r>
              <a:rPr lang="cs-CZ" sz="2000" dirty="0"/>
              <a:t> (síťovými prvky</a:t>
            </a:r>
            <a:r>
              <a:rPr lang="cs-CZ" sz="2000" dirty="0" smtClean="0"/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Velmi důležitou službou telekomunikační sítě je/byl přenos hovorového signálu (lidského hlasu) v jeho analogové formě.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Současně s vývojem lidské společnosti rostly i požadavky na dorozumívání se na dálku.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Telekomunikace se samozřejmě těmto novým požadavkům musely přizpůsobit.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Významným milníkem v elektrotechnice bylo vynalezení polovodičových součástek. Tento objev umožnil rozvoj číslicových systémů.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Signalizace v telekomunikacích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Úkolem </a:t>
            </a:r>
            <a:r>
              <a:rPr lang="cs-CZ" sz="2000" dirty="0"/>
              <a:t>signalizace je správné sestavení, udržování a v závěru </a:t>
            </a:r>
            <a:r>
              <a:rPr lang="cs-CZ" sz="2000" dirty="0" smtClean="0"/>
              <a:t>i ukončení </a:t>
            </a:r>
            <a:r>
              <a:rPr lang="cs-CZ" sz="2000" dirty="0"/>
              <a:t>telefonního </a:t>
            </a:r>
            <a:r>
              <a:rPr lang="cs-CZ" sz="2000" dirty="0" smtClean="0"/>
              <a:t>spojení.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Signalizace </a:t>
            </a:r>
            <a:r>
              <a:rPr lang="cs-CZ" sz="2000" dirty="0"/>
              <a:t>doprovází každé telefonní spojení buď po stejné cestě, jako probíhající účastnický hovor, nebo po zvláštní cestě vyhrazené pouze pro přenos </a:t>
            </a:r>
            <a:r>
              <a:rPr lang="cs-CZ" sz="2000" dirty="0" smtClean="0"/>
              <a:t>signalizace.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Podle </a:t>
            </a:r>
            <a:r>
              <a:rPr lang="cs-CZ" sz="2000" dirty="0"/>
              <a:t>místa působení signalizace dělíme: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signalizace přístupová (účastnická) – mezi účastníkem a </a:t>
            </a:r>
            <a:r>
              <a:rPr lang="cs-CZ" sz="2000" dirty="0" smtClean="0"/>
              <a:t>ústřednou,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signalizace síťová (</a:t>
            </a:r>
            <a:r>
              <a:rPr lang="cs-CZ" sz="2000" dirty="0" err="1"/>
              <a:t>meziústřednová</a:t>
            </a:r>
            <a:r>
              <a:rPr lang="cs-CZ" sz="2000" dirty="0"/>
              <a:t>) – mezi dvěma </a:t>
            </a:r>
            <a:r>
              <a:rPr lang="cs-CZ" sz="2000" dirty="0" smtClean="0"/>
              <a:t>ústřednami,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signalizace vnitřní – mezi jednotlivými bloky v rámci jedné </a:t>
            </a:r>
            <a:r>
              <a:rPr lang="cs-CZ" sz="2000" dirty="0" smtClean="0"/>
              <a:t>ústředny.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Podle </a:t>
            </a:r>
            <a:r>
              <a:rPr lang="cs-CZ" sz="2000" dirty="0"/>
              <a:t>účelu můžeme rozlišit signalizace: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signalizace linková – dohlíží na spojení po celou dobu jeho </a:t>
            </a:r>
            <a:r>
              <a:rPr lang="cs-CZ" sz="2000" dirty="0" smtClean="0"/>
              <a:t>trvání,</a:t>
            </a:r>
            <a:endParaRPr lang="cs-CZ" sz="20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signalizace registrová – při výstavbě spojovací </a:t>
            </a:r>
            <a:r>
              <a:rPr lang="cs-CZ" sz="2000" dirty="0" smtClean="0"/>
              <a:t>cesty.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143712365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Signalizace v telekomunikacích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Základními </a:t>
            </a:r>
            <a:r>
              <a:rPr lang="cs-CZ" sz="2000" dirty="0"/>
              <a:t>úkoly </a:t>
            </a:r>
            <a:r>
              <a:rPr lang="cs-CZ" sz="2000" dirty="0" smtClean="0"/>
              <a:t>signalizace:</a:t>
            </a:r>
            <a:endParaRPr lang="cs-CZ" sz="2000" dirty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Obsazení </a:t>
            </a:r>
            <a:r>
              <a:rPr lang="cs-CZ" sz="2000" b="1" dirty="0"/>
              <a:t>účastnického vedení </a:t>
            </a:r>
            <a:r>
              <a:rPr lang="cs-CZ" sz="2000" dirty="0"/>
              <a:t>– informace o obsazení pro jiné </a:t>
            </a:r>
            <a:r>
              <a:rPr lang="cs-CZ" sz="2000" dirty="0" smtClean="0"/>
              <a:t>účastníky. Signalizace </a:t>
            </a:r>
            <a:r>
              <a:rPr lang="cs-CZ" sz="2000" dirty="0"/>
              <a:t>tím dává ústředně najevo, že účastník chce uskutečnit </a:t>
            </a:r>
            <a:r>
              <a:rPr lang="cs-CZ" sz="2000" dirty="0" smtClean="0"/>
              <a:t>hovor.</a:t>
            </a:r>
            <a:endParaRPr lang="cs-CZ" sz="2000" dirty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Přenos </a:t>
            </a:r>
            <a:r>
              <a:rPr lang="cs-CZ" sz="2000" b="1" dirty="0"/>
              <a:t>volby </a:t>
            </a:r>
            <a:r>
              <a:rPr lang="cs-CZ" sz="2000" dirty="0"/>
              <a:t>– účastník volí telefonní číslo a signalizace musí zajistit jeho správný přenos do </a:t>
            </a:r>
            <a:r>
              <a:rPr lang="cs-CZ" sz="2000" dirty="0" smtClean="0"/>
              <a:t>ústředny.</a:t>
            </a:r>
            <a:endParaRPr lang="cs-CZ" sz="2000" dirty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Přihlášení </a:t>
            </a:r>
            <a:r>
              <a:rPr lang="cs-CZ" sz="2000" b="1" dirty="0"/>
              <a:t>účastníka </a:t>
            </a:r>
            <a:r>
              <a:rPr lang="cs-CZ" sz="2000" dirty="0"/>
              <a:t>– ústředna nalezne cestu k volanému účastníkovi, upozorní ho na příchozí hovor (vyzvánění) a zajistí jeho </a:t>
            </a:r>
            <a:r>
              <a:rPr lang="cs-CZ" sz="2000" dirty="0" smtClean="0"/>
              <a:t>přihlášení.</a:t>
            </a:r>
            <a:endParaRPr lang="cs-CZ" sz="2000" dirty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Závěr</a:t>
            </a:r>
            <a:r>
              <a:rPr lang="cs-CZ" sz="2000" dirty="0" smtClean="0"/>
              <a:t> </a:t>
            </a:r>
            <a:r>
              <a:rPr lang="cs-CZ" sz="2000" dirty="0"/>
              <a:t>– po skončení hovoru je potřeba sestavené spojení korektně </a:t>
            </a:r>
            <a:r>
              <a:rPr lang="cs-CZ" sz="2000" dirty="0" smtClean="0"/>
              <a:t>rozpojit.</a:t>
            </a:r>
            <a:endParaRPr lang="cs-CZ" sz="2000" dirty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Tarifikace</a:t>
            </a:r>
            <a:r>
              <a:rPr lang="cs-CZ" sz="2000" dirty="0" smtClean="0"/>
              <a:t> </a:t>
            </a:r>
            <a:r>
              <a:rPr lang="cs-CZ" sz="2000" dirty="0"/>
              <a:t>– správné vyúčtování poskytnutých </a:t>
            </a:r>
            <a:r>
              <a:rPr lang="cs-CZ" sz="2000" dirty="0" smtClean="0"/>
              <a:t>služeb.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13973136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621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Telefonní analogová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historických souvislostí a plněných úkolů je uspořádání analogové telefonní sítě hierarchické. Jednotlivé úrovně jsou: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místní telefonní ústředny (TÚ),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uzlové TÚ,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tranzitní TÚ,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dálkové tranzitní TÚ,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mezinárodní TÚ,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Topologie vzájemného propojení na jednotlivých úrovních a mezi úrovněmi byla hvězda, polygon, strom (různé kombinace). V rámci topologie existovaly tzv. cesty: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posledního výběru – hvězdicová síť v rámci a mezi úrovněmi,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prvního výběru – příčky mezi jednotlivými TÚ v rámci jedné úrovně.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24587913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Telefonní a dálnopisné sítě analogové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680" y="1683721"/>
            <a:ext cx="6020640" cy="44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366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21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Digitální telefonní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Digitální telefonní síť je pouze dvouúrovňová (místní ústředny HOST a tranzitní TÚ).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Síť </a:t>
            </a:r>
            <a:r>
              <a:rPr lang="cs-CZ" sz="2000" dirty="0" smtClean="0">
                <a:solidFill>
                  <a:srgbClr val="C00000"/>
                </a:solidFill>
              </a:rPr>
              <a:t>IDN</a:t>
            </a:r>
            <a:r>
              <a:rPr lang="cs-CZ" sz="2000" dirty="0" smtClean="0"/>
              <a:t> – </a:t>
            </a:r>
            <a:r>
              <a:rPr lang="cs-CZ" sz="2000" dirty="0" err="1" smtClean="0">
                <a:solidFill>
                  <a:srgbClr val="C00000"/>
                </a:solidFill>
              </a:rPr>
              <a:t>Integrated</a:t>
            </a:r>
            <a:r>
              <a:rPr lang="cs-CZ" sz="2000" dirty="0" smtClean="0">
                <a:solidFill>
                  <a:srgbClr val="C00000"/>
                </a:solidFill>
              </a:rPr>
              <a:t> Digital Network </a:t>
            </a:r>
            <a:r>
              <a:rPr lang="cs-CZ" sz="2000" dirty="0" smtClean="0"/>
              <a:t>– integrovaná digitální síť, kde </a:t>
            </a:r>
            <a:r>
              <a:rPr lang="cs-CZ" sz="2000" dirty="0" smtClean="0">
                <a:solidFill>
                  <a:srgbClr val="C00000"/>
                </a:solidFill>
              </a:rPr>
              <a:t>veškeré</a:t>
            </a:r>
            <a:r>
              <a:rPr lang="cs-CZ" sz="2000" dirty="0" smtClean="0"/>
              <a:t> </a:t>
            </a:r>
            <a:r>
              <a:rPr lang="cs-CZ" sz="2000" dirty="0" smtClean="0">
                <a:solidFill>
                  <a:srgbClr val="C00000"/>
                </a:solidFill>
              </a:rPr>
              <a:t>přenosové a spojovací prostředky </a:t>
            </a:r>
            <a:r>
              <a:rPr lang="cs-CZ" sz="2000" dirty="0" smtClean="0"/>
              <a:t>používají </a:t>
            </a:r>
            <a:r>
              <a:rPr lang="cs-CZ" sz="2000" dirty="0" smtClean="0">
                <a:solidFill>
                  <a:srgbClr val="C00000"/>
                </a:solidFill>
              </a:rPr>
              <a:t>digitální technologie </a:t>
            </a:r>
            <a:r>
              <a:rPr lang="cs-CZ" sz="2000" dirty="0" smtClean="0"/>
              <a:t>na bázi modulace PCM.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Analogový signál se v této síti vyskytuje pouze na místním účastnickém vedení. Tedy mezi místní TÚ a telefonní zásuvkou účastníka (poslední míle).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" y="4309404"/>
            <a:ext cx="79629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099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služeb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 využitím existující sítě IDN a zavedením nových služeb vznikla nová generace telekomunikační sítě označovaná zkratkou ISDN.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Zkratka </a:t>
            </a:r>
            <a:r>
              <a:rPr lang="cs-CZ" sz="2000" dirty="0" smtClean="0">
                <a:solidFill>
                  <a:srgbClr val="C00000"/>
                </a:solidFill>
              </a:rPr>
              <a:t>ISDN</a:t>
            </a:r>
            <a:r>
              <a:rPr lang="cs-CZ" sz="2000" dirty="0" smtClean="0"/>
              <a:t> označuje </a:t>
            </a:r>
            <a:r>
              <a:rPr lang="cs-CZ" sz="2000" dirty="0" err="1" smtClean="0">
                <a:solidFill>
                  <a:srgbClr val="C00000"/>
                </a:solidFill>
              </a:rPr>
              <a:t>Integrted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r>
              <a:rPr lang="cs-CZ" sz="2000" dirty="0" err="1" smtClean="0">
                <a:solidFill>
                  <a:srgbClr val="C00000"/>
                </a:solidFill>
              </a:rPr>
              <a:t>Services</a:t>
            </a:r>
            <a:r>
              <a:rPr lang="cs-CZ" sz="2000" dirty="0" smtClean="0">
                <a:solidFill>
                  <a:srgbClr val="C00000"/>
                </a:solidFill>
              </a:rPr>
              <a:t> Digital Network</a:t>
            </a:r>
            <a:r>
              <a:rPr lang="cs-CZ" sz="2000" dirty="0" smtClean="0"/>
              <a:t> – Digitální síť integrovaných služeb.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Hlavním rysem této telekomunikační sítě je plná digitalizace „od konce ke konci“, tedy včetně účastnické přípojky.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Digitalizace hovorového signálu probíhá již koncovém zařízení účastníka.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principy ISDN byly standardizovány v roce 1984 organizací ITU-T.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rámci národních realizací ISDN vzniklo mnoho variant.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roce 1993 došlo ke sjednocení technického řešení a vznikla </a:t>
            </a:r>
            <a:r>
              <a:rPr lang="cs-CZ" sz="2000" dirty="0" err="1" smtClean="0">
                <a:solidFill>
                  <a:srgbClr val="C00000"/>
                </a:solidFill>
              </a:rPr>
              <a:t>EuroISDN</a:t>
            </a:r>
            <a:r>
              <a:rPr lang="cs-CZ" sz="2000" dirty="0" smtClean="0">
                <a:solidFill>
                  <a:srgbClr val="3C3C8C"/>
                </a:solidFill>
              </a:rPr>
              <a:t>:</a:t>
            </a:r>
            <a:endParaRPr lang="cs-CZ" sz="20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cca </a:t>
            </a:r>
            <a:r>
              <a:rPr lang="cs-CZ" dirty="0"/>
              <a:t>20 evropských </a:t>
            </a:r>
            <a:r>
              <a:rPr lang="cs-CZ" dirty="0" smtClean="0"/>
              <a:t>států,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dva </a:t>
            </a:r>
            <a:r>
              <a:rPr lang="cs-CZ" dirty="0"/>
              <a:t>druhy </a:t>
            </a:r>
            <a:r>
              <a:rPr lang="cs-CZ" dirty="0" smtClean="0"/>
              <a:t>přístupu,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dvě </a:t>
            </a:r>
            <a:r>
              <a:rPr lang="cs-CZ" dirty="0"/>
              <a:t>základní nosné </a:t>
            </a:r>
            <a:r>
              <a:rPr lang="cs-CZ" dirty="0" smtClean="0"/>
              <a:t>služby,</a:t>
            </a:r>
            <a:endParaRPr lang="cs-CZ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pět </a:t>
            </a:r>
            <a:r>
              <a:rPr lang="cs-CZ" dirty="0"/>
              <a:t>doplňkových </a:t>
            </a:r>
            <a:r>
              <a:rPr lang="cs-CZ" dirty="0" smtClean="0"/>
              <a:t>služeb.</a:t>
            </a:r>
            <a:endParaRPr lang="cs-CZ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410585402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529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přenosové prostředky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Zaveden princip oddělení uživatelské komunikace a přidružené signalizace.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přenosový prostředek v ISDN je </a:t>
            </a:r>
            <a:r>
              <a:rPr lang="cs-CZ" sz="2000" dirty="0" smtClean="0">
                <a:solidFill>
                  <a:srgbClr val="C00000"/>
                </a:solidFill>
              </a:rPr>
              <a:t>ISDN datový kanál</a:t>
            </a:r>
            <a:r>
              <a:rPr lang="cs-CZ" sz="2000" dirty="0" smtClean="0"/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Nešťastné označení – v telekomunikační technice se termínem datový kanál označuje datový spoj s pouze jednosměrným přenosem datového toku (tak jako plyne voda ve vodním kanálu). Dva protisměrné datové kanály tvoří datový okruh. V ISDN se tedy jedná o datový okruh, nešťastně označený jako kanál.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Typy datových kanálů v ISDN: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A-kanál: analogový pro šířku kmitočtového pásma 3,1 kHz,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B-kanál: digitální s přenosovou rychlostí 64 kbit/s,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D-kanál: digitální pro signalizaci s přenosovou rychlostí 16 kbit/s,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H-kanál: sdružené datové kanály: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H0 – přenosová rychlost 386 kbit/s (6x B kanál),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H11 </a:t>
            </a:r>
            <a:r>
              <a:rPr lang="cs-CZ" sz="1600" dirty="0"/>
              <a:t>– přenosová rychlost </a:t>
            </a:r>
            <a:r>
              <a:rPr lang="cs-CZ" sz="1600" dirty="0" smtClean="0"/>
              <a:t>1536 </a:t>
            </a:r>
            <a:r>
              <a:rPr lang="cs-CZ" sz="1600" dirty="0"/>
              <a:t>kbit/s </a:t>
            </a:r>
            <a:r>
              <a:rPr lang="cs-CZ" sz="1600" dirty="0" smtClean="0"/>
              <a:t>(23x </a:t>
            </a:r>
            <a:r>
              <a:rPr lang="cs-CZ" sz="1600" dirty="0"/>
              <a:t>B </a:t>
            </a:r>
            <a:r>
              <a:rPr lang="cs-CZ" sz="1600" dirty="0" smtClean="0"/>
              <a:t>kanál koresponduje s T1),</a:t>
            </a:r>
            <a:endParaRPr lang="cs-CZ" sz="1600" dirty="0"/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1600" dirty="0" smtClean="0"/>
              <a:t>H12 </a:t>
            </a:r>
            <a:r>
              <a:rPr lang="cs-CZ" sz="1600" dirty="0"/>
              <a:t>– přenosová rychlost </a:t>
            </a:r>
            <a:r>
              <a:rPr lang="cs-CZ" sz="1600" dirty="0" smtClean="0"/>
              <a:t>1920 </a:t>
            </a:r>
            <a:r>
              <a:rPr lang="cs-CZ" sz="1600" dirty="0"/>
              <a:t>kbit/s </a:t>
            </a:r>
            <a:r>
              <a:rPr lang="cs-CZ" sz="1600" dirty="0" smtClean="0"/>
              <a:t>(30x </a:t>
            </a:r>
            <a:r>
              <a:rPr lang="cs-CZ" sz="1600" dirty="0"/>
              <a:t>B </a:t>
            </a:r>
            <a:r>
              <a:rPr lang="cs-CZ" sz="1600" dirty="0" smtClean="0"/>
              <a:t>kanál, koresponduje s E1).</a:t>
            </a:r>
            <a:endParaRPr lang="cs-CZ" sz="1600" dirty="0"/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31296373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75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typy spojení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Spojení na uživatelském okruhu v B-kanále – použitelné pro hovor, datový přenos.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Spojení v paketovém režimu v B-kanále – použitelné pro přenos dat technologie X.25 nebo přístupu k veřejné paketové datové síti (předchůdce internetu).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Spojení v paketovém režimu v D-kanále – použitelné pro datové přenosy v paketovém režimu pro datovou síť dle standardu X.25 s maximální přenosovou rychlostí 9600 bit/s.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Spojení signalizační v D-kanále – signalizace pro potřeby řízení spojení na účastnickém vedení (mezi účastníkem a první TÚ operátora).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169786099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5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Digitální síť integrovaných </a:t>
            </a:r>
            <a:r>
              <a:rPr lang="cs-CZ" sz="2000" b="1" dirty="0" smtClean="0">
                <a:solidFill>
                  <a:srgbClr val="C00000"/>
                </a:solidFill>
              </a:rPr>
              <a:t>služeb – připojení koncového účastníka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přístup v ISDN: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Označení </a:t>
            </a:r>
            <a:r>
              <a:rPr lang="cs-CZ" dirty="0" smtClean="0">
                <a:solidFill>
                  <a:srgbClr val="C00000"/>
                </a:solidFill>
              </a:rPr>
              <a:t>ISDN-BRA</a:t>
            </a:r>
            <a:r>
              <a:rPr lang="cs-CZ" dirty="0" smtClean="0"/>
              <a:t> (ISDN – Basic </a:t>
            </a:r>
            <a:r>
              <a:rPr lang="cs-CZ" dirty="0" err="1" smtClean="0"/>
              <a:t>Rate</a:t>
            </a:r>
            <a:r>
              <a:rPr lang="cs-CZ" dirty="0" smtClean="0"/>
              <a:t> Access).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Jiné označení </a:t>
            </a:r>
            <a:r>
              <a:rPr lang="cs-CZ" dirty="0" smtClean="0">
                <a:solidFill>
                  <a:srgbClr val="C00000"/>
                </a:solidFill>
              </a:rPr>
              <a:t>euroISDN2</a:t>
            </a:r>
            <a:r>
              <a:rPr lang="cs-CZ" dirty="0" smtClean="0"/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Využívá se kanál 2B+D</a:t>
            </a:r>
            <a:r>
              <a:rPr lang="cs-CZ" baseline="-25000" dirty="0" smtClean="0"/>
              <a:t>16</a:t>
            </a:r>
            <a:r>
              <a:rPr lang="cs-CZ" dirty="0" smtClean="0"/>
              <a:t>, celkem 2x 64 + 16 = 144 kbit/s.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Účastnické vedení je dvoudrátové – obvykle s metalickými symetrickými páry.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Maximálně 8 zařízení ISDN (ISDN terminálů) u koncového uživatele.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Primární přístup v ISDN: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Označení </a:t>
            </a:r>
            <a:r>
              <a:rPr lang="cs-CZ" dirty="0" smtClean="0">
                <a:solidFill>
                  <a:srgbClr val="C00000"/>
                </a:solidFill>
              </a:rPr>
              <a:t>ISDN-PRA</a:t>
            </a:r>
            <a:r>
              <a:rPr lang="cs-CZ" dirty="0" smtClean="0"/>
              <a:t> (ISDN – </a:t>
            </a:r>
            <a:r>
              <a:rPr lang="cs-CZ" dirty="0" err="1" smtClean="0"/>
              <a:t>Primary</a:t>
            </a:r>
            <a:r>
              <a:rPr lang="cs-CZ" dirty="0" smtClean="0"/>
              <a:t> </a:t>
            </a:r>
            <a:r>
              <a:rPr lang="cs-CZ" dirty="0" err="1" smtClean="0"/>
              <a:t>Rate</a:t>
            </a:r>
            <a:r>
              <a:rPr lang="cs-CZ" dirty="0" smtClean="0"/>
              <a:t> Access).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Jiné označení </a:t>
            </a:r>
            <a:r>
              <a:rPr lang="cs-CZ" dirty="0" smtClean="0">
                <a:solidFill>
                  <a:srgbClr val="C00000"/>
                </a:solidFill>
              </a:rPr>
              <a:t>euroISDN30</a:t>
            </a:r>
            <a:r>
              <a:rPr lang="cs-CZ" dirty="0" smtClean="0"/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Využívá se konfigurace 30B+D</a:t>
            </a:r>
            <a:r>
              <a:rPr lang="cs-CZ" baseline="-25000" dirty="0" smtClean="0"/>
              <a:t>64</a:t>
            </a:r>
            <a:r>
              <a:rPr lang="cs-CZ" dirty="0" smtClean="0"/>
              <a:t>, celkem 30x 64 + 64 = 1984 kbit/s.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Vedení je čtyř drátové (každý pár pro jeden směr přenosu) – obvykle se symetrickými metalickými páry.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Nebo lze samozřejmě využit optická vlákna.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Využívá se pro pobočkové ústředny (</a:t>
            </a:r>
            <a:r>
              <a:rPr lang="cs-CZ" dirty="0" err="1" smtClean="0"/>
              <a:t>PbÚ</a:t>
            </a:r>
            <a:r>
              <a:rPr lang="cs-CZ" dirty="0" smtClean="0"/>
              <a:t>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Telekomunikační síť IDN a ISDN</a:t>
            </a:r>
          </a:p>
        </p:txBody>
      </p:sp>
    </p:spTree>
    <p:extLst>
      <p:ext uri="{BB962C8B-B14F-4D97-AF65-F5344CB8AC3E}">
        <p14:creationId xmlns:p14="http://schemas.microsoft.com/office/powerpoint/2010/main" val="153567995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271F4CB8-F24E-4458-B38A-BF566D5885B7}" vid="{8FAC8E7A-956D-4D09-8F27-E5520C7274CB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2050</Words>
  <Application>Microsoft Office PowerPoint</Application>
  <PresentationFormat>Předvádění na obrazovce (4:3)</PresentationFormat>
  <Paragraphs>362</Paragraphs>
  <Slides>22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Mustr_prezentace_OPPA</vt:lpstr>
      <vt:lpstr>Prezentace aplikace PowerPoint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Telekomunikační síť IDN a ISDN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2015-01-31T01:10:02Z</dcterms:created>
  <dcterms:modified xsi:type="dcterms:W3CDTF">2015-01-31T01:10:07Z</dcterms:modified>
</cp:coreProperties>
</file>