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37"/>
  </p:notesMasterIdLst>
  <p:handoutMasterIdLst>
    <p:handoutMasterId r:id="rId38"/>
  </p:handoutMasterIdLst>
  <p:sldIdLst>
    <p:sldId id="270" r:id="rId2"/>
    <p:sldId id="314" r:id="rId3"/>
    <p:sldId id="290" r:id="rId4"/>
    <p:sldId id="297" r:id="rId5"/>
    <p:sldId id="295" r:id="rId6"/>
    <p:sldId id="298" r:id="rId7"/>
    <p:sldId id="306" r:id="rId8"/>
    <p:sldId id="305" r:id="rId9"/>
    <p:sldId id="307" r:id="rId10"/>
    <p:sldId id="299" r:id="rId11"/>
    <p:sldId id="301" r:id="rId12"/>
    <p:sldId id="329" r:id="rId13"/>
    <p:sldId id="300" r:id="rId14"/>
    <p:sldId id="315" r:id="rId15"/>
    <p:sldId id="304" r:id="rId16"/>
    <p:sldId id="310" r:id="rId17"/>
    <p:sldId id="316" r:id="rId18"/>
    <p:sldId id="317" r:id="rId19"/>
    <p:sldId id="311" r:id="rId20"/>
    <p:sldId id="318" r:id="rId21"/>
    <p:sldId id="309" r:id="rId22"/>
    <p:sldId id="319" r:id="rId23"/>
    <p:sldId id="322" r:id="rId24"/>
    <p:sldId id="321" r:id="rId25"/>
    <p:sldId id="313" r:id="rId26"/>
    <p:sldId id="323" r:id="rId27"/>
    <p:sldId id="326" r:id="rId28"/>
    <p:sldId id="325" r:id="rId29"/>
    <p:sldId id="324" r:id="rId30"/>
    <p:sldId id="327" r:id="rId31"/>
    <p:sldId id="320" r:id="rId32"/>
    <p:sldId id="330" r:id="rId33"/>
    <p:sldId id="328" r:id="rId34"/>
    <p:sldId id="331" r:id="rId35"/>
    <p:sldId id="280" r:id="rId36"/>
  </p:sldIdLst>
  <p:sldSz cx="9144000" cy="6858000" type="screen4x3"/>
  <p:notesSz cx="6858000" cy="994568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3C8C"/>
    <a:srgbClr val="000000"/>
    <a:srgbClr val="D42E12"/>
    <a:srgbClr val="F7D4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Styl Světlá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75DCB02-9BB8-47FD-8907-85C794F793BA}" styleName="Styl s motivem 1 – zvýraznění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80756" autoAdjust="0"/>
  </p:normalViewPr>
  <p:slideViewPr>
    <p:cSldViewPr snapToGrid="0" snapToObjects="1">
      <p:cViewPr varScale="1">
        <p:scale>
          <a:sx n="86" d="100"/>
          <a:sy n="86" d="100"/>
        </p:scale>
        <p:origin x="123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cs-CZ"/>
          </a:p>
        </p:txBody>
      </p:sp>
      <p:sp>
        <p:nvSpPr>
          <p:cNvPr id="49155" name="Rectangle 3"/>
          <p:cNvSpPr>
            <a:spLocks noGrp="1" noChangeArrowheads="1"/>
          </p:cNvSpPr>
          <p:nvPr>
            <p:ph type="dt" sz="quarter" idx="1"/>
          </p:nvPr>
        </p:nvSpPr>
        <p:spPr bwMode="auto">
          <a:xfrm>
            <a:off x="3884613"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cs-CZ"/>
          </a:p>
        </p:txBody>
      </p:sp>
      <p:sp>
        <p:nvSpPr>
          <p:cNvPr id="49156" name="Rectangle 4"/>
          <p:cNvSpPr>
            <a:spLocks noGrp="1" noChangeArrowheads="1"/>
          </p:cNvSpPr>
          <p:nvPr>
            <p:ph type="ftr" sz="quarter" idx="2"/>
          </p:nvPr>
        </p:nvSpPr>
        <p:spPr bwMode="auto">
          <a:xfrm>
            <a:off x="0"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cs-CZ"/>
          </a:p>
        </p:txBody>
      </p:sp>
      <p:sp>
        <p:nvSpPr>
          <p:cNvPr id="49157" name="Rectangle 5"/>
          <p:cNvSpPr>
            <a:spLocks noGrp="1" noChangeArrowheads="1"/>
          </p:cNvSpPr>
          <p:nvPr>
            <p:ph type="sldNum" sz="quarter" idx="3"/>
          </p:nvPr>
        </p:nvSpPr>
        <p:spPr bwMode="auto">
          <a:xfrm>
            <a:off x="3884613"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EF4B5975-4091-4F51-BEC7-5BCEFEB1EFDF}" type="slidenum">
              <a:rPr lang="cs-CZ"/>
              <a:pPr>
                <a:defRPr/>
              </a:pPr>
              <a:t>‹#›</a:t>
            </a:fld>
            <a:endParaRPr lang="cs-CZ"/>
          </a:p>
        </p:txBody>
      </p:sp>
    </p:spTree>
    <p:extLst>
      <p:ext uri="{BB962C8B-B14F-4D97-AF65-F5344CB8AC3E}">
        <p14:creationId xmlns:p14="http://schemas.microsoft.com/office/powerpoint/2010/main" val="2150712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defTabSz="933450">
              <a:defRPr sz="1200"/>
            </a:lvl1pPr>
          </a:lstStyle>
          <a:p>
            <a:pPr>
              <a:defRPr/>
            </a:pPr>
            <a:endParaRPr lang="cs-CZ"/>
          </a:p>
        </p:txBody>
      </p:sp>
      <p:sp>
        <p:nvSpPr>
          <p:cNvPr id="6147" name="Rectangle 3"/>
          <p:cNvSpPr>
            <a:spLocks noGrp="1" noChangeArrowheads="1"/>
          </p:cNvSpPr>
          <p:nvPr>
            <p:ph type="dt" idx="1"/>
          </p:nvPr>
        </p:nvSpPr>
        <p:spPr bwMode="auto">
          <a:xfrm>
            <a:off x="3884613"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algn="r" defTabSz="933450">
              <a:defRPr sz="1200"/>
            </a:lvl1pPr>
          </a:lstStyle>
          <a:p>
            <a:pPr>
              <a:defRPr/>
            </a:pPr>
            <a:endParaRPr lang="cs-CZ"/>
          </a:p>
        </p:txBody>
      </p:sp>
      <p:sp>
        <p:nvSpPr>
          <p:cNvPr id="12292" name="Rectangle 4"/>
          <p:cNvSpPr>
            <a:spLocks noGrp="1" noRot="1" noChangeAspect="1" noChangeArrowheads="1" noTextEdit="1"/>
          </p:cNvSpPr>
          <p:nvPr>
            <p:ph type="sldImg" idx="2"/>
          </p:nvPr>
        </p:nvSpPr>
        <p:spPr bwMode="auto">
          <a:xfrm>
            <a:off x="941388" y="746125"/>
            <a:ext cx="4975225"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724400"/>
            <a:ext cx="5486400" cy="447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150" name="Rectangle 6"/>
          <p:cNvSpPr>
            <a:spLocks noGrp="1" noChangeArrowheads="1"/>
          </p:cNvSpPr>
          <p:nvPr>
            <p:ph type="ftr" sz="quarter" idx="4"/>
          </p:nvPr>
        </p:nvSpPr>
        <p:spPr bwMode="auto">
          <a:xfrm>
            <a:off x="0"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defTabSz="933450">
              <a:defRPr sz="1200"/>
            </a:lvl1pPr>
          </a:lstStyle>
          <a:p>
            <a:pPr>
              <a:defRPr/>
            </a:pPr>
            <a:endParaRPr lang="cs-CZ"/>
          </a:p>
        </p:txBody>
      </p:sp>
      <p:sp>
        <p:nvSpPr>
          <p:cNvPr id="6151" name="Rectangle 7"/>
          <p:cNvSpPr>
            <a:spLocks noGrp="1" noChangeArrowheads="1"/>
          </p:cNvSpPr>
          <p:nvPr>
            <p:ph type="sldNum" sz="quarter" idx="5"/>
          </p:nvPr>
        </p:nvSpPr>
        <p:spPr bwMode="auto">
          <a:xfrm>
            <a:off x="3884613"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algn="r" defTabSz="933450">
              <a:defRPr sz="1200"/>
            </a:lvl1pPr>
          </a:lstStyle>
          <a:p>
            <a:pPr>
              <a:defRPr/>
            </a:pPr>
            <a:fld id="{19F9E967-BB3B-47E5-8EEC-C28942447864}" type="slidenum">
              <a:rPr lang="cs-CZ"/>
              <a:pPr>
                <a:defRPr/>
              </a:pPr>
              <a:t>‹#›</a:t>
            </a:fld>
            <a:endParaRPr lang="cs-CZ"/>
          </a:p>
        </p:txBody>
      </p:sp>
    </p:spTree>
    <p:extLst>
      <p:ext uri="{BB962C8B-B14F-4D97-AF65-F5344CB8AC3E}">
        <p14:creationId xmlns:p14="http://schemas.microsoft.com/office/powerpoint/2010/main" val="15675067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a:t>
            </a:fld>
            <a:endParaRPr lang="cs-CZ"/>
          </a:p>
        </p:txBody>
      </p:sp>
    </p:spTree>
    <p:extLst>
      <p:ext uri="{BB962C8B-B14F-4D97-AF65-F5344CB8AC3E}">
        <p14:creationId xmlns:p14="http://schemas.microsoft.com/office/powerpoint/2010/main" val="27584742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11</a:t>
            </a:fld>
            <a:endParaRPr lang="cs-CZ"/>
          </a:p>
        </p:txBody>
      </p:sp>
    </p:spTree>
    <p:extLst>
      <p:ext uri="{BB962C8B-B14F-4D97-AF65-F5344CB8AC3E}">
        <p14:creationId xmlns:p14="http://schemas.microsoft.com/office/powerpoint/2010/main" val="2765691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12</a:t>
            </a:fld>
            <a:endParaRPr lang="cs-CZ"/>
          </a:p>
        </p:txBody>
      </p:sp>
    </p:spTree>
    <p:extLst>
      <p:ext uri="{BB962C8B-B14F-4D97-AF65-F5344CB8AC3E}">
        <p14:creationId xmlns:p14="http://schemas.microsoft.com/office/powerpoint/2010/main" val="29206783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13</a:t>
            </a:fld>
            <a:endParaRPr lang="cs-CZ"/>
          </a:p>
        </p:txBody>
      </p:sp>
    </p:spTree>
    <p:extLst>
      <p:ext uri="{BB962C8B-B14F-4D97-AF65-F5344CB8AC3E}">
        <p14:creationId xmlns:p14="http://schemas.microsoft.com/office/powerpoint/2010/main" val="1420680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14</a:t>
            </a:fld>
            <a:endParaRPr lang="cs-CZ"/>
          </a:p>
        </p:txBody>
      </p:sp>
    </p:spTree>
    <p:extLst>
      <p:ext uri="{BB962C8B-B14F-4D97-AF65-F5344CB8AC3E}">
        <p14:creationId xmlns:p14="http://schemas.microsoft.com/office/powerpoint/2010/main" val="409853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15</a:t>
            </a:fld>
            <a:endParaRPr lang="cs-CZ"/>
          </a:p>
        </p:txBody>
      </p:sp>
    </p:spTree>
    <p:extLst>
      <p:ext uri="{BB962C8B-B14F-4D97-AF65-F5344CB8AC3E}">
        <p14:creationId xmlns:p14="http://schemas.microsoft.com/office/powerpoint/2010/main" val="2429816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16</a:t>
            </a:fld>
            <a:endParaRPr lang="cs-CZ"/>
          </a:p>
        </p:txBody>
      </p:sp>
    </p:spTree>
    <p:extLst>
      <p:ext uri="{BB962C8B-B14F-4D97-AF65-F5344CB8AC3E}">
        <p14:creationId xmlns:p14="http://schemas.microsoft.com/office/powerpoint/2010/main" val="893454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17</a:t>
            </a:fld>
            <a:endParaRPr lang="cs-CZ"/>
          </a:p>
        </p:txBody>
      </p:sp>
    </p:spTree>
    <p:extLst>
      <p:ext uri="{BB962C8B-B14F-4D97-AF65-F5344CB8AC3E}">
        <p14:creationId xmlns:p14="http://schemas.microsoft.com/office/powerpoint/2010/main" val="726316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18</a:t>
            </a:fld>
            <a:endParaRPr lang="cs-CZ"/>
          </a:p>
        </p:txBody>
      </p:sp>
    </p:spTree>
    <p:extLst>
      <p:ext uri="{BB962C8B-B14F-4D97-AF65-F5344CB8AC3E}">
        <p14:creationId xmlns:p14="http://schemas.microsoft.com/office/powerpoint/2010/main" val="22489934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19</a:t>
            </a:fld>
            <a:endParaRPr lang="cs-CZ"/>
          </a:p>
        </p:txBody>
      </p:sp>
    </p:spTree>
    <p:extLst>
      <p:ext uri="{BB962C8B-B14F-4D97-AF65-F5344CB8AC3E}">
        <p14:creationId xmlns:p14="http://schemas.microsoft.com/office/powerpoint/2010/main" val="37444309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20</a:t>
            </a:fld>
            <a:endParaRPr lang="cs-CZ"/>
          </a:p>
        </p:txBody>
      </p:sp>
    </p:spTree>
    <p:extLst>
      <p:ext uri="{BB962C8B-B14F-4D97-AF65-F5344CB8AC3E}">
        <p14:creationId xmlns:p14="http://schemas.microsoft.com/office/powerpoint/2010/main" val="1085741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3</a:t>
            </a:fld>
            <a:endParaRPr lang="cs-CZ"/>
          </a:p>
        </p:txBody>
      </p:sp>
    </p:spTree>
    <p:extLst>
      <p:ext uri="{BB962C8B-B14F-4D97-AF65-F5344CB8AC3E}">
        <p14:creationId xmlns:p14="http://schemas.microsoft.com/office/powerpoint/2010/main" val="26751731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21</a:t>
            </a:fld>
            <a:endParaRPr lang="cs-CZ"/>
          </a:p>
        </p:txBody>
      </p:sp>
    </p:spTree>
    <p:extLst>
      <p:ext uri="{BB962C8B-B14F-4D97-AF65-F5344CB8AC3E}">
        <p14:creationId xmlns:p14="http://schemas.microsoft.com/office/powerpoint/2010/main" val="40882591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22</a:t>
            </a:fld>
            <a:endParaRPr lang="cs-CZ"/>
          </a:p>
        </p:txBody>
      </p:sp>
    </p:spTree>
    <p:extLst>
      <p:ext uri="{BB962C8B-B14F-4D97-AF65-F5344CB8AC3E}">
        <p14:creationId xmlns:p14="http://schemas.microsoft.com/office/powerpoint/2010/main" val="8917210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23</a:t>
            </a:fld>
            <a:endParaRPr lang="cs-CZ"/>
          </a:p>
        </p:txBody>
      </p:sp>
    </p:spTree>
    <p:extLst>
      <p:ext uri="{BB962C8B-B14F-4D97-AF65-F5344CB8AC3E}">
        <p14:creationId xmlns:p14="http://schemas.microsoft.com/office/powerpoint/2010/main" val="42487745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24</a:t>
            </a:fld>
            <a:endParaRPr lang="cs-CZ"/>
          </a:p>
        </p:txBody>
      </p:sp>
    </p:spTree>
    <p:extLst>
      <p:ext uri="{BB962C8B-B14F-4D97-AF65-F5344CB8AC3E}">
        <p14:creationId xmlns:p14="http://schemas.microsoft.com/office/powerpoint/2010/main" val="7947524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25</a:t>
            </a:fld>
            <a:endParaRPr lang="cs-CZ"/>
          </a:p>
        </p:txBody>
      </p:sp>
    </p:spTree>
    <p:extLst>
      <p:ext uri="{BB962C8B-B14F-4D97-AF65-F5344CB8AC3E}">
        <p14:creationId xmlns:p14="http://schemas.microsoft.com/office/powerpoint/2010/main" val="35648887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26</a:t>
            </a:fld>
            <a:endParaRPr lang="cs-CZ"/>
          </a:p>
        </p:txBody>
      </p:sp>
    </p:spTree>
    <p:extLst>
      <p:ext uri="{BB962C8B-B14F-4D97-AF65-F5344CB8AC3E}">
        <p14:creationId xmlns:p14="http://schemas.microsoft.com/office/powerpoint/2010/main" val="42591634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27</a:t>
            </a:fld>
            <a:endParaRPr lang="cs-CZ"/>
          </a:p>
        </p:txBody>
      </p:sp>
    </p:spTree>
    <p:extLst>
      <p:ext uri="{BB962C8B-B14F-4D97-AF65-F5344CB8AC3E}">
        <p14:creationId xmlns:p14="http://schemas.microsoft.com/office/powerpoint/2010/main" val="5606421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28</a:t>
            </a:fld>
            <a:endParaRPr lang="cs-CZ"/>
          </a:p>
        </p:txBody>
      </p:sp>
    </p:spTree>
    <p:extLst>
      <p:ext uri="{BB962C8B-B14F-4D97-AF65-F5344CB8AC3E}">
        <p14:creationId xmlns:p14="http://schemas.microsoft.com/office/powerpoint/2010/main" val="2483523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29</a:t>
            </a:fld>
            <a:endParaRPr lang="cs-CZ"/>
          </a:p>
        </p:txBody>
      </p:sp>
    </p:spTree>
    <p:extLst>
      <p:ext uri="{BB962C8B-B14F-4D97-AF65-F5344CB8AC3E}">
        <p14:creationId xmlns:p14="http://schemas.microsoft.com/office/powerpoint/2010/main" val="24912783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30</a:t>
            </a:fld>
            <a:endParaRPr lang="cs-CZ"/>
          </a:p>
        </p:txBody>
      </p:sp>
    </p:spTree>
    <p:extLst>
      <p:ext uri="{BB962C8B-B14F-4D97-AF65-F5344CB8AC3E}">
        <p14:creationId xmlns:p14="http://schemas.microsoft.com/office/powerpoint/2010/main" val="2953715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4</a:t>
            </a:fld>
            <a:endParaRPr lang="cs-CZ"/>
          </a:p>
        </p:txBody>
      </p:sp>
    </p:spTree>
    <p:extLst>
      <p:ext uri="{BB962C8B-B14F-4D97-AF65-F5344CB8AC3E}">
        <p14:creationId xmlns:p14="http://schemas.microsoft.com/office/powerpoint/2010/main" val="42401791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31</a:t>
            </a:fld>
            <a:endParaRPr lang="cs-CZ"/>
          </a:p>
        </p:txBody>
      </p:sp>
    </p:spTree>
    <p:extLst>
      <p:ext uri="{BB962C8B-B14F-4D97-AF65-F5344CB8AC3E}">
        <p14:creationId xmlns:p14="http://schemas.microsoft.com/office/powerpoint/2010/main" val="884494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32</a:t>
            </a:fld>
            <a:endParaRPr lang="cs-CZ"/>
          </a:p>
        </p:txBody>
      </p:sp>
    </p:spTree>
    <p:extLst>
      <p:ext uri="{BB962C8B-B14F-4D97-AF65-F5344CB8AC3E}">
        <p14:creationId xmlns:p14="http://schemas.microsoft.com/office/powerpoint/2010/main" val="1297934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33</a:t>
            </a:fld>
            <a:endParaRPr lang="cs-CZ"/>
          </a:p>
        </p:txBody>
      </p:sp>
    </p:spTree>
    <p:extLst>
      <p:ext uri="{BB962C8B-B14F-4D97-AF65-F5344CB8AC3E}">
        <p14:creationId xmlns:p14="http://schemas.microsoft.com/office/powerpoint/2010/main" val="10974113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34</a:t>
            </a:fld>
            <a:endParaRPr lang="cs-CZ"/>
          </a:p>
        </p:txBody>
      </p:sp>
    </p:spTree>
    <p:extLst>
      <p:ext uri="{BB962C8B-B14F-4D97-AF65-F5344CB8AC3E}">
        <p14:creationId xmlns:p14="http://schemas.microsoft.com/office/powerpoint/2010/main" val="462419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5</a:t>
            </a:fld>
            <a:endParaRPr lang="cs-CZ"/>
          </a:p>
        </p:txBody>
      </p:sp>
    </p:spTree>
    <p:extLst>
      <p:ext uri="{BB962C8B-B14F-4D97-AF65-F5344CB8AC3E}">
        <p14:creationId xmlns:p14="http://schemas.microsoft.com/office/powerpoint/2010/main" val="26248228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6</a:t>
            </a:fld>
            <a:endParaRPr lang="cs-CZ"/>
          </a:p>
        </p:txBody>
      </p:sp>
    </p:spTree>
    <p:extLst>
      <p:ext uri="{BB962C8B-B14F-4D97-AF65-F5344CB8AC3E}">
        <p14:creationId xmlns:p14="http://schemas.microsoft.com/office/powerpoint/2010/main" val="16796272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7</a:t>
            </a:fld>
            <a:endParaRPr lang="cs-CZ"/>
          </a:p>
        </p:txBody>
      </p:sp>
    </p:spTree>
    <p:extLst>
      <p:ext uri="{BB962C8B-B14F-4D97-AF65-F5344CB8AC3E}">
        <p14:creationId xmlns:p14="http://schemas.microsoft.com/office/powerpoint/2010/main" val="1614927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8</a:t>
            </a:fld>
            <a:endParaRPr lang="cs-CZ"/>
          </a:p>
        </p:txBody>
      </p:sp>
    </p:spTree>
    <p:extLst>
      <p:ext uri="{BB962C8B-B14F-4D97-AF65-F5344CB8AC3E}">
        <p14:creationId xmlns:p14="http://schemas.microsoft.com/office/powerpoint/2010/main" val="4157409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9</a:t>
            </a:fld>
            <a:endParaRPr lang="cs-CZ"/>
          </a:p>
        </p:txBody>
      </p:sp>
    </p:spTree>
    <p:extLst>
      <p:ext uri="{BB962C8B-B14F-4D97-AF65-F5344CB8AC3E}">
        <p14:creationId xmlns:p14="http://schemas.microsoft.com/office/powerpoint/2010/main" val="36831862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10</a:t>
            </a:fld>
            <a:endParaRPr lang="cs-CZ"/>
          </a:p>
        </p:txBody>
      </p:sp>
    </p:spTree>
    <p:extLst>
      <p:ext uri="{BB962C8B-B14F-4D97-AF65-F5344CB8AC3E}">
        <p14:creationId xmlns:p14="http://schemas.microsoft.com/office/powerpoint/2010/main" val="8904738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pic>
        <p:nvPicPr>
          <p:cNvPr id="4" name="Picture 39" descr="prezentaceOPPa_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1039813" y="2482850"/>
            <a:ext cx="7772400" cy="1470025"/>
          </a:xfrm>
        </p:spPr>
        <p:txBody>
          <a:bodyPr anchor="t"/>
          <a:lstStyle>
            <a:lvl1pPr>
              <a:defRPr sz="2800">
                <a:solidFill>
                  <a:schemeClr val="bg1"/>
                </a:solidFill>
              </a:defRPr>
            </a:lvl1pPr>
          </a:lstStyle>
          <a:p>
            <a:pPr lvl="0"/>
            <a:r>
              <a:rPr lang="cs-CZ" noProof="0" smtClean="0"/>
              <a:t>Kliknutím lze upravit styl.</a:t>
            </a:r>
          </a:p>
        </p:txBody>
      </p:sp>
      <p:sp>
        <p:nvSpPr>
          <p:cNvPr id="3075" name="Rectangle 3"/>
          <p:cNvSpPr>
            <a:spLocks noGrp="1" noChangeArrowheads="1"/>
          </p:cNvSpPr>
          <p:nvPr>
            <p:ph type="subTitle" idx="1"/>
          </p:nvPr>
        </p:nvSpPr>
        <p:spPr>
          <a:xfrm>
            <a:off x="1039813" y="5591175"/>
            <a:ext cx="6400800" cy="603250"/>
          </a:xfrm>
        </p:spPr>
        <p:txBody>
          <a:bodyPr/>
          <a:lstStyle>
            <a:lvl1pPr marL="0" indent="0">
              <a:buFont typeface="Wingdings" pitchFamily="2" charset="2"/>
              <a:buNone/>
              <a:defRPr sz="1400" b="1">
                <a:solidFill>
                  <a:schemeClr val="bg1"/>
                </a:solidFill>
              </a:defRPr>
            </a:lvl1pPr>
          </a:lstStyle>
          <a:p>
            <a:pPr lvl="0"/>
            <a:r>
              <a:rPr lang="cs-CZ" noProof="0" smtClean="0"/>
              <a:t>Kliknutím lze upravit styl předlohy.</a:t>
            </a:r>
          </a:p>
        </p:txBody>
      </p:sp>
    </p:spTree>
    <p:extLst>
      <p:ext uri="{BB962C8B-B14F-4D97-AF65-F5344CB8AC3E}">
        <p14:creationId xmlns:p14="http://schemas.microsoft.com/office/powerpoint/2010/main" val="1313393059"/>
      </p:ext>
    </p:extLst>
  </p:cSld>
  <p:clrMapOvr>
    <a:masterClrMapping/>
  </p:clrMapOvr>
  <p:transition>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5D1B7B6F-10CC-4456-88DD-EDCA26603826}" type="slidenum">
              <a:rPr lang="cs-CZ"/>
              <a:pPr>
                <a:defRPr/>
              </a:pPr>
              <a:t>‹#›</a:t>
            </a:fld>
            <a:endParaRPr lang="cs-CZ"/>
          </a:p>
        </p:txBody>
      </p:sp>
    </p:spTree>
    <p:extLst>
      <p:ext uri="{BB962C8B-B14F-4D97-AF65-F5344CB8AC3E}">
        <p14:creationId xmlns:p14="http://schemas.microsoft.com/office/powerpoint/2010/main" val="2836500555"/>
      </p:ext>
    </p:extLst>
  </p:cSld>
  <p:clrMapOvr>
    <a:masterClrMapping/>
  </p:clrMapOvr>
  <p:transition>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721475" y="236538"/>
            <a:ext cx="2035175" cy="58896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15950" y="236538"/>
            <a:ext cx="5953125" cy="58896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F9403F1C-2470-4664-9B5B-1F2642AE8999}" type="slidenum">
              <a:rPr lang="cs-CZ"/>
              <a:pPr>
                <a:defRPr/>
              </a:pPr>
              <a:t>‹#›</a:t>
            </a:fld>
            <a:endParaRPr lang="cs-CZ"/>
          </a:p>
        </p:txBody>
      </p:sp>
    </p:spTree>
    <p:extLst>
      <p:ext uri="{BB962C8B-B14F-4D97-AF65-F5344CB8AC3E}">
        <p14:creationId xmlns:p14="http://schemas.microsoft.com/office/powerpoint/2010/main" val="3116801762"/>
      </p:ext>
    </p:extLst>
  </p:cSld>
  <p:clrMapOvr>
    <a:masterClrMapping/>
  </p:clrMapOvr>
  <p:transition>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76C4985B-73AF-46EE-94C6-3612EC56C1C2}" type="slidenum">
              <a:rPr lang="cs-CZ"/>
              <a:pPr>
                <a:defRPr/>
              </a:pPr>
              <a:t>‹#›</a:t>
            </a:fld>
            <a:endParaRPr lang="cs-CZ"/>
          </a:p>
        </p:txBody>
      </p:sp>
    </p:spTree>
    <p:extLst>
      <p:ext uri="{BB962C8B-B14F-4D97-AF65-F5344CB8AC3E}">
        <p14:creationId xmlns:p14="http://schemas.microsoft.com/office/powerpoint/2010/main" val="3556112997"/>
      </p:ext>
    </p:extLst>
  </p:cSld>
  <p:clrMapOvr>
    <a:masterClrMapping/>
  </p:clrMapOvr>
  <p:transition>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6"/>
          <p:cNvSpPr>
            <a:spLocks noGrp="1" noChangeArrowheads="1"/>
          </p:cNvSpPr>
          <p:nvPr>
            <p:ph type="sldNum" sz="quarter" idx="10"/>
          </p:nvPr>
        </p:nvSpPr>
        <p:spPr>
          <a:ln/>
        </p:spPr>
        <p:txBody>
          <a:bodyPr/>
          <a:lstStyle>
            <a:lvl1pPr>
              <a:defRPr/>
            </a:lvl1pPr>
          </a:lstStyle>
          <a:p>
            <a:pPr>
              <a:defRPr/>
            </a:pPr>
            <a:fld id="{C526A7F6-4B1B-4BFD-9095-8A6BDFF338F8}" type="slidenum">
              <a:rPr lang="cs-CZ"/>
              <a:pPr>
                <a:defRPr/>
              </a:pPr>
              <a:t>‹#›</a:t>
            </a:fld>
            <a:endParaRPr lang="cs-CZ"/>
          </a:p>
        </p:txBody>
      </p:sp>
    </p:spTree>
    <p:extLst>
      <p:ext uri="{BB962C8B-B14F-4D97-AF65-F5344CB8AC3E}">
        <p14:creationId xmlns:p14="http://schemas.microsoft.com/office/powerpoint/2010/main" val="339016777"/>
      </p:ext>
    </p:extLst>
  </p:cSld>
  <p:clrMapOvr>
    <a:masterClrMapping/>
  </p:clrMapOvr>
  <p:transition>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1595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76250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6"/>
          <p:cNvSpPr>
            <a:spLocks noGrp="1" noChangeArrowheads="1"/>
          </p:cNvSpPr>
          <p:nvPr>
            <p:ph type="sldNum" sz="quarter" idx="10"/>
          </p:nvPr>
        </p:nvSpPr>
        <p:spPr>
          <a:ln/>
        </p:spPr>
        <p:txBody>
          <a:bodyPr/>
          <a:lstStyle>
            <a:lvl1pPr>
              <a:defRPr/>
            </a:lvl1pPr>
          </a:lstStyle>
          <a:p>
            <a:pPr>
              <a:defRPr/>
            </a:pPr>
            <a:fld id="{E8A4D19B-8121-4653-A161-7B7025327513}" type="slidenum">
              <a:rPr lang="cs-CZ"/>
              <a:pPr>
                <a:defRPr/>
              </a:pPr>
              <a:t>‹#›</a:t>
            </a:fld>
            <a:endParaRPr lang="cs-CZ"/>
          </a:p>
        </p:txBody>
      </p:sp>
    </p:spTree>
    <p:extLst>
      <p:ext uri="{BB962C8B-B14F-4D97-AF65-F5344CB8AC3E}">
        <p14:creationId xmlns:p14="http://schemas.microsoft.com/office/powerpoint/2010/main" val="3347098831"/>
      </p:ext>
    </p:extLst>
  </p:cSld>
  <p:clrMapOvr>
    <a:masterClrMapping/>
  </p:clrMapOvr>
  <p:transition>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6"/>
          <p:cNvSpPr>
            <a:spLocks noGrp="1" noChangeArrowheads="1"/>
          </p:cNvSpPr>
          <p:nvPr>
            <p:ph type="sldNum" sz="quarter" idx="10"/>
          </p:nvPr>
        </p:nvSpPr>
        <p:spPr>
          <a:ln/>
        </p:spPr>
        <p:txBody>
          <a:bodyPr/>
          <a:lstStyle>
            <a:lvl1pPr>
              <a:defRPr/>
            </a:lvl1pPr>
          </a:lstStyle>
          <a:p>
            <a:pPr>
              <a:defRPr/>
            </a:pPr>
            <a:fld id="{7C2041B1-0CE4-4F7B-93DD-E05971A8603B}" type="slidenum">
              <a:rPr lang="cs-CZ"/>
              <a:pPr>
                <a:defRPr/>
              </a:pPr>
              <a:t>‹#›</a:t>
            </a:fld>
            <a:endParaRPr lang="cs-CZ"/>
          </a:p>
        </p:txBody>
      </p:sp>
    </p:spTree>
    <p:extLst>
      <p:ext uri="{BB962C8B-B14F-4D97-AF65-F5344CB8AC3E}">
        <p14:creationId xmlns:p14="http://schemas.microsoft.com/office/powerpoint/2010/main" val="3132419913"/>
      </p:ext>
    </p:extLst>
  </p:cSld>
  <p:clrMapOvr>
    <a:masterClrMapping/>
  </p:clrMapOvr>
  <p:transition>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6"/>
          <p:cNvSpPr>
            <a:spLocks noGrp="1" noChangeArrowheads="1"/>
          </p:cNvSpPr>
          <p:nvPr>
            <p:ph type="sldNum" sz="quarter" idx="10"/>
          </p:nvPr>
        </p:nvSpPr>
        <p:spPr>
          <a:ln/>
        </p:spPr>
        <p:txBody>
          <a:bodyPr/>
          <a:lstStyle>
            <a:lvl1pPr>
              <a:defRPr/>
            </a:lvl1pPr>
          </a:lstStyle>
          <a:p>
            <a:pPr>
              <a:defRPr/>
            </a:pPr>
            <a:fld id="{DD2D93EC-4EF0-44FE-BBCB-4025FFB88EEC}" type="slidenum">
              <a:rPr lang="cs-CZ"/>
              <a:pPr>
                <a:defRPr/>
              </a:pPr>
              <a:t>‹#›</a:t>
            </a:fld>
            <a:endParaRPr lang="cs-CZ"/>
          </a:p>
        </p:txBody>
      </p:sp>
    </p:spTree>
    <p:extLst>
      <p:ext uri="{BB962C8B-B14F-4D97-AF65-F5344CB8AC3E}">
        <p14:creationId xmlns:p14="http://schemas.microsoft.com/office/powerpoint/2010/main" val="420976397"/>
      </p:ext>
    </p:extLst>
  </p:cSld>
  <p:clrMapOvr>
    <a:masterClrMapping/>
  </p:clrMapOvr>
  <p:transition>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8B0D5EF-4B36-4456-AB22-7E8B0B57494D}" type="slidenum">
              <a:rPr lang="cs-CZ"/>
              <a:pPr>
                <a:defRPr/>
              </a:pPr>
              <a:t>‹#›</a:t>
            </a:fld>
            <a:endParaRPr lang="cs-CZ"/>
          </a:p>
        </p:txBody>
      </p:sp>
    </p:spTree>
    <p:extLst>
      <p:ext uri="{BB962C8B-B14F-4D97-AF65-F5344CB8AC3E}">
        <p14:creationId xmlns:p14="http://schemas.microsoft.com/office/powerpoint/2010/main" val="3459466758"/>
      </p:ext>
    </p:extLst>
  </p:cSld>
  <p:clrMapOvr>
    <a:masterClrMapping/>
  </p:clrMapOvr>
  <p:transition>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B191DC8A-9667-4301-AE0D-B23D4973A368}" type="slidenum">
              <a:rPr lang="cs-CZ"/>
              <a:pPr>
                <a:defRPr/>
              </a:pPr>
              <a:t>‹#›</a:t>
            </a:fld>
            <a:endParaRPr lang="cs-CZ"/>
          </a:p>
        </p:txBody>
      </p:sp>
    </p:spTree>
    <p:extLst>
      <p:ext uri="{BB962C8B-B14F-4D97-AF65-F5344CB8AC3E}">
        <p14:creationId xmlns:p14="http://schemas.microsoft.com/office/powerpoint/2010/main" val="1411871645"/>
      </p:ext>
    </p:extLst>
  </p:cSld>
  <p:clrMapOvr>
    <a:masterClrMapping/>
  </p:clrMapOvr>
  <p:transition>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cs-CZ" noProof="0" smtClean="0"/>
              <a:t>Kliknutím na ikonu přidáte obrázek.</a:t>
            </a:r>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9177DC33-E398-4EC9-A6D0-D48DC1E370DF}" type="slidenum">
              <a:rPr lang="cs-CZ"/>
              <a:pPr>
                <a:defRPr/>
              </a:pPr>
              <a:t>‹#›</a:t>
            </a:fld>
            <a:endParaRPr lang="cs-CZ"/>
          </a:p>
        </p:txBody>
      </p:sp>
    </p:spTree>
    <p:extLst>
      <p:ext uri="{BB962C8B-B14F-4D97-AF65-F5344CB8AC3E}">
        <p14:creationId xmlns:p14="http://schemas.microsoft.com/office/powerpoint/2010/main" val="4157203035"/>
      </p:ext>
    </p:extLst>
  </p:cSld>
  <p:clrMapOvr>
    <a:masterClrMapping/>
  </p:clrMapOvr>
  <p:transition>
    <p:randomBa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4" descr="prezentaceOPPa_S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body" idx="1"/>
          </p:nvPr>
        </p:nvSpPr>
        <p:spPr bwMode="auto">
          <a:xfrm>
            <a:off x="615950" y="1600200"/>
            <a:ext cx="81407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30" name="Rectangle 6"/>
          <p:cNvSpPr>
            <a:spLocks noGrp="1" noChangeArrowheads="1"/>
          </p:cNvSpPr>
          <p:nvPr>
            <p:ph type="sldNum" sz="quarter" idx="4"/>
          </p:nvPr>
        </p:nvSpPr>
        <p:spPr bwMode="auto">
          <a:xfrm>
            <a:off x="8167688" y="6191250"/>
            <a:ext cx="588962"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defRPr sz="1400">
                <a:solidFill>
                  <a:srgbClr val="3C3C8C"/>
                </a:solidFill>
              </a:defRPr>
            </a:lvl1pPr>
          </a:lstStyle>
          <a:p>
            <a:pPr>
              <a:defRPr/>
            </a:pPr>
            <a:fld id="{1C9E5F94-2D86-4E9B-B60D-9A8D3E441469}" type="slidenum">
              <a:rPr lang="cs-CZ"/>
              <a:pPr>
                <a:defRPr/>
              </a:pPr>
              <a:t>‹#›</a:t>
            </a:fld>
            <a:endParaRPr lang="cs-CZ"/>
          </a:p>
        </p:txBody>
      </p:sp>
      <p:sp>
        <p:nvSpPr>
          <p:cNvPr id="1029" name="Rectangle 2"/>
          <p:cNvSpPr>
            <a:spLocks noGrp="1" noChangeArrowheads="1"/>
          </p:cNvSpPr>
          <p:nvPr>
            <p:ph type="title"/>
          </p:nvPr>
        </p:nvSpPr>
        <p:spPr bwMode="auto">
          <a:xfrm>
            <a:off x="1079500" y="236538"/>
            <a:ext cx="58483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p>
            <a:pPr lvl="0"/>
            <a:r>
              <a:rPr lang="cs-CZ" smtClean="0"/>
              <a:t>Klepnutím lze upravit styl předlohy nadpisů.</a:t>
            </a:r>
          </a:p>
        </p:txBody>
      </p:sp>
      <p:sp>
        <p:nvSpPr>
          <p:cNvPr id="2" name="Text Box 14"/>
          <p:cNvSpPr txBox="1">
            <a:spLocks noChangeArrowheads="1"/>
          </p:cNvSpPr>
          <p:nvPr/>
        </p:nvSpPr>
        <p:spPr bwMode="auto">
          <a:xfrm>
            <a:off x="6838950" y="6362700"/>
            <a:ext cx="1295400"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defRPr/>
            </a:pPr>
            <a:r>
              <a:rPr lang="cs-CZ" sz="900" b="1" smtClean="0">
                <a:solidFill>
                  <a:srgbClr val="D42E12"/>
                </a:solidFill>
              </a:rPr>
              <a:t>WWW.OPPA.CZ</a:t>
            </a:r>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ransition>
    <p:randomBar/>
  </p:transition>
  <p:hf hdr="0" ftr="0" dt="0"/>
  <p:txStyles>
    <p:titleStyle>
      <a:lvl1pPr algn="l" rtl="0" eaLnBrk="1" fontAlgn="base" hangingPunct="1">
        <a:spcBef>
          <a:spcPct val="0"/>
        </a:spcBef>
        <a:spcAft>
          <a:spcPct val="0"/>
        </a:spcAft>
        <a:defRPr sz="2200" b="1">
          <a:solidFill>
            <a:srgbClr val="F7D417"/>
          </a:solidFill>
          <a:latin typeface="+mj-lt"/>
          <a:ea typeface="+mj-ea"/>
          <a:cs typeface="+mj-cs"/>
        </a:defRPr>
      </a:lvl1pPr>
      <a:lvl2pPr algn="l" rtl="0" eaLnBrk="1" fontAlgn="base" hangingPunct="1">
        <a:spcBef>
          <a:spcPct val="0"/>
        </a:spcBef>
        <a:spcAft>
          <a:spcPct val="0"/>
        </a:spcAft>
        <a:defRPr sz="2200" b="1">
          <a:solidFill>
            <a:srgbClr val="F7D417"/>
          </a:solidFill>
          <a:latin typeface="Arial" charset="0"/>
        </a:defRPr>
      </a:lvl2pPr>
      <a:lvl3pPr algn="l" rtl="0" eaLnBrk="1" fontAlgn="base" hangingPunct="1">
        <a:spcBef>
          <a:spcPct val="0"/>
        </a:spcBef>
        <a:spcAft>
          <a:spcPct val="0"/>
        </a:spcAft>
        <a:defRPr sz="2200" b="1">
          <a:solidFill>
            <a:srgbClr val="F7D417"/>
          </a:solidFill>
          <a:latin typeface="Arial" charset="0"/>
        </a:defRPr>
      </a:lvl3pPr>
      <a:lvl4pPr algn="l" rtl="0" eaLnBrk="1" fontAlgn="base" hangingPunct="1">
        <a:spcBef>
          <a:spcPct val="0"/>
        </a:spcBef>
        <a:spcAft>
          <a:spcPct val="0"/>
        </a:spcAft>
        <a:defRPr sz="2200" b="1">
          <a:solidFill>
            <a:srgbClr val="F7D417"/>
          </a:solidFill>
          <a:latin typeface="Arial" charset="0"/>
        </a:defRPr>
      </a:lvl4pPr>
      <a:lvl5pPr algn="l" rtl="0" eaLnBrk="1" fontAlgn="base" hangingPunct="1">
        <a:spcBef>
          <a:spcPct val="0"/>
        </a:spcBef>
        <a:spcAft>
          <a:spcPct val="0"/>
        </a:spcAft>
        <a:defRPr sz="2200" b="1">
          <a:solidFill>
            <a:srgbClr val="F7D417"/>
          </a:solidFill>
          <a:latin typeface="Arial" charset="0"/>
        </a:defRPr>
      </a:lvl5pPr>
      <a:lvl6pPr marL="457200" algn="l" rtl="0" eaLnBrk="1" fontAlgn="base" hangingPunct="1">
        <a:spcBef>
          <a:spcPct val="0"/>
        </a:spcBef>
        <a:spcAft>
          <a:spcPct val="0"/>
        </a:spcAft>
        <a:defRPr sz="2200" b="1">
          <a:solidFill>
            <a:srgbClr val="F7D417"/>
          </a:solidFill>
          <a:latin typeface="Arial" charset="0"/>
        </a:defRPr>
      </a:lvl6pPr>
      <a:lvl7pPr marL="914400" algn="l" rtl="0" eaLnBrk="1" fontAlgn="base" hangingPunct="1">
        <a:spcBef>
          <a:spcPct val="0"/>
        </a:spcBef>
        <a:spcAft>
          <a:spcPct val="0"/>
        </a:spcAft>
        <a:defRPr sz="2200" b="1">
          <a:solidFill>
            <a:srgbClr val="F7D417"/>
          </a:solidFill>
          <a:latin typeface="Arial" charset="0"/>
        </a:defRPr>
      </a:lvl7pPr>
      <a:lvl8pPr marL="1371600" algn="l" rtl="0" eaLnBrk="1" fontAlgn="base" hangingPunct="1">
        <a:spcBef>
          <a:spcPct val="0"/>
        </a:spcBef>
        <a:spcAft>
          <a:spcPct val="0"/>
        </a:spcAft>
        <a:defRPr sz="2200" b="1">
          <a:solidFill>
            <a:srgbClr val="F7D417"/>
          </a:solidFill>
          <a:latin typeface="Arial" charset="0"/>
        </a:defRPr>
      </a:lvl8pPr>
      <a:lvl9pPr marL="1828800" algn="l" rtl="0" eaLnBrk="1" fontAlgn="base" hangingPunct="1">
        <a:spcBef>
          <a:spcPct val="0"/>
        </a:spcBef>
        <a:spcAft>
          <a:spcPct val="0"/>
        </a:spcAft>
        <a:defRPr sz="2200" b="1">
          <a:solidFill>
            <a:srgbClr val="F7D417"/>
          </a:solidFill>
          <a:latin typeface="Arial" charset="0"/>
        </a:defRPr>
      </a:lvl9pPr>
    </p:titleStyle>
    <p:bodyStyle>
      <a:lvl1pPr marL="266700" indent="-266700" algn="l" rtl="0" eaLnBrk="1" fontAlgn="base" hangingPunct="1">
        <a:spcBef>
          <a:spcPct val="20000"/>
        </a:spcBef>
        <a:spcAft>
          <a:spcPct val="0"/>
        </a:spcAft>
        <a:buClr>
          <a:srgbClr val="D42E12"/>
        </a:buClr>
        <a:buFont typeface="Wingdings" pitchFamily="2" charset="2"/>
        <a:buChar char="§"/>
        <a:defRPr sz="2400">
          <a:solidFill>
            <a:srgbClr val="3C3C8C"/>
          </a:solidFill>
          <a:latin typeface="+mn-lt"/>
          <a:ea typeface="+mn-ea"/>
          <a:cs typeface="+mn-cs"/>
        </a:defRPr>
      </a:lvl1pPr>
      <a:lvl2pPr marL="714375" indent="-268288" algn="l" rtl="0" eaLnBrk="1" fontAlgn="base" hangingPunct="1">
        <a:spcBef>
          <a:spcPct val="20000"/>
        </a:spcBef>
        <a:spcAft>
          <a:spcPct val="0"/>
        </a:spcAft>
        <a:buChar char="–"/>
        <a:defRPr sz="2000">
          <a:solidFill>
            <a:srgbClr val="3C3C8C"/>
          </a:solidFill>
          <a:latin typeface="+mn-lt"/>
        </a:defRPr>
      </a:lvl2pPr>
      <a:lvl3pPr marL="1076325" indent="-182563" algn="l" rtl="0" eaLnBrk="1" fontAlgn="base" hangingPunct="1">
        <a:spcBef>
          <a:spcPct val="20000"/>
        </a:spcBef>
        <a:spcAft>
          <a:spcPct val="0"/>
        </a:spcAft>
        <a:buChar char="•"/>
        <a:defRPr>
          <a:solidFill>
            <a:srgbClr val="3C3C8C"/>
          </a:solidFill>
          <a:latin typeface="+mn-lt"/>
        </a:defRPr>
      </a:lvl3pPr>
      <a:lvl4pPr marL="1524000" indent="-268288" algn="l" rtl="0" eaLnBrk="1" fontAlgn="base" hangingPunct="1">
        <a:spcBef>
          <a:spcPct val="20000"/>
        </a:spcBef>
        <a:spcAft>
          <a:spcPct val="0"/>
        </a:spcAft>
        <a:buChar char="–"/>
        <a:defRPr sz="1600">
          <a:solidFill>
            <a:srgbClr val="3C3C8C"/>
          </a:solidFill>
          <a:latin typeface="+mn-lt"/>
        </a:defRPr>
      </a:lvl4pPr>
      <a:lvl5pPr marL="1885950" indent="-182563" algn="l" rtl="0" eaLnBrk="1" fontAlgn="base" hangingPunct="1">
        <a:spcBef>
          <a:spcPct val="20000"/>
        </a:spcBef>
        <a:spcAft>
          <a:spcPct val="0"/>
        </a:spcAft>
        <a:buChar char="»"/>
        <a:defRPr sz="1600">
          <a:solidFill>
            <a:srgbClr val="3C3C8C"/>
          </a:solidFill>
          <a:latin typeface="+mn-lt"/>
        </a:defRPr>
      </a:lvl5pPr>
      <a:lvl6pPr marL="2343150" indent="-182563" algn="l" rtl="0" eaLnBrk="1" fontAlgn="base" hangingPunct="1">
        <a:spcBef>
          <a:spcPct val="20000"/>
        </a:spcBef>
        <a:spcAft>
          <a:spcPct val="0"/>
        </a:spcAft>
        <a:buChar char="»"/>
        <a:defRPr sz="1600">
          <a:solidFill>
            <a:srgbClr val="3C3C8C"/>
          </a:solidFill>
          <a:latin typeface="+mn-lt"/>
        </a:defRPr>
      </a:lvl6pPr>
      <a:lvl7pPr marL="2800350" indent="-182563" algn="l" rtl="0" eaLnBrk="1" fontAlgn="base" hangingPunct="1">
        <a:spcBef>
          <a:spcPct val="20000"/>
        </a:spcBef>
        <a:spcAft>
          <a:spcPct val="0"/>
        </a:spcAft>
        <a:buChar char="»"/>
        <a:defRPr sz="1600">
          <a:solidFill>
            <a:srgbClr val="3C3C8C"/>
          </a:solidFill>
          <a:latin typeface="+mn-lt"/>
        </a:defRPr>
      </a:lvl7pPr>
      <a:lvl8pPr marL="3257550" indent="-182563" algn="l" rtl="0" eaLnBrk="1" fontAlgn="base" hangingPunct="1">
        <a:spcBef>
          <a:spcPct val="20000"/>
        </a:spcBef>
        <a:spcAft>
          <a:spcPct val="0"/>
        </a:spcAft>
        <a:buChar char="»"/>
        <a:defRPr sz="1600">
          <a:solidFill>
            <a:srgbClr val="3C3C8C"/>
          </a:solidFill>
          <a:latin typeface="+mn-lt"/>
        </a:defRPr>
      </a:lvl8pPr>
      <a:lvl9pPr marL="3714750" indent="-182563" algn="l" rtl="0" eaLnBrk="1" fontAlgn="base" hangingPunct="1">
        <a:spcBef>
          <a:spcPct val="20000"/>
        </a:spcBef>
        <a:spcAft>
          <a:spcPct val="0"/>
        </a:spcAft>
        <a:buChar char="»"/>
        <a:defRPr sz="1600">
          <a:solidFill>
            <a:srgbClr val="3C3C8C"/>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3.jpeg"/><Relationship Id="rId4" Type="http://schemas.openxmlformats.org/officeDocument/2006/relationships/image" Target="../media/image15.jpeg"/></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0.jpe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2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gif"/></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1.bin"/><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7.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8.wmf"/><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10.wmf"/><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746125" y="2501883"/>
            <a:ext cx="765175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cs-CZ" sz="4000" b="1" dirty="0">
                <a:solidFill>
                  <a:schemeClr val="bg1"/>
                </a:solidFill>
              </a:rPr>
              <a:t>Optická přenosová media pro telekomunikace</a:t>
            </a:r>
          </a:p>
        </p:txBody>
      </p:sp>
      <p:sp>
        <p:nvSpPr>
          <p:cNvPr id="3076" name="Rectangle 4"/>
          <p:cNvSpPr>
            <a:spLocks noChangeArrowheads="1"/>
          </p:cNvSpPr>
          <p:nvPr/>
        </p:nvSpPr>
        <p:spPr bwMode="auto">
          <a:xfrm>
            <a:off x="1038225" y="1236663"/>
            <a:ext cx="6400800" cy="32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lnSpc>
                <a:spcPct val="90000"/>
              </a:lnSpc>
              <a:spcBef>
                <a:spcPct val="20000"/>
              </a:spcBef>
              <a:buClr>
                <a:srgbClr val="D42E12"/>
              </a:buClr>
              <a:buFont typeface="Wingdings" pitchFamily="2" charset="2"/>
              <a:buNone/>
            </a:pPr>
            <a:r>
              <a:rPr lang="cs-CZ" sz="1400" b="1" dirty="0">
                <a:solidFill>
                  <a:schemeClr val="bg1"/>
                </a:solidFill>
              </a:rPr>
              <a:t>EVROPSKÝ SOCIÁLNÍ FOND</a:t>
            </a:r>
          </a:p>
        </p:txBody>
      </p:sp>
      <p:sp>
        <p:nvSpPr>
          <p:cNvPr id="3077" name="Text Box 5"/>
          <p:cNvSpPr txBox="1">
            <a:spLocks noChangeArrowheads="1"/>
          </p:cNvSpPr>
          <p:nvPr/>
        </p:nvSpPr>
        <p:spPr bwMode="auto">
          <a:xfrm>
            <a:off x="946150" y="3952875"/>
            <a:ext cx="4956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cs-CZ" b="1" dirty="0">
                <a:solidFill>
                  <a:srgbClr val="D42E12"/>
                </a:solidFill>
              </a:rPr>
              <a:t>PRAHA </a:t>
            </a:r>
            <a:r>
              <a:rPr lang="en-US" b="1" dirty="0">
                <a:solidFill>
                  <a:srgbClr val="D42E12"/>
                </a:solidFill>
              </a:rPr>
              <a:t>&amp; EU</a:t>
            </a:r>
            <a:br>
              <a:rPr lang="en-US" b="1" dirty="0">
                <a:solidFill>
                  <a:srgbClr val="D42E12"/>
                </a:solidFill>
              </a:rPr>
            </a:br>
            <a:r>
              <a:rPr lang="en-US" b="1" dirty="0">
                <a:solidFill>
                  <a:schemeClr val="bg1"/>
                </a:solidFill>
              </a:rPr>
              <a:t>INVESTUJEME DO VA</a:t>
            </a:r>
            <a:r>
              <a:rPr lang="cs-CZ" b="1" dirty="0">
                <a:solidFill>
                  <a:schemeClr val="bg1"/>
                </a:solidFill>
              </a:rPr>
              <a:t>ŠÍ </a:t>
            </a:r>
            <a:r>
              <a:rPr lang="cs-CZ" b="1" dirty="0" smtClean="0">
                <a:solidFill>
                  <a:schemeClr val="bg1"/>
                </a:solidFill>
              </a:rPr>
              <a:t>BUDOUCNOSTI</a:t>
            </a:r>
            <a:endParaRPr lang="cs-CZ" b="1" dirty="0">
              <a:solidFill>
                <a:schemeClr val="bg1"/>
              </a:solidFill>
            </a:endParaRPr>
          </a:p>
        </p:txBody>
      </p:sp>
      <p:sp>
        <p:nvSpPr>
          <p:cNvPr id="3078" name="Rectangle 6"/>
          <p:cNvSpPr>
            <a:spLocks noChangeArrowheads="1"/>
          </p:cNvSpPr>
          <p:nvPr/>
        </p:nvSpPr>
        <p:spPr bwMode="auto">
          <a:xfrm>
            <a:off x="0" y="5289550"/>
            <a:ext cx="91440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algn="ctr" eaLnBrk="0" hangingPunct="0">
              <a:spcBef>
                <a:spcPct val="20000"/>
              </a:spcBef>
              <a:buClr>
                <a:srgbClr val="D42E12"/>
              </a:buClr>
              <a:buFont typeface="Wingdings" pitchFamily="2" charset="2"/>
              <a:buNone/>
            </a:pPr>
            <a:r>
              <a:rPr lang="cs-CZ" sz="2000" b="1" dirty="0">
                <a:solidFill>
                  <a:schemeClr val="bg1"/>
                </a:solidFill>
              </a:rPr>
              <a:t>Podpora kvality výuky informačních a telekomunikačních technologií</a:t>
            </a:r>
            <a:br>
              <a:rPr lang="cs-CZ" sz="2000" b="1" dirty="0">
                <a:solidFill>
                  <a:schemeClr val="bg1"/>
                </a:solidFill>
              </a:rPr>
            </a:br>
            <a:r>
              <a:rPr lang="cs-CZ" sz="2000" b="1" dirty="0">
                <a:solidFill>
                  <a:schemeClr val="bg1"/>
                </a:solidFill>
              </a:rPr>
              <a:t>ITTEL</a:t>
            </a:r>
            <a:br>
              <a:rPr lang="cs-CZ" sz="2000" b="1" dirty="0">
                <a:solidFill>
                  <a:schemeClr val="bg1"/>
                </a:solidFill>
              </a:rPr>
            </a:br>
            <a:r>
              <a:rPr lang="cs-CZ" sz="2000" b="1" dirty="0">
                <a:solidFill>
                  <a:schemeClr val="bg1"/>
                </a:solidFill>
              </a:rPr>
              <a:t> CZ.2.17/3.1.00/36206</a:t>
            </a:r>
          </a:p>
        </p:txBody>
      </p:sp>
      <p:pic>
        <p:nvPicPr>
          <p:cNvPr id="3079"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6" y="251749"/>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ové pole 2"/>
          <p:cNvSpPr txBox="1">
            <a:spLocks noChangeArrowheads="1"/>
          </p:cNvSpPr>
          <p:nvPr/>
        </p:nvSpPr>
        <p:spPr bwMode="auto">
          <a:xfrm>
            <a:off x="4516767" y="273974"/>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
        <p:nvSpPr>
          <p:cNvPr id="8" name="Text Box 5"/>
          <p:cNvSpPr txBox="1">
            <a:spLocks noChangeArrowheads="1"/>
          </p:cNvSpPr>
          <p:nvPr/>
        </p:nvSpPr>
        <p:spPr bwMode="auto">
          <a:xfrm>
            <a:off x="8514110" y="6563479"/>
            <a:ext cx="62989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cs-CZ" sz="900" b="1" dirty="0" smtClean="0">
                <a:solidFill>
                  <a:srgbClr val="D42E12"/>
                </a:solidFill>
              </a:rPr>
              <a:t>v1.1</a:t>
            </a:r>
            <a:endParaRPr lang="cs-CZ" sz="900" b="1" dirty="0">
              <a:solidFill>
                <a:schemeClr val="bg1"/>
              </a:solidFill>
            </a:endParaRPr>
          </a:p>
        </p:txBody>
      </p:sp>
    </p:spTree>
  </p:cSld>
  <p:clrMapOvr>
    <a:masterClrMapping/>
  </p:clrMapOvr>
  <p:transition>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10</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262705"/>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a:solidFill>
                  <a:srgbClr val="3C3C8C"/>
                </a:solidFill>
              </a:rPr>
              <a:t>Optické záření je elektromagnetické vlnění, které má specifické vlastnosti, pokud se jedná o jeho šíření prostorem. </a:t>
            </a:r>
          </a:p>
          <a:p>
            <a:pPr marL="285750" lvl="1" indent="-285750">
              <a:spcAft>
                <a:spcPts val="200"/>
              </a:spcAft>
              <a:buFont typeface="Arial" pitchFamily="34" charset="0"/>
              <a:buChar char="•"/>
            </a:pPr>
            <a:endParaRPr lang="cs-CZ" sz="800" dirty="0" smtClean="0">
              <a:solidFill>
                <a:srgbClr val="3C3C8C"/>
              </a:solidFill>
            </a:endParaRPr>
          </a:p>
          <a:p>
            <a:pPr marL="285750" lvl="1" indent="-285750">
              <a:spcAft>
                <a:spcPts val="200"/>
              </a:spcAft>
              <a:buFont typeface="Arial" pitchFamily="34" charset="0"/>
              <a:buChar char="•"/>
            </a:pPr>
            <a:r>
              <a:rPr lang="cs-CZ" sz="2000" dirty="0" smtClean="0">
                <a:solidFill>
                  <a:srgbClr val="3C3C8C"/>
                </a:solidFill>
              </a:rPr>
              <a:t>Analýzu šíření optického záření lze </a:t>
            </a:r>
            <a:r>
              <a:rPr lang="cs-CZ" sz="2000" dirty="0">
                <a:solidFill>
                  <a:srgbClr val="3C3C8C"/>
                </a:solidFill>
              </a:rPr>
              <a:t>provést na základě dvou modelů:</a:t>
            </a:r>
          </a:p>
          <a:p>
            <a:pPr marL="742950" lvl="2" indent="-285750">
              <a:spcAft>
                <a:spcPts val="200"/>
              </a:spcAft>
              <a:buFont typeface="Arial" pitchFamily="34" charset="0"/>
              <a:buChar char="•"/>
            </a:pPr>
            <a:r>
              <a:rPr lang="cs-CZ" dirty="0" smtClean="0">
                <a:solidFill>
                  <a:srgbClr val="3C3C8C"/>
                </a:solidFill>
              </a:rPr>
              <a:t>model </a:t>
            </a:r>
            <a:r>
              <a:rPr lang="cs-CZ" dirty="0">
                <a:solidFill>
                  <a:srgbClr val="3C3C8C"/>
                </a:solidFill>
              </a:rPr>
              <a:t>vycházející z klasické </a:t>
            </a:r>
            <a:r>
              <a:rPr lang="cs-CZ" dirty="0">
                <a:solidFill>
                  <a:srgbClr val="C00000"/>
                </a:solidFill>
              </a:rPr>
              <a:t>geometrické </a:t>
            </a:r>
            <a:r>
              <a:rPr lang="cs-CZ" dirty="0" smtClean="0">
                <a:solidFill>
                  <a:srgbClr val="C00000"/>
                </a:solidFill>
              </a:rPr>
              <a:t>opticky</a:t>
            </a:r>
            <a:r>
              <a:rPr lang="cs-CZ" dirty="0" smtClean="0">
                <a:solidFill>
                  <a:srgbClr val="3C3C8C"/>
                </a:solidFill>
              </a:rPr>
              <a:t>,</a:t>
            </a:r>
            <a:endParaRPr lang="cs-CZ" dirty="0">
              <a:solidFill>
                <a:srgbClr val="3C3C8C"/>
              </a:solidFill>
            </a:endParaRPr>
          </a:p>
          <a:p>
            <a:pPr marL="742950" lvl="2" indent="-285750">
              <a:spcAft>
                <a:spcPts val="200"/>
              </a:spcAft>
              <a:buFont typeface="Arial" pitchFamily="34" charset="0"/>
              <a:buChar char="•"/>
            </a:pPr>
            <a:r>
              <a:rPr lang="cs-CZ" dirty="0" smtClean="0">
                <a:solidFill>
                  <a:srgbClr val="3C3C8C"/>
                </a:solidFill>
              </a:rPr>
              <a:t>model </a:t>
            </a:r>
            <a:r>
              <a:rPr lang="cs-CZ" dirty="0">
                <a:solidFill>
                  <a:srgbClr val="3C3C8C"/>
                </a:solidFill>
              </a:rPr>
              <a:t>vycházející z řešení </a:t>
            </a:r>
            <a:r>
              <a:rPr lang="cs-CZ" dirty="0" smtClean="0">
                <a:solidFill>
                  <a:srgbClr val="3C3C8C"/>
                </a:solidFill>
              </a:rPr>
              <a:t>tzv. </a:t>
            </a:r>
            <a:r>
              <a:rPr lang="cs-CZ" dirty="0" smtClean="0">
                <a:solidFill>
                  <a:srgbClr val="C00000"/>
                </a:solidFill>
              </a:rPr>
              <a:t>Maxwellových </a:t>
            </a:r>
            <a:r>
              <a:rPr lang="cs-CZ" dirty="0">
                <a:solidFill>
                  <a:srgbClr val="C00000"/>
                </a:solidFill>
              </a:rPr>
              <a:t>rovnic</a:t>
            </a:r>
            <a:r>
              <a:rPr lang="cs-CZ" dirty="0">
                <a:solidFill>
                  <a:srgbClr val="3C3C8C"/>
                </a:solidFill>
              </a:rPr>
              <a:t>, jež exaktně a obecně popisují šíření jakékoliv elektromagnetické vlny libovolných </a:t>
            </a:r>
            <a:r>
              <a:rPr lang="cs-CZ" dirty="0" smtClean="0">
                <a:solidFill>
                  <a:srgbClr val="3C3C8C"/>
                </a:solidFill>
              </a:rPr>
              <a:t>prostředím.</a:t>
            </a:r>
          </a:p>
          <a:p>
            <a:pPr marL="285750" lvl="1" indent="-285750">
              <a:spcAft>
                <a:spcPts val="200"/>
              </a:spcAft>
              <a:buFont typeface="Arial" pitchFamily="34" charset="0"/>
              <a:buChar char="•"/>
            </a:pPr>
            <a:endParaRPr lang="cs-CZ" sz="800" dirty="0" smtClean="0">
              <a:solidFill>
                <a:srgbClr val="3C3C8C"/>
              </a:solidFill>
            </a:endParaRPr>
          </a:p>
          <a:p>
            <a:pPr marL="285750" lvl="1" indent="-285750">
              <a:spcAft>
                <a:spcPts val="200"/>
              </a:spcAft>
              <a:buFont typeface="Arial" pitchFamily="34" charset="0"/>
              <a:buChar char="•"/>
            </a:pPr>
            <a:r>
              <a:rPr lang="cs-CZ" sz="2000" dirty="0" smtClean="0">
                <a:solidFill>
                  <a:srgbClr val="C00000"/>
                </a:solidFill>
              </a:rPr>
              <a:t>Princip </a:t>
            </a:r>
            <a:r>
              <a:rPr lang="cs-CZ" sz="2000" dirty="0">
                <a:solidFill>
                  <a:srgbClr val="C00000"/>
                </a:solidFill>
              </a:rPr>
              <a:t>geometrické opticky </a:t>
            </a:r>
            <a:r>
              <a:rPr lang="cs-CZ" sz="2000" dirty="0">
                <a:solidFill>
                  <a:srgbClr val="3C3C8C"/>
                </a:solidFill>
              </a:rPr>
              <a:t>je založen na poznání, že lze šíření světla nebo optického </a:t>
            </a:r>
            <a:r>
              <a:rPr lang="cs-CZ" sz="2000" dirty="0">
                <a:solidFill>
                  <a:srgbClr val="C00000"/>
                </a:solidFill>
              </a:rPr>
              <a:t>záření popsat pomocí paprsku</a:t>
            </a:r>
            <a:r>
              <a:rPr lang="cs-CZ" sz="2000" dirty="0">
                <a:solidFill>
                  <a:srgbClr val="3C3C8C"/>
                </a:solidFill>
              </a:rPr>
              <a:t>. Trajektorie paprsku je přitom obecně tvořena lomenou nebo hladkou křivkou, kde každý zlom či ohyb souvisí se změnou indexu lomu prostředí v daném bodě nebo prostoru</a:t>
            </a:r>
            <a:r>
              <a:rPr lang="cs-CZ" sz="2000" dirty="0" smtClean="0">
                <a:solidFill>
                  <a:srgbClr val="3C3C8C"/>
                </a:solidFill>
              </a:rPr>
              <a:t>.</a:t>
            </a:r>
          </a:p>
          <a:p>
            <a:pPr marL="742950" lvl="2" indent="-285750">
              <a:spcAft>
                <a:spcPts val="200"/>
              </a:spcAft>
              <a:buFont typeface="Arial" pitchFamily="34" charset="0"/>
              <a:buChar char="•"/>
            </a:pPr>
            <a:endParaRPr lang="cs-CZ" dirty="0">
              <a:solidFill>
                <a:srgbClr val="3C3C8C"/>
              </a:solidFill>
            </a:endParaRPr>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581438838"/>
      </p:ext>
    </p:extLst>
  </p:cSld>
  <p:clrMapOvr>
    <a:masterClrMapping/>
  </p:clrMapOvr>
  <p:transition>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11</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862870"/>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r>
              <a:rPr lang="cs-CZ" sz="2000" dirty="0" smtClean="0"/>
              <a:t>Optické vlákno je velmi citlivé na mechanické namáhání a ohyby – ochrana je zajištěna konstrukčním řešením optického kabelu, který kromě jednoho či více optických vláken obsahuje i vhodnou výplň a plášť, zajišťující potřebnou mechanickou odolnost.</a:t>
            </a:r>
          </a:p>
          <a:p>
            <a:pPr marL="285750" lvl="1" indent="-285750">
              <a:spcAft>
                <a:spcPts val="200"/>
              </a:spcAft>
              <a:buFont typeface="Arial" pitchFamily="34" charset="0"/>
              <a:buChar char="•"/>
            </a:pPr>
            <a:r>
              <a:rPr lang="cs-CZ" sz="2000" dirty="0" smtClean="0"/>
              <a:t>Ochranu optického vlákna lze rozdělit do dvou úrovní:</a:t>
            </a:r>
          </a:p>
          <a:p>
            <a:pPr marL="742950" lvl="2" indent="-285750">
              <a:spcAft>
                <a:spcPts val="200"/>
              </a:spcAft>
              <a:buFont typeface="Arial" pitchFamily="34" charset="0"/>
              <a:buChar char="•"/>
            </a:pPr>
            <a:r>
              <a:rPr lang="cs-CZ" sz="2000" dirty="0" smtClean="0">
                <a:solidFill>
                  <a:srgbClr val="C00000"/>
                </a:solidFill>
              </a:rPr>
              <a:t>primární ochrana </a:t>
            </a:r>
            <a:r>
              <a:rPr lang="cs-CZ" sz="2000" dirty="0" smtClean="0"/>
              <a:t>– zajišťuje pružnost optického vlákna, zvyšuje pevnost, chrání před vlhkostí,</a:t>
            </a:r>
          </a:p>
          <a:p>
            <a:pPr marL="742950" lvl="2" indent="-285750">
              <a:spcAft>
                <a:spcPts val="200"/>
              </a:spcAft>
              <a:buFont typeface="Arial" pitchFamily="34" charset="0"/>
              <a:buChar char="•"/>
            </a:pPr>
            <a:r>
              <a:rPr lang="cs-CZ" sz="2000" dirty="0" smtClean="0">
                <a:solidFill>
                  <a:srgbClr val="C00000"/>
                </a:solidFill>
              </a:rPr>
              <a:t>sekundární ochrana </a:t>
            </a:r>
            <a:r>
              <a:rPr lang="cs-CZ" sz="2000" dirty="0" smtClean="0"/>
              <a:t>– zvyšuje mechanickou odolnost optického vlákna před namáháním a poškozením.</a:t>
            </a:r>
          </a:p>
          <a:p>
            <a:pPr marL="1200150" lvl="3" indent="-285750">
              <a:spcAft>
                <a:spcPts val="200"/>
              </a:spcAft>
              <a:buFont typeface="Arial" pitchFamily="34" charset="0"/>
              <a:buChar char="•"/>
            </a:pPr>
            <a:r>
              <a:rPr lang="cs-CZ" sz="2000" dirty="0" smtClean="0">
                <a:solidFill>
                  <a:srgbClr val="C00000"/>
                </a:solidFill>
              </a:rPr>
              <a:t>Těsná sekundární ochrana </a:t>
            </a:r>
            <a:r>
              <a:rPr lang="cs-CZ" sz="2000" dirty="0" smtClean="0"/>
              <a:t>– je instalována přímo na ochranu primární.</a:t>
            </a:r>
          </a:p>
          <a:p>
            <a:pPr marL="1200150" lvl="3" indent="-285750">
              <a:spcAft>
                <a:spcPts val="200"/>
              </a:spcAft>
              <a:buFont typeface="Arial" pitchFamily="34" charset="0"/>
              <a:buChar char="•"/>
            </a:pPr>
            <a:r>
              <a:rPr lang="cs-CZ" sz="2000" dirty="0" smtClean="0">
                <a:solidFill>
                  <a:srgbClr val="C00000"/>
                </a:solidFill>
              </a:rPr>
              <a:t>Volná sekundární ochrana </a:t>
            </a:r>
            <a:r>
              <a:rPr lang="cs-CZ" sz="2000" dirty="0" smtClean="0"/>
              <a:t>– používá mezivrstvu – ochranný gel. Existují tzv. gelové kabely, což je několik vláken instalovaných v trubičce vyplněné ochranným gelem.</a:t>
            </a:r>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2026382961"/>
      </p:ext>
    </p:extLst>
  </p:cSld>
  <p:clrMapOvr>
    <a:masterClrMapping/>
  </p:clrMapOvr>
  <p:transition>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00110"/>
          </a:xfrm>
          <a:prstGeom prst="rect">
            <a:avLst/>
          </a:prstGeom>
        </p:spPr>
        <p:txBody>
          <a:bodyPr wrap="square">
            <a:spAutoFit/>
          </a:bodyPr>
          <a:lstStyle/>
          <a:p>
            <a:pPr>
              <a:spcAft>
                <a:spcPts val="200"/>
              </a:spcAft>
            </a:pPr>
            <a:r>
              <a:rPr lang="cs-CZ" sz="2000" b="1" dirty="0" smtClean="0">
                <a:solidFill>
                  <a:srgbClr val="C00000"/>
                </a:solidFill>
              </a:rPr>
              <a:t>Optická přenosová média</a:t>
            </a:r>
          </a:p>
        </p:txBody>
      </p:sp>
      <p:sp>
        <p:nvSpPr>
          <p:cNvPr id="3" name="Nadpis 2"/>
          <p:cNvSpPr>
            <a:spLocks noGrp="1"/>
          </p:cNvSpPr>
          <p:nvPr>
            <p:ph type="title"/>
          </p:nvPr>
        </p:nvSpPr>
        <p:spPr/>
        <p:txBody>
          <a:bodyPr/>
          <a:lstStyle/>
          <a:p>
            <a:r>
              <a:rPr lang="cs-CZ" dirty="0"/>
              <a:t>Optická přenosová media pro telekomunikace</a:t>
            </a:r>
          </a:p>
        </p:txBody>
      </p:sp>
      <p:sp>
        <p:nvSpPr>
          <p:cNvPr id="7" name="Válec 6"/>
          <p:cNvSpPr/>
          <p:nvPr/>
        </p:nvSpPr>
        <p:spPr>
          <a:xfrm rot="16200000">
            <a:off x="5011163" y="3346881"/>
            <a:ext cx="1885460" cy="1935984"/>
          </a:xfrm>
          <a:prstGeom prst="can">
            <a:avLst>
              <a:gd name="adj" fmla="val 51340"/>
            </a:avLst>
          </a:prstGeom>
          <a:solidFill>
            <a:srgbClr val="000000"/>
          </a:solidFill>
          <a:ln>
            <a:solidFill>
              <a:srgbClr val="000000"/>
            </a:solidFill>
          </a:ln>
          <a:scene3d>
            <a:camera prst="perspective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0" name="Válec 9"/>
          <p:cNvSpPr/>
          <p:nvPr/>
        </p:nvSpPr>
        <p:spPr>
          <a:xfrm rot="16200000">
            <a:off x="4200632" y="3575940"/>
            <a:ext cx="1648345" cy="1457413"/>
          </a:xfrm>
          <a:prstGeom prst="can">
            <a:avLst>
              <a:gd name="adj" fmla="val 50000"/>
            </a:avLst>
          </a:prstGeom>
          <a:pattFill prst="smCheck">
            <a:fgClr>
              <a:schemeClr val="bg1">
                <a:lumMod val="50000"/>
              </a:schemeClr>
            </a:fgClr>
            <a:bgClr>
              <a:schemeClr val="bg1"/>
            </a:bgClr>
          </a:pattFill>
          <a:ln>
            <a:solidFill>
              <a:srgbClr val="000000"/>
            </a:solidFill>
          </a:ln>
          <a:scene3d>
            <a:camera prst="perspective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1" name="Válec 10"/>
          <p:cNvSpPr/>
          <p:nvPr/>
        </p:nvSpPr>
        <p:spPr>
          <a:xfrm rot="16200000">
            <a:off x="3885500" y="3827168"/>
            <a:ext cx="971090" cy="954955"/>
          </a:xfrm>
          <a:prstGeom prst="can">
            <a:avLst>
              <a:gd name="adj" fmla="val 50000"/>
            </a:avLst>
          </a:prstGeom>
          <a:pattFill prst="pct75">
            <a:fgClr>
              <a:schemeClr val="bg1">
                <a:lumMod val="50000"/>
              </a:schemeClr>
            </a:fgClr>
            <a:bgClr>
              <a:schemeClr val="bg1"/>
            </a:bgClr>
          </a:pattFill>
          <a:ln>
            <a:solidFill>
              <a:srgbClr val="000000"/>
            </a:solidFill>
          </a:ln>
          <a:scene3d>
            <a:camera prst="perspective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2" name="Válec 11"/>
          <p:cNvSpPr/>
          <p:nvPr/>
        </p:nvSpPr>
        <p:spPr>
          <a:xfrm rot="16200000">
            <a:off x="3507865" y="3934951"/>
            <a:ext cx="751599" cy="740757"/>
          </a:xfrm>
          <a:prstGeom prst="can">
            <a:avLst>
              <a:gd name="adj" fmla="val 50000"/>
            </a:avLst>
          </a:prstGeom>
          <a:pattFill prst="ltVert">
            <a:fgClr>
              <a:schemeClr val="bg1">
                <a:lumMod val="50000"/>
              </a:schemeClr>
            </a:fgClr>
            <a:bgClr>
              <a:schemeClr val="bg1"/>
            </a:bgClr>
          </a:pattFill>
          <a:ln>
            <a:solidFill>
              <a:srgbClr val="000000"/>
            </a:solidFill>
          </a:ln>
          <a:scene3d>
            <a:camera prst="perspective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4" name="Válec 13"/>
          <p:cNvSpPr/>
          <p:nvPr/>
        </p:nvSpPr>
        <p:spPr>
          <a:xfrm rot="16200000">
            <a:off x="3191876" y="3935917"/>
            <a:ext cx="446538" cy="752490"/>
          </a:xfrm>
          <a:prstGeom prst="can">
            <a:avLst>
              <a:gd name="adj" fmla="val 59286"/>
            </a:avLst>
          </a:prstGeom>
          <a:solidFill>
            <a:schemeClr val="bg1">
              <a:lumMod val="50000"/>
            </a:schemeClr>
          </a:solidFill>
          <a:ln>
            <a:solidFill>
              <a:srgbClr val="000000"/>
            </a:solidFill>
          </a:ln>
          <a:scene3d>
            <a:camera prst="perspective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5" name="Válec 14"/>
          <p:cNvSpPr/>
          <p:nvPr/>
        </p:nvSpPr>
        <p:spPr>
          <a:xfrm rot="16200000">
            <a:off x="2706200" y="3913677"/>
            <a:ext cx="127405" cy="796966"/>
          </a:xfrm>
          <a:prstGeom prst="can">
            <a:avLst>
              <a:gd name="adj" fmla="val 120330"/>
            </a:avLst>
          </a:prstGeom>
          <a:solidFill>
            <a:schemeClr val="bg1">
              <a:lumMod val="75000"/>
            </a:schemeClr>
          </a:solidFill>
          <a:ln>
            <a:solidFill>
              <a:srgbClr val="000000"/>
            </a:solidFill>
          </a:ln>
          <a:scene3d>
            <a:camera prst="perspectiveFron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9" name="TextovéPole 8"/>
          <p:cNvSpPr txBox="1"/>
          <p:nvPr/>
        </p:nvSpPr>
        <p:spPr>
          <a:xfrm>
            <a:off x="22791" y="3692992"/>
            <a:ext cx="2871914" cy="369332"/>
          </a:xfrm>
          <a:prstGeom prst="rect">
            <a:avLst/>
          </a:prstGeom>
          <a:noFill/>
        </p:spPr>
        <p:txBody>
          <a:bodyPr wrap="square" rtlCol="0">
            <a:spAutoFit/>
          </a:bodyPr>
          <a:lstStyle/>
          <a:p>
            <a:pPr algn="ctr"/>
            <a:r>
              <a:rPr lang="cs-CZ" dirty="0" smtClean="0">
                <a:solidFill>
                  <a:srgbClr val="000000"/>
                </a:solidFill>
              </a:rPr>
              <a:t>Jádro SiO</a:t>
            </a:r>
            <a:r>
              <a:rPr lang="cs-CZ" baseline="-25000" dirty="0" smtClean="0">
                <a:solidFill>
                  <a:srgbClr val="000000"/>
                </a:solidFill>
              </a:rPr>
              <a:t>2</a:t>
            </a:r>
            <a:r>
              <a:rPr lang="cs-CZ" dirty="0" smtClean="0">
                <a:solidFill>
                  <a:srgbClr val="000000"/>
                </a:solidFill>
              </a:rPr>
              <a:t> index lomu n</a:t>
            </a:r>
            <a:r>
              <a:rPr lang="cs-CZ" baseline="-25000" dirty="0" smtClean="0">
                <a:solidFill>
                  <a:srgbClr val="000000"/>
                </a:solidFill>
              </a:rPr>
              <a:t>1</a:t>
            </a:r>
            <a:endParaRPr lang="cs-CZ" baseline="-25000" dirty="0">
              <a:solidFill>
                <a:srgbClr val="000000"/>
              </a:solidFill>
            </a:endParaRPr>
          </a:p>
        </p:txBody>
      </p:sp>
      <p:sp>
        <p:nvSpPr>
          <p:cNvPr id="16" name="TextovéPole 15"/>
          <p:cNvSpPr txBox="1"/>
          <p:nvPr/>
        </p:nvSpPr>
        <p:spPr>
          <a:xfrm>
            <a:off x="375122" y="3327119"/>
            <a:ext cx="2793264" cy="369332"/>
          </a:xfrm>
          <a:prstGeom prst="rect">
            <a:avLst/>
          </a:prstGeom>
          <a:noFill/>
        </p:spPr>
        <p:txBody>
          <a:bodyPr wrap="square" rtlCol="0">
            <a:spAutoFit/>
          </a:bodyPr>
          <a:lstStyle/>
          <a:p>
            <a:pPr algn="ctr"/>
            <a:r>
              <a:rPr lang="cs-CZ" dirty="0" smtClean="0">
                <a:solidFill>
                  <a:srgbClr val="000000"/>
                </a:solidFill>
              </a:rPr>
              <a:t>Plášť SiO</a:t>
            </a:r>
            <a:r>
              <a:rPr lang="cs-CZ" baseline="-25000" dirty="0" smtClean="0">
                <a:solidFill>
                  <a:srgbClr val="000000"/>
                </a:solidFill>
              </a:rPr>
              <a:t>2</a:t>
            </a:r>
            <a:r>
              <a:rPr lang="cs-CZ" dirty="0" smtClean="0">
                <a:solidFill>
                  <a:srgbClr val="000000"/>
                </a:solidFill>
              </a:rPr>
              <a:t> index lomu n</a:t>
            </a:r>
            <a:r>
              <a:rPr lang="cs-CZ" baseline="-25000" dirty="0" smtClean="0">
                <a:solidFill>
                  <a:srgbClr val="000000"/>
                </a:solidFill>
              </a:rPr>
              <a:t>2</a:t>
            </a:r>
            <a:endParaRPr lang="cs-CZ" baseline="-25000" dirty="0">
              <a:solidFill>
                <a:srgbClr val="000000"/>
              </a:solidFill>
            </a:endParaRPr>
          </a:p>
        </p:txBody>
      </p:sp>
      <p:sp>
        <p:nvSpPr>
          <p:cNvPr id="17" name="TextovéPole 16"/>
          <p:cNvSpPr txBox="1"/>
          <p:nvPr/>
        </p:nvSpPr>
        <p:spPr>
          <a:xfrm>
            <a:off x="2411511" y="5428281"/>
            <a:ext cx="2007268" cy="369332"/>
          </a:xfrm>
          <a:prstGeom prst="rect">
            <a:avLst/>
          </a:prstGeom>
          <a:noFill/>
        </p:spPr>
        <p:txBody>
          <a:bodyPr wrap="square" rtlCol="0">
            <a:spAutoFit/>
          </a:bodyPr>
          <a:lstStyle/>
          <a:p>
            <a:pPr algn="ctr"/>
            <a:r>
              <a:rPr lang="cs-CZ" dirty="0" smtClean="0">
                <a:solidFill>
                  <a:srgbClr val="000000"/>
                </a:solidFill>
              </a:rPr>
              <a:t>Primární ochrana</a:t>
            </a:r>
            <a:endParaRPr lang="cs-CZ" baseline="-25000" dirty="0">
              <a:solidFill>
                <a:srgbClr val="000000"/>
              </a:solidFill>
            </a:endParaRPr>
          </a:p>
        </p:txBody>
      </p:sp>
      <p:sp>
        <p:nvSpPr>
          <p:cNvPr id="18" name="TextovéPole 17"/>
          <p:cNvSpPr txBox="1"/>
          <p:nvPr/>
        </p:nvSpPr>
        <p:spPr>
          <a:xfrm>
            <a:off x="2849645" y="1985265"/>
            <a:ext cx="5696033" cy="369332"/>
          </a:xfrm>
          <a:prstGeom prst="rect">
            <a:avLst/>
          </a:prstGeom>
          <a:noFill/>
        </p:spPr>
        <p:txBody>
          <a:bodyPr wrap="square" rtlCol="0">
            <a:spAutoFit/>
          </a:bodyPr>
          <a:lstStyle/>
          <a:p>
            <a:pPr algn="ctr"/>
            <a:r>
              <a:rPr lang="cs-CZ" dirty="0" smtClean="0">
                <a:solidFill>
                  <a:srgbClr val="000000"/>
                </a:solidFill>
              </a:rPr>
              <a:t>Sekundární ochrana – výztuha (např. kovové pásky)</a:t>
            </a:r>
            <a:endParaRPr lang="cs-CZ" baseline="-25000" dirty="0">
              <a:solidFill>
                <a:srgbClr val="000000"/>
              </a:solidFill>
            </a:endParaRPr>
          </a:p>
        </p:txBody>
      </p:sp>
      <p:sp>
        <p:nvSpPr>
          <p:cNvPr id="19" name="TextovéPole 18"/>
          <p:cNvSpPr txBox="1"/>
          <p:nvPr/>
        </p:nvSpPr>
        <p:spPr>
          <a:xfrm>
            <a:off x="1934558" y="2717722"/>
            <a:ext cx="1791609" cy="369332"/>
          </a:xfrm>
          <a:prstGeom prst="rect">
            <a:avLst/>
          </a:prstGeom>
          <a:noFill/>
        </p:spPr>
        <p:txBody>
          <a:bodyPr wrap="square" rtlCol="0">
            <a:spAutoFit/>
          </a:bodyPr>
          <a:lstStyle/>
          <a:p>
            <a:pPr algn="ctr"/>
            <a:r>
              <a:rPr lang="cs-CZ" dirty="0" smtClean="0">
                <a:solidFill>
                  <a:srgbClr val="000000"/>
                </a:solidFill>
              </a:rPr>
              <a:t>Silikonový obal</a:t>
            </a:r>
            <a:endParaRPr lang="cs-CZ" baseline="-25000" dirty="0">
              <a:solidFill>
                <a:srgbClr val="000000"/>
              </a:solidFill>
            </a:endParaRPr>
          </a:p>
        </p:txBody>
      </p:sp>
      <p:sp>
        <p:nvSpPr>
          <p:cNvPr id="20" name="TextovéPole 19"/>
          <p:cNvSpPr txBox="1"/>
          <p:nvPr/>
        </p:nvSpPr>
        <p:spPr>
          <a:xfrm>
            <a:off x="6985510" y="3586817"/>
            <a:ext cx="2084090" cy="923330"/>
          </a:xfrm>
          <a:prstGeom prst="rect">
            <a:avLst/>
          </a:prstGeom>
          <a:noFill/>
        </p:spPr>
        <p:txBody>
          <a:bodyPr wrap="square" rtlCol="0">
            <a:spAutoFit/>
          </a:bodyPr>
          <a:lstStyle/>
          <a:p>
            <a:pPr algn="ctr"/>
            <a:r>
              <a:rPr lang="cs-CZ" dirty="0" smtClean="0">
                <a:solidFill>
                  <a:srgbClr val="000000"/>
                </a:solidFill>
              </a:rPr>
              <a:t>Vnější plášť (např. polyuretan, PVC, apod.)</a:t>
            </a:r>
            <a:endParaRPr lang="cs-CZ" baseline="-25000" dirty="0">
              <a:solidFill>
                <a:srgbClr val="000000"/>
              </a:solidFill>
            </a:endParaRPr>
          </a:p>
        </p:txBody>
      </p:sp>
      <p:cxnSp>
        <p:nvCxnSpPr>
          <p:cNvPr id="22" name="Přímá spojnice se šipkou 21"/>
          <p:cNvCxnSpPr/>
          <p:nvPr/>
        </p:nvCxnSpPr>
        <p:spPr>
          <a:xfrm flipH="1">
            <a:off x="4848523" y="2478061"/>
            <a:ext cx="137378" cy="894081"/>
          </a:xfrm>
          <a:prstGeom prst="straightConnector1">
            <a:avLst/>
          </a:prstGeom>
          <a:ln w="31750">
            <a:solidFill>
              <a:srgbClr val="00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3" name="Přímá spojnice se šipkou 22"/>
          <p:cNvCxnSpPr/>
          <p:nvPr/>
        </p:nvCxnSpPr>
        <p:spPr>
          <a:xfrm flipV="1">
            <a:off x="3688314" y="4790191"/>
            <a:ext cx="37853" cy="338628"/>
          </a:xfrm>
          <a:prstGeom prst="straightConnector1">
            <a:avLst/>
          </a:prstGeom>
          <a:ln w="31750">
            <a:solidFill>
              <a:srgbClr val="00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 name="Přímá spojnice se šipkou 23"/>
          <p:cNvCxnSpPr/>
          <p:nvPr/>
        </p:nvCxnSpPr>
        <p:spPr>
          <a:xfrm>
            <a:off x="3628265" y="3071948"/>
            <a:ext cx="486698" cy="661290"/>
          </a:xfrm>
          <a:prstGeom prst="straightConnector1">
            <a:avLst/>
          </a:prstGeom>
          <a:ln w="31750">
            <a:solidFill>
              <a:srgbClr val="00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6" name="Přímá spojnice se šipkou 25"/>
          <p:cNvCxnSpPr/>
          <p:nvPr/>
        </p:nvCxnSpPr>
        <p:spPr>
          <a:xfrm flipH="1">
            <a:off x="6921885" y="4381082"/>
            <a:ext cx="517883" cy="187755"/>
          </a:xfrm>
          <a:prstGeom prst="straightConnector1">
            <a:avLst/>
          </a:prstGeom>
          <a:ln w="31750">
            <a:solidFill>
              <a:srgbClr val="00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0" name="Přímá spojnice se šipkou 29"/>
          <p:cNvCxnSpPr/>
          <p:nvPr/>
        </p:nvCxnSpPr>
        <p:spPr>
          <a:xfrm>
            <a:off x="1832001" y="4088892"/>
            <a:ext cx="444122" cy="147383"/>
          </a:xfrm>
          <a:prstGeom prst="straightConnector1">
            <a:avLst/>
          </a:prstGeom>
          <a:ln w="31750">
            <a:solidFill>
              <a:srgbClr val="00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3" name="Přímá spojnice se šipkou 32"/>
          <p:cNvCxnSpPr/>
          <p:nvPr/>
        </p:nvCxnSpPr>
        <p:spPr>
          <a:xfrm>
            <a:off x="2849645" y="3723976"/>
            <a:ext cx="302226" cy="314038"/>
          </a:xfrm>
          <a:prstGeom prst="straightConnector1">
            <a:avLst/>
          </a:prstGeom>
          <a:ln w="31750">
            <a:solidFill>
              <a:srgbClr val="000000"/>
            </a:solidFill>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4687050"/>
      </p:ext>
    </p:extLst>
  </p:cSld>
  <p:clrMapOvr>
    <a:masterClrMapping/>
  </p:clrMapOvr>
  <p:transition>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5021888"/>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a:solidFill>
                  <a:srgbClr val="3C3C8C"/>
                </a:solidFill>
              </a:rPr>
              <a:t>Od doby, kdy se poprvé zrodila myšlenka přenosu záření optickým vláknem se experimentovalo s velkým množstvím různých typů vláken. Nicméně, v oblasti telekomunikační techniky se situace ustálila tak, že se dnes v praxi používají jen určitá vlákna. </a:t>
            </a:r>
          </a:p>
          <a:p>
            <a:pPr marL="285750" lvl="1" indent="-285750">
              <a:spcAft>
                <a:spcPts val="200"/>
              </a:spcAft>
              <a:buFont typeface="Arial" pitchFamily="34" charset="0"/>
              <a:buChar char="•"/>
            </a:pPr>
            <a:endParaRPr lang="cs-CZ" sz="800" dirty="0" smtClean="0">
              <a:solidFill>
                <a:srgbClr val="3C3C8C"/>
              </a:solidFill>
            </a:endParaRPr>
          </a:p>
          <a:p>
            <a:pPr marL="285750" lvl="1" indent="-285750">
              <a:spcAft>
                <a:spcPts val="200"/>
              </a:spcAft>
              <a:buFont typeface="Arial" pitchFamily="34" charset="0"/>
              <a:buChar char="•"/>
            </a:pPr>
            <a:r>
              <a:rPr lang="cs-CZ" sz="2000" dirty="0" smtClean="0">
                <a:solidFill>
                  <a:srgbClr val="3C3C8C"/>
                </a:solidFill>
              </a:rPr>
              <a:t>Jednotlivé typy vláken se od sebe můžou lišit:</a:t>
            </a:r>
            <a:endParaRPr lang="cs-CZ" sz="2000" dirty="0">
              <a:solidFill>
                <a:srgbClr val="3C3C8C"/>
              </a:solidFill>
            </a:endParaRPr>
          </a:p>
          <a:p>
            <a:pPr marL="742950" lvl="2" indent="-285750">
              <a:spcAft>
                <a:spcPts val="200"/>
              </a:spcAft>
              <a:buFont typeface="Arial" pitchFamily="34" charset="0"/>
              <a:buChar char="•"/>
            </a:pPr>
            <a:r>
              <a:rPr lang="cs-CZ" dirty="0" smtClean="0">
                <a:solidFill>
                  <a:srgbClr val="C00000"/>
                </a:solidFill>
              </a:rPr>
              <a:t>průběhem </a:t>
            </a:r>
            <a:r>
              <a:rPr lang="cs-CZ" dirty="0">
                <a:solidFill>
                  <a:srgbClr val="C00000"/>
                </a:solidFill>
              </a:rPr>
              <a:t>indexu </a:t>
            </a:r>
            <a:r>
              <a:rPr lang="cs-CZ" dirty="0" smtClean="0">
                <a:solidFill>
                  <a:srgbClr val="C00000"/>
                </a:solidFill>
              </a:rPr>
              <a:t>lomu </a:t>
            </a:r>
            <a:r>
              <a:rPr lang="cs-CZ" dirty="0" smtClean="0">
                <a:solidFill>
                  <a:srgbClr val="3C3C8C"/>
                </a:solidFill>
              </a:rPr>
              <a:t>v profilu vlákna,</a:t>
            </a:r>
            <a:endParaRPr lang="cs-CZ" dirty="0">
              <a:solidFill>
                <a:srgbClr val="3C3C8C"/>
              </a:solidFill>
            </a:endParaRPr>
          </a:p>
          <a:p>
            <a:pPr marL="742950" lvl="2" indent="-285750">
              <a:spcAft>
                <a:spcPts val="200"/>
              </a:spcAft>
              <a:buFont typeface="Arial" pitchFamily="34" charset="0"/>
              <a:buChar char="•"/>
            </a:pPr>
            <a:r>
              <a:rPr lang="cs-CZ" dirty="0" smtClean="0">
                <a:solidFill>
                  <a:srgbClr val="C00000"/>
                </a:solidFill>
              </a:rPr>
              <a:t>geometrickými </a:t>
            </a:r>
            <a:r>
              <a:rPr lang="cs-CZ" dirty="0">
                <a:solidFill>
                  <a:srgbClr val="C00000"/>
                </a:solidFill>
              </a:rPr>
              <a:t>rozměry</a:t>
            </a:r>
            <a:r>
              <a:rPr lang="cs-CZ" dirty="0">
                <a:solidFill>
                  <a:srgbClr val="3C3C8C"/>
                </a:solidFill>
              </a:rPr>
              <a:t>, především </a:t>
            </a:r>
            <a:r>
              <a:rPr lang="cs-CZ" dirty="0" smtClean="0">
                <a:solidFill>
                  <a:srgbClr val="3C3C8C"/>
                </a:solidFill>
              </a:rPr>
              <a:t>průměru </a:t>
            </a:r>
            <a:r>
              <a:rPr lang="cs-CZ" dirty="0">
                <a:solidFill>
                  <a:srgbClr val="3C3C8C"/>
                </a:solidFill>
              </a:rPr>
              <a:t>jádra a </a:t>
            </a:r>
            <a:r>
              <a:rPr lang="cs-CZ" dirty="0" smtClean="0">
                <a:solidFill>
                  <a:srgbClr val="3C3C8C"/>
                </a:solidFill>
              </a:rPr>
              <a:t>průměru pláště,</a:t>
            </a:r>
            <a:endParaRPr lang="cs-CZ" dirty="0">
              <a:solidFill>
                <a:srgbClr val="3C3C8C"/>
              </a:solidFill>
            </a:endParaRPr>
          </a:p>
          <a:p>
            <a:pPr marL="742950" lvl="2" indent="-285750">
              <a:spcAft>
                <a:spcPts val="200"/>
              </a:spcAft>
              <a:buFont typeface="Arial" pitchFamily="34" charset="0"/>
              <a:buChar char="•"/>
            </a:pPr>
            <a:r>
              <a:rPr lang="cs-CZ" dirty="0" smtClean="0">
                <a:solidFill>
                  <a:srgbClr val="3C3C8C"/>
                </a:solidFill>
              </a:rPr>
              <a:t>obecně </a:t>
            </a:r>
            <a:r>
              <a:rPr lang="cs-CZ" dirty="0" smtClean="0">
                <a:solidFill>
                  <a:srgbClr val="C00000"/>
                </a:solidFill>
              </a:rPr>
              <a:t>materiálovým složením</a:t>
            </a:r>
            <a:r>
              <a:rPr lang="cs-CZ" dirty="0" smtClean="0">
                <a:solidFill>
                  <a:srgbClr val="3C3C8C"/>
                </a:solidFill>
              </a:rPr>
              <a:t>.</a:t>
            </a:r>
          </a:p>
          <a:p>
            <a:pPr marL="285750" lvl="1" indent="-285750">
              <a:spcAft>
                <a:spcPts val="200"/>
              </a:spcAft>
              <a:buFont typeface="Arial" pitchFamily="34" charset="0"/>
              <a:buChar char="•"/>
            </a:pPr>
            <a:endParaRPr lang="cs-CZ" sz="800" dirty="0" smtClean="0">
              <a:solidFill>
                <a:srgbClr val="3C3C8C"/>
              </a:solidFill>
            </a:endParaRPr>
          </a:p>
          <a:p>
            <a:pPr marL="285750" lvl="1" indent="-285750">
              <a:spcAft>
                <a:spcPts val="200"/>
              </a:spcAft>
              <a:buFont typeface="Arial" pitchFamily="34" charset="0"/>
              <a:buChar char="•"/>
            </a:pPr>
            <a:r>
              <a:rPr lang="cs-CZ" sz="2000" dirty="0" smtClean="0">
                <a:solidFill>
                  <a:srgbClr val="3C3C8C"/>
                </a:solidFill>
              </a:rPr>
              <a:t>Další významné </a:t>
            </a:r>
            <a:r>
              <a:rPr lang="cs-CZ" sz="2000" dirty="0">
                <a:solidFill>
                  <a:srgbClr val="3C3C8C"/>
                </a:solidFill>
              </a:rPr>
              <a:t>rozdělení je podle toho, </a:t>
            </a:r>
            <a:r>
              <a:rPr lang="cs-CZ" sz="2000" dirty="0" smtClean="0">
                <a:solidFill>
                  <a:srgbClr val="3C3C8C"/>
                </a:solidFill>
              </a:rPr>
              <a:t>zdali </a:t>
            </a:r>
            <a:r>
              <a:rPr lang="cs-CZ" sz="2000" dirty="0">
                <a:solidFill>
                  <a:srgbClr val="3C3C8C"/>
                </a:solidFill>
              </a:rPr>
              <a:t>je vlákno určeno pro </a:t>
            </a:r>
            <a:r>
              <a:rPr lang="cs-CZ" sz="2000" dirty="0" smtClean="0">
                <a:solidFill>
                  <a:srgbClr val="3C3C8C"/>
                </a:solidFill>
              </a:rPr>
              <a:t>provoz:</a:t>
            </a:r>
          </a:p>
          <a:p>
            <a:pPr marL="742950" lvl="2" indent="-285750">
              <a:spcAft>
                <a:spcPts val="200"/>
              </a:spcAft>
              <a:buFont typeface="Arial" pitchFamily="34" charset="0"/>
              <a:buChar char="•"/>
            </a:pPr>
            <a:r>
              <a:rPr lang="cs-CZ" dirty="0" smtClean="0">
                <a:solidFill>
                  <a:srgbClr val="3C3C8C"/>
                </a:solidFill>
              </a:rPr>
              <a:t>v </a:t>
            </a:r>
            <a:r>
              <a:rPr lang="cs-CZ" dirty="0" err="1">
                <a:solidFill>
                  <a:srgbClr val="3C3C8C"/>
                </a:solidFill>
              </a:rPr>
              <a:t>mnohovidovém</a:t>
            </a:r>
            <a:r>
              <a:rPr lang="cs-CZ" dirty="0">
                <a:solidFill>
                  <a:srgbClr val="3C3C8C"/>
                </a:solidFill>
              </a:rPr>
              <a:t> </a:t>
            </a:r>
            <a:r>
              <a:rPr lang="cs-CZ" dirty="0" smtClean="0">
                <a:solidFill>
                  <a:srgbClr val="3C3C8C"/>
                </a:solidFill>
              </a:rPr>
              <a:t>režimu – zjednodušeně řečeno se ve vlákně v jeden okamžik může šířit více paprsků světelného záření najednou,</a:t>
            </a:r>
          </a:p>
          <a:p>
            <a:pPr marL="742950" lvl="2" indent="-285750">
              <a:spcAft>
                <a:spcPts val="200"/>
              </a:spcAft>
              <a:buFont typeface="Arial" pitchFamily="34" charset="0"/>
              <a:buChar char="•"/>
            </a:pPr>
            <a:r>
              <a:rPr lang="cs-CZ" dirty="0" smtClean="0">
                <a:solidFill>
                  <a:srgbClr val="3C3C8C"/>
                </a:solidFill>
              </a:rPr>
              <a:t>v </a:t>
            </a:r>
            <a:r>
              <a:rPr lang="cs-CZ" dirty="0" err="1" smtClean="0">
                <a:solidFill>
                  <a:srgbClr val="3C3C8C"/>
                </a:solidFill>
              </a:rPr>
              <a:t>jednovidovém</a:t>
            </a:r>
            <a:r>
              <a:rPr lang="cs-CZ" dirty="0" smtClean="0">
                <a:solidFill>
                  <a:srgbClr val="3C3C8C"/>
                </a:solidFill>
              </a:rPr>
              <a:t> režimu – v jeden okamžik se ve vlákně šíří pouze jeden světelný paprsek.</a:t>
            </a:r>
            <a:endParaRPr lang="cs-CZ" dirty="0">
              <a:solidFill>
                <a:srgbClr val="3C3C8C"/>
              </a:solidFill>
            </a:endParaRPr>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2581084694"/>
      </p:ext>
    </p:extLst>
  </p:cSld>
  <p:clrMapOvr>
    <a:masterClrMapping/>
  </p:clrMapOvr>
  <p:transition>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14</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662815"/>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r>
              <a:rPr lang="cs-CZ" sz="2000" dirty="0" smtClean="0">
                <a:solidFill>
                  <a:srgbClr val="C00000"/>
                </a:solidFill>
              </a:rPr>
              <a:t>Jednovidové vlákna</a:t>
            </a:r>
            <a:r>
              <a:rPr lang="cs-CZ" sz="2000" dirty="0" smtClean="0">
                <a:solidFill>
                  <a:srgbClr val="3C3C8C"/>
                </a:solidFill>
              </a:rPr>
              <a:t> </a:t>
            </a:r>
          </a:p>
          <a:p>
            <a:pPr marL="742950" lvl="2" indent="-285750">
              <a:spcAft>
                <a:spcPts val="200"/>
              </a:spcAft>
              <a:buFont typeface="Arial" pitchFamily="34" charset="0"/>
              <a:buChar char="•"/>
            </a:pPr>
            <a:r>
              <a:rPr lang="cs-CZ" sz="1600" dirty="0" smtClean="0">
                <a:solidFill>
                  <a:srgbClr val="3C3C8C"/>
                </a:solidFill>
              </a:rPr>
              <a:t>SM-SI </a:t>
            </a:r>
            <a:r>
              <a:rPr lang="cs-CZ" sz="1600" dirty="0">
                <a:solidFill>
                  <a:srgbClr val="3C3C8C"/>
                </a:solidFill>
              </a:rPr>
              <a:t>Single Mode </a:t>
            </a:r>
            <a:r>
              <a:rPr lang="cs-CZ" sz="1600" dirty="0" err="1">
                <a:solidFill>
                  <a:srgbClr val="3C3C8C"/>
                </a:solidFill>
              </a:rPr>
              <a:t>Fibre</a:t>
            </a:r>
            <a:r>
              <a:rPr lang="cs-CZ" sz="1600" dirty="0">
                <a:solidFill>
                  <a:srgbClr val="3C3C8C"/>
                </a:solidFill>
              </a:rPr>
              <a:t> </a:t>
            </a:r>
            <a:r>
              <a:rPr lang="cs-CZ" sz="1600" dirty="0" smtClean="0">
                <a:solidFill>
                  <a:srgbClr val="3C3C8C"/>
                </a:solidFill>
              </a:rPr>
              <a:t>(doporučení </a:t>
            </a:r>
            <a:r>
              <a:rPr lang="cs-CZ" sz="1600" dirty="0" smtClean="0"/>
              <a:t>ITU-T G.652 až 654),</a:t>
            </a:r>
            <a:endParaRPr lang="cs-CZ" sz="1600" dirty="0" smtClean="0">
              <a:solidFill>
                <a:srgbClr val="C00000"/>
              </a:solidFill>
            </a:endParaRPr>
          </a:p>
          <a:p>
            <a:pPr marL="742950" lvl="2" indent="-285750">
              <a:spcAft>
                <a:spcPts val="200"/>
              </a:spcAft>
              <a:buFont typeface="Arial" pitchFamily="34" charset="0"/>
              <a:buChar char="•"/>
            </a:pPr>
            <a:r>
              <a:rPr lang="cs-CZ" sz="1600" dirty="0" smtClean="0"/>
              <a:t>měrný útlum jsou desetiny decibelu na jeden kilometr (nejlepší vlákna </a:t>
            </a:r>
            <a:r>
              <a:rPr lang="cs-CZ" sz="1600" dirty="0" smtClean="0">
                <a:sym typeface="Symbol" panose="05050102010706020507" pitchFamily="18" charset="2"/>
              </a:rPr>
              <a:t> = </a:t>
            </a:r>
            <a:r>
              <a:rPr lang="cs-CZ" sz="1600" dirty="0" smtClean="0"/>
              <a:t>0,19 dB/km),</a:t>
            </a:r>
          </a:p>
          <a:p>
            <a:pPr marL="742950" lvl="2" indent="-285750">
              <a:spcAft>
                <a:spcPts val="200"/>
              </a:spcAft>
              <a:buFont typeface="Arial" pitchFamily="34" charset="0"/>
              <a:buChar char="•"/>
            </a:pPr>
            <a:r>
              <a:rPr lang="cs-CZ" sz="1600" dirty="0" smtClean="0"/>
              <a:t>použití pro dlouhé trasy a vysoké přenosové rychlosti, </a:t>
            </a:r>
          </a:p>
          <a:p>
            <a:pPr marL="742950" lvl="2" indent="-285750">
              <a:spcAft>
                <a:spcPts val="200"/>
              </a:spcAft>
              <a:buFont typeface="Arial" pitchFamily="34" charset="0"/>
              <a:buChar char="•"/>
            </a:pPr>
            <a:r>
              <a:rPr lang="cs-CZ" sz="1600" dirty="0" smtClean="0"/>
              <a:t>typické rozměry – průměr jádro/plášť </a:t>
            </a:r>
            <a:r>
              <a:rPr lang="cs-CZ" sz="1600" dirty="0"/>
              <a:t>9/125 </a:t>
            </a:r>
            <a:r>
              <a:rPr lang="cs-CZ" sz="1600" dirty="0" smtClean="0"/>
              <a:t>µm.</a:t>
            </a:r>
          </a:p>
          <a:p>
            <a:pPr marL="285750" lvl="1" indent="-285750">
              <a:spcAft>
                <a:spcPts val="200"/>
              </a:spcAft>
              <a:buFont typeface="Arial" pitchFamily="34" charset="0"/>
              <a:buChar char="•"/>
            </a:pPr>
            <a:r>
              <a:rPr lang="cs-CZ" sz="2000" dirty="0" err="1" smtClean="0">
                <a:solidFill>
                  <a:srgbClr val="C00000"/>
                </a:solidFill>
              </a:rPr>
              <a:t>Mnohovidová</a:t>
            </a:r>
            <a:r>
              <a:rPr lang="cs-CZ" sz="2000" dirty="0" smtClean="0">
                <a:solidFill>
                  <a:srgbClr val="C00000"/>
                </a:solidFill>
              </a:rPr>
              <a:t> vlákna se skokovou </a:t>
            </a:r>
            <a:r>
              <a:rPr lang="cs-CZ" sz="2000" dirty="0" smtClean="0"/>
              <a:t>změnou indexu lomu </a:t>
            </a:r>
          </a:p>
          <a:p>
            <a:pPr marL="742950" lvl="2" indent="-285750">
              <a:spcAft>
                <a:spcPts val="200"/>
              </a:spcAft>
              <a:buFont typeface="Arial" pitchFamily="34" charset="0"/>
              <a:buChar char="•"/>
            </a:pPr>
            <a:r>
              <a:rPr lang="cs-CZ" sz="1600" dirty="0" smtClean="0"/>
              <a:t>MM-SI </a:t>
            </a:r>
            <a:r>
              <a:rPr lang="cs-CZ" sz="1600" dirty="0" err="1"/>
              <a:t>Multi</a:t>
            </a:r>
            <a:r>
              <a:rPr lang="cs-CZ" sz="1600" dirty="0"/>
              <a:t> </a:t>
            </a:r>
            <a:r>
              <a:rPr lang="cs-CZ" sz="1600" dirty="0" smtClean="0"/>
              <a:t>Mode Step Index </a:t>
            </a:r>
            <a:r>
              <a:rPr lang="cs-CZ" sz="1600" dirty="0" err="1" smtClean="0"/>
              <a:t>Fibre</a:t>
            </a:r>
            <a:r>
              <a:rPr lang="cs-CZ" sz="1600" dirty="0" smtClean="0"/>
              <a:t>,</a:t>
            </a:r>
          </a:p>
          <a:p>
            <a:pPr marL="742950" lvl="2" indent="-285750">
              <a:spcAft>
                <a:spcPts val="200"/>
              </a:spcAft>
              <a:buFont typeface="Arial" pitchFamily="34" charset="0"/>
              <a:buChar char="•"/>
            </a:pPr>
            <a:r>
              <a:rPr lang="cs-CZ" sz="1600" dirty="0" smtClean="0"/>
              <a:t>měrný útlum jednotky decibelů na kilometr,</a:t>
            </a:r>
          </a:p>
          <a:p>
            <a:pPr marL="742950" lvl="2" indent="-285750">
              <a:spcAft>
                <a:spcPts val="200"/>
              </a:spcAft>
              <a:buFont typeface="Arial" pitchFamily="34" charset="0"/>
              <a:buChar char="•"/>
            </a:pPr>
            <a:r>
              <a:rPr lang="cs-CZ" sz="1600" dirty="0" smtClean="0"/>
              <a:t>použití krátké trasy (mezi místnostmi a budovami, nižší nároky na přenosovou rychlost),</a:t>
            </a:r>
          </a:p>
          <a:p>
            <a:pPr marL="742950" lvl="2" indent="-285750">
              <a:spcAft>
                <a:spcPts val="200"/>
              </a:spcAft>
              <a:buFont typeface="Arial" pitchFamily="34" charset="0"/>
              <a:buChar char="•"/>
            </a:pPr>
            <a:r>
              <a:rPr lang="cs-CZ" sz="1600" dirty="0"/>
              <a:t>typické rozměry –</a:t>
            </a:r>
            <a:r>
              <a:rPr lang="cs-CZ" sz="1600" dirty="0" smtClean="0"/>
              <a:t> </a:t>
            </a:r>
            <a:r>
              <a:rPr lang="cs-CZ" sz="1600" dirty="0"/>
              <a:t>max. 400 µm, průměr pláště 25 – 500 </a:t>
            </a:r>
            <a:r>
              <a:rPr lang="cs-CZ" sz="1600" dirty="0" smtClean="0"/>
              <a:t>µm.</a:t>
            </a:r>
            <a:endParaRPr lang="cs-CZ" sz="1600" dirty="0"/>
          </a:p>
          <a:p>
            <a:pPr marL="285750" lvl="1" indent="-285750">
              <a:spcAft>
                <a:spcPts val="200"/>
              </a:spcAft>
              <a:buFont typeface="Arial" pitchFamily="34" charset="0"/>
              <a:buChar char="•"/>
            </a:pPr>
            <a:r>
              <a:rPr lang="cs-CZ" sz="2000" dirty="0" err="1" smtClean="0">
                <a:solidFill>
                  <a:srgbClr val="C00000"/>
                </a:solidFill>
              </a:rPr>
              <a:t>Mnohovidová</a:t>
            </a:r>
            <a:r>
              <a:rPr lang="cs-CZ" sz="2000" dirty="0" smtClean="0">
                <a:solidFill>
                  <a:srgbClr val="C00000"/>
                </a:solidFill>
              </a:rPr>
              <a:t> vlákna s gradientní </a:t>
            </a:r>
            <a:r>
              <a:rPr lang="cs-CZ" sz="2000" dirty="0" smtClean="0"/>
              <a:t>(postupnou) změnou indexu lomu </a:t>
            </a:r>
          </a:p>
          <a:p>
            <a:pPr marL="742950" lvl="2" indent="-285750">
              <a:spcAft>
                <a:spcPts val="200"/>
              </a:spcAft>
              <a:buFont typeface="Arial" pitchFamily="34" charset="0"/>
              <a:buChar char="•"/>
            </a:pPr>
            <a:r>
              <a:rPr lang="cs-CZ" sz="1600" dirty="0" smtClean="0"/>
              <a:t>MM-GI </a:t>
            </a:r>
            <a:r>
              <a:rPr lang="cs-CZ" sz="1600" dirty="0" err="1"/>
              <a:t>Multi</a:t>
            </a:r>
            <a:r>
              <a:rPr lang="cs-CZ" sz="1600" dirty="0"/>
              <a:t> </a:t>
            </a:r>
            <a:r>
              <a:rPr lang="cs-CZ" sz="1600" dirty="0" smtClean="0"/>
              <a:t>Mode </a:t>
            </a:r>
            <a:r>
              <a:rPr lang="cs-CZ" sz="1600" dirty="0" err="1" smtClean="0"/>
              <a:t>Graded</a:t>
            </a:r>
            <a:r>
              <a:rPr lang="cs-CZ" sz="1600" dirty="0" smtClean="0"/>
              <a:t> </a:t>
            </a:r>
            <a:r>
              <a:rPr lang="cs-CZ" sz="1600" dirty="0"/>
              <a:t>Index </a:t>
            </a:r>
            <a:r>
              <a:rPr lang="cs-CZ" sz="1600" dirty="0" err="1" smtClean="0"/>
              <a:t>Fibre</a:t>
            </a:r>
            <a:r>
              <a:rPr lang="cs-CZ" sz="1600" dirty="0" smtClean="0"/>
              <a:t> (doporučení ITU-T G.651),</a:t>
            </a:r>
          </a:p>
          <a:p>
            <a:pPr marL="742950" lvl="2" indent="-285750">
              <a:spcAft>
                <a:spcPts val="200"/>
              </a:spcAft>
              <a:buFont typeface="Arial" pitchFamily="34" charset="0"/>
              <a:buChar char="•"/>
            </a:pPr>
            <a:r>
              <a:rPr lang="cs-CZ" sz="1600" dirty="0" smtClean="0"/>
              <a:t>měrný útlum méně než jeden decibel na kilometr,</a:t>
            </a:r>
          </a:p>
          <a:p>
            <a:pPr marL="742950" lvl="2" indent="-285750">
              <a:spcAft>
                <a:spcPts val="200"/>
              </a:spcAft>
              <a:buFont typeface="Arial" pitchFamily="34" charset="0"/>
              <a:buChar char="•"/>
            </a:pPr>
            <a:r>
              <a:rPr lang="cs-CZ" sz="1600" dirty="0" smtClean="0"/>
              <a:t>použití v lokálních sítích LAN.</a:t>
            </a:r>
          </a:p>
          <a:p>
            <a:pPr marL="742950" lvl="2" indent="-285750">
              <a:spcAft>
                <a:spcPts val="200"/>
              </a:spcAft>
              <a:buFont typeface="Arial" pitchFamily="34" charset="0"/>
              <a:buChar char="•"/>
            </a:pPr>
            <a:r>
              <a:rPr lang="cs-CZ" sz="1600" dirty="0"/>
              <a:t>typické rozměry – </a:t>
            </a:r>
            <a:r>
              <a:rPr lang="cs-CZ" sz="1600" dirty="0" smtClean="0"/>
              <a:t>průměr jádro/plášť </a:t>
            </a:r>
            <a:r>
              <a:rPr lang="cs-CZ" sz="1600" dirty="0"/>
              <a:t>50/125 </a:t>
            </a:r>
            <a:r>
              <a:rPr lang="cs-CZ" sz="1600" dirty="0" smtClean="0"/>
              <a:t>µm.</a:t>
            </a:r>
            <a:endParaRPr lang="cs-CZ" sz="1600" dirty="0"/>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1218383542"/>
      </p:ext>
    </p:extLst>
  </p:cSld>
  <p:clrMapOvr>
    <a:masterClrMapping/>
  </p:clrMapOvr>
  <p:transition>
    <p:randomBa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9" name="Přímá spojnice 318"/>
          <p:cNvCxnSpPr/>
          <p:nvPr/>
        </p:nvCxnSpPr>
        <p:spPr>
          <a:xfrm>
            <a:off x="5612305" y="3948921"/>
            <a:ext cx="333879" cy="297673"/>
          </a:xfrm>
          <a:prstGeom prst="line">
            <a:avLst/>
          </a:prstGeom>
          <a:ln w="25400" cap="rnd">
            <a:solidFill>
              <a:schemeClr val="accent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97" name="Přímá spojnice 296"/>
          <p:cNvCxnSpPr/>
          <p:nvPr/>
        </p:nvCxnSpPr>
        <p:spPr>
          <a:xfrm flipV="1">
            <a:off x="5593564" y="3557588"/>
            <a:ext cx="361942" cy="302100"/>
          </a:xfrm>
          <a:prstGeom prst="line">
            <a:avLst/>
          </a:prstGeom>
          <a:ln w="25400" cap="rnd">
            <a:solidFill>
              <a:schemeClr val="accent6">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87" name="Přímá spojnice 286"/>
          <p:cNvCxnSpPr/>
          <p:nvPr/>
        </p:nvCxnSpPr>
        <p:spPr>
          <a:xfrm flipV="1">
            <a:off x="3745459" y="3792497"/>
            <a:ext cx="646057" cy="265253"/>
          </a:xfrm>
          <a:prstGeom prst="line">
            <a:avLst/>
          </a:prstGeom>
          <a:ln w="25400" cap="rnd">
            <a:solidFill>
              <a:schemeClr val="accent6">
                <a:lumMod val="75000"/>
              </a:schemeClr>
            </a:solidFill>
            <a:tailEnd type="none" w="lg" len="med"/>
          </a:ln>
        </p:spPr>
        <p:style>
          <a:lnRef idx="1">
            <a:schemeClr val="accent1"/>
          </a:lnRef>
          <a:fillRef idx="0">
            <a:schemeClr val="accent1"/>
          </a:fillRef>
          <a:effectRef idx="0">
            <a:schemeClr val="accent1"/>
          </a:effectRef>
          <a:fontRef idx="minor">
            <a:schemeClr val="tx1"/>
          </a:fontRef>
        </p:style>
      </p:cxnSp>
      <p:sp>
        <p:nvSpPr>
          <p:cNvPr id="260" name="Ovál 259"/>
          <p:cNvSpPr/>
          <p:nvPr/>
        </p:nvSpPr>
        <p:spPr>
          <a:xfrm>
            <a:off x="5401407" y="2358585"/>
            <a:ext cx="187435" cy="55151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258" name="Přímá spojnice 257"/>
          <p:cNvCxnSpPr/>
          <p:nvPr/>
        </p:nvCxnSpPr>
        <p:spPr>
          <a:xfrm>
            <a:off x="5593564" y="2630205"/>
            <a:ext cx="388141" cy="0"/>
          </a:xfrm>
          <a:prstGeom prst="line">
            <a:avLst/>
          </a:prstGeom>
          <a:ln w="25400">
            <a:solidFill>
              <a:srgbClr val="FFC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50" name="Přímá spojnice 249"/>
          <p:cNvCxnSpPr>
            <a:endCxn id="242" idx="2"/>
          </p:cNvCxnSpPr>
          <p:nvPr/>
        </p:nvCxnSpPr>
        <p:spPr>
          <a:xfrm>
            <a:off x="3362325" y="2630205"/>
            <a:ext cx="2138796" cy="0"/>
          </a:xfrm>
          <a:prstGeom prst="line">
            <a:avLst/>
          </a:prstGeom>
          <a:ln w="25400">
            <a:solidFill>
              <a:srgbClr val="FFC000"/>
            </a:solidFill>
            <a:tailEnd type="none" w="lg" len="med"/>
          </a:ln>
        </p:spPr>
        <p:style>
          <a:lnRef idx="1">
            <a:schemeClr val="accent1"/>
          </a:lnRef>
          <a:fillRef idx="0">
            <a:schemeClr val="accent1"/>
          </a:fillRef>
          <a:effectRef idx="0">
            <a:schemeClr val="accent1"/>
          </a:effectRef>
          <a:fontRef idx="minor">
            <a:schemeClr val="tx1"/>
          </a:fontRef>
        </p:style>
      </p:cxnSp>
      <p:sp>
        <p:nvSpPr>
          <p:cNvPr id="54" name="Ovál 53"/>
          <p:cNvSpPr/>
          <p:nvPr/>
        </p:nvSpPr>
        <p:spPr>
          <a:xfrm>
            <a:off x="486726" y="4915720"/>
            <a:ext cx="742134" cy="742134"/>
          </a:xfrm>
          <a:prstGeom prst="ellipse">
            <a:avLst/>
          </a:prstGeom>
          <a:solidFill>
            <a:schemeClr val="bg1">
              <a:lumMod val="9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13" name="Ovál 212"/>
          <p:cNvSpPr/>
          <p:nvPr/>
        </p:nvSpPr>
        <p:spPr>
          <a:xfrm>
            <a:off x="736257" y="5164017"/>
            <a:ext cx="246827" cy="246827"/>
          </a:xfrm>
          <a:prstGeom prst="ellipse">
            <a:avLst/>
          </a:prstGeom>
          <a:noFill/>
          <a:ln w="19050">
            <a:solidFill>
              <a:srgbClr val="0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15</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733534"/>
          </a:xfrm>
          <a:prstGeom prst="rect">
            <a:avLst/>
          </a:prstGeom>
        </p:spPr>
        <p:txBody>
          <a:bodyPr wrap="square">
            <a:spAutoFit/>
          </a:bodyPr>
          <a:lstStyle/>
          <a:p>
            <a:pPr>
              <a:spcAft>
                <a:spcPts val="200"/>
              </a:spcAft>
            </a:pPr>
            <a:r>
              <a:rPr lang="cs-CZ" sz="2000" b="1" dirty="0" smtClean="0">
                <a:solidFill>
                  <a:srgbClr val="C00000"/>
                </a:solidFill>
              </a:rPr>
              <a:t>Optická přenosová média – příklady optických vláken</a:t>
            </a:r>
          </a:p>
          <a:p>
            <a:pPr marL="285750" lvl="1" indent="-285750">
              <a:spcAft>
                <a:spcPts val="200"/>
              </a:spcAft>
              <a:buFont typeface="Arial" pitchFamily="34" charset="0"/>
              <a:buChar char="•"/>
            </a:pPr>
            <a:endParaRPr lang="cs-CZ" sz="2000" dirty="0" smtClean="0"/>
          </a:p>
        </p:txBody>
      </p:sp>
      <p:sp>
        <p:nvSpPr>
          <p:cNvPr id="3" name="Nadpis 2"/>
          <p:cNvSpPr>
            <a:spLocks noGrp="1"/>
          </p:cNvSpPr>
          <p:nvPr>
            <p:ph type="title"/>
          </p:nvPr>
        </p:nvSpPr>
        <p:spPr/>
        <p:txBody>
          <a:bodyPr/>
          <a:lstStyle/>
          <a:p>
            <a:r>
              <a:rPr lang="cs-CZ" dirty="0"/>
              <a:t>Optická přenosová media pro telekomunikace</a:t>
            </a:r>
          </a:p>
        </p:txBody>
      </p:sp>
      <p:sp>
        <p:nvSpPr>
          <p:cNvPr id="2" name="Ovál 1"/>
          <p:cNvSpPr/>
          <p:nvPr/>
        </p:nvSpPr>
        <p:spPr>
          <a:xfrm>
            <a:off x="600891" y="2377440"/>
            <a:ext cx="513806" cy="513806"/>
          </a:xfrm>
          <a:prstGeom prst="ellipse">
            <a:avLst/>
          </a:prstGeom>
          <a:solidFill>
            <a:schemeClr val="bg1">
              <a:lumMod val="9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8" name="Ovál 7"/>
          <p:cNvSpPr/>
          <p:nvPr/>
        </p:nvSpPr>
        <p:spPr>
          <a:xfrm>
            <a:off x="816122" y="2592671"/>
            <a:ext cx="83344" cy="83344"/>
          </a:xfrm>
          <a:prstGeom prst="ellipse">
            <a:avLst/>
          </a:prstGeom>
          <a:solidFill>
            <a:schemeClr val="bg1"/>
          </a:solid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12" name="Přímá spojnice 11"/>
          <p:cNvCxnSpPr/>
          <p:nvPr/>
        </p:nvCxnSpPr>
        <p:spPr>
          <a:xfrm flipV="1">
            <a:off x="452438" y="2414588"/>
            <a:ext cx="662259" cy="571502"/>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7" name="Přímá spojnice se šipkou 16"/>
          <p:cNvCxnSpPr/>
          <p:nvPr/>
        </p:nvCxnSpPr>
        <p:spPr>
          <a:xfrm flipH="1">
            <a:off x="897970" y="2414588"/>
            <a:ext cx="216727" cy="183254"/>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Přímá spojnice se šipkou 21"/>
          <p:cNvCxnSpPr/>
          <p:nvPr/>
        </p:nvCxnSpPr>
        <p:spPr>
          <a:xfrm flipV="1">
            <a:off x="452438" y="2662544"/>
            <a:ext cx="372044" cy="323546"/>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Přímá spojnice 36"/>
          <p:cNvCxnSpPr/>
          <p:nvPr/>
        </p:nvCxnSpPr>
        <p:spPr>
          <a:xfrm flipH="1" flipV="1">
            <a:off x="551750" y="2372864"/>
            <a:ext cx="662259" cy="571502"/>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8" name="Přímá spojnice se šipkou 37"/>
          <p:cNvCxnSpPr/>
          <p:nvPr/>
        </p:nvCxnSpPr>
        <p:spPr>
          <a:xfrm>
            <a:off x="467957" y="2302099"/>
            <a:ext cx="191642" cy="162392"/>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Přímá spojnice se šipkou 38"/>
          <p:cNvCxnSpPr/>
          <p:nvPr/>
        </p:nvCxnSpPr>
        <p:spPr>
          <a:xfrm flipH="1" flipV="1">
            <a:off x="1056979" y="2806656"/>
            <a:ext cx="286046" cy="250199"/>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42" name="TextovéPole 41"/>
          <p:cNvSpPr txBox="1"/>
          <p:nvPr/>
        </p:nvSpPr>
        <p:spPr>
          <a:xfrm>
            <a:off x="69049" y="2981514"/>
            <a:ext cx="871681" cy="184666"/>
          </a:xfrm>
          <a:prstGeom prst="rect">
            <a:avLst/>
          </a:prstGeom>
          <a:noFill/>
        </p:spPr>
        <p:txBody>
          <a:bodyPr wrap="square" lIns="0" tIns="0" rIns="0" bIns="0" rtlCol="0">
            <a:spAutoFit/>
          </a:bodyPr>
          <a:lstStyle/>
          <a:p>
            <a:r>
              <a:rPr lang="cs-CZ" sz="1200" dirty="0" smtClean="0">
                <a:solidFill>
                  <a:srgbClr val="000000"/>
                </a:solidFill>
              </a:rPr>
              <a:t>8 až 10 </a:t>
            </a:r>
            <a:r>
              <a:rPr lang="cs-CZ" sz="1200" dirty="0" smtClean="0">
                <a:solidFill>
                  <a:srgbClr val="000000"/>
                </a:solidFill>
                <a:sym typeface="Symbol" panose="05050102010706020507" pitchFamily="18" charset="2"/>
              </a:rPr>
              <a:t>m</a:t>
            </a:r>
            <a:endParaRPr lang="cs-CZ" sz="1200" dirty="0">
              <a:solidFill>
                <a:srgbClr val="000000"/>
              </a:solidFill>
            </a:endParaRPr>
          </a:p>
        </p:txBody>
      </p:sp>
      <p:sp>
        <p:nvSpPr>
          <p:cNvPr id="43" name="TextovéPole 42"/>
          <p:cNvSpPr txBox="1"/>
          <p:nvPr/>
        </p:nvSpPr>
        <p:spPr>
          <a:xfrm>
            <a:off x="1039776" y="3036336"/>
            <a:ext cx="606498" cy="184666"/>
          </a:xfrm>
          <a:prstGeom prst="rect">
            <a:avLst/>
          </a:prstGeom>
          <a:noFill/>
        </p:spPr>
        <p:txBody>
          <a:bodyPr wrap="square" lIns="0" tIns="0" rIns="0" bIns="0" rtlCol="0">
            <a:spAutoFit/>
          </a:bodyPr>
          <a:lstStyle/>
          <a:p>
            <a:r>
              <a:rPr lang="cs-CZ" sz="1200" dirty="0" smtClean="0">
                <a:solidFill>
                  <a:srgbClr val="000000"/>
                </a:solidFill>
              </a:rPr>
              <a:t>125 </a:t>
            </a:r>
            <a:r>
              <a:rPr lang="cs-CZ" sz="1200" dirty="0" smtClean="0">
                <a:solidFill>
                  <a:srgbClr val="000000"/>
                </a:solidFill>
                <a:sym typeface="Symbol" panose="05050102010706020507" pitchFamily="18" charset="2"/>
              </a:rPr>
              <a:t>m</a:t>
            </a:r>
            <a:endParaRPr lang="cs-CZ" sz="1200" dirty="0">
              <a:solidFill>
                <a:srgbClr val="000000"/>
              </a:solidFill>
            </a:endParaRPr>
          </a:p>
        </p:txBody>
      </p:sp>
      <p:sp>
        <p:nvSpPr>
          <p:cNvPr id="44" name="Ovál 43"/>
          <p:cNvSpPr/>
          <p:nvPr/>
        </p:nvSpPr>
        <p:spPr>
          <a:xfrm>
            <a:off x="486726" y="3622022"/>
            <a:ext cx="742134" cy="742134"/>
          </a:xfrm>
          <a:prstGeom prst="ellipse">
            <a:avLst/>
          </a:prstGeom>
          <a:solidFill>
            <a:schemeClr val="bg1">
              <a:lumMod val="9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45" name="Ovál 44"/>
          <p:cNvSpPr/>
          <p:nvPr/>
        </p:nvSpPr>
        <p:spPr>
          <a:xfrm>
            <a:off x="648071" y="3784823"/>
            <a:ext cx="420297" cy="420297"/>
          </a:xfrm>
          <a:prstGeom prst="ellipse">
            <a:avLst/>
          </a:prstGeom>
          <a:solidFill>
            <a:schemeClr val="bg1"/>
          </a:solid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46" name="Přímá spojnice 45"/>
          <p:cNvCxnSpPr/>
          <p:nvPr/>
        </p:nvCxnSpPr>
        <p:spPr>
          <a:xfrm flipV="1">
            <a:off x="452438" y="3773335"/>
            <a:ext cx="662259" cy="571502"/>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7" name="Přímá spojnice se šipkou 46"/>
          <p:cNvCxnSpPr/>
          <p:nvPr/>
        </p:nvCxnSpPr>
        <p:spPr>
          <a:xfrm flipH="1">
            <a:off x="1013759" y="3677348"/>
            <a:ext cx="216727" cy="183254"/>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Přímá spojnice se šipkou 47"/>
          <p:cNvCxnSpPr/>
          <p:nvPr/>
        </p:nvCxnSpPr>
        <p:spPr>
          <a:xfrm flipV="1">
            <a:off x="317607" y="4141340"/>
            <a:ext cx="372044" cy="323546"/>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Přímá spojnice 48"/>
          <p:cNvCxnSpPr/>
          <p:nvPr/>
        </p:nvCxnSpPr>
        <p:spPr>
          <a:xfrm flipH="1" flipV="1">
            <a:off x="551750" y="3731611"/>
            <a:ext cx="662259" cy="571502"/>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0" name="Přímá spojnice se šipkou 49"/>
          <p:cNvCxnSpPr/>
          <p:nvPr/>
        </p:nvCxnSpPr>
        <p:spPr>
          <a:xfrm>
            <a:off x="376176" y="3579247"/>
            <a:ext cx="191642" cy="162392"/>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Přímá spojnice se šipkou 50"/>
          <p:cNvCxnSpPr/>
          <p:nvPr/>
        </p:nvCxnSpPr>
        <p:spPr>
          <a:xfrm flipH="1" flipV="1">
            <a:off x="1148139" y="4246594"/>
            <a:ext cx="286046" cy="250199"/>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52" name="TextovéPole 51"/>
          <p:cNvSpPr txBox="1"/>
          <p:nvPr/>
        </p:nvSpPr>
        <p:spPr>
          <a:xfrm>
            <a:off x="78114" y="4512657"/>
            <a:ext cx="871681" cy="184666"/>
          </a:xfrm>
          <a:prstGeom prst="rect">
            <a:avLst/>
          </a:prstGeom>
          <a:noFill/>
        </p:spPr>
        <p:txBody>
          <a:bodyPr wrap="square" lIns="0" tIns="0" rIns="0" bIns="0" rtlCol="0">
            <a:spAutoFit/>
          </a:bodyPr>
          <a:lstStyle/>
          <a:p>
            <a:r>
              <a:rPr lang="cs-CZ" sz="1200" dirty="0" smtClean="0">
                <a:solidFill>
                  <a:srgbClr val="000000"/>
                </a:solidFill>
              </a:rPr>
              <a:t>100 </a:t>
            </a:r>
            <a:r>
              <a:rPr lang="cs-CZ" sz="1200" dirty="0" smtClean="0">
                <a:solidFill>
                  <a:srgbClr val="000000"/>
                </a:solidFill>
                <a:sym typeface="Symbol" panose="05050102010706020507" pitchFamily="18" charset="2"/>
              </a:rPr>
              <a:t>m</a:t>
            </a:r>
            <a:endParaRPr lang="cs-CZ" sz="1200" dirty="0">
              <a:solidFill>
                <a:srgbClr val="000000"/>
              </a:solidFill>
            </a:endParaRPr>
          </a:p>
        </p:txBody>
      </p:sp>
      <p:sp>
        <p:nvSpPr>
          <p:cNvPr id="53" name="TextovéPole 52"/>
          <p:cNvSpPr txBox="1"/>
          <p:nvPr/>
        </p:nvSpPr>
        <p:spPr>
          <a:xfrm>
            <a:off x="1024036" y="4482428"/>
            <a:ext cx="606498" cy="184666"/>
          </a:xfrm>
          <a:prstGeom prst="rect">
            <a:avLst/>
          </a:prstGeom>
          <a:noFill/>
        </p:spPr>
        <p:txBody>
          <a:bodyPr wrap="square" lIns="0" tIns="0" rIns="0" bIns="0" rtlCol="0">
            <a:spAutoFit/>
          </a:bodyPr>
          <a:lstStyle/>
          <a:p>
            <a:r>
              <a:rPr lang="cs-CZ" sz="1200" dirty="0" smtClean="0">
                <a:solidFill>
                  <a:srgbClr val="000000"/>
                </a:solidFill>
              </a:rPr>
              <a:t>250 </a:t>
            </a:r>
            <a:r>
              <a:rPr lang="cs-CZ" sz="1200" dirty="0" smtClean="0">
                <a:solidFill>
                  <a:srgbClr val="000000"/>
                </a:solidFill>
                <a:sym typeface="Symbol" panose="05050102010706020507" pitchFamily="18" charset="2"/>
              </a:rPr>
              <a:t>m</a:t>
            </a:r>
            <a:endParaRPr lang="cs-CZ" sz="1200" dirty="0">
              <a:solidFill>
                <a:srgbClr val="000000"/>
              </a:solidFill>
            </a:endParaRPr>
          </a:p>
        </p:txBody>
      </p:sp>
      <p:sp>
        <p:nvSpPr>
          <p:cNvPr id="55" name="Ovál 54"/>
          <p:cNvSpPr/>
          <p:nvPr/>
        </p:nvSpPr>
        <p:spPr>
          <a:xfrm>
            <a:off x="765792" y="5194786"/>
            <a:ext cx="184003" cy="184003"/>
          </a:xfrm>
          <a:prstGeom prst="ellipse">
            <a:avLst/>
          </a:prstGeom>
          <a:solidFill>
            <a:schemeClr val="bg1"/>
          </a:solidFill>
          <a:ln w="1905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56" name="Přímá spojnice 55"/>
          <p:cNvCxnSpPr/>
          <p:nvPr/>
        </p:nvCxnSpPr>
        <p:spPr>
          <a:xfrm flipV="1">
            <a:off x="452438" y="5067033"/>
            <a:ext cx="662259" cy="571502"/>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8" name="Přímá spojnice se šipkou 57"/>
          <p:cNvCxnSpPr/>
          <p:nvPr/>
        </p:nvCxnSpPr>
        <p:spPr>
          <a:xfrm flipV="1">
            <a:off x="414868" y="5377051"/>
            <a:ext cx="336073" cy="295878"/>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Přímá spojnice 58"/>
          <p:cNvCxnSpPr/>
          <p:nvPr/>
        </p:nvCxnSpPr>
        <p:spPr>
          <a:xfrm flipH="1" flipV="1">
            <a:off x="551750" y="5025309"/>
            <a:ext cx="662259" cy="571502"/>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60" name="Přímá spojnice se šipkou 59"/>
          <p:cNvCxnSpPr/>
          <p:nvPr/>
        </p:nvCxnSpPr>
        <p:spPr>
          <a:xfrm>
            <a:off x="376176" y="4872945"/>
            <a:ext cx="191642" cy="162392"/>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Přímá spojnice se šipkou 60"/>
          <p:cNvCxnSpPr/>
          <p:nvPr/>
        </p:nvCxnSpPr>
        <p:spPr>
          <a:xfrm flipH="1" flipV="1">
            <a:off x="1148139" y="5540292"/>
            <a:ext cx="286046" cy="250199"/>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62" name="TextovéPole 61"/>
          <p:cNvSpPr txBox="1"/>
          <p:nvPr/>
        </p:nvSpPr>
        <p:spPr>
          <a:xfrm>
            <a:off x="69049" y="5633959"/>
            <a:ext cx="871681" cy="184666"/>
          </a:xfrm>
          <a:prstGeom prst="rect">
            <a:avLst/>
          </a:prstGeom>
          <a:noFill/>
        </p:spPr>
        <p:txBody>
          <a:bodyPr wrap="square" lIns="0" tIns="0" rIns="0" bIns="0" rtlCol="0">
            <a:spAutoFit/>
          </a:bodyPr>
          <a:lstStyle/>
          <a:p>
            <a:r>
              <a:rPr lang="cs-CZ" sz="1200" dirty="0" smtClean="0">
                <a:solidFill>
                  <a:srgbClr val="000000"/>
                </a:solidFill>
              </a:rPr>
              <a:t>50 </a:t>
            </a:r>
            <a:r>
              <a:rPr lang="cs-CZ" sz="1200" dirty="0" smtClean="0">
                <a:solidFill>
                  <a:srgbClr val="000000"/>
                </a:solidFill>
                <a:sym typeface="Symbol" panose="05050102010706020507" pitchFamily="18" charset="2"/>
              </a:rPr>
              <a:t>m</a:t>
            </a:r>
            <a:endParaRPr lang="cs-CZ" sz="1200" dirty="0">
              <a:solidFill>
                <a:srgbClr val="000000"/>
              </a:solidFill>
            </a:endParaRPr>
          </a:p>
        </p:txBody>
      </p:sp>
      <p:sp>
        <p:nvSpPr>
          <p:cNvPr id="63" name="TextovéPole 62"/>
          <p:cNvSpPr txBox="1"/>
          <p:nvPr/>
        </p:nvSpPr>
        <p:spPr>
          <a:xfrm>
            <a:off x="1024036" y="5776126"/>
            <a:ext cx="606498" cy="184666"/>
          </a:xfrm>
          <a:prstGeom prst="rect">
            <a:avLst/>
          </a:prstGeom>
          <a:noFill/>
        </p:spPr>
        <p:txBody>
          <a:bodyPr wrap="square" lIns="0" tIns="0" rIns="0" bIns="0" rtlCol="0">
            <a:spAutoFit/>
          </a:bodyPr>
          <a:lstStyle/>
          <a:p>
            <a:r>
              <a:rPr lang="cs-CZ" sz="1200" dirty="0" smtClean="0">
                <a:solidFill>
                  <a:srgbClr val="000000"/>
                </a:solidFill>
              </a:rPr>
              <a:t>125 </a:t>
            </a:r>
            <a:r>
              <a:rPr lang="cs-CZ" sz="1200" dirty="0" smtClean="0">
                <a:solidFill>
                  <a:srgbClr val="000000"/>
                </a:solidFill>
                <a:sym typeface="Symbol" panose="05050102010706020507" pitchFamily="18" charset="2"/>
              </a:rPr>
              <a:t>m</a:t>
            </a:r>
            <a:endParaRPr lang="cs-CZ" sz="1200" dirty="0">
              <a:solidFill>
                <a:srgbClr val="000000"/>
              </a:solidFill>
            </a:endParaRPr>
          </a:p>
        </p:txBody>
      </p:sp>
      <p:cxnSp>
        <p:nvCxnSpPr>
          <p:cNvPr id="66" name="Přímá spojnice 65"/>
          <p:cNvCxnSpPr/>
          <p:nvPr/>
        </p:nvCxnSpPr>
        <p:spPr>
          <a:xfrm>
            <a:off x="1958340" y="2084832"/>
            <a:ext cx="0" cy="1136170"/>
          </a:xfrm>
          <a:prstGeom prst="line">
            <a:avLst/>
          </a:prstGeom>
          <a:ln w="19050">
            <a:solidFill>
              <a:srgbClr val="0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8" name="Přímá spojnice 67"/>
          <p:cNvCxnSpPr/>
          <p:nvPr/>
        </p:nvCxnSpPr>
        <p:spPr>
          <a:xfrm flipH="1">
            <a:off x="331748" y="2635466"/>
            <a:ext cx="2137132" cy="0"/>
          </a:xfrm>
          <a:prstGeom prst="line">
            <a:avLst/>
          </a:prstGeom>
          <a:ln w="19050">
            <a:solidFill>
              <a:srgbClr val="000000"/>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78" name="Skupina 77"/>
          <p:cNvGrpSpPr/>
          <p:nvPr/>
        </p:nvGrpSpPr>
        <p:grpSpPr>
          <a:xfrm>
            <a:off x="857793" y="2372864"/>
            <a:ext cx="1100547" cy="525246"/>
            <a:chOff x="857793" y="2372864"/>
            <a:chExt cx="1100548" cy="525246"/>
          </a:xfrm>
        </p:grpSpPr>
        <p:cxnSp>
          <p:nvCxnSpPr>
            <p:cNvPr id="69" name="Přímá spojnice 68"/>
            <p:cNvCxnSpPr>
              <a:endCxn id="2" idx="0"/>
            </p:cNvCxnSpPr>
            <p:nvPr/>
          </p:nvCxnSpPr>
          <p:spPr>
            <a:xfrm flipH="1">
              <a:off x="857794" y="2372864"/>
              <a:ext cx="1100547" cy="4576"/>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72" name="Přímá spojnice 71"/>
            <p:cNvCxnSpPr>
              <a:endCxn id="8" idx="4"/>
            </p:cNvCxnSpPr>
            <p:nvPr/>
          </p:nvCxnSpPr>
          <p:spPr>
            <a:xfrm flipH="1">
              <a:off x="857794" y="2676015"/>
              <a:ext cx="1100547" cy="0"/>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75" name="Přímá spojnice 74"/>
            <p:cNvCxnSpPr/>
            <p:nvPr/>
          </p:nvCxnSpPr>
          <p:spPr>
            <a:xfrm flipH="1">
              <a:off x="857793" y="2592671"/>
              <a:ext cx="1100547" cy="0"/>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77" name="Přímá spojnice 76"/>
            <p:cNvCxnSpPr/>
            <p:nvPr/>
          </p:nvCxnSpPr>
          <p:spPr>
            <a:xfrm flipH="1">
              <a:off x="857794" y="2893534"/>
              <a:ext cx="1100547" cy="4576"/>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grpSp>
      <p:cxnSp>
        <p:nvCxnSpPr>
          <p:cNvPr id="80" name="Přímá spojnice 79"/>
          <p:cNvCxnSpPr/>
          <p:nvPr/>
        </p:nvCxnSpPr>
        <p:spPr>
          <a:xfrm>
            <a:off x="1958340" y="2372864"/>
            <a:ext cx="163354"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2" name="Přímá spojnice 81"/>
          <p:cNvCxnSpPr/>
          <p:nvPr/>
        </p:nvCxnSpPr>
        <p:spPr>
          <a:xfrm>
            <a:off x="2121694" y="2372864"/>
            <a:ext cx="0" cy="219807"/>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4" name="Přímá spojnice 83"/>
          <p:cNvCxnSpPr/>
          <p:nvPr/>
        </p:nvCxnSpPr>
        <p:spPr>
          <a:xfrm>
            <a:off x="2121694" y="2592671"/>
            <a:ext cx="169069"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6" name="Přímá spojnice 85"/>
          <p:cNvCxnSpPr/>
          <p:nvPr/>
        </p:nvCxnSpPr>
        <p:spPr>
          <a:xfrm>
            <a:off x="2290763" y="2597842"/>
            <a:ext cx="0" cy="78173"/>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8" name="Přímá spojnice 87"/>
          <p:cNvCxnSpPr/>
          <p:nvPr/>
        </p:nvCxnSpPr>
        <p:spPr>
          <a:xfrm flipH="1">
            <a:off x="2121694" y="2676015"/>
            <a:ext cx="169070"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0" name="Přímá spojnice 89"/>
          <p:cNvCxnSpPr/>
          <p:nvPr/>
        </p:nvCxnSpPr>
        <p:spPr>
          <a:xfrm>
            <a:off x="2121694" y="2676015"/>
            <a:ext cx="0" cy="217519"/>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2" name="Přímá spojnice 91"/>
          <p:cNvCxnSpPr/>
          <p:nvPr/>
        </p:nvCxnSpPr>
        <p:spPr>
          <a:xfrm flipH="1">
            <a:off x="1958340" y="2898110"/>
            <a:ext cx="163354"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sp>
        <p:nvSpPr>
          <p:cNvPr id="104" name="TextovéPole 103"/>
          <p:cNvSpPr txBox="1"/>
          <p:nvPr/>
        </p:nvSpPr>
        <p:spPr>
          <a:xfrm>
            <a:off x="2623185" y="2542010"/>
            <a:ext cx="606498" cy="184666"/>
          </a:xfrm>
          <a:prstGeom prst="rect">
            <a:avLst/>
          </a:prstGeom>
          <a:noFill/>
        </p:spPr>
        <p:txBody>
          <a:bodyPr wrap="square" lIns="0" tIns="0" rIns="0" bIns="0" rtlCol="0">
            <a:spAutoFit/>
          </a:bodyPr>
          <a:lstStyle/>
          <a:p>
            <a:r>
              <a:rPr lang="cs-CZ" sz="1200" dirty="0" smtClean="0">
                <a:solidFill>
                  <a:srgbClr val="000000"/>
                </a:solidFill>
              </a:rPr>
              <a:t>n</a:t>
            </a:r>
            <a:endParaRPr lang="cs-CZ" sz="1200" dirty="0">
              <a:solidFill>
                <a:srgbClr val="000000"/>
              </a:solidFill>
            </a:endParaRPr>
          </a:p>
        </p:txBody>
      </p:sp>
      <p:sp>
        <p:nvSpPr>
          <p:cNvPr id="105" name="TextovéPole 104"/>
          <p:cNvSpPr txBox="1"/>
          <p:nvPr/>
        </p:nvSpPr>
        <p:spPr>
          <a:xfrm>
            <a:off x="1957142" y="1826884"/>
            <a:ext cx="606498" cy="184666"/>
          </a:xfrm>
          <a:prstGeom prst="rect">
            <a:avLst/>
          </a:prstGeom>
          <a:noFill/>
        </p:spPr>
        <p:txBody>
          <a:bodyPr wrap="square" lIns="0" tIns="0" rIns="0" bIns="0" rtlCol="0">
            <a:spAutoFit/>
          </a:bodyPr>
          <a:lstStyle/>
          <a:p>
            <a:r>
              <a:rPr lang="cs-CZ" sz="1200" dirty="0" smtClean="0">
                <a:solidFill>
                  <a:srgbClr val="000000"/>
                </a:solidFill>
                <a:sym typeface="Symbol" panose="05050102010706020507" pitchFamily="18" charset="2"/>
              </a:rPr>
              <a:t></a:t>
            </a:r>
            <a:endParaRPr lang="cs-CZ" sz="1200" dirty="0">
              <a:solidFill>
                <a:srgbClr val="000000"/>
              </a:solidFill>
            </a:endParaRPr>
          </a:p>
        </p:txBody>
      </p:sp>
      <p:sp>
        <p:nvSpPr>
          <p:cNvPr id="106" name="TextovéPole 105"/>
          <p:cNvSpPr txBox="1"/>
          <p:nvPr/>
        </p:nvSpPr>
        <p:spPr>
          <a:xfrm>
            <a:off x="2319936" y="2383295"/>
            <a:ext cx="606498" cy="184666"/>
          </a:xfrm>
          <a:prstGeom prst="rect">
            <a:avLst/>
          </a:prstGeom>
          <a:noFill/>
        </p:spPr>
        <p:txBody>
          <a:bodyPr wrap="square" lIns="0" tIns="0" rIns="0" bIns="0" rtlCol="0">
            <a:spAutoFit/>
          </a:bodyPr>
          <a:lstStyle/>
          <a:p>
            <a:r>
              <a:rPr lang="cs-CZ" sz="1200" dirty="0" smtClean="0">
                <a:solidFill>
                  <a:srgbClr val="000000"/>
                </a:solidFill>
              </a:rPr>
              <a:t>n</a:t>
            </a:r>
            <a:r>
              <a:rPr lang="cs-CZ" sz="1200" baseline="-25000" dirty="0" smtClean="0">
                <a:solidFill>
                  <a:srgbClr val="000000"/>
                </a:solidFill>
              </a:rPr>
              <a:t>1</a:t>
            </a:r>
            <a:endParaRPr lang="cs-CZ" sz="1200" baseline="-25000" dirty="0">
              <a:solidFill>
                <a:srgbClr val="000000"/>
              </a:solidFill>
            </a:endParaRPr>
          </a:p>
        </p:txBody>
      </p:sp>
      <p:sp>
        <p:nvSpPr>
          <p:cNvPr id="107" name="TextovéPole 106"/>
          <p:cNvSpPr txBox="1"/>
          <p:nvPr/>
        </p:nvSpPr>
        <p:spPr>
          <a:xfrm>
            <a:off x="2095221" y="2155065"/>
            <a:ext cx="606498" cy="184666"/>
          </a:xfrm>
          <a:prstGeom prst="rect">
            <a:avLst/>
          </a:prstGeom>
          <a:noFill/>
        </p:spPr>
        <p:txBody>
          <a:bodyPr wrap="square" lIns="0" tIns="0" rIns="0" bIns="0" rtlCol="0">
            <a:spAutoFit/>
          </a:bodyPr>
          <a:lstStyle/>
          <a:p>
            <a:r>
              <a:rPr lang="cs-CZ" sz="1200" dirty="0" smtClean="0">
                <a:solidFill>
                  <a:srgbClr val="000000"/>
                </a:solidFill>
              </a:rPr>
              <a:t>n</a:t>
            </a:r>
            <a:r>
              <a:rPr lang="cs-CZ" sz="1200" baseline="-25000" dirty="0" smtClean="0">
                <a:solidFill>
                  <a:srgbClr val="000000"/>
                </a:solidFill>
              </a:rPr>
              <a:t>2</a:t>
            </a:r>
            <a:endParaRPr lang="cs-CZ" sz="1200" baseline="-25000" dirty="0">
              <a:solidFill>
                <a:srgbClr val="000000"/>
              </a:solidFill>
            </a:endParaRPr>
          </a:p>
        </p:txBody>
      </p:sp>
      <p:cxnSp>
        <p:nvCxnSpPr>
          <p:cNvPr id="154" name="Přímá spojnice 153"/>
          <p:cNvCxnSpPr/>
          <p:nvPr/>
        </p:nvCxnSpPr>
        <p:spPr>
          <a:xfrm>
            <a:off x="1960217" y="3409950"/>
            <a:ext cx="0" cy="1181428"/>
          </a:xfrm>
          <a:prstGeom prst="line">
            <a:avLst/>
          </a:prstGeom>
          <a:ln w="19050">
            <a:solidFill>
              <a:srgbClr val="0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5" name="Přímá spojnice 154"/>
          <p:cNvCxnSpPr/>
          <p:nvPr/>
        </p:nvCxnSpPr>
        <p:spPr>
          <a:xfrm flipH="1">
            <a:off x="333625" y="4005842"/>
            <a:ext cx="2137132" cy="0"/>
          </a:xfrm>
          <a:prstGeom prst="line">
            <a:avLst/>
          </a:prstGeom>
          <a:ln w="19050">
            <a:solidFill>
              <a:srgbClr val="00000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57" name="Přímá spojnice 156"/>
          <p:cNvCxnSpPr/>
          <p:nvPr/>
        </p:nvCxnSpPr>
        <p:spPr>
          <a:xfrm flipH="1">
            <a:off x="859671" y="3615254"/>
            <a:ext cx="1100546" cy="4576"/>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158" name="Přímá spojnice 157"/>
          <p:cNvCxnSpPr/>
          <p:nvPr/>
        </p:nvCxnSpPr>
        <p:spPr>
          <a:xfrm flipH="1">
            <a:off x="854945" y="4205120"/>
            <a:ext cx="1100546" cy="0"/>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159" name="Přímá spojnice 158"/>
          <p:cNvCxnSpPr/>
          <p:nvPr/>
        </p:nvCxnSpPr>
        <p:spPr>
          <a:xfrm flipH="1">
            <a:off x="865105" y="3784823"/>
            <a:ext cx="1100546" cy="0"/>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160" name="Přímá spojnice 159"/>
          <p:cNvCxnSpPr/>
          <p:nvPr/>
        </p:nvCxnSpPr>
        <p:spPr>
          <a:xfrm flipH="1">
            <a:off x="850233" y="4359369"/>
            <a:ext cx="1100546" cy="4576"/>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161" name="Přímá spojnice 160"/>
          <p:cNvCxnSpPr/>
          <p:nvPr/>
        </p:nvCxnSpPr>
        <p:spPr>
          <a:xfrm>
            <a:off x="1965651" y="3615254"/>
            <a:ext cx="156043"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2" name="Přímá spojnice 161"/>
          <p:cNvCxnSpPr/>
          <p:nvPr/>
        </p:nvCxnSpPr>
        <p:spPr>
          <a:xfrm>
            <a:off x="2123571" y="3615254"/>
            <a:ext cx="0" cy="169569"/>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3" name="Přímá spojnice 162"/>
          <p:cNvCxnSpPr/>
          <p:nvPr/>
        </p:nvCxnSpPr>
        <p:spPr>
          <a:xfrm>
            <a:off x="2123572" y="3784823"/>
            <a:ext cx="169069"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4" name="Přímá spojnice 163"/>
          <p:cNvCxnSpPr/>
          <p:nvPr/>
        </p:nvCxnSpPr>
        <p:spPr>
          <a:xfrm>
            <a:off x="2292640" y="3784823"/>
            <a:ext cx="0" cy="420297"/>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5" name="Přímá spojnice 164"/>
          <p:cNvCxnSpPr/>
          <p:nvPr/>
        </p:nvCxnSpPr>
        <p:spPr>
          <a:xfrm flipH="1">
            <a:off x="2132382" y="4205120"/>
            <a:ext cx="160259"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6" name="Přímá spojnice 165"/>
          <p:cNvCxnSpPr/>
          <p:nvPr/>
        </p:nvCxnSpPr>
        <p:spPr>
          <a:xfrm>
            <a:off x="2123571" y="4205120"/>
            <a:ext cx="1" cy="143443"/>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7" name="Přímá spojnice 166"/>
          <p:cNvCxnSpPr/>
          <p:nvPr/>
        </p:nvCxnSpPr>
        <p:spPr>
          <a:xfrm flipH="1">
            <a:off x="1969028" y="4359369"/>
            <a:ext cx="154544"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sp>
        <p:nvSpPr>
          <p:cNvPr id="168" name="TextovéPole 167"/>
          <p:cNvSpPr txBox="1"/>
          <p:nvPr/>
        </p:nvSpPr>
        <p:spPr>
          <a:xfrm>
            <a:off x="2004140" y="3254079"/>
            <a:ext cx="606498" cy="184666"/>
          </a:xfrm>
          <a:prstGeom prst="rect">
            <a:avLst/>
          </a:prstGeom>
          <a:noFill/>
        </p:spPr>
        <p:txBody>
          <a:bodyPr wrap="square" lIns="0" tIns="0" rIns="0" bIns="0" rtlCol="0">
            <a:spAutoFit/>
          </a:bodyPr>
          <a:lstStyle/>
          <a:p>
            <a:r>
              <a:rPr lang="cs-CZ" sz="1200" dirty="0" smtClean="0">
                <a:solidFill>
                  <a:srgbClr val="000000"/>
                </a:solidFill>
                <a:sym typeface="Symbol" panose="05050102010706020507" pitchFamily="18" charset="2"/>
              </a:rPr>
              <a:t></a:t>
            </a:r>
            <a:endParaRPr lang="cs-CZ" sz="1200" dirty="0">
              <a:solidFill>
                <a:srgbClr val="000000"/>
              </a:solidFill>
            </a:endParaRPr>
          </a:p>
        </p:txBody>
      </p:sp>
      <p:sp>
        <p:nvSpPr>
          <p:cNvPr id="169" name="TextovéPole 168"/>
          <p:cNvSpPr txBox="1"/>
          <p:nvPr/>
        </p:nvSpPr>
        <p:spPr>
          <a:xfrm>
            <a:off x="2321813" y="3753671"/>
            <a:ext cx="606498" cy="184666"/>
          </a:xfrm>
          <a:prstGeom prst="rect">
            <a:avLst/>
          </a:prstGeom>
          <a:noFill/>
        </p:spPr>
        <p:txBody>
          <a:bodyPr wrap="square" lIns="0" tIns="0" rIns="0" bIns="0" rtlCol="0">
            <a:spAutoFit/>
          </a:bodyPr>
          <a:lstStyle/>
          <a:p>
            <a:r>
              <a:rPr lang="cs-CZ" sz="1200" dirty="0" smtClean="0">
                <a:solidFill>
                  <a:srgbClr val="000000"/>
                </a:solidFill>
              </a:rPr>
              <a:t>n</a:t>
            </a:r>
            <a:r>
              <a:rPr lang="cs-CZ" sz="1200" baseline="-25000" dirty="0" smtClean="0">
                <a:solidFill>
                  <a:srgbClr val="000000"/>
                </a:solidFill>
              </a:rPr>
              <a:t>1</a:t>
            </a:r>
            <a:endParaRPr lang="cs-CZ" sz="1200" baseline="-25000" dirty="0">
              <a:solidFill>
                <a:srgbClr val="000000"/>
              </a:solidFill>
            </a:endParaRPr>
          </a:p>
        </p:txBody>
      </p:sp>
      <p:sp>
        <p:nvSpPr>
          <p:cNvPr id="170" name="TextovéPole 169"/>
          <p:cNvSpPr txBox="1"/>
          <p:nvPr/>
        </p:nvSpPr>
        <p:spPr>
          <a:xfrm>
            <a:off x="2117726" y="3391956"/>
            <a:ext cx="606498" cy="184666"/>
          </a:xfrm>
          <a:prstGeom prst="rect">
            <a:avLst/>
          </a:prstGeom>
          <a:noFill/>
        </p:spPr>
        <p:txBody>
          <a:bodyPr wrap="square" lIns="0" tIns="0" rIns="0" bIns="0" rtlCol="0">
            <a:spAutoFit/>
          </a:bodyPr>
          <a:lstStyle/>
          <a:p>
            <a:r>
              <a:rPr lang="cs-CZ" sz="1200" dirty="0" smtClean="0">
                <a:solidFill>
                  <a:srgbClr val="000000"/>
                </a:solidFill>
              </a:rPr>
              <a:t>n</a:t>
            </a:r>
            <a:r>
              <a:rPr lang="cs-CZ" sz="1200" baseline="-25000" dirty="0" smtClean="0">
                <a:solidFill>
                  <a:srgbClr val="000000"/>
                </a:solidFill>
              </a:rPr>
              <a:t>2</a:t>
            </a:r>
            <a:endParaRPr lang="cs-CZ" sz="1200" baseline="-25000" dirty="0">
              <a:solidFill>
                <a:srgbClr val="000000"/>
              </a:solidFill>
            </a:endParaRPr>
          </a:p>
        </p:txBody>
      </p:sp>
      <p:cxnSp>
        <p:nvCxnSpPr>
          <p:cNvPr id="183" name="Přímá spojnice 182"/>
          <p:cNvCxnSpPr/>
          <p:nvPr/>
        </p:nvCxnSpPr>
        <p:spPr>
          <a:xfrm>
            <a:off x="1965651" y="4737277"/>
            <a:ext cx="0" cy="1136170"/>
          </a:xfrm>
          <a:prstGeom prst="line">
            <a:avLst/>
          </a:prstGeom>
          <a:ln w="19050">
            <a:solidFill>
              <a:srgbClr val="0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4" name="Přímá spojnice 183"/>
          <p:cNvCxnSpPr/>
          <p:nvPr/>
        </p:nvCxnSpPr>
        <p:spPr>
          <a:xfrm flipH="1">
            <a:off x="339059" y="5287911"/>
            <a:ext cx="2137132" cy="0"/>
          </a:xfrm>
          <a:prstGeom prst="line">
            <a:avLst/>
          </a:prstGeom>
          <a:ln w="19050">
            <a:solidFill>
              <a:srgbClr val="00000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86" name="Přímá spojnice 185"/>
          <p:cNvCxnSpPr/>
          <p:nvPr/>
        </p:nvCxnSpPr>
        <p:spPr>
          <a:xfrm flipH="1">
            <a:off x="854945" y="4911144"/>
            <a:ext cx="1100546" cy="4576"/>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187" name="Přímá spojnice 186"/>
          <p:cNvCxnSpPr/>
          <p:nvPr/>
        </p:nvCxnSpPr>
        <p:spPr>
          <a:xfrm flipH="1">
            <a:off x="865104" y="5378789"/>
            <a:ext cx="1100546" cy="0"/>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188" name="Přímá spojnice 187"/>
          <p:cNvCxnSpPr/>
          <p:nvPr/>
        </p:nvCxnSpPr>
        <p:spPr>
          <a:xfrm flipH="1">
            <a:off x="865104" y="5194786"/>
            <a:ext cx="1100546" cy="0"/>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189" name="Přímá spojnice 188"/>
          <p:cNvCxnSpPr/>
          <p:nvPr/>
        </p:nvCxnSpPr>
        <p:spPr>
          <a:xfrm flipH="1">
            <a:off x="857794" y="5653278"/>
            <a:ext cx="1100546" cy="4576"/>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190" name="Přímá spojnice 189"/>
          <p:cNvCxnSpPr/>
          <p:nvPr/>
        </p:nvCxnSpPr>
        <p:spPr>
          <a:xfrm>
            <a:off x="1969028" y="4911144"/>
            <a:ext cx="154544"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91" name="Přímá spojnice 190"/>
          <p:cNvCxnSpPr/>
          <p:nvPr/>
        </p:nvCxnSpPr>
        <p:spPr>
          <a:xfrm>
            <a:off x="2129005" y="4911144"/>
            <a:ext cx="0" cy="287627"/>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95" name="Přímá spojnice 194"/>
          <p:cNvCxnSpPr/>
          <p:nvPr/>
        </p:nvCxnSpPr>
        <p:spPr>
          <a:xfrm>
            <a:off x="2129005" y="5379938"/>
            <a:ext cx="0" cy="27334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96" name="Přímá spojnice 195"/>
          <p:cNvCxnSpPr/>
          <p:nvPr/>
        </p:nvCxnSpPr>
        <p:spPr>
          <a:xfrm flipH="1">
            <a:off x="1969028" y="5653278"/>
            <a:ext cx="154544"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sp>
        <p:nvSpPr>
          <p:cNvPr id="197" name="TextovéPole 196"/>
          <p:cNvSpPr txBox="1"/>
          <p:nvPr/>
        </p:nvSpPr>
        <p:spPr>
          <a:xfrm>
            <a:off x="2004140" y="4584227"/>
            <a:ext cx="606498" cy="184666"/>
          </a:xfrm>
          <a:prstGeom prst="rect">
            <a:avLst/>
          </a:prstGeom>
          <a:noFill/>
        </p:spPr>
        <p:txBody>
          <a:bodyPr wrap="square" lIns="0" tIns="0" rIns="0" bIns="0" rtlCol="0">
            <a:spAutoFit/>
          </a:bodyPr>
          <a:lstStyle/>
          <a:p>
            <a:r>
              <a:rPr lang="cs-CZ" sz="1200" dirty="0" smtClean="0">
                <a:solidFill>
                  <a:srgbClr val="000000"/>
                </a:solidFill>
                <a:sym typeface="Symbol" panose="05050102010706020507" pitchFamily="18" charset="2"/>
              </a:rPr>
              <a:t></a:t>
            </a:r>
            <a:endParaRPr lang="cs-CZ" sz="1200" dirty="0">
              <a:solidFill>
                <a:srgbClr val="000000"/>
              </a:solidFill>
            </a:endParaRPr>
          </a:p>
        </p:txBody>
      </p:sp>
      <p:cxnSp>
        <p:nvCxnSpPr>
          <p:cNvPr id="57" name="Přímá spojnice se šipkou 56"/>
          <p:cNvCxnSpPr/>
          <p:nvPr/>
        </p:nvCxnSpPr>
        <p:spPr>
          <a:xfrm flipH="1">
            <a:off x="978007" y="4969409"/>
            <a:ext cx="252481" cy="213186"/>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20" name="Přímá spojnice 219"/>
          <p:cNvCxnSpPr/>
          <p:nvPr/>
        </p:nvCxnSpPr>
        <p:spPr>
          <a:xfrm flipH="1">
            <a:off x="862858" y="5410844"/>
            <a:ext cx="1100546" cy="0"/>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221" name="Přímá spojnice 220"/>
          <p:cNvCxnSpPr/>
          <p:nvPr/>
        </p:nvCxnSpPr>
        <p:spPr>
          <a:xfrm flipH="1">
            <a:off x="850041" y="5165296"/>
            <a:ext cx="1100546" cy="0"/>
          </a:xfrm>
          <a:prstGeom prst="line">
            <a:avLst/>
          </a:prstGeom>
          <a:ln w="15875">
            <a:solidFill>
              <a:srgbClr val="000000"/>
            </a:solidFill>
            <a:prstDash val="sysDot"/>
          </a:ln>
        </p:spPr>
        <p:style>
          <a:lnRef idx="1">
            <a:schemeClr val="accent1"/>
          </a:lnRef>
          <a:fillRef idx="0">
            <a:schemeClr val="accent1"/>
          </a:fillRef>
          <a:effectRef idx="0">
            <a:schemeClr val="accent1"/>
          </a:effectRef>
          <a:fontRef idx="minor">
            <a:schemeClr val="tx1"/>
          </a:fontRef>
        </p:style>
      </p:cxnSp>
      <p:sp>
        <p:nvSpPr>
          <p:cNvPr id="222" name="Oblouk 221"/>
          <p:cNvSpPr/>
          <p:nvPr/>
        </p:nvSpPr>
        <p:spPr>
          <a:xfrm>
            <a:off x="2005251" y="5194786"/>
            <a:ext cx="236641" cy="184003"/>
          </a:xfrm>
          <a:prstGeom prst="arc">
            <a:avLst>
              <a:gd name="adj1" fmla="val 16200000"/>
              <a:gd name="adj2" fmla="val 5297418"/>
            </a:avLst>
          </a:prstGeom>
          <a:ln w="2540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223" name="Oblouk 222"/>
          <p:cNvSpPr/>
          <p:nvPr/>
        </p:nvSpPr>
        <p:spPr>
          <a:xfrm>
            <a:off x="2001758" y="5159770"/>
            <a:ext cx="273605" cy="259958"/>
          </a:xfrm>
          <a:prstGeom prst="arc">
            <a:avLst>
              <a:gd name="adj1" fmla="val 16200000"/>
              <a:gd name="adj2" fmla="val 5725483"/>
            </a:avLst>
          </a:prstGeom>
          <a:ln w="25400">
            <a:solidFill>
              <a:srgbClr val="00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grpSp>
        <p:nvGrpSpPr>
          <p:cNvPr id="234" name="Skupina 233"/>
          <p:cNvGrpSpPr/>
          <p:nvPr/>
        </p:nvGrpSpPr>
        <p:grpSpPr>
          <a:xfrm>
            <a:off x="3569426" y="2358585"/>
            <a:ext cx="2031409" cy="551515"/>
            <a:chOff x="3569426" y="2358585"/>
            <a:chExt cx="2031409" cy="551515"/>
          </a:xfrm>
        </p:grpSpPr>
        <p:sp>
          <p:nvSpPr>
            <p:cNvPr id="224" name="Ovál 223"/>
            <p:cNvSpPr/>
            <p:nvPr/>
          </p:nvSpPr>
          <p:spPr>
            <a:xfrm>
              <a:off x="3569426" y="2358585"/>
              <a:ext cx="180975" cy="551515"/>
            </a:xfrm>
            <a:prstGeom prst="ellipse">
              <a:avLst/>
            </a:prstGeom>
            <a:solidFill>
              <a:schemeClr val="bg1">
                <a:lumMod val="8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grpSp>
          <p:nvGrpSpPr>
            <p:cNvPr id="227" name="Skupina 226"/>
            <p:cNvGrpSpPr/>
            <p:nvPr/>
          </p:nvGrpSpPr>
          <p:grpSpPr>
            <a:xfrm>
              <a:off x="5385168" y="2358616"/>
              <a:ext cx="215667" cy="549271"/>
              <a:chOff x="2865072" y="2337548"/>
              <a:chExt cx="215667" cy="549270"/>
            </a:xfrm>
          </p:grpSpPr>
          <p:sp>
            <p:nvSpPr>
              <p:cNvPr id="225" name="Oblouk 224"/>
              <p:cNvSpPr/>
              <p:nvPr/>
            </p:nvSpPr>
            <p:spPr>
              <a:xfrm>
                <a:off x="2881311" y="2337548"/>
                <a:ext cx="199428" cy="549270"/>
              </a:xfrm>
              <a:prstGeom prst="arc">
                <a:avLst>
                  <a:gd name="adj1" fmla="val 16200000"/>
                  <a:gd name="adj2" fmla="val 5374730"/>
                </a:avLst>
              </a:prstGeom>
              <a:ln w="2540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226" name="Oblouk 225"/>
              <p:cNvSpPr/>
              <p:nvPr/>
            </p:nvSpPr>
            <p:spPr>
              <a:xfrm rot="10800000">
                <a:off x="2865072" y="2337548"/>
                <a:ext cx="194894" cy="549269"/>
              </a:xfrm>
              <a:prstGeom prst="arc">
                <a:avLst>
                  <a:gd name="adj1" fmla="val 16200000"/>
                  <a:gd name="adj2" fmla="val 5609265"/>
                </a:avLst>
              </a:prstGeom>
              <a:ln w="25400">
                <a:solidFill>
                  <a:srgbClr val="00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grpSp>
        <p:cxnSp>
          <p:nvCxnSpPr>
            <p:cNvPr id="231" name="Přímá spojnice 230"/>
            <p:cNvCxnSpPr/>
            <p:nvPr/>
          </p:nvCxnSpPr>
          <p:spPr>
            <a:xfrm>
              <a:off x="3659913" y="2358585"/>
              <a:ext cx="1829662"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33" name="Přímá spojnice 232"/>
            <p:cNvCxnSpPr/>
            <p:nvPr/>
          </p:nvCxnSpPr>
          <p:spPr>
            <a:xfrm>
              <a:off x="3675425" y="2910100"/>
              <a:ext cx="1829662"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248" name="Skupina 247"/>
          <p:cNvGrpSpPr/>
          <p:nvPr/>
        </p:nvGrpSpPr>
        <p:grpSpPr>
          <a:xfrm>
            <a:off x="3635375" y="2607345"/>
            <a:ext cx="1865746" cy="45720"/>
            <a:chOff x="4404269" y="3411385"/>
            <a:chExt cx="1706888" cy="45719"/>
          </a:xfrm>
        </p:grpSpPr>
        <p:sp>
          <p:nvSpPr>
            <p:cNvPr id="236" name="Ovál 235"/>
            <p:cNvSpPr/>
            <p:nvPr/>
          </p:nvSpPr>
          <p:spPr>
            <a:xfrm>
              <a:off x="4404269" y="3411385"/>
              <a:ext cx="62870" cy="45719"/>
            </a:xfrm>
            <a:prstGeom prst="ellipse">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238" name="Přímá spojnice 237"/>
            <p:cNvCxnSpPr/>
            <p:nvPr/>
          </p:nvCxnSpPr>
          <p:spPr>
            <a:xfrm>
              <a:off x="4444598" y="3411385"/>
              <a:ext cx="1650040" cy="0"/>
            </a:xfrm>
            <a:prstGeom prst="line">
              <a:avLst/>
            </a:prstGeom>
            <a:ln w="25400" cap="rnd">
              <a:solidFill>
                <a:srgbClr val="000000"/>
              </a:solidFill>
              <a:prstDash val="sysDash"/>
            </a:ln>
          </p:spPr>
          <p:style>
            <a:lnRef idx="1">
              <a:schemeClr val="accent1"/>
            </a:lnRef>
            <a:fillRef idx="0">
              <a:schemeClr val="accent1"/>
            </a:fillRef>
            <a:effectRef idx="0">
              <a:schemeClr val="accent1"/>
            </a:effectRef>
            <a:fontRef idx="minor">
              <a:schemeClr val="tx1"/>
            </a:fontRef>
          </p:style>
        </p:cxnSp>
        <p:cxnSp>
          <p:nvCxnSpPr>
            <p:cNvPr id="239" name="Přímá spojnice 238"/>
            <p:cNvCxnSpPr/>
            <p:nvPr/>
          </p:nvCxnSpPr>
          <p:spPr>
            <a:xfrm>
              <a:off x="4458587" y="3457104"/>
              <a:ext cx="1650040" cy="0"/>
            </a:xfrm>
            <a:prstGeom prst="line">
              <a:avLst/>
            </a:prstGeom>
            <a:ln w="25400" cap="rnd">
              <a:solidFill>
                <a:srgbClr val="000000"/>
              </a:solidFill>
              <a:prstDash val="sysDash"/>
            </a:ln>
          </p:spPr>
          <p:style>
            <a:lnRef idx="1">
              <a:schemeClr val="accent1"/>
            </a:lnRef>
            <a:fillRef idx="0">
              <a:schemeClr val="accent1"/>
            </a:fillRef>
            <a:effectRef idx="0">
              <a:schemeClr val="accent1"/>
            </a:effectRef>
            <a:fontRef idx="minor">
              <a:schemeClr val="tx1"/>
            </a:fontRef>
          </p:style>
        </p:cxnSp>
        <p:sp>
          <p:nvSpPr>
            <p:cNvPr id="242" name="Ovál 241"/>
            <p:cNvSpPr/>
            <p:nvPr/>
          </p:nvSpPr>
          <p:spPr>
            <a:xfrm rot="10800000">
              <a:off x="6048287" y="3411385"/>
              <a:ext cx="62870" cy="45719"/>
            </a:xfrm>
            <a:prstGeom prst="ellipse">
              <a:avLst/>
            </a:prstGeom>
            <a:noFill/>
            <a:ln>
              <a:solidFill>
                <a:srgbClr val="0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247" name="Přímá spojnice 246"/>
            <p:cNvCxnSpPr>
              <a:stCxn id="242" idx="7"/>
              <a:endCxn id="242" idx="5"/>
            </p:cNvCxnSpPr>
            <p:nvPr/>
          </p:nvCxnSpPr>
          <p:spPr>
            <a:xfrm flipV="1">
              <a:off x="6057494" y="3418080"/>
              <a:ext cx="0" cy="32329"/>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grpSp>
      <p:cxnSp>
        <p:nvCxnSpPr>
          <p:cNvPr id="255" name="Přímá spojnice 254"/>
          <p:cNvCxnSpPr/>
          <p:nvPr/>
        </p:nvCxnSpPr>
        <p:spPr>
          <a:xfrm>
            <a:off x="3004347" y="2630205"/>
            <a:ext cx="669132" cy="0"/>
          </a:xfrm>
          <a:prstGeom prst="line">
            <a:avLst/>
          </a:prstGeom>
          <a:ln w="25400">
            <a:solidFill>
              <a:srgbClr val="FFC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62" name="Přímá spojnice 261"/>
          <p:cNvCxnSpPr/>
          <p:nvPr/>
        </p:nvCxnSpPr>
        <p:spPr>
          <a:xfrm flipV="1">
            <a:off x="5598461" y="3991796"/>
            <a:ext cx="388141" cy="1774"/>
          </a:xfrm>
          <a:prstGeom prst="line">
            <a:avLst/>
          </a:prstGeom>
          <a:ln w="25400" cap="rnd">
            <a:solidFill>
              <a:srgbClr val="FFC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89" name="Přímá spojnice 288"/>
          <p:cNvCxnSpPr/>
          <p:nvPr/>
        </p:nvCxnSpPr>
        <p:spPr>
          <a:xfrm flipH="1" flipV="1">
            <a:off x="4391516" y="3792497"/>
            <a:ext cx="778559" cy="412623"/>
          </a:xfrm>
          <a:prstGeom prst="line">
            <a:avLst/>
          </a:prstGeom>
          <a:ln w="25400" cap="rnd">
            <a:solidFill>
              <a:schemeClr val="accent6">
                <a:lumMod val="75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03" name="Přímá spojnice 302"/>
          <p:cNvCxnSpPr/>
          <p:nvPr/>
        </p:nvCxnSpPr>
        <p:spPr>
          <a:xfrm flipH="1">
            <a:off x="4033229" y="3796891"/>
            <a:ext cx="498290" cy="408546"/>
          </a:xfrm>
          <a:prstGeom prst="line">
            <a:avLst/>
          </a:prstGeom>
          <a:ln w="25400" cap="rnd">
            <a:solidFill>
              <a:schemeClr val="accent1">
                <a:lumMod val="75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16" name="Přímá spojnice 315"/>
          <p:cNvCxnSpPr>
            <a:endCxn id="275" idx="3"/>
          </p:cNvCxnSpPr>
          <p:nvPr/>
        </p:nvCxnSpPr>
        <p:spPr>
          <a:xfrm>
            <a:off x="5426430" y="3793553"/>
            <a:ext cx="64627" cy="52822"/>
          </a:xfrm>
          <a:prstGeom prst="line">
            <a:avLst/>
          </a:prstGeom>
          <a:ln w="25400" cap="rnd">
            <a:solidFill>
              <a:schemeClr val="accent1">
                <a:lumMod val="75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04" name="Přímá spojnice 303"/>
          <p:cNvCxnSpPr/>
          <p:nvPr/>
        </p:nvCxnSpPr>
        <p:spPr>
          <a:xfrm>
            <a:off x="4531519" y="3796891"/>
            <a:ext cx="515217" cy="406784"/>
          </a:xfrm>
          <a:prstGeom prst="line">
            <a:avLst/>
          </a:prstGeom>
          <a:ln w="25400" cap="rnd">
            <a:solidFill>
              <a:schemeClr val="accent1">
                <a:lumMod val="75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01" name="Přímá spojnice 300"/>
          <p:cNvCxnSpPr/>
          <p:nvPr/>
        </p:nvCxnSpPr>
        <p:spPr>
          <a:xfrm>
            <a:off x="3761732" y="4002349"/>
            <a:ext cx="263826" cy="202771"/>
          </a:xfrm>
          <a:prstGeom prst="line">
            <a:avLst/>
          </a:prstGeom>
          <a:ln w="25400" cap="rnd">
            <a:solidFill>
              <a:schemeClr val="accent1">
                <a:lumMod val="75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27" name="Přímá spojnice 326"/>
          <p:cNvCxnSpPr/>
          <p:nvPr/>
        </p:nvCxnSpPr>
        <p:spPr>
          <a:xfrm flipH="1" flipV="1">
            <a:off x="5503681" y="4167470"/>
            <a:ext cx="9650" cy="135643"/>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32" name="Přímá spojnice 331"/>
          <p:cNvCxnSpPr/>
          <p:nvPr/>
        </p:nvCxnSpPr>
        <p:spPr>
          <a:xfrm flipV="1">
            <a:off x="5501121" y="3691941"/>
            <a:ext cx="0" cy="135644"/>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34" name="Přímá spojnice 333"/>
          <p:cNvCxnSpPr/>
          <p:nvPr/>
        </p:nvCxnSpPr>
        <p:spPr>
          <a:xfrm>
            <a:off x="5605034" y="5345347"/>
            <a:ext cx="333879" cy="297673"/>
          </a:xfrm>
          <a:prstGeom prst="line">
            <a:avLst/>
          </a:prstGeom>
          <a:ln w="25400" cap="rnd">
            <a:solidFill>
              <a:schemeClr val="accent1">
                <a:lumMod val="7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35" name="Přímá spojnice 334"/>
          <p:cNvCxnSpPr/>
          <p:nvPr/>
        </p:nvCxnSpPr>
        <p:spPr>
          <a:xfrm flipV="1">
            <a:off x="5614381" y="5182595"/>
            <a:ext cx="348980" cy="149546"/>
          </a:xfrm>
          <a:prstGeom prst="line">
            <a:avLst/>
          </a:prstGeom>
          <a:ln w="25400" cap="rnd">
            <a:solidFill>
              <a:srgbClr val="3C3C8C"/>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37" name="Přímá spojnice 336"/>
          <p:cNvCxnSpPr/>
          <p:nvPr/>
        </p:nvCxnSpPr>
        <p:spPr>
          <a:xfrm flipV="1">
            <a:off x="5591190" y="5276841"/>
            <a:ext cx="388141" cy="1774"/>
          </a:xfrm>
          <a:prstGeom prst="line">
            <a:avLst/>
          </a:prstGeom>
          <a:ln w="25400" cap="rnd">
            <a:solidFill>
              <a:srgbClr val="FFC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38" name="Přímá spojnice 337"/>
          <p:cNvCxnSpPr/>
          <p:nvPr/>
        </p:nvCxnSpPr>
        <p:spPr>
          <a:xfrm flipV="1">
            <a:off x="3750446" y="5281233"/>
            <a:ext cx="1648590" cy="605"/>
          </a:xfrm>
          <a:prstGeom prst="line">
            <a:avLst/>
          </a:prstGeom>
          <a:ln w="25400" cap="rnd">
            <a:solidFill>
              <a:srgbClr val="FFC000"/>
            </a:solidFill>
            <a:tailEnd type="none" w="lg" len="med"/>
          </a:ln>
        </p:spPr>
        <p:style>
          <a:lnRef idx="1">
            <a:schemeClr val="accent1"/>
          </a:lnRef>
          <a:fillRef idx="0">
            <a:schemeClr val="accent1"/>
          </a:fillRef>
          <a:effectRef idx="0">
            <a:schemeClr val="accent1"/>
          </a:effectRef>
          <a:fontRef idx="minor">
            <a:schemeClr val="tx1"/>
          </a:fontRef>
        </p:style>
      </p:cxnSp>
      <p:grpSp>
        <p:nvGrpSpPr>
          <p:cNvPr id="339" name="Skupina 338"/>
          <p:cNvGrpSpPr/>
          <p:nvPr/>
        </p:nvGrpSpPr>
        <p:grpSpPr>
          <a:xfrm>
            <a:off x="3562155" y="4897124"/>
            <a:ext cx="2031409" cy="748901"/>
            <a:chOff x="3569426" y="2358585"/>
            <a:chExt cx="2031409" cy="551515"/>
          </a:xfrm>
        </p:grpSpPr>
        <p:sp>
          <p:nvSpPr>
            <p:cNvPr id="340" name="Ovál 339"/>
            <p:cNvSpPr/>
            <p:nvPr/>
          </p:nvSpPr>
          <p:spPr>
            <a:xfrm>
              <a:off x="3569426" y="2358585"/>
              <a:ext cx="180975" cy="551515"/>
            </a:xfrm>
            <a:prstGeom prst="ellipse">
              <a:avLst/>
            </a:prstGeom>
            <a:solidFill>
              <a:schemeClr val="bg1">
                <a:lumMod val="65000"/>
              </a:schemeClr>
            </a:solidFill>
            <a:ln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grpSp>
          <p:nvGrpSpPr>
            <p:cNvPr id="341" name="Skupina 340"/>
            <p:cNvGrpSpPr/>
            <p:nvPr/>
          </p:nvGrpSpPr>
          <p:grpSpPr>
            <a:xfrm>
              <a:off x="5385168" y="2358615"/>
              <a:ext cx="215667" cy="551485"/>
              <a:chOff x="2865072" y="2337547"/>
              <a:chExt cx="215667" cy="551484"/>
            </a:xfrm>
          </p:grpSpPr>
          <p:sp>
            <p:nvSpPr>
              <p:cNvPr id="344" name="Oblouk 343"/>
              <p:cNvSpPr/>
              <p:nvPr/>
            </p:nvSpPr>
            <p:spPr>
              <a:xfrm>
                <a:off x="2881311" y="2337548"/>
                <a:ext cx="199428" cy="549270"/>
              </a:xfrm>
              <a:prstGeom prst="arc">
                <a:avLst>
                  <a:gd name="adj1" fmla="val 16200000"/>
                  <a:gd name="adj2" fmla="val 5374730"/>
                </a:avLst>
              </a:prstGeom>
              <a:solidFill>
                <a:schemeClr val="bg1">
                  <a:lumMod val="85000"/>
                </a:schemeClr>
              </a:solidFill>
              <a:ln w="25400" cap="rnd">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45" name="Oblouk 344"/>
              <p:cNvSpPr/>
              <p:nvPr/>
            </p:nvSpPr>
            <p:spPr>
              <a:xfrm rot="10800000">
                <a:off x="2865072" y="2337547"/>
                <a:ext cx="194894" cy="551484"/>
              </a:xfrm>
              <a:prstGeom prst="arc">
                <a:avLst>
                  <a:gd name="adj1" fmla="val 15958932"/>
                  <a:gd name="adj2" fmla="val 5620159"/>
                </a:avLst>
              </a:prstGeom>
              <a:solidFill>
                <a:schemeClr val="bg1">
                  <a:lumMod val="85000"/>
                </a:schemeClr>
              </a:solidFill>
              <a:ln w="25400" cap="rnd">
                <a:solidFill>
                  <a:srgbClr val="00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grpSp>
        <p:cxnSp>
          <p:nvCxnSpPr>
            <p:cNvPr id="342" name="Přímá spojnice 341"/>
            <p:cNvCxnSpPr/>
            <p:nvPr/>
          </p:nvCxnSpPr>
          <p:spPr>
            <a:xfrm>
              <a:off x="3659913" y="2358585"/>
              <a:ext cx="1829662"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43" name="Přímá spojnice 342"/>
            <p:cNvCxnSpPr/>
            <p:nvPr/>
          </p:nvCxnSpPr>
          <p:spPr>
            <a:xfrm>
              <a:off x="3675425" y="2910100"/>
              <a:ext cx="1829662"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346" name="Skupina 345"/>
          <p:cNvGrpSpPr/>
          <p:nvPr/>
        </p:nvGrpSpPr>
        <p:grpSpPr>
          <a:xfrm>
            <a:off x="3628104" y="5194786"/>
            <a:ext cx="1865746" cy="182265"/>
            <a:chOff x="4404269" y="3411385"/>
            <a:chExt cx="1706888" cy="45719"/>
          </a:xfrm>
        </p:grpSpPr>
        <p:sp>
          <p:nvSpPr>
            <p:cNvPr id="347" name="Ovál 346"/>
            <p:cNvSpPr/>
            <p:nvPr/>
          </p:nvSpPr>
          <p:spPr>
            <a:xfrm>
              <a:off x="4404269" y="3411385"/>
              <a:ext cx="62870" cy="45719"/>
            </a:xfrm>
            <a:prstGeom prst="ellipse">
              <a:avLst/>
            </a:prstGeom>
            <a:solidFill>
              <a:schemeClr val="bg1">
                <a:lumMod val="85000"/>
              </a:schemeClr>
            </a:solidFill>
            <a:ln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348" name="Přímá spojnice 347"/>
            <p:cNvCxnSpPr>
              <a:endCxn id="350" idx="4"/>
            </p:cNvCxnSpPr>
            <p:nvPr/>
          </p:nvCxnSpPr>
          <p:spPr>
            <a:xfrm>
              <a:off x="4444598" y="3411385"/>
              <a:ext cx="1635124" cy="0"/>
            </a:xfrm>
            <a:prstGeom prst="line">
              <a:avLst/>
            </a:prstGeom>
            <a:ln w="25400" cap="rnd">
              <a:solidFill>
                <a:srgbClr val="000000"/>
              </a:solidFill>
              <a:prstDash val="sysDash"/>
            </a:ln>
          </p:spPr>
          <p:style>
            <a:lnRef idx="1">
              <a:schemeClr val="accent1"/>
            </a:lnRef>
            <a:fillRef idx="0">
              <a:schemeClr val="accent1"/>
            </a:fillRef>
            <a:effectRef idx="0">
              <a:schemeClr val="accent1"/>
            </a:effectRef>
            <a:fontRef idx="minor">
              <a:schemeClr val="tx1"/>
            </a:fontRef>
          </p:style>
        </p:cxnSp>
        <p:cxnSp>
          <p:nvCxnSpPr>
            <p:cNvPr id="349" name="Přímá spojnice 348"/>
            <p:cNvCxnSpPr>
              <a:endCxn id="350" idx="0"/>
            </p:cNvCxnSpPr>
            <p:nvPr/>
          </p:nvCxnSpPr>
          <p:spPr>
            <a:xfrm>
              <a:off x="4458587" y="3457104"/>
              <a:ext cx="1621135" cy="0"/>
            </a:xfrm>
            <a:prstGeom prst="line">
              <a:avLst/>
            </a:prstGeom>
            <a:ln w="25400" cap="rnd">
              <a:solidFill>
                <a:srgbClr val="000000"/>
              </a:solidFill>
              <a:prstDash val="sysDash"/>
            </a:ln>
          </p:spPr>
          <p:style>
            <a:lnRef idx="1">
              <a:schemeClr val="accent1"/>
            </a:lnRef>
            <a:fillRef idx="0">
              <a:schemeClr val="accent1"/>
            </a:fillRef>
            <a:effectRef idx="0">
              <a:schemeClr val="accent1"/>
            </a:effectRef>
            <a:fontRef idx="minor">
              <a:schemeClr val="tx1"/>
            </a:fontRef>
          </p:style>
        </p:cxnSp>
        <p:sp>
          <p:nvSpPr>
            <p:cNvPr id="350" name="Ovál 349"/>
            <p:cNvSpPr/>
            <p:nvPr/>
          </p:nvSpPr>
          <p:spPr>
            <a:xfrm rot="10800000">
              <a:off x="6048287" y="3411385"/>
              <a:ext cx="62870" cy="45719"/>
            </a:xfrm>
            <a:prstGeom prst="ellipse">
              <a:avLst/>
            </a:prstGeom>
            <a:solidFill>
              <a:schemeClr val="bg1"/>
            </a:solidFill>
            <a:ln cap="rnd">
              <a:solidFill>
                <a:srgbClr val="0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grpSp>
      <p:cxnSp>
        <p:nvCxnSpPr>
          <p:cNvPr id="351" name="Přímá spojnice 350"/>
          <p:cNvCxnSpPr/>
          <p:nvPr/>
        </p:nvCxnSpPr>
        <p:spPr>
          <a:xfrm>
            <a:off x="2989535" y="5283376"/>
            <a:ext cx="669132" cy="0"/>
          </a:xfrm>
          <a:prstGeom prst="line">
            <a:avLst/>
          </a:prstGeom>
          <a:ln w="25400" cap="rnd">
            <a:solidFill>
              <a:srgbClr val="FFC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52" name="Přímá spojnice 351"/>
          <p:cNvCxnSpPr/>
          <p:nvPr/>
        </p:nvCxnSpPr>
        <p:spPr>
          <a:xfrm flipV="1">
            <a:off x="3134900" y="5361643"/>
            <a:ext cx="538861" cy="225956"/>
          </a:xfrm>
          <a:prstGeom prst="line">
            <a:avLst/>
          </a:prstGeom>
          <a:ln w="25400" cap="rnd">
            <a:solidFill>
              <a:srgbClr val="3C3C8C"/>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55" name="Přímá spojnice 354"/>
          <p:cNvCxnSpPr/>
          <p:nvPr/>
        </p:nvCxnSpPr>
        <p:spPr>
          <a:xfrm flipV="1">
            <a:off x="3267675" y="5250703"/>
            <a:ext cx="394221" cy="238780"/>
          </a:xfrm>
          <a:prstGeom prst="line">
            <a:avLst/>
          </a:prstGeom>
          <a:ln w="25400" cap="rnd">
            <a:solidFill>
              <a:schemeClr val="accent1">
                <a:lumMod val="75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61" name="Přímá spojnice 360"/>
          <p:cNvCxnSpPr/>
          <p:nvPr/>
        </p:nvCxnSpPr>
        <p:spPr>
          <a:xfrm flipH="1" flipV="1">
            <a:off x="5484818" y="5352974"/>
            <a:ext cx="22274" cy="234625"/>
          </a:xfrm>
          <a:prstGeom prst="line">
            <a:avLst/>
          </a:prstGeom>
          <a:ln w="254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2" name="Přímá spojnice 361"/>
          <p:cNvCxnSpPr/>
          <p:nvPr/>
        </p:nvCxnSpPr>
        <p:spPr>
          <a:xfrm flipV="1">
            <a:off x="5491466" y="4974914"/>
            <a:ext cx="0" cy="223857"/>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69" name="Oblouk 368"/>
          <p:cNvSpPr/>
          <p:nvPr/>
        </p:nvSpPr>
        <p:spPr>
          <a:xfrm rot="5572023">
            <a:off x="3822430" y="5203274"/>
            <a:ext cx="149834" cy="166822"/>
          </a:xfrm>
          <a:prstGeom prst="arc">
            <a:avLst>
              <a:gd name="adj1" fmla="val 16200000"/>
              <a:gd name="adj2" fmla="val 5164458"/>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grpSp>
        <p:nvGrpSpPr>
          <p:cNvPr id="264" name="Skupina 263"/>
          <p:cNvGrpSpPr/>
          <p:nvPr/>
        </p:nvGrpSpPr>
        <p:grpSpPr>
          <a:xfrm>
            <a:off x="3569426" y="3615254"/>
            <a:ext cx="2031409" cy="748901"/>
            <a:chOff x="3569426" y="2358585"/>
            <a:chExt cx="2031409" cy="551515"/>
          </a:xfrm>
        </p:grpSpPr>
        <p:sp>
          <p:nvSpPr>
            <p:cNvPr id="265" name="Ovál 264"/>
            <p:cNvSpPr/>
            <p:nvPr/>
          </p:nvSpPr>
          <p:spPr>
            <a:xfrm>
              <a:off x="3569426" y="2358585"/>
              <a:ext cx="180975" cy="551515"/>
            </a:xfrm>
            <a:prstGeom prst="ellipse">
              <a:avLst/>
            </a:prstGeom>
            <a:solidFill>
              <a:schemeClr val="bg1">
                <a:lumMod val="65000"/>
              </a:schemeClr>
            </a:solidFill>
            <a:ln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grpSp>
          <p:nvGrpSpPr>
            <p:cNvPr id="266" name="Skupina 265"/>
            <p:cNvGrpSpPr/>
            <p:nvPr/>
          </p:nvGrpSpPr>
          <p:grpSpPr>
            <a:xfrm>
              <a:off x="5385168" y="2358615"/>
              <a:ext cx="215667" cy="551485"/>
              <a:chOff x="2865072" y="2337547"/>
              <a:chExt cx="215667" cy="551484"/>
            </a:xfrm>
          </p:grpSpPr>
          <p:sp>
            <p:nvSpPr>
              <p:cNvPr id="269" name="Oblouk 268"/>
              <p:cNvSpPr/>
              <p:nvPr/>
            </p:nvSpPr>
            <p:spPr>
              <a:xfrm>
                <a:off x="2881311" y="2337548"/>
                <a:ext cx="199428" cy="549270"/>
              </a:xfrm>
              <a:prstGeom prst="arc">
                <a:avLst>
                  <a:gd name="adj1" fmla="val 16200000"/>
                  <a:gd name="adj2" fmla="val 5374730"/>
                </a:avLst>
              </a:prstGeom>
              <a:solidFill>
                <a:schemeClr val="bg1">
                  <a:lumMod val="85000"/>
                </a:schemeClr>
              </a:solidFill>
              <a:ln w="25400" cap="rnd">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270" name="Oblouk 269"/>
              <p:cNvSpPr/>
              <p:nvPr/>
            </p:nvSpPr>
            <p:spPr>
              <a:xfrm rot="10800000">
                <a:off x="2865072" y="2337547"/>
                <a:ext cx="194894" cy="551484"/>
              </a:xfrm>
              <a:prstGeom prst="arc">
                <a:avLst>
                  <a:gd name="adj1" fmla="val 15958932"/>
                  <a:gd name="adj2" fmla="val 5620159"/>
                </a:avLst>
              </a:prstGeom>
              <a:solidFill>
                <a:schemeClr val="bg1">
                  <a:lumMod val="85000"/>
                </a:schemeClr>
              </a:solidFill>
              <a:ln w="25400" cap="rnd">
                <a:solidFill>
                  <a:srgbClr val="00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grpSp>
        <p:cxnSp>
          <p:nvCxnSpPr>
            <p:cNvPr id="267" name="Přímá spojnice 266"/>
            <p:cNvCxnSpPr/>
            <p:nvPr/>
          </p:nvCxnSpPr>
          <p:spPr>
            <a:xfrm>
              <a:off x="3659913" y="2358585"/>
              <a:ext cx="1829662"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68" name="Přímá spojnice 267"/>
            <p:cNvCxnSpPr/>
            <p:nvPr/>
          </p:nvCxnSpPr>
          <p:spPr>
            <a:xfrm>
              <a:off x="3675425" y="2910100"/>
              <a:ext cx="1829662" cy="0"/>
            </a:xfrm>
            <a:prstGeom prst="line">
              <a:avLst/>
            </a:prstGeom>
            <a:ln w="25400" cap="rnd">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271" name="Skupina 270"/>
          <p:cNvGrpSpPr/>
          <p:nvPr/>
        </p:nvGrpSpPr>
        <p:grpSpPr>
          <a:xfrm>
            <a:off x="3635375" y="3784824"/>
            <a:ext cx="1865746" cy="420296"/>
            <a:chOff x="4404269" y="3411385"/>
            <a:chExt cx="1706888" cy="45719"/>
          </a:xfrm>
        </p:grpSpPr>
        <p:sp>
          <p:nvSpPr>
            <p:cNvPr id="272" name="Ovál 271"/>
            <p:cNvSpPr/>
            <p:nvPr/>
          </p:nvSpPr>
          <p:spPr>
            <a:xfrm>
              <a:off x="4404269" y="3411385"/>
              <a:ext cx="62870" cy="45719"/>
            </a:xfrm>
            <a:prstGeom prst="ellipse">
              <a:avLst/>
            </a:prstGeom>
            <a:solidFill>
              <a:schemeClr val="bg1">
                <a:lumMod val="85000"/>
              </a:schemeClr>
            </a:solidFill>
            <a:ln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273" name="Přímá spojnice 272"/>
            <p:cNvCxnSpPr>
              <a:endCxn id="275" idx="4"/>
            </p:cNvCxnSpPr>
            <p:nvPr/>
          </p:nvCxnSpPr>
          <p:spPr>
            <a:xfrm>
              <a:off x="4444598" y="3411385"/>
              <a:ext cx="1635124" cy="0"/>
            </a:xfrm>
            <a:prstGeom prst="line">
              <a:avLst/>
            </a:prstGeom>
            <a:ln w="25400" cap="rnd">
              <a:solidFill>
                <a:srgbClr val="000000"/>
              </a:solidFill>
              <a:prstDash val="sysDash"/>
            </a:ln>
          </p:spPr>
          <p:style>
            <a:lnRef idx="1">
              <a:schemeClr val="accent1"/>
            </a:lnRef>
            <a:fillRef idx="0">
              <a:schemeClr val="accent1"/>
            </a:fillRef>
            <a:effectRef idx="0">
              <a:schemeClr val="accent1"/>
            </a:effectRef>
            <a:fontRef idx="minor">
              <a:schemeClr val="tx1"/>
            </a:fontRef>
          </p:style>
        </p:cxnSp>
        <p:cxnSp>
          <p:nvCxnSpPr>
            <p:cNvPr id="274" name="Přímá spojnice 273"/>
            <p:cNvCxnSpPr>
              <a:endCxn id="275" idx="0"/>
            </p:cNvCxnSpPr>
            <p:nvPr/>
          </p:nvCxnSpPr>
          <p:spPr>
            <a:xfrm>
              <a:off x="4458587" y="3457104"/>
              <a:ext cx="1621135" cy="0"/>
            </a:xfrm>
            <a:prstGeom prst="line">
              <a:avLst/>
            </a:prstGeom>
            <a:ln w="25400" cap="rnd">
              <a:solidFill>
                <a:srgbClr val="000000"/>
              </a:solidFill>
              <a:prstDash val="sysDash"/>
            </a:ln>
          </p:spPr>
          <p:style>
            <a:lnRef idx="1">
              <a:schemeClr val="accent1"/>
            </a:lnRef>
            <a:fillRef idx="0">
              <a:schemeClr val="accent1"/>
            </a:fillRef>
            <a:effectRef idx="0">
              <a:schemeClr val="accent1"/>
            </a:effectRef>
            <a:fontRef idx="minor">
              <a:schemeClr val="tx1"/>
            </a:fontRef>
          </p:style>
        </p:cxnSp>
        <p:sp>
          <p:nvSpPr>
            <p:cNvPr id="275" name="Ovál 274"/>
            <p:cNvSpPr/>
            <p:nvPr/>
          </p:nvSpPr>
          <p:spPr>
            <a:xfrm rot="10800000">
              <a:off x="6048287" y="3411385"/>
              <a:ext cx="62870" cy="45719"/>
            </a:xfrm>
            <a:prstGeom prst="ellipse">
              <a:avLst/>
            </a:prstGeom>
            <a:solidFill>
              <a:schemeClr val="bg1"/>
            </a:solidFill>
            <a:ln cap="rnd">
              <a:solidFill>
                <a:srgbClr val="0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grpSp>
      <p:cxnSp>
        <p:nvCxnSpPr>
          <p:cNvPr id="277" name="Přímá spojnice 276"/>
          <p:cNvCxnSpPr/>
          <p:nvPr/>
        </p:nvCxnSpPr>
        <p:spPr>
          <a:xfrm>
            <a:off x="2996806" y="4001506"/>
            <a:ext cx="669132" cy="0"/>
          </a:xfrm>
          <a:prstGeom prst="line">
            <a:avLst/>
          </a:prstGeom>
          <a:ln w="25400" cap="rnd">
            <a:solidFill>
              <a:srgbClr val="FFC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85" name="Přímá spojnice 284"/>
          <p:cNvCxnSpPr/>
          <p:nvPr/>
        </p:nvCxnSpPr>
        <p:spPr>
          <a:xfrm flipV="1">
            <a:off x="3164300" y="4079772"/>
            <a:ext cx="516732" cy="212155"/>
          </a:xfrm>
          <a:prstGeom prst="line">
            <a:avLst/>
          </a:prstGeom>
          <a:ln w="25400" cap="rnd">
            <a:solidFill>
              <a:schemeClr val="accent6">
                <a:lumMod val="75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02" name="Přímá spojnice 301"/>
          <p:cNvCxnSpPr/>
          <p:nvPr/>
        </p:nvCxnSpPr>
        <p:spPr>
          <a:xfrm>
            <a:off x="3291781" y="3642633"/>
            <a:ext cx="379929" cy="287271"/>
          </a:xfrm>
          <a:prstGeom prst="line">
            <a:avLst/>
          </a:prstGeom>
          <a:ln w="25400" cap="rnd">
            <a:solidFill>
              <a:schemeClr val="accent1">
                <a:lumMod val="75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92" name="Přímá spojnice 291"/>
          <p:cNvCxnSpPr/>
          <p:nvPr/>
        </p:nvCxnSpPr>
        <p:spPr>
          <a:xfrm flipV="1">
            <a:off x="5170075" y="3956388"/>
            <a:ext cx="304714" cy="247287"/>
          </a:xfrm>
          <a:prstGeom prst="line">
            <a:avLst/>
          </a:prstGeom>
          <a:ln w="25400" cap="rnd">
            <a:solidFill>
              <a:schemeClr val="accent6">
                <a:lumMod val="75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12" name="Přímá spojnice 311"/>
          <p:cNvCxnSpPr/>
          <p:nvPr/>
        </p:nvCxnSpPr>
        <p:spPr>
          <a:xfrm flipV="1">
            <a:off x="5054483" y="3796891"/>
            <a:ext cx="364200" cy="408546"/>
          </a:xfrm>
          <a:prstGeom prst="line">
            <a:avLst/>
          </a:prstGeom>
          <a:ln w="25400" cap="rnd">
            <a:solidFill>
              <a:schemeClr val="accent1">
                <a:lumMod val="75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63" name="Přímá spojnice 262"/>
          <p:cNvCxnSpPr/>
          <p:nvPr/>
        </p:nvCxnSpPr>
        <p:spPr>
          <a:xfrm flipV="1">
            <a:off x="3768026" y="3994972"/>
            <a:ext cx="1692000" cy="4997"/>
          </a:xfrm>
          <a:prstGeom prst="line">
            <a:avLst/>
          </a:prstGeom>
          <a:ln w="25400" cap="rnd">
            <a:solidFill>
              <a:srgbClr val="FFC000"/>
            </a:solidFill>
            <a:tailEnd type="none" w="lg" len="med"/>
          </a:ln>
        </p:spPr>
        <p:style>
          <a:lnRef idx="1">
            <a:schemeClr val="accent1"/>
          </a:lnRef>
          <a:fillRef idx="0">
            <a:schemeClr val="accent1"/>
          </a:fillRef>
          <a:effectRef idx="0">
            <a:schemeClr val="accent1"/>
          </a:effectRef>
          <a:fontRef idx="minor">
            <a:schemeClr val="tx1"/>
          </a:fontRef>
        </p:style>
      </p:cxnSp>
      <p:sp>
        <p:nvSpPr>
          <p:cNvPr id="373" name="Oblouk 372"/>
          <p:cNvSpPr/>
          <p:nvPr/>
        </p:nvSpPr>
        <p:spPr>
          <a:xfrm rot="16200000">
            <a:off x="3984751" y="5213546"/>
            <a:ext cx="160188" cy="166822"/>
          </a:xfrm>
          <a:prstGeom prst="arc">
            <a:avLst>
              <a:gd name="adj1" fmla="val 16200000"/>
              <a:gd name="adj2" fmla="val 5164458"/>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74" name="Oblouk 373"/>
          <p:cNvSpPr/>
          <p:nvPr/>
        </p:nvSpPr>
        <p:spPr>
          <a:xfrm rot="5572023">
            <a:off x="4157235" y="5207686"/>
            <a:ext cx="149834" cy="166822"/>
          </a:xfrm>
          <a:prstGeom prst="arc">
            <a:avLst>
              <a:gd name="adj1" fmla="val 16200000"/>
              <a:gd name="adj2" fmla="val 5164458"/>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75" name="Oblouk 374"/>
          <p:cNvSpPr/>
          <p:nvPr/>
        </p:nvSpPr>
        <p:spPr>
          <a:xfrm rot="16200000">
            <a:off x="4319556" y="5217958"/>
            <a:ext cx="160188" cy="166822"/>
          </a:xfrm>
          <a:prstGeom prst="arc">
            <a:avLst>
              <a:gd name="adj1" fmla="val 16200000"/>
              <a:gd name="adj2" fmla="val 5164458"/>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76" name="Oblouk 375"/>
          <p:cNvSpPr/>
          <p:nvPr/>
        </p:nvSpPr>
        <p:spPr>
          <a:xfrm rot="5572023">
            <a:off x="4492040" y="5207689"/>
            <a:ext cx="149834" cy="166822"/>
          </a:xfrm>
          <a:prstGeom prst="arc">
            <a:avLst>
              <a:gd name="adj1" fmla="val 16200000"/>
              <a:gd name="adj2" fmla="val 5164458"/>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77" name="Oblouk 376"/>
          <p:cNvSpPr/>
          <p:nvPr/>
        </p:nvSpPr>
        <p:spPr>
          <a:xfrm rot="16200000">
            <a:off x="4654361" y="5217961"/>
            <a:ext cx="160188" cy="166822"/>
          </a:xfrm>
          <a:prstGeom prst="arc">
            <a:avLst>
              <a:gd name="adj1" fmla="val 16200000"/>
              <a:gd name="adj2" fmla="val 5164458"/>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78" name="Oblouk 377"/>
          <p:cNvSpPr/>
          <p:nvPr/>
        </p:nvSpPr>
        <p:spPr>
          <a:xfrm rot="5572023">
            <a:off x="4826845" y="5205296"/>
            <a:ext cx="149834" cy="166822"/>
          </a:xfrm>
          <a:prstGeom prst="arc">
            <a:avLst>
              <a:gd name="adj1" fmla="val 16200000"/>
              <a:gd name="adj2" fmla="val 5164458"/>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79" name="Oblouk 378"/>
          <p:cNvSpPr/>
          <p:nvPr/>
        </p:nvSpPr>
        <p:spPr>
          <a:xfrm rot="16200000">
            <a:off x="4989166" y="5215568"/>
            <a:ext cx="160188" cy="166822"/>
          </a:xfrm>
          <a:prstGeom prst="arc">
            <a:avLst>
              <a:gd name="adj1" fmla="val 16200000"/>
              <a:gd name="adj2" fmla="val 5164458"/>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80" name="Oblouk 379"/>
          <p:cNvSpPr/>
          <p:nvPr/>
        </p:nvSpPr>
        <p:spPr>
          <a:xfrm rot="5572023">
            <a:off x="5161459" y="5207689"/>
            <a:ext cx="149834" cy="166822"/>
          </a:xfrm>
          <a:prstGeom prst="arc">
            <a:avLst>
              <a:gd name="adj1" fmla="val 16200000"/>
              <a:gd name="adj2" fmla="val 5164458"/>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81" name="Oblouk 380"/>
          <p:cNvSpPr/>
          <p:nvPr/>
        </p:nvSpPr>
        <p:spPr>
          <a:xfrm rot="16200000">
            <a:off x="5323780" y="5217961"/>
            <a:ext cx="160188" cy="166822"/>
          </a:xfrm>
          <a:prstGeom prst="arc">
            <a:avLst>
              <a:gd name="adj1" fmla="val 16200000"/>
              <a:gd name="adj2" fmla="val 2741076"/>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82" name="Oblouk 381"/>
          <p:cNvSpPr/>
          <p:nvPr/>
        </p:nvSpPr>
        <p:spPr>
          <a:xfrm rot="16200000">
            <a:off x="3649180" y="5208784"/>
            <a:ext cx="160188" cy="166822"/>
          </a:xfrm>
          <a:prstGeom prst="arc">
            <a:avLst>
              <a:gd name="adj1" fmla="val 1031422"/>
              <a:gd name="adj2" fmla="val 5164458"/>
            </a:avLst>
          </a:prstGeom>
          <a:ln w="254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84" name="Oblouk 383"/>
          <p:cNvSpPr/>
          <p:nvPr/>
        </p:nvSpPr>
        <p:spPr>
          <a:xfrm rot="5572023">
            <a:off x="4169517" y="5129457"/>
            <a:ext cx="149834" cy="300312"/>
          </a:xfrm>
          <a:prstGeom prst="arc">
            <a:avLst>
              <a:gd name="adj1" fmla="val 16200000"/>
              <a:gd name="adj2" fmla="val 5164458"/>
            </a:avLst>
          </a:prstGeom>
          <a:ln w="25400">
            <a:solidFill>
              <a:srgbClr val="3C3C8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85" name="Oblouk 384"/>
          <p:cNvSpPr/>
          <p:nvPr/>
        </p:nvSpPr>
        <p:spPr>
          <a:xfrm rot="16200000">
            <a:off x="4462717" y="5140830"/>
            <a:ext cx="160188" cy="300312"/>
          </a:xfrm>
          <a:prstGeom prst="arc">
            <a:avLst>
              <a:gd name="adj1" fmla="val 16200000"/>
              <a:gd name="adj2" fmla="val 5164458"/>
            </a:avLst>
          </a:prstGeom>
          <a:ln w="25400">
            <a:solidFill>
              <a:srgbClr val="3C3C8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86" name="Oblouk 385"/>
          <p:cNvSpPr/>
          <p:nvPr/>
        </p:nvSpPr>
        <p:spPr>
          <a:xfrm rot="5572023">
            <a:off x="4766802" y="5125834"/>
            <a:ext cx="149834" cy="300312"/>
          </a:xfrm>
          <a:prstGeom prst="arc">
            <a:avLst>
              <a:gd name="adj1" fmla="val 16200000"/>
              <a:gd name="adj2" fmla="val 5164458"/>
            </a:avLst>
          </a:prstGeom>
          <a:ln w="25400">
            <a:solidFill>
              <a:srgbClr val="3C3C8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89" name="Oblouk 388"/>
          <p:cNvSpPr/>
          <p:nvPr/>
        </p:nvSpPr>
        <p:spPr>
          <a:xfrm rot="16200000">
            <a:off x="5056593" y="5148518"/>
            <a:ext cx="160188" cy="300312"/>
          </a:xfrm>
          <a:prstGeom prst="arc">
            <a:avLst>
              <a:gd name="adj1" fmla="val 16200000"/>
              <a:gd name="adj2" fmla="val 5164458"/>
            </a:avLst>
          </a:prstGeom>
          <a:ln w="25400">
            <a:solidFill>
              <a:srgbClr val="3C3C8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90" name="Oblouk 389"/>
          <p:cNvSpPr/>
          <p:nvPr/>
        </p:nvSpPr>
        <p:spPr>
          <a:xfrm rot="5572023">
            <a:off x="5360678" y="5126717"/>
            <a:ext cx="149834" cy="300312"/>
          </a:xfrm>
          <a:prstGeom prst="arc">
            <a:avLst>
              <a:gd name="adj1" fmla="val 20263266"/>
              <a:gd name="adj2" fmla="val 5164458"/>
            </a:avLst>
          </a:prstGeom>
          <a:ln w="25400">
            <a:solidFill>
              <a:srgbClr val="3C3C8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92" name="Oblouk 391"/>
          <p:cNvSpPr/>
          <p:nvPr/>
        </p:nvSpPr>
        <p:spPr>
          <a:xfrm rot="5572023">
            <a:off x="3557976" y="5136023"/>
            <a:ext cx="149834" cy="300312"/>
          </a:xfrm>
          <a:prstGeom prst="arc">
            <a:avLst>
              <a:gd name="adj1" fmla="val 16200000"/>
              <a:gd name="adj2" fmla="val 17374384"/>
            </a:avLst>
          </a:prstGeom>
          <a:ln w="25400">
            <a:solidFill>
              <a:srgbClr val="3C3C8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93" name="Oblouk 392"/>
          <p:cNvSpPr/>
          <p:nvPr/>
        </p:nvSpPr>
        <p:spPr>
          <a:xfrm rot="16200000">
            <a:off x="3853924" y="5144103"/>
            <a:ext cx="160188" cy="300312"/>
          </a:xfrm>
          <a:prstGeom prst="arc">
            <a:avLst>
              <a:gd name="adj1" fmla="val 16200000"/>
              <a:gd name="adj2" fmla="val 1670535"/>
            </a:avLst>
          </a:prstGeom>
          <a:ln w="25400">
            <a:solidFill>
              <a:srgbClr val="3C3C8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94" name="Oblouk 393"/>
          <p:cNvSpPr/>
          <p:nvPr/>
        </p:nvSpPr>
        <p:spPr>
          <a:xfrm rot="16200000">
            <a:off x="3864666" y="5144103"/>
            <a:ext cx="160188" cy="300312"/>
          </a:xfrm>
          <a:prstGeom prst="arc">
            <a:avLst>
              <a:gd name="adj1" fmla="val 1031422"/>
              <a:gd name="adj2" fmla="val 5164458"/>
            </a:avLst>
          </a:prstGeom>
          <a:ln w="25400">
            <a:solidFill>
              <a:srgbClr val="3C3C8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400" name="TextovéPole 399"/>
          <p:cNvSpPr txBox="1"/>
          <p:nvPr/>
        </p:nvSpPr>
        <p:spPr>
          <a:xfrm>
            <a:off x="6002209" y="2244708"/>
            <a:ext cx="3044423" cy="646331"/>
          </a:xfrm>
          <a:prstGeom prst="rect">
            <a:avLst/>
          </a:prstGeom>
          <a:noFill/>
        </p:spPr>
        <p:txBody>
          <a:bodyPr wrap="none" rtlCol="0">
            <a:spAutoFit/>
          </a:bodyPr>
          <a:lstStyle/>
          <a:p>
            <a:r>
              <a:rPr lang="cs-CZ" dirty="0" smtClean="0"/>
              <a:t>Jednovidové optické vlákno</a:t>
            </a:r>
          </a:p>
          <a:p>
            <a:r>
              <a:rPr lang="cs-CZ" dirty="0" smtClean="0"/>
              <a:t>(SM-SI Single Mode </a:t>
            </a:r>
            <a:r>
              <a:rPr lang="cs-CZ" dirty="0" err="1" smtClean="0"/>
              <a:t>Fibre</a:t>
            </a:r>
            <a:r>
              <a:rPr lang="cs-CZ" dirty="0" smtClean="0"/>
              <a:t>). </a:t>
            </a:r>
            <a:endParaRPr lang="cs-CZ" dirty="0"/>
          </a:p>
        </p:txBody>
      </p:sp>
      <p:sp>
        <p:nvSpPr>
          <p:cNvPr id="401" name="TextovéPole 400"/>
          <p:cNvSpPr txBox="1"/>
          <p:nvPr/>
        </p:nvSpPr>
        <p:spPr>
          <a:xfrm>
            <a:off x="6024511" y="3399804"/>
            <a:ext cx="3109905" cy="1200329"/>
          </a:xfrm>
          <a:prstGeom prst="rect">
            <a:avLst/>
          </a:prstGeom>
          <a:noFill/>
        </p:spPr>
        <p:txBody>
          <a:bodyPr wrap="square" rtlCol="0">
            <a:spAutoFit/>
          </a:bodyPr>
          <a:lstStyle/>
          <a:p>
            <a:r>
              <a:rPr lang="cs-CZ" dirty="0" err="1" smtClean="0"/>
              <a:t>Mnohovidové</a:t>
            </a:r>
            <a:r>
              <a:rPr lang="cs-CZ" dirty="0" smtClean="0"/>
              <a:t> optické vlákno </a:t>
            </a:r>
          </a:p>
          <a:p>
            <a:r>
              <a:rPr lang="cs-CZ" dirty="0" smtClean="0"/>
              <a:t>se skokovou změnou indexu </a:t>
            </a:r>
          </a:p>
          <a:p>
            <a:r>
              <a:rPr lang="cs-CZ" dirty="0" smtClean="0"/>
              <a:t>lomu (MM-SI </a:t>
            </a:r>
            <a:r>
              <a:rPr lang="cs-CZ" dirty="0" err="1" smtClean="0"/>
              <a:t>Multi</a:t>
            </a:r>
            <a:r>
              <a:rPr lang="cs-CZ" dirty="0" smtClean="0"/>
              <a:t> Mode</a:t>
            </a:r>
          </a:p>
          <a:p>
            <a:r>
              <a:rPr lang="cs-CZ" dirty="0" err="1" smtClean="0"/>
              <a:t>Fibre</a:t>
            </a:r>
            <a:r>
              <a:rPr lang="cs-CZ" dirty="0" smtClean="0"/>
              <a:t>).</a:t>
            </a:r>
            <a:endParaRPr lang="cs-CZ" dirty="0"/>
          </a:p>
        </p:txBody>
      </p:sp>
      <p:sp>
        <p:nvSpPr>
          <p:cNvPr id="402" name="TextovéPole 401"/>
          <p:cNvSpPr txBox="1"/>
          <p:nvPr/>
        </p:nvSpPr>
        <p:spPr>
          <a:xfrm>
            <a:off x="6024511" y="4819563"/>
            <a:ext cx="3109905" cy="1200329"/>
          </a:xfrm>
          <a:prstGeom prst="rect">
            <a:avLst/>
          </a:prstGeom>
          <a:noFill/>
        </p:spPr>
        <p:txBody>
          <a:bodyPr wrap="square" rtlCol="0">
            <a:spAutoFit/>
          </a:bodyPr>
          <a:lstStyle/>
          <a:p>
            <a:r>
              <a:rPr lang="cs-CZ" dirty="0" err="1" smtClean="0"/>
              <a:t>Mnohovidové</a:t>
            </a:r>
            <a:r>
              <a:rPr lang="cs-CZ" dirty="0" smtClean="0"/>
              <a:t> optické vlákno </a:t>
            </a:r>
          </a:p>
          <a:p>
            <a:r>
              <a:rPr lang="cs-CZ" dirty="0" smtClean="0"/>
              <a:t>s gradientní změnou indexu </a:t>
            </a:r>
          </a:p>
          <a:p>
            <a:r>
              <a:rPr lang="cs-CZ" dirty="0" smtClean="0"/>
              <a:t>lomu (MM-GI </a:t>
            </a:r>
            <a:r>
              <a:rPr lang="cs-CZ" dirty="0" err="1" smtClean="0"/>
              <a:t>Multi</a:t>
            </a:r>
            <a:r>
              <a:rPr lang="cs-CZ" dirty="0" smtClean="0"/>
              <a:t> Mode</a:t>
            </a:r>
          </a:p>
          <a:p>
            <a:r>
              <a:rPr lang="cs-CZ" dirty="0" err="1" smtClean="0"/>
              <a:t>Graded</a:t>
            </a:r>
            <a:r>
              <a:rPr lang="cs-CZ" dirty="0" smtClean="0"/>
              <a:t> Index </a:t>
            </a:r>
            <a:r>
              <a:rPr lang="cs-CZ" dirty="0" err="1" smtClean="0"/>
              <a:t>Fibre</a:t>
            </a:r>
            <a:r>
              <a:rPr lang="cs-CZ" dirty="0" smtClean="0"/>
              <a:t>).</a:t>
            </a:r>
            <a:endParaRPr lang="cs-CZ" dirty="0"/>
          </a:p>
        </p:txBody>
      </p:sp>
    </p:spTree>
    <p:extLst>
      <p:ext uri="{BB962C8B-B14F-4D97-AF65-F5344CB8AC3E}">
        <p14:creationId xmlns:p14="http://schemas.microsoft.com/office/powerpoint/2010/main" val="3486984624"/>
      </p:ext>
    </p:extLst>
  </p:cSld>
  <p:clrMapOvr>
    <a:masterClrMapping/>
  </p:clrMapOvr>
  <p:transition>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16</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837222"/>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r>
              <a:rPr lang="cs-CZ" sz="2000" dirty="0" smtClean="0"/>
              <a:t>U optických vláken se, stejně jako u metalických vedení, určuje celá řada parametrů, které nabývají svých charakteristických hodnot pro jednotlivé typy optických vláken.</a:t>
            </a:r>
          </a:p>
          <a:p>
            <a:pPr marL="285750" lvl="1" indent="-285750">
              <a:spcAft>
                <a:spcPts val="200"/>
              </a:spcAft>
              <a:buFont typeface="Arial" pitchFamily="34" charset="0"/>
              <a:buChar char="•"/>
            </a:pPr>
            <a:r>
              <a:rPr lang="cs-CZ" sz="2000" dirty="0" smtClean="0"/>
              <a:t>Jedním z nejdůležitějších je průběh měrného útlumu, respektive závislost měrného útlumu na vlnové délce světelného paprsku (elektromagnetické </a:t>
            </a:r>
            <a:r>
              <a:rPr lang="cs-CZ" sz="2000" dirty="0"/>
              <a:t>vlny</a:t>
            </a:r>
            <a:r>
              <a:rPr lang="cs-CZ" sz="2000" dirty="0" smtClean="0"/>
              <a:t>).</a:t>
            </a:r>
          </a:p>
          <a:p>
            <a:pPr marL="285750" lvl="1" indent="-285750">
              <a:spcAft>
                <a:spcPts val="200"/>
              </a:spcAft>
              <a:buFont typeface="Arial" pitchFamily="34" charset="0"/>
              <a:buChar char="•"/>
            </a:pPr>
            <a:r>
              <a:rPr lang="cs-CZ" sz="2000" dirty="0" smtClean="0"/>
              <a:t>Například, pro SM vlákna má závislost měrného útlumu charakteristický průběh, který určuje i množnosti v používání SM vláken v telekomunikacích:</a:t>
            </a:r>
          </a:p>
          <a:p>
            <a:pPr marL="742950" lvl="2" indent="-285750">
              <a:spcAft>
                <a:spcPts val="200"/>
              </a:spcAft>
              <a:buFont typeface="Arial" pitchFamily="34" charset="0"/>
              <a:buChar char="•"/>
            </a:pPr>
            <a:r>
              <a:rPr lang="cs-CZ" sz="2000" dirty="0" smtClean="0"/>
              <a:t>Na průběhu závislosti existují specifické extrémní nárůsty hodnoty měrného útlumu vlivem přítomnosti OH¯ iontů, které absorbují část přenášeného výkonu (vlákna dle doporučení ITU.G.652 A, B).</a:t>
            </a:r>
          </a:p>
          <a:p>
            <a:pPr marL="742950" lvl="2" indent="-285750">
              <a:spcAft>
                <a:spcPts val="200"/>
              </a:spcAft>
              <a:buFont typeface="Arial" pitchFamily="34" charset="0"/>
              <a:buChar char="•"/>
            </a:pPr>
            <a:r>
              <a:rPr lang="cs-CZ" sz="2000" dirty="0" smtClean="0"/>
              <a:t>U novějších vláken se postupem výroby podařilo snížit </a:t>
            </a:r>
            <a:r>
              <a:rPr lang="cs-CZ" sz="2000" dirty="0"/>
              <a:t>přítomnost OH¯ </a:t>
            </a:r>
            <a:r>
              <a:rPr lang="cs-CZ" sz="2000" dirty="0" smtClean="0"/>
              <a:t>iontů a tedy pro telekomunikační přenosy umožnit využívání dříve nevhodných </a:t>
            </a:r>
            <a:r>
              <a:rPr lang="cs-CZ" sz="2000" dirty="0"/>
              <a:t>vlnových délek (vlákna dle doporučení ITU.G.652 </a:t>
            </a:r>
            <a:r>
              <a:rPr lang="cs-CZ" sz="2000" dirty="0" smtClean="0"/>
              <a:t>C, D).</a:t>
            </a:r>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841613656"/>
      </p:ext>
    </p:extLst>
  </p:cSld>
  <p:clrMapOvr>
    <a:masterClrMapping/>
  </p:clrMapOvr>
  <p:transition>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17</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00110"/>
          </a:xfrm>
          <a:prstGeom prst="rect">
            <a:avLst/>
          </a:prstGeom>
        </p:spPr>
        <p:txBody>
          <a:bodyPr wrap="square">
            <a:spAutoFit/>
          </a:bodyPr>
          <a:lstStyle/>
          <a:p>
            <a:pPr>
              <a:spcAft>
                <a:spcPts val="200"/>
              </a:spcAft>
            </a:pPr>
            <a:r>
              <a:rPr lang="cs-CZ" sz="2000" b="1" dirty="0" smtClean="0">
                <a:solidFill>
                  <a:srgbClr val="C00000"/>
                </a:solidFill>
              </a:rPr>
              <a:t>Optická přenosová média</a:t>
            </a:r>
          </a:p>
        </p:txBody>
      </p:sp>
      <p:sp>
        <p:nvSpPr>
          <p:cNvPr id="3" name="Nadpis 2"/>
          <p:cNvSpPr>
            <a:spLocks noGrp="1"/>
          </p:cNvSpPr>
          <p:nvPr>
            <p:ph type="title"/>
          </p:nvPr>
        </p:nvSpPr>
        <p:spPr/>
        <p:txBody>
          <a:bodyPr/>
          <a:lstStyle/>
          <a:p>
            <a:r>
              <a:rPr lang="cs-CZ" dirty="0"/>
              <a:t>Optická přenosová media pro telekomunikace</a:t>
            </a:r>
          </a:p>
        </p:txBody>
      </p:sp>
      <p:pic>
        <p:nvPicPr>
          <p:cNvPr id="2" name="Obrázek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9500" y="1810292"/>
            <a:ext cx="7382271" cy="4322073"/>
          </a:xfrm>
          <a:prstGeom prst="rect">
            <a:avLst/>
          </a:prstGeom>
        </p:spPr>
      </p:pic>
    </p:spTree>
    <p:extLst>
      <p:ext uri="{BB962C8B-B14F-4D97-AF65-F5344CB8AC3E}">
        <p14:creationId xmlns:p14="http://schemas.microsoft.com/office/powerpoint/2010/main" val="2216453871"/>
      </p:ext>
    </p:extLst>
  </p:cSld>
  <p:clrMapOvr>
    <a:masterClrMapping/>
  </p:clrMapOvr>
  <p:transition>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18</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929555"/>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r>
              <a:rPr lang="cs-CZ" sz="2000" dirty="0" smtClean="0"/>
              <a:t>Pro závislost měrného útlumu u SM vláken jsou i důležité meze minimálního dosažitelného měrného útlumu, které souvisejí s fyzikálními principy, za které jít nelze :</a:t>
            </a:r>
          </a:p>
          <a:p>
            <a:pPr marL="742950" lvl="2" indent="-285750">
              <a:spcAft>
                <a:spcPts val="200"/>
              </a:spcAft>
              <a:buFont typeface="Arial" pitchFamily="34" charset="0"/>
              <a:buChar char="•"/>
            </a:pPr>
            <a:r>
              <a:rPr lang="cs-CZ" sz="2000" dirty="0" err="1" smtClean="0">
                <a:solidFill>
                  <a:srgbClr val="C00000"/>
                </a:solidFill>
              </a:rPr>
              <a:t>Rayleigův</a:t>
            </a:r>
            <a:r>
              <a:rPr lang="cs-CZ" sz="2000" dirty="0" smtClean="0">
                <a:solidFill>
                  <a:srgbClr val="C00000"/>
                </a:solidFill>
              </a:rPr>
              <a:t> rozptyl </a:t>
            </a:r>
            <a:r>
              <a:rPr lang="cs-CZ" sz="2000" dirty="0" smtClean="0"/>
              <a:t>– je to dominující jev v oblasti, která se využívá v telekomunikační technice. Rozptyl vzniká tepelnými kmity mřížky, tedy pohybem jednotlivých prvků krystalické struktury materiálu tvořícího jádro optického vlákna a průchozí světelný paprsek (elektromagnetická vlna) je ovlivněn těmito náhodně vzniklými nehomogenitami, které jsou srovnatelné s použitou vlnovou délkou.</a:t>
            </a:r>
          </a:p>
          <a:p>
            <a:pPr marL="742950" lvl="2" indent="-285750">
              <a:spcAft>
                <a:spcPts val="200"/>
              </a:spcAft>
              <a:buFont typeface="Arial" pitchFamily="34" charset="0"/>
              <a:buChar char="•"/>
            </a:pPr>
            <a:r>
              <a:rPr lang="cs-CZ" sz="2000" dirty="0" smtClean="0">
                <a:solidFill>
                  <a:srgbClr val="C00000"/>
                </a:solidFill>
              </a:rPr>
              <a:t>Absorpce v infračervené oblasti (ultrafialové oblasti) </a:t>
            </a:r>
            <a:r>
              <a:rPr lang="cs-CZ" sz="2000" dirty="0" smtClean="0"/>
              <a:t>– jedná se o tepelné ztráty způsobené rozkmitáním molekul materiálu tvořící jádro optického vlákna při průchodu světelného paprsku (elektromagnetické vlny).</a:t>
            </a:r>
            <a:endParaRPr lang="cs-CZ" sz="2000" dirty="0"/>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dirty="0" smtClean="0"/>
              <a:t>V reálných optických vláknech existuje však ještě celá řada dalších příčin ztrát.</a:t>
            </a:r>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171950098"/>
      </p:ext>
    </p:extLst>
  </p:cSld>
  <p:clrMapOvr>
    <a:masterClrMapping/>
  </p:clrMapOvr>
  <p:transition>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19</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529445"/>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r>
              <a:rPr lang="cs-CZ" sz="2000" dirty="0" smtClean="0"/>
              <a:t>Na závislosti měrného útlumu je vyznačeno celkem 5 úseků, které se využívají pro telekomunikační datové přenosy a označují se termínem </a:t>
            </a:r>
            <a:r>
              <a:rPr lang="cs-CZ" sz="2000" dirty="0" smtClean="0">
                <a:solidFill>
                  <a:srgbClr val="C00000"/>
                </a:solidFill>
              </a:rPr>
              <a:t>telekomunikační okna</a:t>
            </a:r>
            <a:r>
              <a:rPr lang="cs-CZ" sz="2000" dirty="0" smtClean="0"/>
              <a:t>.</a:t>
            </a:r>
          </a:p>
          <a:p>
            <a:pPr marL="285750" lvl="1" indent="-285750">
              <a:spcAft>
                <a:spcPts val="200"/>
              </a:spcAft>
              <a:buFont typeface="Arial" pitchFamily="34" charset="0"/>
              <a:buChar char="•"/>
            </a:pPr>
            <a:r>
              <a:rPr lang="cs-CZ" sz="2000" dirty="0" smtClean="0"/>
              <a:t>Číslování koresponduje s pořadím, v jakém bylo možné telekomunikační okna využívat v závislosti na technologickém pokroku ve výrobě vláken, </a:t>
            </a:r>
            <a:r>
              <a:rPr lang="cs-CZ" sz="2000" dirty="0"/>
              <a:t>zdrojů a detektorů optického </a:t>
            </a:r>
            <a:r>
              <a:rPr lang="cs-CZ" sz="2000" dirty="0" smtClean="0"/>
              <a:t>záření.</a:t>
            </a:r>
          </a:p>
          <a:p>
            <a:pPr marL="285750" lvl="1" indent="-285750">
              <a:spcAft>
                <a:spcPts val="200"/>
              </a:spcAft>
              <a:buFont typeface="Arial" pitchFamily="34" charset="0"/>
              <a:buChar char="•"/>
            </a:pPr>
            <a:r>
              <a:rPr lang="cs-CZ" sz="2000" dirty="0" smtClean="0"/>
              <a:t>Telekomunikační okna:</a:t>
            </a:r>
          </a:p>
          <a:p>
            <a:pPr marL="285750" lvl="1" indent="-285750">
              <a:spcAft>
                <a:spcPts val="200"/>
              </a:spcAft>
              <a:buFont typeface="Arial" pitchFamily="34" charset="0"/>
              <a:buChar char="•"/>
            </a:pPr>
            <a:r>
              <a:rPr lang="cs-CZ" sz="2000" dirty="0" smtClean="0">
                <a:solidFill>
                  <a:srgbClr val="C00000"/>
                </a:solidFill>
              </a:rPr>
              <a:t>I. </a:t>
            </a:r>
            <a:r>
              <a:rPr lang="cs-CZ" sz="2000" dirty="0">
                <a:solidFill>
                  <a:srgbClr val="C00000"/>
                </a:solidFill>
              </a:rPr>
              <a:t>okno (1280 </a:t>
            </a:r>
            <a:r>
              <a:rPr lang="cs-CZ" sz="2000" dirty="0" err="1">
                <a:solidFill>
                  <a:srgbClr val="C00000"/>
                </a:solidFill>
              </a:rPr>
              <a:t>nm</a:t>
            </a:r>
            <a:r>
              <a:rPr lang="cs-CZ" sz="2000" dirty="0">
                <a:solidFill>
                  <a:srgbClr val="C00000"/>
                </a:solidFill>
              </a:rPr>
              <a:t> až 1335 </a:t>
            </a:r>
            <a:r>
              <a:rPr lang="cs-CZ" sz="2000" dirty="0" err="1">
                <a:solidFill>
                  <a:srgbClr val="C00000"/>
                </a:solidFill>
              </a:rPr>
              <a:t>nm</a:t>
            </a:r>
            <a:r>
              <a:rPr lang="cs-CZ" sz="2000" dirty="0">
                <a:solidFill>
                  <a:srgbClr val="C00000"/>
                </a:solidFill>
              </a:rPr>
              <a:t>) </a:t>
            </a:r>
            <a:r>
              <a:rPr lang="cs-CZ" sz="2000" dirty="0"/>
              <a:t>– zkráceně také jako okno 1310 </a:t>
            </a:r>
            <a:r>
              <a:rPr lang="cs-CZ" sz="2000" dirty="0" err="1"/>
              <a:t>nm</a:t>
            </a:r>
            <a:r>
              <a:rPr lang="cs-CZ" sz="2000" dirty="0"/>
              <a:t>, je nejstarším oknem, které se používalo v telekomunikacích. Je plně využitelné pro datové přenosy SM </a:t>
            </a:r>
            <a:r>
              <a:rPr lang="cs-CZ" sz="2000" dirty="0" smtClean="0"/>
              <a:t>vláken </a:t>
            </a:r>
            <a:r>
              <a:rPr lang="cs-CZ" sz="2000" dirty="0"/>
              <a:t>9/125 </a:t>
            </a:r>
            <a:r>
              <a:rPr lang="cs-CZ" sz="2000" dirty="0">
                <a:sym typeface="Symbol" panose="05050102010706020507" pitchFamily="18" charset="2"/>
              </a:rPr>
              <a:t></a:t>
            </a:r>
            <a:r>
              <a:rPr lang="cs-CZ" sz="2000" dirty="0"/>
              <a:t>m. Vzhledem k průběhu měrného útlumu je okno vhodné pro přenosy na střední vzdálenosti.</a:t>
            </a:r>
          </a:p>
          <a:p>
            <a:pPr marL="285750" lvl="1" indent="-285750">
              <a:spcAft>
                <a:spcPts val="200"/>
              </a:spcAft>
              <a:buFont typeface="Arial" pitchFamily="34" charset="0"/>
              <a:buChar char="•"/>
            </a:pPr>
            <a:r>
              <a:rPr lang="cs-CZ" sz="2000" dirty="0" smtClean="0">
                <a:solidFill>
                  <a:srgbClr val="C00000"/>
                </a:solidFill>
              </a:rPr>
              <a:t>II. okno (kolem 850 </a:t>
            </a:r>
            <a:r>
              <a:rPr lang="cs-CZ" sz="2000" dirty="0" err="1" smtClean="0">
                <a:solidFill>
                  <a:srgbClr val="C00000"/>
                </a:solidFill>
              </a:rPr>
              <a:t>nm</a:t>
            </a:r>
            <a:r>
              <a:rPr lang="cs-CZ" sz="2000" dirty="0" smtClean="0">
                <a:solidFill>
                  <a:srgbClr val="C00000"/>
                </a:solidFill>
              </a:rPr>
              <a:t>) </a:t>
            </a:r>
            <a:r>
              <a:rPr lang="cs-CZ" sz="2000" dirty="0" smtClean="0"/>
              <a:t>– závislost měrného útlumu je zde silně klesající a hodnoty měrného útlumu zabraňují efektivnímu využití pro dálkové přenosy.</a:t>
            </a:r>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805126815"/>
      </p:ext>
    </p:extLst>
  </p:cSld>
  <p:clrMapOvr>
    <a:masterClrMapping/>
  </p:clrMapOvr>
  <p:transition>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5396349"/>
          </a:xfrm>
          <a:prstGeom prst="rect">
            <a:avLst/>
          </a:prstGeom>
        </p:spPr>
        <p:txBody>
          <a:bodyPr wrap="square">
            <a:spAutoFit/>
          </a:bodyPr>
          <a:lstStyle/>
          <a:p>
            <a:pPr>
              <a:spcAft>
                <a:spcPts val="200"/>
              </a:spcAft>
            </a:pPr>
            <a:r>
              <a:rPr lang="cs-CZ" sz="2000" b="1" dirty="0" smtClean="0">
                <a:solidFill>
                  <a:srgbClr val="C00000"/>
                </a:solidFill>
              </a:rPr>
              <a:t>Přenosová média pro oblast telekomunikací</a:t>
            </a:r>
            <a:endParaRPr lang="cs-CZ" sz="800" dirty="0" smtClean="0"/>
          </a:p>
          <a:p>
            <a:pPr marL="285750" lvl="1" indent="-285750">
              <a:spcAft>
                <a:spcPts val="200"/>
              </a:spcAft>
              <a:buFont typeface="Arial" pitchFamily="34" charset="0"/>
              <a:buChar char="•"/>
            </a:pPr>
            <a:endParaRPr lang="cs-CZ" sz="500" dirty="0" smtClean="0"/>
          </a:p>
          <a:p>
            <a:pPr marL="285750" lvl="1" indent="-285750">
              <a:spcAft>
                <a:spcPts val="200"/>
              </a:spcAft>
              <a:buFont typeface="Arial" pitchFamily="34" charset="0"/>
              <a:buChar char="•"/>
            </a:pPr>
            <a:r>
              <a:rPr lang="cs-CZ" sz="2000" dirty="0" smtClean="0"/>
              <a:t>Přenosová média slouží k přenosu signálu </a:t>
            </a:r>
            <a:r>
              <a:rPr lang="cs-CZ" sz="2000" dirty="0"/>
              <a:t>nesoucího </a:t>
            </a:r>
            <a:r>
              <a:rPr lang="cs-CZ" sz="2000" dirty="0" smtClean="0"/>
              <a:t>informaci od vysílače k přijímači.</a:t>
            </a:r>
          </a:p>
          <a:p>
            <a:pPr marL="285750" lvl="1" indent="-285750">
              <a:spcAft>
                <a:spcPts val="200"/>
              </a:spcAft>
              <a:buFont typeface="Arial" pitchFamily="34" charset="0"/>
              <a:buChar char="•"/>
            </a:pPr>
            <a:endParaRPr lang="cs-CZ" sz="500" dirty="0" smtClean="0"/>
          </a:p>
          <a:p>
            <a:pPr marL="285750" lvl="1" indent="-285750">
              <a:spcAft>
                <a:spcPts val="200"/>
              </a:spcAft>
              <a:buFont typeface="Arial" pitchFamily="34" charset="0"/>
              <a:buChar char="•"/>
            </a:pPr>
            <a:r>
              <a:rPr lang="cs-CZ" sz="2000" dirty="0" smtClean="0"/>
              <a:t>Přenosové medium tvoří </a:t>
            </a:r>
            <a:r>
              <a:rPr lang="cs-CZ" sz="2000" dirty="0" smtClean="0">
                <a:solidFill>
                  <a:srgbClr val="C00000"/>
                </a:solidFill>
              </a:rPr>
              <a:t>Přenosový kanál</a:t>
            </a:r>
            <a:r>
              <a:rPr lang="cs-CZ" sz="2000" dirty="0" smtClean="0"/>
              <a:t>.</a:t>
            </a:r>
          </a:p>
          <a:p>
            <a:pPr marL="285750" lvl="1" indent="-285750">
              <a:spcAft>
                <a:spcPts val="200"/>
              </a:spcAft>
              <a:buFont typeface="Arial" pitchFamily="34" charset="0"/>
              <a:buChar char="•"/>
            </a:pPr>
            <a:endParaRPr lang="cs-CZ" sz="500" dirty="0" smtClean="0"/>
          </a:p>
          <a:p>
            <a:pPr marL="285750" lvl="1" indent="-285750">
              <a:spcAft>
                <a:spcPts val="200"/>
              </a:spcAft>
              <a:buFont typeface="Arial" pitchFamily="34" charset="0"/>
              <a:buChar char="•"/>
            </a:pPr>
            <a:r>
              <a:rPr lang="cs-CZ" sz="2000" dirty="0" smtClean="0"/>
              <a:t>Obecné </a:t>
            </a:r>
            <a:r>
              <a:rPr lang="cs-CZ" sz="2000" dirty="0"/>
              <a:t>rozdělní přenosových medií je v současné době následující:</a:t>
            </a:r>
          </a:p>
          <a:p>
            <a:pPr marL="1257300" lvl="2" indent="-342900">
              <a:buFont typeface="Arial" pitchFamily="34" charset="0"/>
              <a:buChar char="•"/>
            </a:pPr>
            <a:r>
              <a:rPr lang="cs-CZ" sz="2000" dirty="0" smtClean="0">
                <a:solidFill>
                  <a:srgbClr val="C00000"/>
                </a:solidFill>
              </a:rPr>
              <a:t>Metalická </a:t>
            </a:r>
            <a:r>
              <a:rPr lang="cs-CZ" sz="2000" dirty="0">
                <a:solidFill>
                  <a:srgbClr val="C00000"/>
                </a:solidFill>
              </a:rPr>
              <a:t>přenosová média </a:t>
            </a:r>
            <a:r>
              <a:rPr lang="cs-CZ" sz="2000" dirty="0"/>
              <a:t>– jsou tvořena kovovými materiály ve formě </a:t>
            </a:r>
            <a:r>
              <a:rPr lang="cs-CZ" sz="2000" dirty="0" smtClean="0"/>
              <a:t>vodičů.</a:t>
            </a:r>
            <a:endParaRPr lang="cs-CZ" sz="2000" dirty="0"/>
          </a:p>
          <a:p>
            <a:pPr marL="1257300" lvl="2" indent="-342900">
              <a:buFont typeface="Arial" pitchFamily="34" charset="0"/>
              <a:buChar char="•"/>
            </a:pPr>
            <a:r>
              <a:rPr lang="cs-CZ" sz="2000" dirty="0" smtClean="0">
                <a:solidFill>
                  <a:srgbClr val="C00000"/>
                </a:solidFill>
              </a:rPr>
              <a:t>Optická </a:t>
            </a:r>
            <a:r>
              <a:rPr lang="cs-CZ" sz="2000" dirty="0">
                <a:solidFill>
                  <a:srgbClr val="C00000"/>
                </a:solidFill>
              </a:rPr>
              <a:t>přenosová média </a:t>
            </a:r>
            <a:r>
              <a:rPr lang="cs-CZ" sz="2000" dirty="0"/>
              <a:t>– jsou tvořena světlo propustným materiálem ve formě tenkých vláken.</a:t>
            </a:r>
          </a:p>
          <a:p>
            <a:pPr marL="1257300" lvl="2" indent="-342900">
              <a:buFont typeface="Arial" pitchFamily="34" charset="0"/>
              <a:buChar char="•"/>
            </a:pPr>
            <a:r>
              <a:rPr lang="cs-CZ" sz="2000" dirty="0" smtClean="0">
                <a:solidFill>
                  <a:srgbClr val="C00000"/>
                </a:solidFill>
              </a:rPr>
              <a:t>Volný </a:t>
            </a:r>
            <a:r>
              <a:rPr lang="cs-CZ" sz="2000" dirty="0">
                <a:solidFill>
                  <a:srgbClr val="C00000"/>
                </a:solidFill>
              </a:rPr>
              <a:t>prostor </a:t>
            </a:r>
            <a:r>
              <a:rPr lang="cs-CZ" sz="2000" dirty="0"/>
              <a:t>(vzduch) pro přenos rádiových signálů.</a:t>
            </a:r>
          </a:p>
          <a:p>
            <a:pPr marL="285750" lvl="1" indent="-285750">
              <a:spcAft>
                <a:spcPts val="200"/>
              </a:spcAft>
              <a:buFont typeface="Arial" pitchFamily="34" charset="0"/>
              <a:buChar char="•"/>
            </a:pPr>
            <a:endParaRPr lang="cs-CZ" sz="500" dirty="0" smtClean="0">
              <a:solidFill>
                <a:srgbClr val="3C3C8C"/>
              </a:solidFill>
            </a:endParaRPr>
          </a:p>
          <a:p>
            <a:pPr marL="285750" lvl="1" indent="-285750">
              <a:spcAft>
                <a:spcPts val="200"/>
              </a:spcAft>
              <a:buFont typeface="Arial" pitchFamily="34" charset="0"/>
              <a:buChar char="•"/>
            </a:pPr>
            <a:r>
              <a:rPr lang="cs-CZ" sz="2000" dirty="0" smtClean="0">
                <a:solidFill>
                  <a:srgbClr val="3C3C8C"/>
                </a:solidFill>
              </a:rPr>
              <a:t>V </a:t>
            </a:r>
            <a:r>
              <a:rPr lang="cs-CZ" sz="2000" dirty="0">
                <a:solidFill>
                  <a:srgbClr val="3C3C8C"/>
                </a:solidFill>
              </a:rPr>
              <a:t>dnešní době se metalická přenosová média využívají především v přístupových sítích (síť </a:t>
            </a:r>
            <a:r>
              <a:rPr lang="cs-CZ" sz="2000" dirty="0">
                <a:solidFill>
                  <a:srgbClr val="C00000"/>
                </a:solidFill>
              </a:rPr>
              <a:t>AN</a:t>
            </a:r>
            <a:r>
              <a:rPr lang="cs-CZ" sz="2000" dirty="0">
                <a:solidFill>
                  <a:srgbClr val="3C3C8C"/>
                </a:solidFill>
              </a:rPr>
              <a:t>) a v lokálních datových sítích (</a:t>
            </a:r>
            <a:r>
              <a:rPr lang="cs-CZ" sz="2000" dirty="0">
                <a:solidFill>
                  <a:srgbClr val="C00000"/>
                </a:solidFill>
              </a:rPr>
              <a:t>LAN</a:t>
            </a:r>
            <a:r>
              <a:rPr lang="cs-CZ" sz="2000" dirty="0">
                <a:solidFill>
                  <a:srgbClr val="3C3C8C"/>
                </a:solidFill>
              </a:rPr>
              <a:t>). </a:t>
            </a:r>
            <a:r>
              <a:rPr lang="cs-CZ" sz="2000" dirty="0" smtClean="0">
                <a:solidFill>
                  <a:srgbClr val="3C3C8C"/>
                </a:solidFill>
              </a:rPr>
              <a:t>V </a:t>
            </a:r>
            <a:r>
              <a:rPr lang="cs-CZ" sz="2000" dirty="0">
                <a:solidFill>
                  <a:srgbClr val="3C3C8C"/>
                </a:solidFill>
              </a:rPr>
              <a:t>páteřních sítích </a:t>
            </a:r>
            <a:r>
              <a:rPr lang="cs-CZ" sz="2000" dirty="0">
                <a:solidFill>
                  <a:srgbClr val="C00000"/>
                </a:solidFill>
              </a:rPr>
              <a:t>WAN</a:t>
            </a:r>
            <a:r>
              <a:rPr lang="cs-CZ" sz="2000" dirty="0">
                <a:solidFill>
                  <a:srgbClr val="3C3C8C"/>
                </a:solidFill>
              </a:rPr>
              <a:t> se jako pevná přenosová média uplatňují pouze optická vlákna</a:t>
            </a:r>
            <a:r>
              <a:rPr lang="cs-CZ" sz="2000" dirty="0" smtClean="0">
                <a:solidFill>
                  <a:srgbClr val="3C3C8C"/>
                </a:solidFill>
              </a:rPr>
              <a:t>. Ve všech úrovních telekomunikačních sítí se využívá vzduch. </a:t>
            </a:r>
            <a:endParaRPr lang="cs-CZ" sz="2000" dirty="0">
              <a:solidFill>
                <a:srgbClr val="3C3C8C"/>
              </a:solidFill>
            </a:endParaRPr>
          </a:p>
          <a:p>
            <a:pPr marL="0" lvl="1">
              <a:spcAft>
                <a:spcPts val="200"/>
              </a:spcAft>
            </a:pPr>
            <a:endParaRPr lang="cs-CZ" sz="2000" dirty="0" smtClean="0"/>
          </a:p>
          <a:p>
            <a:pPr marL="285750" lvl="1" indent="-285750">
              <a:spcAft>
                <a:spcPts val="200"/>
              </a:spcAft>
              <a:buFont typeface="Arial" pitchFamily="34" charset="0"/>
              <a:buChar char="•"/>
            </a:pPr>
            <a:endParaRPr lang="cs-CZ" sz="800" dirty="0" smtClean="0"/>
          </a:p>
        </p:txBody>
      </p:sp>
      <p:sp>
        <p:nvSpPr>
          <p:cNvPr id="3" name="Nadpis 2"/>
          <p:cNvSpPr>
            <a:spLocks noGrp="1"/>
          </p:cNvSpPr>
          <p:nvPr>
            <p:ph type="title"/>
          </p:nvPr>
        </p:nvSpPr>
        <p:spPr/>
        <p:txBody>
          <a:bodyPr/>
          <a:lstStyle/>
          <a:p>
            <a:r>
              <a:rPr lang="cs-CZ" dirty="0" smtClean="0"/>
              <a:t>Optická přenosová media </a:t>
            </a:r>
            <a:r>
              <a:rPr lang="cs-CZ" dirty="0"/>
              <a:t>pro telekomunikace</a:t>
            </a:r>
          </a:p>
        </p:txBody>
      </p:sp>
    </p:spTree>
    <p:extLst>
      <p:ext uri="{BB962C8B-B14F-4D97-AF65-F5344CB8AC3E}">
        <p14:creationId xmlns:p14="http://schemas.microsoft.com/office/powerpoint/2010/main" val="4226103108"/>
      </p:ext>
    </p:extLst>
  </p:cSld>
  <p:clrMapOvr>
    <a:masterClrMapping/>
  </p:clrMapOvr>
  <p:transition>
    <p:randomBa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20</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816703"/>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Telekomunikační okna:</a:t>
            </a:r>
          </a:p>
          <a:p>
            <a:pPr marL="285750" lvl="1" indent="-285750">
              <a:spcAft>
                <a:spcPts val="200"/>
              </a:spcAft>
              <a:buFont typeface="Arial" pitchFamily="34" charset="0"/>
              <a:buChar char="•"/>
            </a:pPr>
            <a:endParaRPr lang="cs-CZ" sz="800" dirty="0" smtClean="0">
              <a:solidFill>
                <a:srgbClr val="C00000"/>
              </a:solidFill>
            </a:endParaRPr>
          </a:p>
          <a:p>
            <a:pPr marL="285750" lvl="1" indent="-285750">
              <a:spcAft>
                <a:spcPts val="200"/>
              </a:spcAft>
              <a:buFont typeface="Arial" pitchFamily="34" charset="0"/>
              <a:buChar char="•"/>
            </a:pPr>
            <a:r>
              <a:rPr lang="cs-CZ" sz="2000" dirty="0" smtClean="0">
                <a:solidFill>
                  <a:srgbClr val="C00000"/>
                </a:solidFill>
              </a:rPr>
              <a:t>III. okno (1530 </a:t>
            </a:r>
            <a:r>
              <a:rPr lang="cs-CZ" sz="2000" dirty="0" err="1" smtClean="0">
                <a:solidFill>
                  <a:srgbClr val="C00000"/>
                </a:solidFill>
              </a:rPr>
              <a:t>nm</a:t>
            </a:r>
            <a:r>
              <a:rPr lang="cs-CZ" sz="2000" dirty="0" smtClean="0">
                <a:solidFill>
                  <a:srgbClr val="C00000"/>
                </a:solidFill>
              </a:rPr>
              <a:t> až 1656 </a:t>
            </a:r>
            <a:r>
              <a:rPr lang="cs-CZ" sz="2000" dirty="0" err="1" smtClean="0">
                <a:solidFill>
                  <a:srgbClr val="C00000"/>
                </a:solidFill>
              </a:rPr>
              <a:t>nm</a:t>
            </a:r>
            <a:r>
              <a:rPr lang="cs-CZ" sz="2000" dirty="0" smtClean="0">
                <a:solidFill>
                  <a:srgbClr val="C00000"/>
                </a:solidFill>
              </a:rPr>
              <a:t>) </a:t>
            </a:r>
            <a:r>
              <a:rPr lang="cs-CZ" sz="2000" dirty="0" smtClean="0"/>
              <a:t>– je oknem s nejnižšími hodnotami měrného útlumu u vláken na bázi SiO</a:t>
            </a:r>
            <a:r>
              <a:rPr lang="cs-CZ" sz="2000" baseline="-25000" dirty="0" smtClean="0"/>
              <a:t>2</a:t>
            </a:r>
            <a:r>
              <a:rPr lang="cs-CZ" sz="2000" dirty="0" smtClean="0"/>
              <a:t>. Proto se toto okno používá pro dálkové přenosy s nominálními vzdálenostmi většími než 60 km.</a:t>
            </a:r>
          </a:p>
          <a:p>
            <a:pPr marL="285750" lvl="1" indent="-285750">
              <a:spcAft>
                <a:spcPts val="200"/>
              </a:spcAft>
              <a:buFont typeface="Arial" pitchFamily="34" charset="0"/>
              <a:buChar char="•"/>
            </a:pPr>
            <a:endParaRPr lang="cs-CZ" sz="800" dirty="0" smtClean="0">
              <a:solidFill>
                <a:srgbClr val="C00000"/>
              </a:solidFill>
            </a:endParaRPr>
          </a:p>
          <a:p>
            <a:pPr marL="285750" lvl="1" indent="-285750">
              <a:spcAft>
                <a:spcPts val="200"/>
              </a:spcAft>
              <a:buFont typeface="Arial" pitchFamily="34" charset="0"/>
              <a:buChar char="•"/>
            </a:pPr>
            <a:r>
              <a:rPr lang="cs-CZ" sz="2000" dirty="0" smtClean="0">
                <a:solidFill>
                  <a:srgbClr val="C00000"/>
                </a:solidFill>
              </a:rPr>
              <a:t>IV. okno (1565 </a:t>
            </a:r>
            <a:r>
              <a:rPr lang="cs-CZ" sz="2000" dirty="0" err="1" smtClean="0">
                <a:solidFill>
                  <a:srgbClr val="C00000"/>
                </a:solidFill>
              </a:rPr>
              <a:t>nm</a:t>
            </a:r>
            <a:r>
              <a:rPr lang="cs-CZ" sz="2000" dirty="0" smtClean="0">
                <a:solidFill>
                  <a:srgbClr val="C00000"/>
                </a:solidFill>
              </a:rPr>
              <a:t> až 1610 </a:t>
            </a:r>
            <a:r>
              <a:rPr lang="cs-CZ" sz="2000" dirty="0" err="1" smtClean="0">
                <a:solidFill>
                  <a:srgbClr val="C00000"/>
                </a:solidFill>
              </a:rPr>
              <a:t>nm</a:t>
            </a:r>
            <a:r>
              <a:rPr lang="cs-CZ" sz="2000" dirty="0" smtClean="0">
                <a:solidFill>
                  <a:srgbClr val="C00000"/>
                </a:solidFill>
              </a:rPr>
              <a:t>) </a:t>
            </a:r>
            <a:r>
              <a:rPr lang="cs-CZ" sz="2000" dirty="0" smtClean="0"/>
              <a:t>– okno se sice nachází za absolutním minimem měrného útlumu, je však natolik ploché, že se hodnoty měrného útlumu liší jen minimálně. Využívá se dnes především ve spojení s III. oknem pro DWDM systémy.</a:t>
            </a:r>
          </a:p>
          <a:p>
            <a:pPr marL="285750" lvl="1" indent="-285750">
              <a:spcAft>
                <a:spcPts val="200"/>
              </a:spcAft>
              <a:buFont typeface="Arial" pitchFamily="34" charset="0"/>
              <a:buChar char="•"/>
            </a:pPr>
            <a:endParaRPr lang="cs-CZ" sz="800" dirty="0" smtClean="0">
              <a:solidFill>
                <a:srgbClr val="C00000"/>
              </a:solidFill>
            </a:endParaRPr>
          </a:p>
          <a:p>
            <a:pPr marL="285750" lvl="1" indent="-285750">
              <a:spcAft>
                <a:spcPts val="200"/>
              </a:spcAft>
              <a:buFont typeface="Arial" pitchFamily="34" charset="0"/>
              <a:buChar char="•"/>
            </a:pPr>
            <a:r>
              <a:rPr lang="cs-CZ" sz="2000" dirty="0" smtClean="0">
                <a:solidFill>
                  <a:srgbClr val="C00000"/>
                </a:solidFill>
              </a:rPr>
              <a:t>V</a:t>
            </a:r>
            <a:r>
              <a:rPr lang="cs-CZ" sz="2000" dirty="0">
                <a:solidFill>
                  <a:srgbClr val="C00000"/>
                </a:solidFill>
              </a:rPr>
              <a:t>. okno (</a:t>
            </a:r>
            <a:r>
              <a:rPr lang="cs-CZ" sz="2000" dirty="0" smtClean="0">
                <a:solidFill>
                  <a:srgbClr val="C00000"/>
                </a:solidFill>
              </a:rPr>
              <a:t>1335 </a:t>
            </a:r>
            <a:r>
              <a:rPr lang="cs-CZ" sz="2000" dirty="0" err="1">
                <a:solidFill>
                  <a:srgbClr val="C00000"/>
                </a:solidFill>
              </a:rPr>
              <a:t>nm</a:t>
            </a:r>
            <a:r>
              <a:rPr lang="cs-CZ" sz="2000" dirty="0">
                <a:solidFill>
                  <a:srgbClr val="C00000"/>
                </a:solidFill>
              </a:rPr>
              <a:t> až </a:t>
            </a:r>
            <a:r>
              <a:rPr lang="cs-CZ" sz="2000" dirty="0" smtClean="0">
                <a:solidFill>
                  <a:srgbClr val="C00000"/>
                </a:solidFill>
              </a:rPr>
              <a:t>1530 </a:t>
            </a:r>
            <a:r>
              <a:rPr lang="cs-CZ" sz="2000" dirty="0" err="1">
                <a:solidFill>
                  <a:srgbClr val="C00000"/>
                </a:solidFill>
              </a:rPr>
              <a:t>nm</a:t>
            </a:r>
            <a:r>
              <a:rPr lang="cs-CZ" sz="2000" dirty="0">
                <a:solidFill>
                  <a:srgbClr val="C00000"/>
                </a:solidFill>
              </a:rPr>
              <a:t>) </a:t>
            </a:r>
            <a:r>
              <a:rPr lang="cs-CZ" sz="2000" dirty="0"/>
              <a:t>– </a:t>
            </a:r>
            <a:r>
              <a:rPr lang="cs-CZ" sz="2000" dirty="0" smtClean="0"/>
              <a:t>toto okno je nejmladší, zpřístupněné díky novým technologickým postupům pro čistění materiálu pro výrobu optických vláken.</a:t>
            </a:r>
            <a:endParaRPr lang="cs-CZ" sz="2000" dirty="0"/>
          </a:p>
          <a:p>
            <a:pPr marL="285750" lvl="1" indent="-285750">
              <a:spcAft>
                <a:spcPts val="200"/>
              </a:spcAft>
              <a:buFont typeface="Arial" pitchFamily="34" charset="0"/>
              <a:buChar char="•"/>
            </a:pPr>
            <a:endParaRPr lang="cs-CZ" sz="2000" dirty="0" smtClean="0"/>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903067319"/>
      </p:ext>
    </p:extLst>
  </p:cSld>
  <p:clrMapOvr>
    <a:masterClrMapping/>
  </p:clrMapOvr>
  <p:transition>
    <p:randomBa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21</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985980"/>
          </a:xfrm>
          <a:prstGeom prst="rect">
            <a:avLst/>
          </a:prstGeom>
        </p:spPr>
        <p:txBody>
          <a:bodyPr wrap="square">
            <a:spAutoFit/>
          </a:bodyPr>
          <a:lstStyle/>
          <a:p>
            <a:pPr>
              <a:spcAft>
                <a:spcPts val="200"/>
              </a:spcAft>
            </a:pPr>
            <a:r>
              <a:rPr lang="cs-CZ" sz="2000" b="1" dirty="0">
                <a:solidFill>
                  <a:srgbClr val="C00000"/>
                </a:solidFill>
              </a:rPr>
              <a:t>Spojování optických vláken</a:t>
            </a:r>
          </a:p>
          <a:p>
            <a:pPr marL="285750" lvl="1" indent="-285750">
              <a:spcAft>
                <a:spcPts val="200"/>
              </a:spcAft>
              <a:buFont typeface="Arial" pitchFamily="34" charset="0"/>
              <a:buChar char="•"/>
            </a:pPr>
            <a:r>
              <a:rPr lang="cs-CZ" sz="2000" dirty="0" smtClean="0"/>
              <a:t>Výrobní délky optických vláken a kabelů jsou jednotky kilometrů. Je tedy zřejmé, že pro budování optických telekomunikačních tras je nutné využívat nějaké metody vzájemného spojování optických vláken (v kabelech).</a:t>
            </a:r>
          </a:p>
          <a:p>
            <a:pPr marL="285750" lvl="1" indent="-285750">
              <a:spcAft>
                <a:spcPts val="200"/>
              </a:spcAft>
              <a:buFont typeface="Arial" pitchFamily="34" charset="0"/>
              <a:buChar char="•"/>
            </a:pPr>
            <a:r>
              <a:rPr lang="cs-CZ" sz="2000" dirty="0" smtClean="0"/>
              <a:t>Při vzájemném propojování vláken máme možnost volby spojování:</a:t>
            </a:r>
            <a:endParaRPr lang="cs-CZ" sz="2000" dirty="0"/>
          </a:p>
          <a:p>
            <a:pPr marL="285750" lvl="1" indent="-285750">
              <a:spcAft>
                <a:spcPts val="200"/>
              </a:spcAft>
              <a:buFont typeface="Arial" pitchFamily="34" charset="0"/>
              <a:buChar char="•"/>
            </a:pPr>
            <a:endParaRPr lang="cs-CZ" sz="500" dirty="0" smtClean="0"/>
          </a:p>
          <a:p>
            <a:pPr marL="285750" lvl="1" indent="-285750">
              <a:spcAft>
                <a:spcPts val="200"/>
              </a:spcAft>
              <a:buFont typeface="Arial" pitchFamily="34" charset="0"/>
              <a:buChar char="•"/>
            </a:pPr>
            <a:r>
              <a:rPr lang="cs-CZ" sz="2000" dirty="0" smtClean="0">
                <a:solidFill>
                  <a:srgbClr val="C00000"/>
                </a:solidFill>
              </a:rPr>
              <a:t>Spojování konektory </a:t>
            </a:r>
            <a:r>
              <a:rPr lang="cs-CZ" sz="2000" dirty="0" smtClean="0"/>
              <a:t>přes adaptor – jedná se o rozebíratelný spoj, kdy každý konec optického vlákna je osazen speciálním konektorem. Vzájemná poloha konektorů se fixuje adaptorem (spojkou). </a:t>
            </a:r>
          </a:p>
          <a:p>
            <a:pPr marL="285750" lvl="1" indent="-285750">
              <a:spcAft>
                <a:spcPts val="200"/>
              </a:spcAft>
              <a:buFont typeface="Arial" pitchFamily="34" charset="0"/>
              <a:buChar char="•"/>
            </a:pPr>
            <a:r>
              <a:rPr lang="cs-CZ" sz="2000" dirty="0" smtClean="0">
                <a:solidFill>
                  <a:srgbClr val="C00000"/>
                </a:solidFill>
              </a:rPr>
              <a:t>Spojování mechanickou spojkou </a:t>
            </a:r>
            <a:r>
              <a:rPr lang="cs-CZ" sz="2000" dirty="0" smtClean="0"/>
              <a:t>– spojky existují ve variantě rozebíratelné i nerozebíratelné. Spojka je speciální mechanický přípravek umožňující fixaci vzájemné polohy vláken (šroubovaní mechanické spojky, teplem smrštitelné, imerzní gel).</a:t>
            </a:r>
          </a:p>
          <a:p>
            <a:pPr marL="285750" lvl="1" indent="-285750">
              <a:spcAft>
                <a:spcPts val="200"/>
              </a:spcAft>
              <a:buFont typeface="Arial" pitchFamily="34" charset="0"/>
              <a:buChar char="•"/>
            </a:pPr>
            <a:r>
              <a:rPr lang="cs-CZ" sz="2000" dirty="0" smtClean="0">
                <a:solidFill>
                  <a:srgbClr val="C00000"/>
                </a:solidFill>
              </a:rPr>
              <a:t>Spojování svařováním </a:t>
            </a:r>
            <a:r>
              <a:rPr lang="cs-CZ" sz="2000" dirty="0" smtClean="0"/>
              <a:t>– jedná se o nerozebíratelný spoj, který se vytvoří za pomocí speciálního přístroje – svářečky – na úrovni krystalické struktury materiálu vlákna.</a:t>
            </a:r>
            <a:endParaRPr lang="cs-CZ" sz="2000" dirty="0"/>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3917982350"/>
      </p:ext>
    </p:extLst>
  </p:cSld>
  <p:clrMapOvr>
    <a:masterClrMapping/>
  </p:clrMapOvr>
  <p:transition>
    <p:randomBa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888518"/>
          </a:xfrm>
          <a:prstGeom prst="rect">
            <a:avLst/>
          </a:prstGeom>
        </p:spPr>
        <p:txBody>
          <a:bodyPr wrap="square">
            <a:spAutoFit/>
          </a:bodyPr>
          <a:lstStyle/>
          <a:p>
            <a:pPr>
              <a:spcAft>
                <a:spcPts val="200"/>
              </a:spcAft>
            </a:pPr>
            <a:r>
              <a:rPr lang="cs-CZ" sz="2000" b="1" dirty="0">
                <a:solidFill>
                  <a:srgbClr val="C00000"/>
                </a:solidFill>
              </a:rPr>
              <a:t>Spojování optických vláken</a:t>
            </a:r>
          </a:p>
          <a:p>
            <a:pPr marL="342900" lvl="1" indent="-342900">
              <a:spcAft>
                <a:spcPts val="200"/>
              </a:spcAft>
              <a:buFont typeface="Arial" panose="020B0604020202020204" pitchFamily="34" charset="0"/>
              <a:buChar char="•"/>
            </a:pPr>
            <a:endParaRPr lang="cs-CZ" sz="800" dirty="0" smtClean="0"/>
          </a:p>
          <a:p>
            <a:pPr marL="342900" lvl="1" indent="-342900">
              <a:spcAft>
                <a:spcPts val="200"/>
              </a:spcAft>
              <a:buFont typeface="Arial" panose="020B0604020202020204" pitchFamily="34" charset="0"/>
              <a:buChar char="•"/>
            </a:pPr>
            <a:r>
              <a:rPr lang="cs-CZ" sz="2000" dirty="0" smtClean="0"/>
              <a:t>Veškeré </a:t>
            </a:r>
            <a:r>
              <a:rPr lang="cs-CZ" sz="2000" dirty="0">
                <a:solidFill>
                  <a:srgbClr val="C00000"/>
                </a:solidFill>
              </a:rPr>
              <a:t>spoje</a:t>
            </a:r>
            <a:r>
              <a:rPr lang="cs-CZ" sz="2000" dirty="0"/>
              <a:t> optických vláken jsou </a:t>
            </a:r>
            <a:r>
              <a:rPr lang="cs-CZ" sz="2000" dirty="0">
                <a:solidFill>
                  <a:srgbClr val="C00000"/>
                </a:solidFill>
              </a:rPr>
              <a:t>zdrojem ztrát </a:t>
            </a:r>
            <a:r>
              <a:rPr lang="cs-CZ" sz="2000" dirty="0"/>
              <a:t>během přenosu optického výkonu. </a:t>
            </a:r>
            <a:endParaRPr lang="cs-CZ" sz="2000" dirty="0" smtClean="0"/>
          </a:p>
          <a:p>
            <a:pPr marL="342900" lvl="1" indent="-342900">
              <a:spcAft>
                <a:spcPts val="200"/>
              </a:spcAft>
              <a:buFont typeface="Arial" panose="020B0604020202020204" pitchFamily="34" charset="0"/>
              <a:buChar char="•"/>
            </a:pPr>
            <a:endParaRPr lang="cs-CZ" sz="800" dirty="0" smtClean="0"/>
          </a:p>
          <a:p>
            <a:pPr marL="342900" lvl="1" indent="-342900">
              <a:spcAft>
                <a:spcPts val="200"/>
              </a:spcAft>
              <a:buFont typeface="Arial" panose="020B0604020202020204" pitchFamily="34" charset="0"/>
              <a:buChar char="•"/>
            </a:pPr>
            <a:r>
              <a:rPr lang="cs-CZ" sz="2000" dirty="0" smtClean="0"/>
              <a:t>Použití konektorů:</a:t>
            </a:r>
          </a:p>
          <a:p>
            <a:pPr marL="800100" lvl="2" indent="-342900">
              <a:spcAft>
                <a:spcPts val="200"/>
              </a:spcAft>
              <a:buFont typeface="Arial" panose="020B0604020202020204" pitchFamily="34" charset="0"/>
              <a:buChar char="•"/>
            </a:pPr>
            <a:r>
              <a:rPr lang="cs-CZ" dirty="0" smtClean="0"/>
              <a:t>Výhodou je možnost rozebíratelného spojení.</a:t>
            </a:r>
            <a:endParaRPr lang="cs-CZ" dirty="0"/>
          </a:p>
          <a:p>
            <a:pPr marL="800100" lvl="2" indent="-342900">
              <a:spcAft>
                <a:spcPts val="200"/>
              </a:spcAft>
              <a:buFont typeface="Arial" panose="020B0604020202020204" pitchFamily="34" charset="0"/>
              <a:buChar char="•"/>
            </a:pPr>
            <a:r>
              <a:rPr lang="cs-CZ" dirty="0" smtClean="0"/>
              <a:t>Nevýhodou </a:t>
            </a:r>
            <a:r>
              <a:rPr lang="cs-CZ" dirty="0"/>
              <a:t>konektorů je větší útlum.</a:t>
            </a:r>
          </a:p>
          <a:p>
            <a:pPr marL="342900" lvl="1" indent="-342900">
              <a:spcAft>
                <a:spcPts val="200"/>
              </a:spcAft>
              <a:buFont typeface="Arial" panose="020B0604020202020204" pitchFamily="34" charset="0"/>
              <a:buChar char="•"/>
            </a:pPr>
            <a:endParaRPr lang="cs-CZ" sz="800" dirty="0" smtClean="0"/>
          </a:p>
          <a:p>
            <a:pPr marL="342900" lvl="1" indent="-342900">
              <a:spcAft>
                <a:spcPts val="200"/>
              </a:spcAft>
              <a:buFont typeface="Arial" panose="020B0604020202020204" pitchFamily="34" charset="0"/>
              <a:buChar char="•"/>
            </a:pPr>
            <a:r>
              <a:rPr lang="cs-CZ" sz="2000" dirty="0" smtClean="0"/>
              <a:t>Použití svarů:</a:t>
            </a:r>
          </a:p>
          <a:p>
            <a:pPr marL="800100" lvl="2" indent="-342900">
              <a:spcAft>
                <a:spcPts val="200"/>
              </a:spcAft>
              <a:buFont typeface="Arial" panose="020B0604020202020204" pitchFamily="34" charset="0"/>
              <a:buChar char="•"/>
            </a:pPr>
            <a:r>
              <a:rPr lang="cs-CZ" dirty="0" smtClean="0"/>
              <a:t>Výhodou je jednoduchý </a:t>
            </a:r>
            <a:r>
              <a:rPr lang="cs-CZ" dirty="0"/>
              <a:t>postup svaření ve srovnání s </a:t>
            </a:r>
            <a:r>
              <a:rPr lang="cs-CZ" dirty="0" err="1"/>
              <a:t>konektorováním</a:t>
            </a:r>
            <a:r>
              <a:rPr lang="cs-CZ" dirty="0"/>
              <a:t>, nízké odrazy a nízký </a:t>
            </a:r>
            <a:r>
              <a:rPr lang="cs-CZ" dirty="0" smtClean="0"/>
              <a:t>útlum svaru.</a:t>
            </a:r>
            <a:endParaRPr lang="cs-CZ" dirty="0"/>
          </a:p>
          <a:p>
            <a:pPr marL="800100" lvl="2" indent="-342900">
              <a:spcAft>
                <a:spcPts val="200"/>
              </a:spcAft>
              <a:buFont typeface="Arial" panose="020B0604020202020204" pitchFamily="34" charset="0"/>
              <a:buChar char="•"/>
            </a:pPr>
            <a:r>
              <a:rPr lang="cs-CZ" dirty="0" smtClean="0"/>
              <a:t>Nevýhodou svarů je nízká odolnost na ohyby a nerozebíratelné spojení.</a:t>
            </a:r>
          </a:p>
          <a:p>
            <a:pPr marL="800100" lvl="2" indent="-342900">
              <a:spcAft>
                <a:spcPts val="200"/>
              </a:spcAft>
              <a:buFont typeface="Arial" panose="020B0604020202020204" pitchFamily="34" charset="0"/>
              <a:buChar char="•"/>
            </a:pPr>
            <a:endParaRPr lang="cs-CZ" sz="800" dirty="0" smtClean="0"/>
          </a:p>
          <a:p>
            <a:pPr marL="342900" lvl="1" indent="-342900">
              <a:spcAft>
                <a:spcPts val="200"/>
              </a:spcAft>
              <a:buFont typeface="Arial" panose="020B0604020202020204" pitchFamily="34" charset="0"/>
              <a:buChar char="•"/>
            </a:pPr>
            <a:r>
              <a:rPr lang="cs-CZ" sz="2000" dirty="0" smtClean="0"/>
              <a:t>Použití spojek:</a:t>
            </a:r>
          </a:p>
          <a:p>
            <a:pPr marL="800100" lvl="2" indent="-342900">
              <a:spcAft>
                <a:spcPts val="200"/>
              </a:spcAft>
              <a:buFont typeface="Arial" panose="020B0604020202020204" pitchFamily="34" charset="0"/>
              <a:buChar char="•"/>
            </a:pPr>
            <a:r>
              <a:rPr lang="cs-CZ" dirty="0" smtClean="0"/>
              <a:t>Spojky stojí svými výhodami mezi konektory a svary. Umožňují například rozebíratelné spoje s nižšími hodnotami útlumu spoje.</a:t>
            </a:r>
            <a:endParaRPr lang="cs-CZ" dirty="0"/>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102349770"/>
      </p:ext>
    </p:extLst>
  </p:cSld>
  <p:clrMapOvr>
    <a:masterClrMapping/>
  </p:clrMapOvr>
  <p:transition>
    <p:randomBa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791055"/>
          </a:xfrm>
          <a:prstGeom prst="rect">
            <a:avLst/>
          </a:prstGeom>
        </p:spPr>
        <p:txBody>
          <a:bodyPr wrap="square">
            <a:spAutoFit/>
          </a:bodyPr>
          <a:lstStyle/>
          <a:p>
            <a:pPr>
              <a:spcAft>
                <a:spcPts val="200"/>
              </a:spcAft>
            </a:pPr>
            <a:r>
              <a:rPr lang="cs-CZ" sz="2000" b="1" dirty="0">
                <a:solidFill>
                  <a:srgbClr val="C00000"/>
                </a:solidFill>
              </a:rPr>
              <a:t>Spojování optických vláken</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Hlavní požadavky na konektory jsou:</a:t>
            </a:r>
          </a:p>
          <a:p>
            <a:pPr marL="742950" lvl="2" indent="-285750">
              <a:spcAft>
                <a:spcPts val="200"/>
              </a:spcAft>
              <a:buFont typeface="Arial" pitchFamily="34" charset="0"/>
              <a:buChar char="•"/>
            </a:pPr>
            <a:endParaRPr lang="cs-CZ" sz="800" dirty="0" smtClean="0">
              <a:solidFill>
                <a:srgbClr val="C00000"/>
              </a:solidFill>
            </a:endParaRPr>
          </a:p>
          <a:p>
            <a:pPr marL="742950" lvl="2" indent="-285750">
              <a:spcAft>
                <a:spcPts val="200"/>
              </a:spcAft>
              <a:buFont typeface="Arial" pitchFamily="34" charset="0"/>
              <a:buChar char="•"/>
            </a:pPr>
            <a:r>
              <a:rPr lang="cs-CZ" sz="2000" dirty="0" smtClean="0">
                <a:solidFill>
                  <a:srgbClr val="C00000"/>
                </a:solidFill>
              </a:rPr>
              <a:t>Malý vložný útlum </a:t>
            </a:r>
            <a:r>
              <a:rPr lang="cs-CZ" sz="2000" dirty="0" smtClean="0"/>
              <a:t>– snahou je, aby konektorový spoj zbytečně nezvyšoval celkový útlum optické trasy.</a:t>
            </a:r>
          </a:p>
          <a:p>
            <a:pPr marL="742950" lvl="2" indent="-285750">
              <a:spcAft>
                <a:spcPts val="200"/>
              </a:spcAft>
              <a:buFont typeface="Arial" pitchFamily="34" charset="0"/>
              <a:buChar char="•"/>
            </a:pPr>
            <a:endParaRPr lang="cs-CZ" sz="800" dirty="0" smtClean="0"/>
          </a:p>
          <a:p>
            <a:pPr marL="742950" lvl="2" indent="-285750">
              <a:spcAft>
                <a:spcPts val="200"/>
              </a:spcAft>
              <a:buFont typeface="Arial" pitchFamily="34" charset="0"/>
              <a:buChar char="•"/>
            </a:pPr>
            <a:r>
              <a:rPr lang="cs-CZ" sz="2000" dirty="0" smtClean="0">
                <a:solidFill>
                  <a:srgbClr val="C00000"/>
                </a:solidFill>
              </a:rPr>
              <a:t>Velký útlum odrazu </a:t>
            </a:r>
            <a:r>
              <a:rPr lang="cs-CZ" sz="2000" dirty="0" smtClean="0"/>
              <a:t>– na konektorovém spoji bude vždy existovat nehomogenita (rozhraní vlákno – vzduch - vlákno), na kterém bude docházet k odrazům optického signálu. Snahou je, aby útlum odrazu byl co nejvyšší, to znamená, aby se co nejvíce potlačoval odražený signál. Zpravidla odražený signál </a:t>
            </a:r>
            <a:r>
              <a:rPr lang="cs-CZ" sz="2000" dirty="0"/>
              <a:t>směruje po </a:t>
            </a:r>
            <a:r>
              <a:rPr lang="cs-CZ" sz="2000" dirty="0" smtClean="0"/>
              <a:t>kolmém dopadu na nehomogenitu zpět do vlákna (do zdroje). Což může mít fatální následky například na optické zesilovače a může vést k jejich zničení.</a:t>
            </a:r>
          </a:p>
          <a:p>
            <a:pPr marL="742950" lvl="2" indent="-285750">
              <a:spcAft>
                <a:spcPts val="200"/>
              </a:spcAft>
              <a:buFont typeface="Arial" pitchFamily="34" charset="0"/>
              <a:buChar char="•"/>
            </a:pPr>
            <a:endParaRPr lang="cs-CZ" sz="800" dirty="0" smtClean="0"/>
          </a:p>
          <a:p>
            <a:pPr marL="742950" lvl="2" indent="-285750">
              <a:spcAft>
                <a:spcPts val="200"/>
              </a:spcAft>
              <a:buFont typeface="Arial" pitchFamily="34" charset="0"/>
              <a:buChar char="•"/>
            </a:pPr>
            <a:r>
              <a:rPr lang="cs-CZ" sz="2000" dirty="0" smtClean="0">
                <a:solidFill>
                  <a:srgbClr val="C00000"/>
                </a:solidFill>
              </a:rPr>
              <a:t>Vysoká životnost a spolehlivost </a:t>
            </a:r>
            <a:r>
              <a:rPr lang="cs-CZ" sz="2000" dirty="0" smtClean="0"/>
              <a:t>– cílem je maximalizování počtu rozebrání a složení spoje s konektory.</a:t>
            </a:r>
            <a:endParaRPr lang="cs-CZ" sz="800" dirty="0" smtClean="0"/>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3890037263"/>
      </p:ext>
    </p:extLst>
  </p:cSld>
  <p:clrMapOvr>
    <a:masterClrMapping/>
  </p:clrMapOvr>
  <p:transition>
    <p:randomBa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24</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2472472"/>
          </a:xfrm>
          <a:prstGeom prst="rect">
            <a:avLst/>
          </a:prstGeom>
        </p:spPr>
        <p:txBody>
          <a:bodyPr wrap="square">
            <a:spAutoFit/>
          </a:bodyPr>
          <a:lstStyle/>
          <a:p>
            <a:pPr>
              <a:spcAft>
                <a:spcPts val="200"/>
              </a:spcAft>
            </a:pPr>
            <a:r>
              <a:rPr lang="cs-CZ" sz="2000" b="1" dirty="0">
                <a:solidFill>
                  <a:srgbClr val="C00000"/>
                </a:solidFill>
              </a:rPr>
              <a:t>Spojování optických vláken</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V praxi existuje celá řada různých konektorů, pro jednotlivé typy optických vláken a s různými fixačními mechanismy (šroubováním, bajonetem, prostým zasunutím,...).</a:t>
            </a:r>
          </a:p>
          <a:p>
            <a:pPr marL="285750" lvl="1" indent="-285750">
              <a:spcAft>
                <a:spcPts val="200"/>
              </a:spcAft>
              <a:buFont typeface="Arial" pitchFamily="34" charset="0"/>
              <a:buChar char="•"/>
            </a:pPr>
            <a:r>
              <a:rPr lang="cs-CZ" sz="2000" dirty="0" smtClean="0"/>
              <a:t>Konektory ale mají společné některé rysy – tahovou objímku, tělo konektoru, feruli pro vystředění polohy optického vlákna.</a:t>
            </a:r>
          </a:p>
          <a:p>
            <a:pPr marL="285750" lvl="1" indent="-285750">
              <a:spcAft>
                <a:spcPts val="200"/>
              </a:spcAft>
              <a:buFont typeface="Arial" pitchFamily="34" charset="0"/>
              <a:buChar char="•"/>
            </a:pPr>
            <a:endParaRPr lang="cs-CZ" sz="2000" dirty="0"/>
          </a:p>
        </p:txBody>
      </p:sp>
      <p:sp>
        <p:nvSpPr>
          <p:cNvPr id="3" name="Nadpis 2"/>
          <p:cNvSpPr>
            <a:spLocks noGrp="1"/>
          </p:cNvSpPr>
          <p:nvPr>
            <p:ph type="title"/>
          </p:nvPr>
        </p:nvSpPr>
        <p:spPr/>
        <p:txBody>
          <a:bodyPr/>
          <a:lstStyle/>
          <a:p>
            <a:r>
              <a:rPr lang="cs-CZ" dirty="0"/>
              <a:t>Optická přenosová media pro telekomunikace</a:t>
            </a:r>
          </a:p>
        </p:txBody>
      </p:sp>
      <p:pic>
        <p:nvPicPr>
          <p:cNvPr id="2" name="Obrázek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01670" y="3534937"/>
            <a:ext cx="5611721" cy="2980163"/>
          </a:xfrm>
          <a:prstGeom prst="rect">
            <a:avLst/>
          </a:prstGeom>
        </p:spPr>
      </p:pic>
    </p:spTree>
    <p:extLst>
      <p:ext uri="{BB962C8B-B14F-4D97-AF65-F5344CB8AC3E}">
        <p14:creationId xmlns:p14="http://schemas.microsoft.com/office/powerpoint/2010/main" val="2980627653"/>
      </p:ext>
    </p:extLst>
  </p:cSld>
  <p:clrMapOvr>
    <a:masterClrMapping/>
  </p:clrMapOvr>
  <p:transition>
    <p:randomBa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25</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00110"/>
          </a:xfrm>
          <a:prstGeom prst="rect">
            <a:avLst/>
          </a:prstGeom>
        </p:spPr>
        <p:txBody>
          <a:bodyPr wrap="square">
            <a:spAutoFit/>
          </a:bodyPr>
          <a:lstStyle/>
          <a:p>
            <a:pPr>
              <a:spcAft>
                <a:spcPts val="200"/>
              </a:spcAft>
            </a:pPr>
            <a:r>
              <a:rPr lang="cs-CZ" sz="2000" b="1" dirty="0">
                <a:solidFill>
                  <a:srgbClr val="C00000"/>
                </a:solidFill>
              </a:rPr>
              <a:t>Spojování optických </a:t>
            </a:r>
            <a:r>
              <a:rPr lang="cs-CZ" sz="2000" b="1" dirty="0" smtClean="0">
                <a:solidFill>
                  <a:srgbClr val="C00000"/>
                </a:solidFill>
              </a:rPr>
              <a:t>vláken – tvar ferule optických konektorů</a:t>
            </a:r>
            <a:endParaRPr lang="cs-CZ" sz="2000" b="1" dirty="0">
              <a:solidFill>
                <a:srgbClr val="C00000"/>
              </a:solidFill>
            </a:endParaRPr>
          </a:p>
        </p:txBody>
      </p:sp>
      <p:sp>
        <p:nvSpPr>
          <p:cNvPr id="3" name="Nadpis 2"/>
          <p:cNvSpPr>
            <a:spLocks noGrp="1"/>
          </p:cNvSpPr>
          <p:nvPr>
            <p:ph type="title"/>
          </p:nvPr>
        </p:nvSpPr>
        <p:spPr/>
        <p:txBody>
          <a:bodyPr/>
          <a:lstStyle/>
          <a:p>
            <a:r>
              <a:rPr lang="cs-CZ" dirty="0"/>
              <a:t>Optická přenosová media pro telekomunikace</a:t>
            </a:r>
          </a:p>
        </p:txBody>
      </p:sp>
      <p:pic>
        <p:nvPicPr>
          <p:cNvPr id="2" name="Obrázek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0864" y="1745206"/>
            <a:ext cx="7382271" cy="4322073"/>
          </a:xfrm>
          <a:prstGeom prst="rect">
            <a:avLst/>
          </a:prstGeom>
        </p:spPr>
      </p:pic>
    </p:spTree>
    <p:extLst>
      <p:ext uri="{BB962C8B-B14F-4D97-AF65-F5344CB8AC3E}">
        <p14:creationId xmlns:p14="http://schemas.microsoft.com/office/powerpoint/2010/main" val="247420024"/>
      </p:ext>
    </p:extLst>
  </p:cSld>
  <p:clrMapOvr>
    <a:masterClrMapping/>
  </p:clrMapOvr>
  <p:transition>
    <p:randomBa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6" name="Picture 8" descr="http://img.diytrade.com/cdimg/388588/1786737/0/1214894086/Optical_fiber_connecto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0" y="2512903"/>
            <a:ext cx="2806778" cy="2572352"/>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www.alternetivo.cz/konektor-opticky-splice-on-sc-apc-pro-drop-kabely-2-az-3-2mm-2x-3-1mm-os1-9-125-sm-kompletni-utlum-do-0-2db_ies4327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0985" y="2874791"/>
            <a:ext cx="3850313" cy="2498879"/>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26</a:t>
            </a:fld>
            <a:endParaRPr lang="cs-CZ"/>
          </a:p>
        </p:txBody>
      </p:sp>
      <p:pic>
        <p:nvPicPr>
          <p:cNvPr id="5" name="obrázek 482" descr="Logo_final_cervena"/>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1523494"/>
          </a:xfrm>
          <a:prstGeom prst="rect">
            <a:avLst/>
          </a:prstGeom>
        </p:spPr>
        <p:txBody>
          <a:bodyPr wrap="square">
            <a:spAutoFit/>
          </a:bodyPr>
          <a:lstStyle/>
          <a:p>
            <a:pPr>
              <a:spcAft>
                <a:spcPts val="200"/>
              </a:spcAft>
            </a:pPr>
            <a:r>
              <a:rPr lang="cs-CZ" sz="2000" b="1" dirty="0">
                <a:solidFill>
                  <a:srgbClr val="C00000"/>
                </a:solidFill>
              </a:rPr>
              <a:t>Spojování optických </a:t>
            </a:r>
            <a:r>
              <a:rPr lang="cs-CZ" sz="2000" b="1" dirty="0" smtClean="0">
                <a:solidFill>
                  <a:srgbClr val="C00000"/>
                </a:solidFill>
              </a:rPr>
              <a:t>vláken – příklady konektorů</a:t>
            </a:r>
            <a:endParaRPr lang="cs-CZ" sz="2000" b="1" dirty="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Typ SC – kompozitní nebo keramická ferule, kovové tělo konektoru, použito především pro SM vlákna.</a:t>
            </a:r>
          </a:p>
          <a:p>
            <a:pPr marL="285750" lvl="1" indent="-285750">
              <a:spcAft>
                <a:spcPts val="200"/>
              </a:spcAft>
              <a:buFont typeface="Arial" pitchFamily="34" charset="0"/>
              <a:buChar char="•"/>
            </a:pPr>
            <a:endParaRPr lang="cs-CZ" sz="2000" dirty="0"/>
          </a:p>
        </p:txBody>
      </p:sp>
      <p:sp>
        <p:nvSpPr>
          <p:cNvPr id="3" name="Nadpis 2"/>
          <p:cNvSpPr>
            <a:spLocks noGrp="1"/>
          </p:cNvSpPr>
          <p:nvPr>
            <p:ph type="title"/>
          </p:nvPr>
        </p:nvSpPr>
        <p:spPr/>
        <p:txBody>
          <a:bodyPr/>
          <a:lstStyle/>
          <a:p>
            <a:r>
              <a:rPr lang="cs-CZ" dirty="0"/>
              <a:t>Optická přenosová media pro telekomunikace</a:t>
            </a:r>
          </a:p>
        </p:txBody>
      </p:sp>
      <p:pic>
        <p:nvPicPr>
          <p:cNvPr id="12298" name="Picture 10" descr="http://technetksa.com/images/Fibre/adapter-0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478" y="4497568"/>
            <a:ext cx="3825410" cy="1628595"/>
          </a:xfrm>
          <a:prstGeom prst="rect">
            <a:avLst/>
          </a:prstGeom>
          <a:noFill/>
          <a:extLst>
            <a:ext uri="{909E8E84-426E-40DD-AFC4-6F175D3DCCD1}">
              <a14:hiddenFill xmlns:a14="http://schemas.microsoft.com/office/drawing/2010/main">
                <a:solidFill>
                  <a:srgbClr val="FFFFFF"/>
                </a:solidFill>
              </a14:hiddenFill>
            </a:ext>
          </a:extLst>
        </p:spPr>
      </p:pic>
      <p:sp>
        <p:nvSpPr>
          <p:cNvPr id="7" name="TextovéPole 6"/>
          <p:cNvSpPr txBox="1"/>
          <p:nvPr/>
        </p:nvSpPr>
        <p:spPr>
          <a:xfrm>
            <a:off x="3586821" y="5473907"/>
            <a:ext cx="5404108" cy="369332"/>
          </a:xfrm>
          <a:prstGeom prst="rect">
            <a:avLst/>
          </a:prstGeom>
          <a:noFill/>
        </p:spPr>
        <p:txBody>
          <a:bodyPr wrap="none" rtlCol="0">
            <a:spAutoFit/>
          </a:bodyPr>
          <a:lstStyle/>
          <a:p>
            <a:r>
              <a:rPr lang="cs-CZ" dirty="0" smtClean="0"/>
              <a:t>Konektor s ferulí PC (modrý), s ferulí APC (zelený).</a:t>
            </a:r>
            <a:endParaRPr lang="cs-CZ" dirty="0"/>
          </a:p>
        </p:txBody>
      </p:sp>
      <p:sp>
        <p:nvSpPr>
          <p:cNvPr id="14" name="TextovéPole 13"/>
          <p:cNvSpPr txBox="1"/>
          <p:nvPr/>
        </p:nvSpPr>
        <p:spPr>
          <a:xfrm>
            <a:off x="901288" y="5731586"/>
            <a:ext cx="1351652" cy="369332"/>
          </a:xfrm>
          <a:prstGeom prst="rect">
            <a:avLst/>
          </a:prstGeom>
          <a:noFill/>
        </p:spPr>
        <p:txBody>
          <a:bodyPr wrap="none" rtlCol="0">
            <a:spAutoFit/>
          </a:bodyPr>
          <a:lstStyle/>
          <a:p>
            <a:r>
              <a:rPr lang="cs-CZ" dirty="0" smtClean="0"/>
              <a:t>SC adaptor</a:t>
            </a:r>
            <a:endParaRPr lang="cs-CZ" dirty="0"/>
          </a:p>
        </p:txBody>
      </p:sp>
    </p:spTree>
    <p:extLst>
      <p:ext uri="{BB962C8B-B14F-4D97-AF65-F5344CB8AC3E}">
        <p14:creationId xmlns:p14="http://schemas.microsoft.com/office/powerpoint/2010/main" val="1656218340"/>
      </p:ext>
    </p:extLst>
  </p:cSld>
  <p:clrMapOvr>
    <a:masterClrMapping/>
  </p:clrMapOvr>
  <p:transition>
    <p:randomBa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8" name="Picture 8" descr="http://www.rayatadbir.com/images/rayatadbir/products/adaptors/adaptor_lc_w48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344" y="3631735"/>
            <a:ext cx="2721440" cy="2721440"/>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27</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1215717"/>
          </a:xfrm>
          <a:prstGeom prst="rect">
            <a:avLst/>
          </a:prstGeom>
        </p:spPr>
        <p:txBody>
          <a:bodyPr wrap="square">
            <a:spAutoFit/>
          </a:bodyPr>
          <a:lstStyle/>
          <a:p>
            <a:pPr>
              <a:spcAft>
                <a:spcPts val="200"/>
              </a:spcAft>
            </a:pPr>
            <a:r>
              <a:rPr lang="cs-CZ" sz="2000" b="1" dirty="0">
                <a:solidFill>
                  <a:srgbClr val="C00000"/>
                </a:solidFill>
              </a:rPr>
              <a:t>Spojování optických </a:t>
            </a:r>
            <a:r>
              <a:rPr lang="cs-CZ" sz="2000" b="1" dirty="0" smtClean="0">
                <a:solidFill>
                  <a:srgbClr val="C00000"/>
                </a:solidFill>
              </a:rPr>
              <a:t>vláken – příklady konektorů</a:t>
            </a:r>
            <a:endParaRPr lang="cs-CZ" sz="2000" b="1" dirty="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Typ LC – rozměrově minimalizovaná varianta konektoru SC.</a:t>
            </a:r>
          </a:p>
          <a:p>
            <a:pPr marL="285750" lvl="1" indent="-285750">
              <a:spcAft>
                <a:spcPts val="200"/>
              </a:spcAft>
              <a:buFont typeface="Arial" pitchFamily="34" charset="0"/>
              <a:buChar char="•"/>
            </a:pPr>
            <a:endParaRPr lang="cs-CZ" sz="2000" dirty="0"/>
          </a:p>
        </p:txBody>
      </p:sp>
      <p:sp>
        <p:nvSpPr>
          <p:cNvPr id="3" name="Nadpis 2"/>
          <p:cNvSpPr>
            <a:spLocks noGrp="1"/>
          </p:cNvSpPr>
          <p:nvPr>
            <p:ph type="title"/>
          </p:nvPr>
        </p:nvSpPr>
        <p:spPr/>
        <p:txBody>
          <a:bodyPr/>
          <a:lstStyle/>
          <a:p>
            <a:r>
              <a:rPr lang="cs-CZ" dirty="0"/>
              <a:t>Optická přenosová media pro telekomunikace</a:t>
            </a:r>
          </a:p>
        </p:txBody>
      </p:sp>
      <p:sp>
        <p:nvSpPr>
          <p:cNvPr id="7" name="TextovéPole 6"/>
          <p:cNvSpPr txBox="1"/>
          <p:nvPr/>
        </p:nvSpPr>
        <p:spPr>
          <a:xfrm>
            <a:off x="3352542" y="5658573"/>
            <a:ext cx="5404108" cy="369332"/>
          </a:xfrm>
          <a:prstGeom prst="rect">
            <a:avLst/>
          </a:prstGeom>
          <a:noFill/>
        </p:spPr>
        <p:txBody>
          <a:bodyPr wrap="none" rtlCol="0">
            <a:spAutoFit/>
          </a:bodyPr>
          <a:lstStyle/>
          <a:p>
            <a:r>
              <a:rPr lang="cs-CZ" dirty="0" smtClean="0"/>
              <a:t>Konektor s ferulí PC (modrý), s ferulí APC (zelený).</a:t>
            </a:r>
            <a:endParaRPr lang="cs-CZ" dirty="0"/>
          </a:p>
        </p:txBody>
      </p:sp>
      <p:pic>
        <p:nvPicPr>
          <p:cNvPr id="15362" name="Picture 2" descr="http://www.simandl.cz/stranky/elektro/optika/obrazky/lc_konekto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123" y="2329927"/>
            <a:ext cx="2857500" cy="1962150"/>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http://sanwa-us.com/wp-content/uploads/2012/06/LC-PM-connector-combined4.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9810" y="2184500"/>
            <a:ext cx="3602386" cy="3310728"/>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http://www.c2g.com/uk/static/content/images/resources/connector-guides/450/030_lc_m_duplex_is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18784" y="3345559"/>
            <a:ext cx="2056381" cy="2056381"/>
          </a:xfrm>
          <a:prstGeom prst="rect">
            <a:avLst/>
          </a:prstGeom>
          <a:noFill/>
          <a:extLst>
            <a:ext uri="{909E8E84-426E-40DD-AFC4-6F175D3DCCD1}">
              <a14:hiddenFill xmlns:a14="http://schemas.microsoft.com/office/drawing/2010/main">
                <a:solidFill>
                  <a:srgbClr val="FFFFFF"/>
                </a:solidFill>
              </a14:hiddenFill>
            </a:ext>
          </a:extLst>
        </p:spPr>
      </p:pic>
      <p:sp>
        <p:nvSpPr>
          <p:cNvPr id="14" name="TextovéPole 13"/>
          <p:cNvSpPr txBox="1"/>
          <p:nvPr/>
        </p:nvSpPr>
        <p:spPr>
          <a:xfrm>
            <a:off x="529577" y="5590537"/>
            <a:ext cx="2056973" cy="369332"/>
          </a:xfrm>
          <a:prstGeom prst="rect">
            <a:avLst/>
          </a:prstGeom>
          <a:noFill/>
        </p:spPr>
        <p:txBody>
          <a:bodyPr wrap="none" rtlCol="0">
            <a:spAutoFit/>
          </a:bodyPr>
          <a:lstStyle/>
          <a:p>
            <a:r>
              <a:rPr lang="cs-CZ" dirty="0" smtClean="0"/>
              <a:t>Duplexní adaptory</a:t>
            </a:r>
            <a:endParaRPr lang="cs-CZ" dirty="0"/>
          </a:p>
        </p:txBody>
      </p:sp>
    </p:spTree>
    <p:extLst>
      <p:ext uri="{BB962C8B-B14F-4D97-AF65-F5344CB8AC3E}">
        <p14:creationId xmlns:p14="http://schemas.microsoft.com/office/powerpoint/2010/main" val="1967029438"/>
      </p:ext>
    </p:extLst>
  </p:cSld>
  <p:clrMapOvr>
    <a:masterClrMapping/>
  </p:clrMapOvr>
  <p:transition>
    <p:randomBa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28</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1523494"/>
          </a:xfrm>
          <a:prstGeom prst="rect">
            <a:avLst/>
          </a:prstGeom>
        </p:spPr>
        <p:txBody>
          <a:bodyPr wrap="square">
            <a:spAutoFit/>
          </a:bodyPr>
          <a:lstStyle/>
          <a:p>
            <a:pPr>
              <a:spcAft>
                <a:spcPts val="200"/>
              </a:spcAft>
            </a:pPr>
            <a:r>
              <a:rPr lang="cs-CZ" sz="2000" b="1" dirty="0">
                <a:solidFill>
                  <a:srgbClr val="C00000"/>
                </a:solidFill>
              </a:rPr>
              <a:t>Spojování optických </a:t>
            </a:r>
            <a:r>
              <a:rPr lang="cs-CZ" sz="2000" b="1" dirty="0" smtClean="0">
                <a:solidFill>
                  <a:srgbClr val="C00000"/>
                </a:solidFill>
              </a:rPr>
              <a:t>vláken – příklady konektorů</a:t>
            </a:r>
            <a:endParaRPr lang="cs-CZ" sz="2000" b="1" dirty="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Typ ST – kovová nebo plastová ferule, kovové tělo konektoru s bajonetem, obvykle použito pro MM-GI vlákna.</a:t>
            </a:r>
          </a:p>
          <a:p>
            <a:pPr marL="285750" lvl="1" indent="-285750">
              <a:spcAft>
                <a:spcPts val="200"/>
              </a:spcAft>
              <a:buFont typeface="Arial" pitchFamily="34" charset="0"/>
              <a:buChar char="•"/>
            </a:pPr>
            <a:endParaRPr lang="cs-CZ" sz="2000" dirty="0"/>
          </a:p>
        </p:txBody>
      </p:sp>
      <p:sp>
        <p:nvSpPr>
          <p:cNvPr id="3" name="Nadpis 2"/>
          <p:cNvSpPr>
            <a:spLocks noGrp="1"/>
          </p:cNvSpPr>
          <p:nvPr>
            <p:ph type="title"/>
          </p:nvPr>
        </p:nvSpPr>
        <p:spPr/>
        <p:txBody>
          <a:bodyPr/>
          <a:lstStyle/>
          <a:p>
            <a:r>
              <a:rPr lang="cs-CZ" dirty="0"/>
              <a:t>Optická přenosová media pro telekomunikace</a:t>
            </a:r>
          </a:p>
        </p:txBody>
      </p:sp>
      <p:pic>
        <p:nvPicPr>
          <p:cNvPr id="14338" name="Picture 2" descr="http://www.fiberstore.com/images/ckfinder/images/tutorial/ST_connecto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08524" y="2350293"/>
            <a:ext cx="3753645" cy="3753645"/>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http://www.fiberhk.com/uploads/allimg/120309/ST-PC-MM-Connecto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1128" y="2874792"/>
            <a:ext cx="3137180" cy="3137180"/>
          </a:xfrm>
          <a:prstGeom prst="rect">
            <a:avLst/>
          </a:prstGeom>
          <a:noFill/>
          <a:extLst>
            <a:ext uri="{909E8E84-426E-40DD-AFC4-6F175D3DCCD1}">
              <a14:hiddenFill xmlns:a14="http://schemas.microsoft.com/office/drawing/2010/main">
                <a:solidFill>
                  <a:srgbClr val="FFFFFF"/>
                </a:solidFill>
              </a14:hiddenFill>
            </a:ext>
          </a:extLst>
        </p:spPr>
      </p:pic>
      <p:sp>
        <p:nvSpPr>
          <p:cNvPr id="11" name="TextovéPole 10"/>
          <p:cNvSpPr txBox="1"/>
          <p:nvPr/>
        </p:nvSpPr>
        <p:spPr>
          <a:xfrm>
            <a:off x="3640276" y="5587349"/>
            <a:ext cx="5468228" cy="369332"/>
          </a:xfrm>
          <a:prstGeom prst="rect">
            <a:avLst/>
          </a:prstGeom>
          <a:noFill/>
        </p:spPr>
        <p:txBody>
          <a:bodyPr wrap="none" rtlCol="0">
            <a:spAutoFit/>
          </a:bodyPr>
          <a:lstStyle/>
          <a:p>
            <a:r>
              <a:rPr lang="cs-CZ" dirty="0" smtClean="0"/>
              <a:t>Konektor </a:t>
            </a:r>
            <a:r>
              <a:rPr lang="cs-CZ" dirty="0"/>
              <a:t>s ferulí APC (zelený</a:t>
            </a:r>
            <a:r>
              <a:rPr lang="cs-CZ" dirty="0" smtClean="0"/>
              <a:t>), s ferulí PC (modrý).</a:t>
            </a:r>
            <a:endParaRPr lang="cs-CZ" dirty="0"/>
          </a:p>
        </p:txBody>
      </p:sp>
    </p:spTree>
    <p:extLst>
      <p:ext uri="{BB962C8B-B14F-4D97-AF65-F5344CB8AC3E}">
        <p14:creationId xmlns:p14="http://schemas.microsoft.com/office/powerpoint/2010/main" val="866058565"/>
      </p:ext>
    </p:extLst>
  </p:cSld>
  <p:clrMapOvr>
    <a:masterClrMapping/>
  </p:clrMapOvr>
  <p:transition>
    <p:randomBa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4" name="Picture 6" descr="http://www.alternetivo.cz/konektor-opticky-splice-on-fc-apc-pro-drop-kabely-2-az-3-2mm-2x-3-1mm-os1-9-125-sm-kompletni-utlum-do-0-2db_ies79031.jp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793215" y="2410096"/>
            <a:ext cx="4705350" cy="3314700"/>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29</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1523494"/>
          </a:xfrm>
          <a:prstGeom prst="rect">
            <a:avLst/>
          </a:prstGeom>
        </p:spPr>
        <p:txBody>
          <a:bodyPr wrap="square">
            <a:spAutoFit/>
          </a:bodyPr>
          <a:lstStyle/>
          <a:p>
            <a:pPr>
              <a:spcAft>
                <a:spcPts val="200"/>
              </a:spcAft>
            </a:pPr>
            <a:r>
              <a:rPr lang="cs-CZ" sz="2000" b="1" dirty="0">
                <a:solidFill>
                  <a:srgbClr val="C00000"/>
                </a:solidFill>
              </a:rPr>
              <a:t>Spojování optických </a:t>
            </a:r>
            <a:r>
              <a:rPr lang="cs-CZ" sz="2000" b="1" dirty="0" smtClean="0">
                <a:solidFill>
                  <a:srgbClr val="C00000"/>
                </a:solidFill>
              </a:rPr>
              <a:t>vláken – příklady konektorů</a:t>
            </a:r>
            <a:endParaRPr lang="cs-CZ" sz="2000" b="1" dirty="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Typ FC – kovová </a:t>
            </a:r>
            <a:r>
              <a:rPr lang="cs-CZ" sz="2000" dirty="0"/>
              <a:t>nebo plastová </a:t>
            </a:r>
            <a:r>
              <a:rPr lang="cs-CZ" sz="2000" dirty="0" smtClean="0"/>
              <a:t>ferule, </a:t>
            </a:r>
            <a:r>
              <a:rPr lang="cs-CZ" sz="2000" dirty="0"/>
              <a:t>kovové tělo konektoru </a:t>
            </a:r>
            <a:r>
              <a:rPr lang="cs-CZ" sz="2000" dirty="0" smtClean="0"/>
              <a:t>se závitem, obvykle použito pro SM vlákna.</a:t>
            </a:r>
          </a:p>
          <a:p>
            <a:pPr marL="285750" lvl="1" indent="-285750">
              <a:spcAft>
                <a:spcPts val="200"/>
              </a:spcAft>
              <a:buFont typeface="Arial" pitchFamily="34" charset="0"/>
              <a:buChar char="•"/>
            </a:pPr>
            <a:endParaRPr lang="cs-CZ" sz="2000" dirty="0"/>
          </a:p>
        </p:txBody>
      </p:sp>
      <p:sp>
        <p:nvSpPr>
          <p:cNvPr id="3" name="Nadpis 2"/>
          <p:cNvSpPr>
            <a:spLocks noGrp="1"/>
          </p:cNvSpPr>
          <p:nvPr>
            <p:ph type="title"/>
          </p:nvPr>
        </p:nvSpPr>
        <p:spPr/>
        <p:txBody>
          <a:bodyPr/>
          <a:lstStyle/>
          <a:p>
            <a:r>
              <a:rPr lang="cs-CZ" dirty="0"/>
              <a:t>Optická přenosová media pro telekomunikace</a:t>
            </a:r>
          </a:p>
        </p:txBody>
      </p:sp>
      <p:pic>
        <p:nvPicPr>
          <p:cNvPr id="13316" name="Picture 4" descr="http://www.timbercon.com/assets/Uploads/connectors/fc.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402" y="3332859"/>
            <a:ext cx="2857500" cy="2047876"/>
          </a:xfrm>
          <a:prstGeom prst="rect">
            <a:avLst/>
          </a:prstGeom>
          <a:noFill/>
          <a:extLst>
            <a:ext uri="{909E8E84-426E-40DD-AFC4-6F175D3DCCD1}">
              <a14:hiddenFill xmlns:a14="http://schemas.microsoft.com/office/drawing/2010/main">
                <a:solidFill>
                  <a:srgbClr val="FFFFFF"/>
                </a:solidFill>
              </a14:hiddenFill>
            </a:ext>
          </a:extLst>
        </p:spPr>
      </p:pic>
      <p:sp>
        <p:nvSpPr>
          <p:cNvPr id="11" name="TextovéPole 10"/>
          <p:cNvSpPr txBox="1"/>
          <p:nvPr/>
        </p:nvSpPr>
        <p:spPr>
          <a:xfrm>
            <a:off x="3540902" y="5658573"/>
            <a:ext cx="5468228" cy="369332"/>
          </a:xfrm>
          <a:prstGeom prst="rect">
            <a:avLst/>
          </a:prstGeom>
          <a:noFill/>
        </p:spPr>
        <p:txBody>
          <a:bodyPr wrap="none" rtlCol="0">
            <a:spAutoFit/>
          </a:bodyPr>
          <a:lstStyle/>
          <a:p>
            <a:r>
              <a:rPr lang="cs-CZ" dirty="0" smtClean="0"/>
              <a:t>Konektor </a:t>
            </a:r>
            <a:r>
              <a:rPr lang="cs-CZ" dirty="0"/>
              <a:t>s ferulí APC (zelený</a:t>
            </a:r>
            <a:r>
              <a:rPr lang="cs-CZ" dirty="0" smtClean="0"/>
              <a:t>), s ferulí PC (modrý).</a:t>
            </a:r>
            <a:endParaRPr lang="cs-CZ" dirty="0"/>
          </a:p>
        </p:txBody>
      </p:sp>
    </p:spTree>
    <p:extLst>
      <p:ext uri="{BB962C8B-B14F-4D97-AF65-F5344CB8AC3E}">
        <p14:creationId xmlns:p14="http://schemas.microsoft.com/office/powerpoint/2010/main" val="3018095498"/>
      </p:ext>
    </p:extLst>
  </p:cSld>
  <p:clrMapOvr>
    <a:masterClrMapping/>
  </p:clrMapOvr>
  <p:transition>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1882567"/>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solidFill>
                  <a:srgbClr val="3C3C8C"/>
                </a:solidFill>
              </a:rPr>
              <a:t>Nejznámějšími optickými přenosovými medii jsou:</a:t>
            </a:r>
          </a:p>
          <a:p>
            <a:pPr marL="742950" lvl="2" indent="-285750">
              <a:spcAft>
                <a:spcPts val="200"/>
              </a:spcAft>
              <a:buFont typeface="Arial" pitchFamily="34" charset="0"/>
              <a:buChar char="•"/>
            </a:pPr>
            <a:r>
              <a:rPr lang="cs-CZ" sz="2000" dirty="0" smtClean="0">
                <a:solidFill>
                  <a:srgbClr val="C00000"/>
                </a:solidFill>
              </a:rPr>
              <a:t>optické vlákno </a:t>
            </a:r>
            <a:r>
              <a:rPr lang="cs-CZ" sz="2000" dirty="0" smtClean="0">
                <a:solidFill>
                  <a:srgbClr val="3C3C8C"/>
                </a:solidFill>
              </a:rPr>
              <a:t>(vlákna obvykle </a:t>
            </a:r>
            <a:r>
              <a:rPr lang="cs-CZ" sz="2000" dirty="0" smtClean="0">
                <a:solidFill>
                  <a:srgbClr val="C00000"/>
                </a:solidFill>
              </a:rPr>
              <a:t>z křemenného skla </a:t>
            </a:r>
            <a:r>
              <a:rPr lang="cs-CZ" sz="2000" dirty="0" smtClean="0">
                <a:solidFill>
                  <a:srgbClr val="3C3C8C"/>
                </a:solidFill>
              </a:rPr>
              <a:t>– </a:t>
            </a:r>
            <a:r>
              <a:rPr lang="cs-CZ" sz="2000" dirty="0" smtClean="0">
                <a:solidFill>
                  <a:srgbClr val="C00000"/>
                </a:solidFill>
              </a:rPr>
              <a:t>SiO</a:t>
            </a:r>
            <a:r>
              <a:rPr lang="cs-CZ" sz="2000" baseline="-25000" dirty="0" smtClean="0">
                <a:solidFill>
                  <a:srgbClr val="C00000"/>
                </a:solidFill>
              </a:rPr>
              <a:t>2</a:t>
            </a:r>
            <a:r>
              <a:rPr lang="cs-CZ" sz="2000" dirty="0" smtClean="0">
                <a:solidFill>
                  <a:srgbClr val="3C3C8C"/>
                </a:solidFill>
              </a:rPr>
              <a:t>)</a:t>
            </a:r>
          </a:p>
          <a:p>
            <a:pPr marL="742950" lvl="2" indent="-285750">
              <a:spcAft>
                <a:spcPts val="200"/>
              </a:spcAft>
              <a:buFont typeface="Arial" pitchFamily="34" charset="0"/>
              <a:buChar char="•"/>
            </a:pPr>
            <a:r>
              <a:rPr lang="cs-CZ" sz="2000" dirty="0" smtClean="0">
                <a:solidFill>
                  <a:srgbClr val="C00000"/>
                </a:solidFill>
              </a:rPr>
              <a:t>platové optické vlákno </a:t>
            </a:r>
            <a:r>
              <a:rPr lang="cs-CZ" sz="2000" dirty="0" smtClean="0">
                <a:solidFill>
                  <a:srgbClr val="3C3C8C"/>
                </a:solidFill>
              </a:rPr>
              <a:t>(např. </a:t>
            </a:r>
            <a:r>
              <a:rPr lang="cs-CZ" sz="2000" dirty="0">
                <a:solidFill>
                  <a:srgbClr val="3C3C8C"/>
                </a:solidFill>
              </a:rPr>
              <a:t>z PMMA </a:t>
            </a:r>
            <a:r>
              <a:rPr lang="cs-CZ" sz="2000" dirty="0" smtClean="0">
                <a:solidFill>
                  <a:srgbClr val="3C3C8C"/>
                </a:solidFill>
              </a:rPr>
              <a:t>– </a:t>
            </a:r>
            <a:r>
              <a:rPr lang="cs-CZ" sz="2000" dirty="0" err="1" smtClean="0">
                <a:solidFill>
                  <a:srgbClr val="3C3C8C"/>
                </a:solidFill>
              </a:rPr>
              <a:t>Polymetylmetakrylát</a:t>
            </a:r>
            <a:r>
              <a:rPr lang="cs-CZ" sz="2000" dirty="0" smtClean="0">
                <a:solidFill>
                  <a:srgbClr val="3C3C8C"/>
                </a:solidFill>
              </a:rPr>
              <a:t>)</a:t>
            </a:r>
          </a:p>
          <a:p>
            <a:pPr marL="742950" lvl="2" indent="-285750">
              <a:spcAft>
                <a:spcPts val="200"/>
              </a:spcAft>
              <a:buFont typeface="Arial" pitchFamily="34" charset="0"/>
              <a:buChar char="•"/>
            </a:pPr>
            <a:r>
              <a:rPr lang="cs-CZ" sz="2000" dirty="0" smtClean="0">
                <a:solidFill>
                  <a:srgbClr val="C00000"/>
                </a:solidFill>
              </a:rPr>
              <a:t>optické směrové spoje </a:t>
            </a:r>
            <a:r>
              <a:rPr lang="cs-CZ" sz="2000" dirty="0" smtClean="0">
                <a:solidFill>
                  <a:srgbClr val="3C3C8C"/>
                </a:solidFill>
              </a:rPr>
              <a:t>využívající volného prostoru.</a:t>
            </a:r>
          </a:p>
        </p:txBody>
      </p:sp>
      <p:sp>
        <p:nvSpPr>
          <p:cNvPr id="3" name="Nadpis 2"/>
          <p:cNvSpPr>
            <a:spLocks noGrp="1"/>
          </p:cNvSpPr>
          <p:nvPr>
            <p:ph type="title"/>
          </p:nvPr>
        </p:nvSpPr>
        <p:spPr/>
        <p:txBody>
          <a:bodyPr/>
          <a:lstStyle/>
          <a:p>
            <a:r>
              <a:rPr lang="cs-CZ" dirty="0"/>
              <a:t>Optická přenosová media pro telekomunikace</a:t>
            </a:r>
          </a:p>
        </p:txBody>
      </p:sp>
      <p:sp>
        <p:nvSpPr>
          <p:cNvPr id="11" name="TextovéPole 10"/>
          <p:cNvSpPr txBox="1"/>
          <p:nvPr/>
        </p:nvSpPr>
        <p:spPr>
          <a:xfrm>
            <a:off x="5017621" y="5407038"/>
            <a:ext cx="1945136" cy="646331"/>
          </a:xfrm>
          <a:prstGeom prst="rect">
            <a:avLst/>
          </a:prstGeom>
          <a:noFill/>
        </p:spPr>
        <p:txBody>
          <a:bodyPr wrap="square" rtlCol="0">
            <a:spAutoFit/>
          </a:bodyPr>
          <a:lstStyle/>
          <a:p>
            <a:pPr algn="ctr"/>
            <a:r>
              <a:rPr lang="cs-CZ" dirty="0" smtClean="0">
                <a:solidFill>
                  <a:srgbClr val="000000"/>
                </a:solidFill>
              </a:rPr>
              <a:t>Příklad optického rozvaděče.</a:t>
            </a:r>
            <a:endParaRPr lang="cs-CZ" dirty="0">
              <a:solidFill>
                <a:srgbClr val="000000"/>
              </a:solidFill>
            </a:endParaRPr>
          </a:p>
        </p:txBody>
      </p:sp>
      <p:sp>
        <p:nvSpPr>
          <p:cNvPr id="14" name="TextovéPole 13"/>
          <p:cNvSpPr txBox="1"/>
          <p:nvPr/>
        </p:nvSpPr>
        <p:spPr>
          <a:xfrm>
            <a:off x="626303" y="5501520"/>
            <a:ext cx="2722665" cy="369332"/>
          </a:xfrm>
          <a:prstGeom prst="rect">
            <a:avLst/>
          </a:prstGeom>
          <a:noFill/>
        </p:spPr>
        <p:txBody>
          <a:bodyPr wrap="square" rtlCol="0">
            <a:spAutoFit/>
          </a:bodyPr>
          <a:lstStyle/>
          <a:p>
            <a:r>
              <a:rPr lang="cs-CZ" dirty="0" smtClean="0">
                <a:solidFill>
                  <a:srgbClr val="000000"/>
                </a:solidFill>
              </a:rPr>
              <a:t>Plastové optické vlákno</a:t>
            </a:r>
            <a:endParaRPr lang="cs-CZ" dirty="0">
              <a:solidFill>
                <a:srgbClr val="000000"/>
              </a:solidFill>
            </a:endParaRPr>
          </a:p>
        </p:txBody>
      </p:sp>
      <p:pic>
        <p:nvPicPr>
          <p:cNvPr id="12292" name="Picture 4" descr="http://www.nexans.no/upload/objects/20040924/pof.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588" y="3690585"/>
            <a:ext cx="2591798" cy="1723547"/>
          </a:xfrm>
          <a:prstGeom prst="rect">
            <a:avLst/>
          </a:prstGeom>
          <a:noFill/>
          <a:extLst>
            <a:ext uri="{909E8E84-426E-40DD-AFC4-6F175D3DCCD1}">
              <a14:hiddenFill xmlns:a14="http://schemas.microsoft.com/office/drawing/2010/main">
                <a:solidFill>
                  <a:srgbClr val="FFFFFF"/>
                </a:solidFill>
              </a14:hiddenFill>
            </a:ext>
          </a:extLst>
        </p:spPr>
      </p:pic>
      <p:pic>
        <p:nvPicPr>
          <p:cNvPr id="10" name="Obrázek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08712" y="3450576"/>
            <a:ext cx="3962953" cy="1790950"/>
          </a:xfrm>
          <a:prstGeom prst="rect">
            <a:avLst/>
          </a:prstGeom>
        </p:spPr>
      </p:pic>
    </p:spTree>
    <p:extLst>
      <p:ext uri="{BB962C8B-B14F-4D97-AF65-F5344CB8AC3E}">
        <p14:creationId xmlns:p14="http://schemas.microsoft.com/office/powerpoint/2010/main" val="4051012645"/>
      </p:ext>
    </p:extLst>
  </p:cSld>
  <p:clrMapOvr>
    <a:masterClrMapping/>
  </p:clrMapOvr>
  <p:transition>
    <p:randomBa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30</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882293"/>
          </a:xfrm>
          <a:prstGeom prst="rect">
            <a:avLst/>
          </a:prstGeom>
        </p:spPr>
        <p:txBody>
          <a:bodyPr wrap="square">
            <a:spAutoFit/>
          </a:bodyPr>
          <a:lstStyle/>
          <a:p>
            <a:pPr>
              <a:spcAft>
                <a:spcPts val="200"/>
              </a:spcAft>
            </a:pPr>
            <a:r>
              <a:rPr lang="cs-CZ" sz="2000" b="1" dirty="0">
                <a:solidFill>
                  <a:srgbClr val="C00000"/>
                </a:solidFill>
              </a:rPr>
              <a:t>Spojování optických </a:t>
            </a:r>
            <a:r>
              <a:rPr lang="cs-CZ" sz="2000" b="1" dirty="0" smtClean="0">
                <a:solidFill>
                  <a:srgbClr val="C00000"/>
                </a:solidFill>
              </a:rPr>
              <a:t>vláken – příklady konektorů</a:t>
            </a:r>
            <a:endParaRPr lang="cs-CZ" sz="2000" b="1" dirty="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endParaRPr lang="cs-CZ" sz="2000" dirty="0"/>
          </a:p>
        </p:txBody>
      </p:sp>
      <p:sp>
        <p:nvSpPr>
          <p:cNvPr id="3" name="Nadpis 2"/>
          <p:cNvSpPr>
            <a:spLocks noGrp="1"/>
          </p:cNvSpPr>
          <p:nvPr>
            <p:ph type="title"/>
          </p:nvPr>
        </p:nvSpPr>
        <p:spPr/>
        <p:txBody>
          <a:bodyPr/>
          <a:lstStyle/>
          <a:p>
            <a:r>
              <a:rPr lang="cs-CZ" dirty="0"/>
              <a:t>Optická přenosová media pro telekomunikace</a:t>
            </a:r>
          </a:p>
        </p:txBody>
      </p:sp>
      <p:pic>
        <p:nvPicPr>
          <p:cNvPr id="16388" name="Picture 4" descr="http://202.67.224.140/pdimage/56/322656_connector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6024" y="1735127"/>
            <a:ext cx="4943475" cy="4867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5477958"/>
      </p:ext>
    </p:extLst>
  </p:cSld>
  <p:clrMapOvr>
    <a:masterClrMapping/>
  </p:clrMapOvr>
  <p:transition>
    <p:randomBa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31</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3144451"/>
          </a:xfrm>
          <a:prstGeom prst="rect">
            <a:avLst/>
          </a:prstGeom>
        </p:spPr>
        <p:txBody>
          <a:bodyPr wrap="square">
            <a:spAutoFit/>
          </a:bodyPr>
          <a:lstStyle/>
          <a:p>
            <a:pPr>
              <a:spcAft>
                <a:spcPts val="200"/>
              </a:spcAft>
            </a:pPr>
            <a:r>
              <a:rPr lang="cs-CZ" sz="2000" b="1" dirty="0">
                <a:solidFill>
                  <a:srgbClr val="C00000"/>
                </a:solidFill>
              </a:rPr>
              <a:t>Spojování optických vláken</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Vložný </a:t>
            </a:r>
            <a:r>
              <a:rPr lang="cs-CZ" sz="2000" dirty="0"/>
              <a:t>útlum jednotlivých druhů </a:t>
            </a:r>
            <a:r>
              <a:rPr lang="cs-CZ" sz="2000" dirty="0" smtClean="0"/>
              <a:t>spojení je typicky následující:</a:t>
            </a:r>
            <a:endParaRPr lang="cs-CZ" sz="2000" dirty="0"/>
          </a:p>
          <a:p>
            <a:pPr marL="742950" lvl="2" indent="-285750">
              <a:spcAft>
                <a:spcPts val="200"/>
              </a:spcAft>
              <a:buFont typeface="Arial" pitchFamily="34" charset="0"/>
              <a:buChar char="•"/>
            </a:pPr>
            <a:endParaRPr lang="cs-CZ" sz="800" dirty="0" smtClean="0"/>
          </a:p>
          <a:p>
            <a:pPr marL="742950" lvl="2" indent="-285750">
              <a:spcAft>
                <a:spcPts val="200"/>
              </a:spcAft>
              <a:buFont typeface="Arial" pitchFamily="34" charset="0"/>
              <a:buChar char="•"/>
            </a:pPr>
            <a:r>
              <a:rPr lang="cs-CZ" sz="2000" dirty="0" smtClean="0"/>
              <a:t>Vložný </a:t>
            </a:r>
            <a:r>
              <a:rPr lang="cs-CZ" sz="2000" dirty="0"/>
              <a:t>útlum konektorů: 0,2 – </a:t>
            </a:r>
            <a:r>
              <a:rPr lang="cs-CZ" sz="2000" dirty="0" smtClean="0"/>
              <a:t>1,5dB.</a:t>
            </a:r>
            <a:endParaRPr lang="cs-CZ" sz="2000" dirty="0"/>
          </a:p>
          <a:p>
            <a:pPr marL="1200150" lvl="3" indent="-285750">
              <a:spcAft>
                <a:spcPts val="200"/>
              </a:spcAft>
              <a:buFont typeface="Arial" pitchFamily="34" charset="0"/>
              <a:buChar char="•"/>
            </a:pPr>
            <a:r>
              <a:rPr lang="cs-CZ" sz="2000" dirty="0" smtClean="0"/>
              <a:t>FC </a:t>
            </a:r>
            <a:r>
              <a:rPr lang="cs-CZ" sz="2000" dirty="0"/>
              <a:t>a SC konektor 0,2 </a:t>
            </a:r>
            <a:r>
              <a:rPr lang="cs-CZ" sz="2000" dirty="0" smtClean="0"/>
              <a:t>dB.</a:t>
            </a:r>
            <a:endParaRPr lang="cs-CZ" sz="2000" dirty="0"/>
          </a:p>
          <a:p>
            <a:pPr marL="1200150" lvl="3" indent="-285750">
              <a:spcAft>
                <a:spcPts val="200"/>
              </a:spcAft>
              <a:buFont typeface="Arial" pitchFamily="34" charset="0"/>
              <a:buChar char="•"/>
            </a:pPr>
            <a:r>
              <a:rPr lang="cs-CZ" sz="2000" dirty="0" smtClean="0"/>
              <a:t>ST </a:t>
            </a:r>
            <a:r>
              <a:rPr lang="cs-CZ" sz="2000" dirty="0"/>
              <a:t>konektor 0,3 </a:t>
            </a:r>
            <a:r>
              <a:rPr lang="cs-CZ" sz="2000" dirty="0" smtClean="0"/>
              <a:t>dB.</a:t>
            </a:r>
            <a:endParaRPr lang="cs-CZ" sz="2000" dirty="0"/>
          </a:p>
          <a:p>
            <a:pPr marL="742950" lvl="2" indent="-285750">
              <a:spcAft>
                <a:spcPts val="200"/>
              </a:spcAft>
              <a:buFont typeface="Arial" pitchFamily="34" charset="0"/>
              <a:buChar char="•"/>
            </a:pPr>
            <a:endParaRPr lang="cs-CZ" sz="800" dirty="0" smtClean="0"/>
          </a:p>
          <a:p>
            <a:pPr marL="742950" lvl="2" indent="-285750">
              <a:spcAft>
                <a:spcPts val="200"/>
              </a:spcAft>
              <a:buFont typeface="Arial" pitchFamily="34" charset="0"/>
              <a:buChar char="•"/>
            </a:pPr>
            <a:r>
              <a:rPr lang="cs-CZ" sz="2000" dirty="0" smtClean="0"/>
              <a:t>Vložný </a:t>
            </a:r>
            <a:r>
              <a:rPr lang="cs-CZ" sz="2000" dirty="0"/>
              <a:t>útlum mechanických spojek: 0,05 – </a:t>
            </a:r>
            <a:r>
              <a:rPr lang="cs-CZ" sz="2000" dirty="0" smtClean="0"/>
              <a:t>0,2dB.</a:t>
            </a:r>
            <a:endParaRPr lang="cs-CZ" sz="2000" dirty="0"/>
          </a:p>
          <a:p>
            <a:pPr marL="742950" lvl="2" indent="-285750">
              <a:spcAft>
                <a:spcPts val="200"/>
              </a:spcAft>
              <a:buFont typeface="Arial" pitchFamily="34" charset="0"/>
              <a:buChar char="•"/>
            </a:pPr>
            <a:endParaRPr lang="cs-CZ" sz="800" dirty="0" smtClean="0"/>
          </a:p>
          <a:p>
            <a:pPr marL="742950" lvl="2" indent="-285750">
              <a:spcAft>
                <a:spcPts val="200"/>
              </a:spcAft>
              <a:buFont typeface="Arial" pitchFamily="34" charset="0"/>
              <a:buChar char="•"/>
            </a:pPr>
            <a:r>
              <a:rPr lang="cs-CZ" sz="2000" dirty="0" smtClean="0"/>
              <a:t>Vložný </a:t>
            </a:r>
            <a:r>
              <a:rPr lang="cs-CZ" sz="2000" dirty="0"/>
              <a:t>útlum optických svarů 0,005 – </a:t>
            </a:r>
            <a:r>
              <a:rPr lang="cs-CZ" sz="2000" dirty="0" smtClean="0"/>
              <a:t>0,1dB.</a:t>
            </a:r>
            <a:endParaRPr lang="cs-CZ" sz="2000" dirty="0"/>
          </a:p>
          <a:p>
            <a:pPr marL="342900" lvl="1" indent="-342900">
              <a:spcAft>
                <a:spcPts val="200"/>
              </a:spcAft>
              <a:buFont typeface="Arial" panose="020B0604020202020204" pitchFamily="34" charset="0"/>
              <a:buChar char="•"/>
            </a:pPr>
            <a:endParaRPr lang="cs-CZ" sz="800" dirty="0" smtClean="0"/>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4127399932"/>
      </p:ext>
    </p:extLst>
  </p:cSld>
  <p:clrMapOvr>
    <a:masterClrMapping/>
  </p:clrMapOvr>
  <p:transition>
    <p:randomBa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32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909036"/>
          </a:xfrm>
          <a:prstGeom prst="rect">
            <a:avLst/>
          </a:prstGeom>
        </p:spPr>
        <p:txBody>
          <a:bodyPr wrap="square">
            <a:spAutoFit/>
          </a:bodyPr>
          <a:lstStyle/>
          <a:p>
            <a:pPr>
              <a:spcAft>
                <a:spcPts val="200"/>
              </a:spcAft>
            </a:pPr>
            <a:r>
              <a:rPr lang="cs-CZ" sz="2000" b="1" dirty="0" smtClean="0">
                <a:solidFill>
                  <a:srgbClr val="C00000"/>
                </a:solidFill>
              </a:rPr>
              <a:t>Optické kabely</a:t>
            </a:r>
            <a:endParaRPr lang="cs-CZ" sz="2000" b="1" dirty="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S optickým přenosovým médiem se dnes počítá ve všech úrovních telekomunikační sítě (od LAN po WAN).</a:t>
            </a:r>
          </a:p>
          <a:p>
            <a:pPr marL="285750" lvl="1" indent="-285750">
              <a:spcAft>
                <a:spcPts val="200"/>
              </a:spcAft>
              <a:buFont typeface="Arial" pitchFamily="34" charset="0"/>
              <a:buChar char="•"/>
            </a:pPr>
            <a:r>
              <a:rPr lang="cs-CZ" sz="2000" dirty="0" smtClean="0"/>
              <a:t>Z tohoto důvodu existuje celá řada typů kabelů, aby byly splněny různé instalační požadavky. Od jednoduchých duplexních kabelů (pouze dvě vlákna každé pro jeden směr) až po kabely se stovkami vláken pro dálkové trasy.</a:t>
            </a:r>
          </a:p>
          <a:p>
            <a:pPr marL="285750" lvl="1" indent="-285750">
              <a:spcAft>
                <a:spcPts val="200"/>
              </a:spcAft>
              <a:buFont typeface="Arial" pitchFamily="34" charset="0"/>
              <a:buChar char="•"/>
            </a:pPr>
            <a:r>
              <a:rPr lang="cs-CZ" sz="2000" dirty="0" smtClean="0"/>
              <a:t>Kabel se obecně skládá:</a:t>
            </a:r>
          </a:p>
          <a:p>
            <a:pPr marL="742950" lvl="2" indent="-285750">
              <a:spcAft>
                <a:spcPts val="200"/>
              </a:spcAft>
              <a:buFont typeface="Arial" pitchFamily="34" charset="0"/>
              <a:buChar char="•"/>
            </a:pPr>
            <a:r>
              <a:rPr lang="cs-CZ" sz="2000" dirty="0" smtClean="0"/>
              <a:t>z vláken v primární a sekundární ochraně,</a:t>
            </a:r>
          </a:p>
          <a:p>
            <a:pPr marL="742950" lvl="2" indent="-285750">
              <a:spcAft>
                <a:spcPts val="200"/>
              </a:spcAft>
              <a:buFont typeface="Arial" pitchFamily="34" charset="0"/>
              <a:buChar char="•"/>
            </a:pPr>
            <a:r>
              <a:rPr lang="cs-CZ" sz="2000" dirty="0" smtClean="0"/>
              <a:t>tahových prvků – obvykle kevlar nebo ocelové struny,</a:t>
            </a:r>
          </a:p>
          <a:p>
            <a:pPr marL="742950" lvl="2" indent="-285750">
              <a:spcAft>
                <a:spcPts val="200"/>
              </a:spcAft>
              <a:buFont typeface="Arial" pitchFamily="34" charset="0"/>
              <a:buChar char="•"/>
            </a:pPr>
            <a:r>
              <a:rPr lang="cs-CZ" sz="2000" dirty="0" smtClean="0"/>
              <a:t>pláště kabelu – ochrana před vnějšími vlivy, vlhkostí, UV zářením, požáru, chemikáliím. Existuje celá řada variant pláště (armované, PVC</a:t>
            </a:r>
            <a:r>
              <a:rPr lang="cs-CZ" sz="2000" dirty="0"/>
              <a:t>, PE, LSZH/LS0H </a:t>
            </a:r>
            <a:r>
              <a:rPr lang="cs-CZ" sz="2000" dirty="0" smtClean="0"/>
              <a:t>– </a:t>
            </a:r>
            <a:r>
              <a:rPr lang="cs-CZ" sz="2000" dirty="0" err="1" smtClean="0"/>
              <a:t>Low</a:t>
            </a:r>
            <a:r>
              <a:rPr lang="cs-CZ" sz="2000" dirty="0" smtClean="0"/>
              <a:t> </a:t>
            </a:r>
            <a:r>
              <a:rPr lang="cs-CZ" sz="2000" dirty="0" err="1"/>
              <a:t>Smoke</a:t>
            </a:r>
            <a:r>
              <a:rPr lang="cs-CZ" sz="2000" dirty="0"/>
              <a:t> </a:t>
            </a:r>
            <a:r>
              <a:rPr lang="cs-CZ" sz="2000" dirty="0" err="1"/>
              <a:t>Zero</a:t>
            </a:r>
            <a:r>
              <a:rPr lang="cs-CZ" sz="2000" dirty="0"/>
              <a:t> Halogen</a:t>
            </a:r>
            <a:r>
              <a:rPr lang="cs-CZ" sz="2000" dirty="0" smtClean="0"/>
              <a:t>).</a:t>
            </a:r>
            <a:endParaRPr lang="cs-CZ" sz="2000" dirty="0"/>
          </a:p>
          <a:p>
            <a:pPr marL="342900" lvl="1" indent="-342900">
              <a:spcAft>
                <a:spcPts val="200"/>
              </a:spcAft>
              <a:buFont typeface="Arial" panose="020B0604020202020204" pitchFamily="34" charset="0"/>
              <a:buChar char="•"/>
            </a:pPr>
            <a:endParaRPr lang="cs-CZ" sz="800" dirty="0" smtClean="0"/>
          </a:p>
          <a:p>
            <a:pPr marL="0" lvl="1">
              <a:spcAft>
                <a:spcPts val="200"/>
              </a:spcAft>
            </a:pPr>
            <a:r>
              <a:rPr lang="cs-CZ" sz="1100" dirty="0"/>
              <a:t>LSZH/LS0H (</a:t>
            </a:r>
            <a:r>
              <a:rPr lang="cs-CZ" sz="1100" dirty="0" err="1"/>
              <a:t>Low</a:t>
            </a:r>
            <a:r>
              <a:rPr lang="cs-CZ" sz="1100" dirty="0"/>
              <a:t> </a:t>
            </a:r>
            <a:r>
              <a:rPr lang="cs-CZ" sz="1100" dirty="0" err="1"/>
              <a:t>Smoke</a:t>
            </a:r>
            <a:r>
              <a:rPr lang="cs-CZ" sz="1100" dirty="0"/>
              <a:t> </a:t>
            </a:r>
            <a:r>
              <a:rPr lang="cs-CZ" sz="1100" dirty="0" err="1"/>
              <a:t>Zero</a:t>
            </a:r>
            <a:r>
              <a:rPr lang="cs-CZ" sz="1100" dirty="0"/>
              <a:t> Halogen) se skládá z látek, které snižují kouřové a halogenové emise, když je kabel vystaven extrémním teplotám.</a:t>
            </a:r>
            <a:endParaRPr lang="cs-CZ" sz="1100" dirty="0" smtClean="0"/>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3672338142"/>
      </p:ext>
    </p:extLst>
  </p:cSld>
  <p:clrMapOvr>
    <a:masterClrMapping/>
  </p:clrMapOvr>
  <p:transition>
    <p:randomBa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KDP J/A-DQ(ZN)H12E9N optický kabel, CLT gelový, 12x9um OS2, univerzální, LSZH, &amp;ccaron;erný"/>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7897" y="4133850"/>
            <a:ext cx="3238500" cy="2381250"/>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33</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2339102"/>
          </a:xfrm>
          <a:prstGeom prst="rect">
            <a:avLst/>
          </a:prstGeom>
        </p:spPr>
        <p:txBody>
          <a:bodyPr wrap="square">
            <a:spAutoFit/>
          </a:bodyPr>
          <a:lstStyle/>
          <a:p>
            <a:pPr>
              <a:spcAft>
                <a:spcPts val="200"/>
              </a:spcAft>
            </a:pPr>
            <a:r>
              <a:rPr lang="cs-CZ" sz="2000" b="1" dirty="0" smtClean="0">
                <a:solidFill>
                  <a:srgbClr val="C00000"/>
                </a:solidFill>
              </a:rPr>
              <a:t>Optické kabely</a:t>
            </a:r>
            <a:endParaRPr lang="cs-CZ" sz="2000" b="1" dirty="0">
              <a:solidFill>
                <a:srgbClr val="C00000"/>
              </a:solidFill>
            </a:endParaRP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t>Kabel se obecně dělí na:</a:t>
            </a:r>
          </a:p>
          <a:p>
            <a:pPr marL="742950" lvl="2" indent="-285750">
              <a:spcAft>
                <a:spcPts val="200"/>
              </a:spcAft>
              <a:buFont typeface="Arial" pitchFamily="34" charset="0"/>
              <a:buChar char="•"/>
            </a:pPr>
            <a:r>
              <a:rPr lang="cs-CZ" sz="2000" dirty="0"/>
              <a:t>vnitřní – </a:t>
            </a:r>
            <a:r>
              <a:rPr lang="cs-CZ" sz="2000" dirty="0" smtClean="0"/>
              <a:t>pro instalaci do interiérů budov,</a:t>
            </a:r>
          </a:p>
          <a:p>
            <a:pPr marL="742950" lvl="2" indent="-285750">
              <a:spcAft>
                <a:spcPts val="200"/>
              </a:spcAft>
              <a:buFont typeface="Arial" pitchFamily="34" charset="0"/>
              <a:buChar char="•"/>
            </a:pPr>
            <a:r>
              <a:rPr lang="cs-CZ" sz="2000" dirty="0" smtClean="0"/>
              <a:t>vnější – instalaci do venkovního prostředí (závěsné, zemní do chrániček).</a:t>
            </a:r>
          </a:p>
          <a:p>
            <a:pPr marL="742950" lvl="2" indent="-285750">
              <a:spcAft>
                <a:spcPts val="200"/>
              </a:spcAft>
              <a:buFont typeface="Arial" pitchFamily="34" charset="0"/>
              <a:buChar char="•"/>
            </a:pPr>
            <a:r>
              <a:rPr lang="cs-CZ" sz="2000" dirty="0" smtClean="0"/>
              <a:t>univerzální – instalace ven i uvnitř.</a:t>
            </a:r>
            <a:endParaRPr lang="cs-CZ" sz="2000" dirty="0"/>
          </a:p>
          <a:p>
            <a:pPr marL="342900" lvl="1" indent="-342900">
              <a:spcAft>
                <a:spcPts val="200"/>
              </a:spcAft>
              <a:buFont typeface="Arial" panose="020B0604020202020204" pitchFamily="34" charset="0"/>
              <a:buChar char="•"/>
            </a:pPr>
            <a:endParaRPr lang="cs-CZ" sz="800" dirty="0" smtClean="0"/>
          </a:p>
        </p:txBody>
      </p:sp>
      <p:sp>
        <p:nvSpPr>
          <p:cNvPr id="3" name="Nadpis 2"/>
          <p:cNvSpPr>
            <a:spLocks noGrp="1"/>
          </p:cNvSpPr>
          <p:nvPr>
            <p:ph type="title"/>
          </p:nvPr>
        </p:nvSpPr>
        <p:spPr/>
        <p:txBody>
          <a:bodyPr/>
          <a:lstStyle/>
          <a:p>
            <a:r>
              <a:rPr lang="cs-CZ" dirty="0"/>
              <a:t>Optická přenosová media pro telekomunikace</a:t>
            </a:r>
          </a:p>
        </p:txBody>
      </p:sp>
      <p:sp>
        <p:nvSpPr>
          <p:cNvPr id="2" name="Obdélník 1"/>
          <p:cNvSpPr/>
          <p:nvPr/>
        </p:nvSpPr>
        <p:spPr>
          <a:xfrm>
            <a:off x="4520563" y="4063662"/>
            <a:ext cx="2782574" cy="1754326"/>
          </a:xfrm>
          <a:prstGeom prst="rect">
            <a:avLst/>
          </a:prstGeom>
        </p:spPr>
        <p:txBody>
          <a:bodyPr wrap="square">
            <a:spAutoFit/>
          </a:bodyPr>
          <a:lstStyle/>
          <a:p>
            <a:r>
              <a:rPr lang="cs-CZ" dirty="0" smtClean="0"/>
              <a:t>Optický kabel</a:t>
            </a:r>
          </a:p>
          <a:p>
            <a:r>
              <a:rPr lang="cs-CZ" dirty="0" smtClean="0"/>
              <a:t>  Provedení: univerzální</a:t>
            </a:r>
            <a:endParaRPr lang="cs-CZ" dirty="0"/>
          </a:p>
          <a:p>
            <a:r>
              <a:rPr lang="cs-CZ" dirty="0" smtClean="0"/>
              <a:t>  Plášť: LSZH</a:t>
            </a:r>
            <a:endParaRPr lang="cs-CZ" dirty="0"/>
          </a:p>
          <a:p>
            <a:r>
              <a:rPr lang="cs-CZ" dirty="0" smtClean="0"/>
              <a:t>  Typ: SM 9</a:t>
            </a:r>
            <a:r>
              <a:rPr lang="cs-CZ" dirty="0" smtClean="0">
                <a:sym typeface="Symbol" panose="05050102010706020507" pitchFamily="18" charset="2"/>
              </a:rPr>
              <a:t></a:t>
            </a:r>
            <a:r>
              <a:rPr lang="cs-CZ" dirty="0" smtClean="0"/>
              <a:t>m</a:t>
            </a:r>
          </a:p>
          <a:p>
            <a:r>
              <a:rPr lang="cs-CZ" dirty="0" smtClean="0"/>
              <a:t>  Počet </a:t>
            </a:r>
            <a:r>
              <a:rPr lang="cs-CZ" dirty="0"/>
              <a:t>vláken</a:t>
            </a:r>
            <a:r>
              <a:rPr lang="cs-CZ" dirty="0" smtClean="0"/>
              <a:t>: 12</a:t>
            </a:r>
            <a:endParaRPr lang="cs-CZ" dirty="0"/>
          </a:p>
          <a:p>
            <a:r>
              <a:rPr lang="cs-CZ" dirty="0" smtClean="0"/>
              <a:t>  Vlákno: G.652D</a:t>
            </a:r>
            <a:endParaRPr lang="cs-CZ" dirty="0"/>
          </a:p>
        </p:txBody>
      </p:sp>
    </p:spTree>
    <p:extLst>
      <p:ext uri="{BB962C8B-B14F-4D97-AF65-F5344CB8AC3E}">
        <p14:creationId xmlns:p14="http://schemas.microsoft.com/office/powerpoint/2010/main" val="3582979137"/>
      </p:ext>
    </p:extLst>
  </p:cSld>
  <p:clrMapOvr>
    <a:masterClrMapping/>
  </p:clrMapOvr>
  <p:transition>
    <p:randomBa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KDP A-D2YT12E9 samonosný optický kabel, 12x9um SM, 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2570" y="2111091"/>
            <a:ext cx="4685118" cy="3444940"/>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34</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697627"/>
          </a:xfrm>
          <a:prstGeom prst="rect">
            <a:avLst/>
          </a:prstGeom>
        </p:spPr>
        <p:txBody>
          <a:bodyPr wrap="square">
            <a:spAutoFit/>
          </a:bodyPr>
          <a:lstStyle/>
          <a:p>
            <a:pPr>
              <a:spcAft>
                <a:spcPts val="200"/>
              </a:spcAft>
            </a:pPr>
            <a:r>
              <a:rPr lang="cs-CZ" sz="2000" b="1" dirty="0" smtClean="0">
                <a:solidFill>
                  <a:srgbClr val="C00000"/>
                </a:solidFill>
              </a:rPr>
              <a:t>Optické kabely</a:t>
            </a:r>
            <a:endParaRPr lang="cs-CZ" sz="2000" b="1" dirty="0">
              <a:solidFill>
                <a:srgbClr val="C00000"/>
              </a:solidFill>
            </a:endParaRPr>
          </a:p>
          <a:p>
            <a:pPr marL="285750" lvl="1" indent="-285750">
              <a:spcAft>
                <a:spcPts val="200"/>
              </a:spcAft>
              <a:buFont typeface="Arial" pitchFamily="34" charset="0"/>
              <a:buChar char="•"/>
            </a:pPr>
            <a:endParaRPr lang="cs-CZ" sz="800" dirty="0" smtClean="0"/>
          </a:p>
          <a:p>
            <a:pPr marL="342900" lvl="1" indent="-342900">
              <a:spcAft>
                <a:spcPts val="200"/>
              </a:spcAft>
              <a:buFont typeface="Arial" panose="020B0604020202020204" pitchFamily="34" charset="0"/>
              <a:buChar char="•"/>
            </a:pPr>
            <a:endParaRPr lang="cs-CZ" sz="800" dirty="0" smtClean="0"/>
          </a:p>
        </p:txBody>
      </p:sp>
      <p:sp>
        <p:nvSpPr>
          <p:cNvPr id="3" name="Nadpis 2"/>
          <p:cNvSpPr>
            <a:spLocks noGrp="1"/>
          </p:cNvSpPr>
          <p:nvPr>
            <p:ph type="title"/>
          </p:nvPr>
        </p:nvSpPr>
        <p:spPr/>
        <p:txBody>
          <a:bodyPr/>
          <a:lstStyle/>
          <a:p>
            <a:r>
              <a:rPr lang="cs-CZ" dirty="0"/>
              <a:t>Optická přenosová media pro telekomunikace</a:t>
            </a:r>
          </a:p>
        </p:txBody>
      </p:sp>
      <p:sp>
        <p:nvSpPr>
          <p:cNvPr id="9" name="Obdélník 8"/>
          <p:cNvSpPr/>
          <p:nvPr/>
        </p:nvSpPr>
        <p:spPr>
          <a:xfrm>
            <a:off x="533647" y="1986165"/>
            <a:ext cx="2564393" cy="1754326"/>
          </a:xfrm>
          <a:prstGeom prst="rect">
            <a:avLst/>
          </a:prstGeom>
        </p:spPr>
        <p:txBody>
          <a:bodyPr wrap="square">
            <a:spAutoFit/>
          </a:bodyPr>
          <a:lstStyle/>
          <a:p>
            <a:r>
              <a:rPr lang="cs-CZ" dirty="0" smtClean="0"/>
              <a:t>Optický kabel</a:t>
            </a:r>
          </a:p>
          <a:p>
            <a:r>
              <a:rPr lang="cs-CZ" dirty="0" smtClean="0"/>
              <a:t>  Provedení: venkovní</a:t>
            </a:r>
            <a:endParaRPr lang="cs-CZ" dirty="0"/>
          </a:p>
          <a:p>
            <a:r>
              <a:rPr lang="cs-CZ" dirty="0" smtClean="0"/>
              <a:t>  Plášť: PE</a:t>
            </a:r>
            <a:endParaRPr lang="cs-CZ" dirty="0"/>
          </a:p>
          <a:p>
            <a:r>
              <a:rPr lang="cs-CZ" dirty="0" smtClean="0"/>
              <a:t>  Typ: SM 9</a:t>
            </a:r>
            <a:r>
              <a:rPr lang="cs-CZ" dirty="0" smtClean="0">
                <a:sym typeface="Symbol" panose="05050102010706020507" pitchFamily="18" charset="2"/>
              </a:rPr>
              <a:t></a:t>
            </a:r>
            <a:r>
              <a:rPr lang="cs-CZ" dirty="0" smtClean="0"/>
              <a:t>m</a:t>
            </a:r>
          </a:p>
          <a:p>
            <a:r>
              <a:rPr lang="cs-CZ" dirty="0" smtClean="0"/>
              <a:t>  Počet </a:t>
            </a:r>
            <a:r>
              <a:rPr lang="cs-CZ" dirty="0"/>
              <a:t>vláken</a:t>
            </a:r>
            <a:r>
              <a:rPr lang="cs-CZ" dirty="0" smtClean="0"/>
              <a:t>: 12</a:t>
            </a:r>
            <a:endParaRPr lang="cs-CZ" dirty="0"/>
          </a:p>
          <a:p>
            <a:r>
              <a:rPr lang="cs-CZ" dirty="0" smtClean="0"/>
              <a:t>  Vlákno: G.652D</a:t>
            </a:r>
            <a:endParaRPr lang="cs-CZ" dirty="0"/>
          </a:p>
        </p:txBody>
      </p:sp>
      <p:sp>
        <p:nvSpPr>
          <p:cNvPr id="7" name="Obdélník 6"/>
          <p:cNvSpPr/>
          <p:nvPr/>
        </p:nvSpPr>
        <p:spPr>
          <a:xfrm>
            <a:off x="249583" y="4760551"/>
            <a:ext cx="8858921" cy="1200329"/>
          </a:xfrm>
          <a:prstGeom prst="rect">
            <a:avLst/>
          </a:prstGeom>
        </p:spPr>
        <p:txBody>
          <a:bodyPr wrap="square">
            <a:spAutoFit/>
          </a:bodyPr>
          <a:lstStyle/>
          <a:p>
            <a:r>
              <a:rPr lang="cs-CZ" dirty="0"/>
              <a:t>Tahovou odolnost zajišťují dva skleněné pruty. Kabel má PE plášť. Kabel je možné používat pro </a:t>
            </a:r>
            <a:r>
              <a:rPr lang="cs-CZ" dirty="0" err="1"/>
              <a:t>převěsy</a:t>
            </a:r>
            <a:r>
              <a:rPr lang="cs-CZ" dirty="0"/>
              <a:t> a trasy vedené vzduchem na vzdálenost až 60m v našich středních námrazových podmínkách. V </a:t>
            </a:r>
            <a:r>
              <a:rPr lang="cs-CZ" dirty="0" smtClean="0"/>
              <a:t>bez námrazových </a:t>
            </a:r>
            <a:r>
              <a:rPr lang="cs-CZ" dirty="0"/>
              <a:t>oblastech, které se však u nás nevyskytují, až na vzdálenost 100m. Rozsah provozní teploty -40°C až +</a:t>
            </a:r>
            <a:r>
              <a:rPr lang="cs-CZ" dirty="0" smtClean="0"/>
              <a:t>70°C.</a:t>
            </a:r>
            <a:endParaRPr lang="cs-CZ" dirty="0"/>
          </a:p>
        </p:txBody>
      </p:sp>
    </p:spTree>
    <p:extLst>
      <p:ext uri="{BB962C8B-B14F-4D97-AF65-F5344CB8AC3E}">
        <p14:creationId xmlns:p14="http://schemas.microsoft.com/office/powerpoint/2010/main" val="2148882221"/>
      </p:ext>
    </p:extLst>
  </p:cSld>
  <p:clrMapOvr>
    <a:masterClrMapping/>
  </p:clrMapOvr>
  <p:transition>
    <p:randomBa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4294967295"/>
          </p:nvPr>
        </p:nvSpPr>
        <p:spPr>
          <a:xfrm>
            <a:off x="615950" y="1600200"/>
            <a:ext cx="8140700" cy="2897188"/>
          </a:xfrm>
        </p:spPr>
        <p:txBody>
          <a:bodyPr/>
          <a:lstStyle/>
          <a:p>
            <a:pPr algn="ctr">
              <a:buFont typeface="Wingdings" pitchFamily="2" charset="2"/>
              <a:buNone/>
            </a:pPr>
            <a:endParaRPr lang="cs-CZ" sz="2800" b="1" dirty="0" smtClean="0">
              <a:solidFill>
                <a:schemeClr val="bg1"/>
              </a:solidFill>
            </a:endParaRPr>
          </a:p>
          <a:p>
            <a:pPr algn="ctr">
              <a:buFont typeface="Wingdings" pitchFamily="2" charset="2"/>
              <a:buNone/>
            </a:pPr>
            <a:r>
              <a:rPr lang="cs-CZ" sz="2800" b="1" dirty="0" smtClean="0">
                <a:solidFill>
                  <a:schemeClr val="bg1"/>
                </a:solidFill>
              </a:rPr>
              <a:t>DĚKUJI ZA POZORNOST</a:t>
            </a:r>
          </a:p>
        </p:txBody>
      </p:sp>
      <p:sp>
        <p:nvSpPr>
          <p:cNvPr id="27652" name="Rectangle 4"/>
          <p:cNvSpPr>
            <a:spLocks noChangeArrowheads="1"/>
          </p:cNvSpPr>
          <p:nvPr/>
        </p:nvSpPr>
        <p:spPr bwMode="auto">
          <a:xfrm>
            <a:off x="1927225" y="5591175"/>
            <a:ext cx="56134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spcBef>
                <a:spcPct val="20000"/>
              </a:spcBef>
              <a:buClr>
                <a:srgbClr val="D42E12"/>
              </a:buClr>
              <a:buFont typeface="Wingdings" pitchFamily="2" charset="2"/>
              <a:buNone/>
            </a:pPr>
            <a:r>
              <a:rPr lang="cs-CZ" sz="1400" dirty="0" smtClean="0">
                <a:solidFill>
                  <a:schemeClr val="bg1"/>
                </a:solidFill>
              </a:rPr>
              <a:t>Střední průmyslová škola na Proseku, 2013</a:t>
            </a:r>
            <a:endParaRPr lang="cs-CZ" sz="1400" dirty="0">
              <a:solidFill>
                <a:schemeClr val="bg1"/>
              </a:solidFill>
            </a:endParaRPr>
          </a:p>
        </p:txBody>
      </p:sp>
      <p:pic>
        <p:nvPicPr>
          <p:cNvPr id="4"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7" y="262352"/>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ové pole 2"/>
          <p:cNvSpPr txBox="1">
            <a:spLocks noChangeArrowheads="1"/>
          </p:cNvSpPr>
          <p:nvPr/>
        </p:nvSpPr>
        <p:spPr bwMode="auto">
          <a:xfrm>
            <a:off x="4516768" y="284577"/>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uild="p" autoUpdateAnimBg="0"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4</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750018"/>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a:solidFill>
                  <a:srgbClr val="3C3C8C"/>
                </a:solidFill>
              </a:rPr>
              <a:t>Použití optického vlákna v telekomunikační technice přináší celou řadu výhod, které lze stručně shrnout </a:t>
            </a:r>
            <a:r>
              <a:rPr lang="cs-CZ" sz="2000" dirty="0" smtClean="0">
                <a:solidFill>
                  <a:srgbClr val="3C3C8C"/>
                </a:solidFill>
              </a:rPr>
              <a:t>takto:</a:t>
            </a:r>
          </a:p>
          <a:p>
            <a:pPr marL="742950" lvl="2" indent="-285750">
              <a:spcAft>
                <a:spcPts val="200"/>
              </a:spcAft>
              <a:buFont typeface="Arial" pitchFamily="34" charset="0"/>
              <a:buChar char="•"/>
            </a:pPr>
            <a:endParaRPr lang="cs-CZ" sz="500" dirty="0" smtClean="0">
              <a:solidFill>
                <a:srgbClr val="3C3C8C"/>
              </a:solidFill>
            </a:endParaRPr>
          </a:p>
          <a:p>
            <a:pPr marL="742950" lvl="2" indent="-285750">
              <a:spcAft>
                <a:spcPts val="200"/>
              </a:spcAft>
              <a:buFont typeface="Arial" pitchFamily="34" charset="0"/>
              <a:buChar char="•"/>
            </a:pPr>
            <a:r>
              <a:rPr lang="cs-CZ" dirty="0" smtClean="0">
                <a:solidFill>
                  <a:srgbClr val="3C3C8C"/>
                </a:solidFill>
              </a:rPr>
              <a:t>velká </a:t>
            </a:r>
            <a:r>
              <a:rPr lang="cs-CZ" dirty="0">
                <a:solidFill>
                  <a:srgbClr val="3C3C8C"/>
                </a:solidFill>
              </a:rPr>
              <a:t>přenosové kapacita (u digitálních systémů) a šířka pásma (u analogových optických systémů</a:t>
            </a:r>
            <a:r>
              <a:rPr lang="cs-CZ" dirty="0" smtClean="0">
                <a:solidFill>
                  <a:srgbClr val="3C3C8C"/>
                </a:solidFill>
              </a:rPr>
              <a:t>),</a:t>
            </a:r>
            <a:endParaRPr lang="cs-CZ" dirty="0">
              <a:solidFill>
                <a:srgbClr val="3C3C8C"/>
              </a:solidFill>
            </a:endParaRPr>
          </a:p>
          <a:p>
            <a:pPr marL="742950" lvl="2" indent="-285750">
              <a:spcAft>
                <a:spcPts val="200"/>
              </a:spcAft>
              <a:buFont typeface="Arial" pitchFamily="34" charset="0"/>
              <a:buChar char="•"/>
            </a:pPr>
            <a:endParaRPr lang="cs-CZ" sz="500" dirty="0" smtClean="0">
              <a:solidFill>
                <a:srgbClr val="3C3C8C"/>
              </a:solidFill>
            </a:endParaRPr>
          </a:p>
          <a:p>
            <a:pPr marL="742950" lvl="2" indent="-285750">
              <a:spcAft>
                <a:spcPts val="200"/>
              </a:spcAft>
              <a:buFont typeface="Arial" pitchFamily="34" charset="0"/>
              <a:buChar char="•"/>
            </a:pPr>
            <a:r>
              <a:rPr lang="cs-CZ" dirty="0" smtClean="0">
                <a:solidFill>
                  <a:srgbClr val="3C3C8C"/>
                </a:solidFill>
              </a:rPr>
              <a:t>malý </a:t>
            </a:r>
            <a:r>
              <a:rPr lang="cs-CZ" dirty="0">
                <a:solidFill>
                  <a:srgbClr val="3C3C8C"/>
                </a:solidFill>
              </a:rPr>
              <a:t>měrný útlum, který se pohybuje typicky od desetin dB/km až po maximálně jednotky dB/km a je závislý na vlnové délce </a:t>
            </a:r>
            <a:r>
              <a:rPr lang="cs-CZ" dirty="0" smtClean="0">
                <a:solidFill>
                  <a:srgbClr val="3C3C8C"/>
                </a:solidFill>
              </a:rPr>
              <a:t>transportovaného signálu,</a:t>
            </a:r>
            <a:endParaRPr lang="cs-CZ" dirty="0">
              <a:solidFill>
                <a:srgbClr val="3C3C8C"/>
              </a:solidFill>
            </a:endParaRPr>
          </a:p>
          <a:p>
            <a:pPr marL="742950" lvl="2" indent="-285750">
              <a:spcAft>
                <a:spcPts val="200"/>
              </a:spcAft>
              <a:buFont typeface="Arial" pitchFamily="34" charset="0"/>
              <a:buChar char="•"/>
            </a:pPr>
            <a:endParaRPr lang="cs-CZ" sz="500" dirty="0" smtClean="0">
              <a:solidFill>
                <a:srgbClr val="3C3C8C"/>
              </a:solidFill>
            </a:endParaRPr>
          </a:p>
          <a:p>
            <a:pPr marL="742950" lvl="2" indent="-285750">
              <a:spcAft>
                <a:spcPts val="200"/>
              </a:spcAft>
              <a:buFont typeface="Arial" pitchFamily="34" charset="0"/>
              <a:buChar char="•"/>
            </a:pPr>
            <a:r>
              <a:rPr lang="cs-CZ" dirty="0" smtClean="0">
                <a:solidFill>
                  <a:srgbClr val="3C3C8C"/>
                </a:solidFill>
              </a:rPr>
              <a:t>malé </a:t>
            </a:r>
            <a:r>
              <a:rPr lang="cs-CZ" dirty="0">
                <a:solidFill>
                  <a:srgbClr val="3C3C8C"/>
                </a:solidFill>
              </a:rPr>
              <a:t>rozměry a váha – optická vlákna mají velice malé rozměry v řádech desítek až stovek </a:t>
            </a:r>
            <a:r>
              <a:rPr lang="cs-CZ" dirty="0" smtClean="0">
                <a:solidFill>
                  <a:srgbClr val="3C3C8C"/>
                </a:solidFill>
              </a:rPr>
              <a:t>mikrometrů,</a:t>
            </a:r>
            <a:endParaRPr lang="cs-CZ" dirty="0">
              <a:solidFill>
                <a:srgbClr val="3C3C8C"/>
              </a:solidFill>
            </a:endParaRPr>
          </a:p>
          <a:p>
            <a:pPr marL="742950" lvl="2" indent="-285750">
              <a:spcAft>
                <a:spcPts val="200"/>
              </a:spcAft>
              <a:buFont typeface="Arial" pitchFamily="34" charset="0"/>
              <a:buChar char="•"/>
            </a:pPr>
            <a:endParaRPr lang="cs-CZ" sz="500" dirty="0" smtClean="0">
              <a:solidFill>
                <a:srgbClr val="3C3C8C"/>
              </a:solidFill>
            </a:endParaRPr>
          </a:p>
          <a:p>
            <a:pPr marL="742950" lvl="2" indent="-285750">
              <a:spcAft>
                <a:spcPts val="200"/>
              </a:spcAft>
              <a:buFont typeface="Arial" pitchFamily="34" charset="0"/>
              <a:buChar char="•"/>
            </a:pPr>
            <a:r>
              <a:rPr lang="cs-CZ" dirty="0" smtClean="0">
                <a:solidFill>
                  <a:srgbClr val="3C3C8C"/>
                </a:solidFill>
              </a:rPr>
              <a:t>běžná </a:t>
            </a:r>
            <a:r>
              <a:rPr lang="cs-CZ" dirty="0">
                <a:solidFill>
                  <a:srgbClr val="3C3C8C"/>
                </a:solidFill>
              </a:rPr>
              <a:t>dostupnost surovin – na rozdíl od metalických medií, kde je nejčastěji základním prvkem měď, </a:t>
            </a:r>
            <a:r>
              <a:rPr lang="cs-CZ" dirty="0" smtClean="0">
                <a:solidFill>
                  <a:srgbClr val="3C3C8C"/>
                </a:solidFill>
              </a:rPr>
              <a:t>jenž </a:t>
            </a:r>
            <a:r>
              <a:rPr lang="cs-CZ" dirty="0">
                <a:solidFill>
                  <a:srgbClr val="3C3C8C"/>
                </a:solidFill>
              </a:rPr>
              <a:t>patří dnes do skupiny materiálů se stále horší dostupností, a tím i vyšší cenou, lze pro výrobu optických vláken použít běžně dostupné </a:t>
            </a:r>
            <a:r>
              <a:rPr lang="cs-CZ" dirty="0" smtClean="0">
                <a:solidFill>
                  <a:srgbClr val="3C3C8C"/>
                </a:solidFill>
              </a:rPr>
              <a:t>suroviny (především oxid křemíku SiO</a:t>
            </a:r>
            <a:r>
              <a:rPr lang="cs-CZ" baseline="-25000" dirty="0" smtClean="0">
                <a:solidFill>
                  <a:srgbClr val="3C3C8C"/>
                </a:solidFill>
              </a:rPr>
              <a:t>2</a:t>
            </a:r>
            <a:r>
              <a:rPr lang="cs-CZ" dirty="0" smtClean="0">
                <a:solidFill>
                  <a:srgbClr val="3C3C8C"/>
                </a:solidFill>
              </a:rPr>
              <a:t>), </a:t>
            </a:r>
            <a:r>
              <a:rPr lang="cs-CZ" dirty="0">
                <a:solidFill>
                  <a:srgbClr val="3C3C8C"/>
                </a:solidFill>
              </a:rPr>
              <a:t>samozřejmě ne přímo, ale až po </a:t>
            </a:r>
            <a:r>
              <a:rPr lang="cs-CZ" dirty="0" smtClean="0">
                <a:solidFill>
                  <a:srgbClr val="3C3C8C"/>
                </a:solidFill>
              </a:rPr>
              <a:t>důkladném zpracování.</a:t>
            </a:r>
            <a:endParaRPr lang="cs-CZ" dirty="0">
              <a:solidFill>
                <a:srgbClr val="3C3C8C"/>
              </a:solidFill>
            </a:endParaRPr>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2675506736"/>
      </p:ext>
    </p:extLst>
  </p:cSld>
  <p:clrMapOvr>
    <a:masterClrMapping/>
  </p:clrMapOvr>
  <p:transition>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5</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3652282"/>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solidFill>
                  <a:srgbClr val="3C3C8C"/>
                </a:solidFill>
              </a:rPr>
              <a:t>Dalšími výhody optických vláken pro použití v oblasti telekomunikací jsou:</a:t>
            </a:r>
            <a:endParaRPr lang="cs-CZ" sz="2000" dirty="0">
              <a:solidFill>
                <a:srgbClr val="3C3C8C"/>
              </a:solidFill>
            </a:endParaRPr>
          </a:p>
          <a:p>
            <a:pPr marL="742950" lvl="2" indent="-285750">
              <a:spcAft>
                <a:spcPts val="200"/>
              </a:spcAft>
              <a:buFont typeface="Arial" pitchFamily="34" charset="0"/>
              <a:buChar char="•"/>
            </a:pPr>
            <a:endParaRPr lang="cs-CZ" sz="800" dirty="0" smtClean="0">
              <a:solidFill>
                <a:srgbClr val="3C3C8C"/>
              </a:solidFill>
            </a:endParaRPr>
          </a:p>
          <a:p>
            <a:pPr marL="742950" lvl="2" indent="-285750">
              <a:spcAft>
                <a:spcPts val="200"/>
              </a:spcAft>
              <a:buFont typeface="Arial" pitchFamily="34" charset="0"/>
              <a:buChar char="•"/>
            </a:pPr>
            <a:r>
              <a:rPr lang="cs-CZ" dirty="0" smtClean="0">
                <a:solidFill>
                  <a:srgbClr val="3C3C8C"/>
                </a:solidFill>
              </a:rPr>
              <a:t>vynikající </a:t>
            </a:r>
            <a:r>
              <a:rPr lang="cs-CZ" dirty="0">
                <a:solidFill>
                  <a:srgbClr val="3C3C8C"/>
                </a:solidFill>
              </a:rPr>
              <a:t>odolnost proti elektromagnetické interferenci </a:t>
            </a:r>
            <a:r>
              <a:rPr lang="cs-CZ" dirty="0" smtClean="0">
                <a:solidFill>
                  <a:srgbClr val="3C3C8C"/>
                </a:solidFill>
              </a:rPr>
              <a:t>– EMI </a:t>
            </a:r>
            <a:r>
              <a:rPr lang="cs-CZ" dirty="0">
                <a:solidFill>
                  <a:srgbClr val="3C3C8C"/>
                </a:solidFill>
              </a:rPr>
              <a:t>(</a:t>
            </a:r>
            <a:r>
              <a:rPr lang="cs-CZ" dirty="0" err="1">
                <a:solidFill>
                  <a:srgbClr val="3C3C8C"/>
                </a:solidFill>
              </a:rPr>
              <a:t>Electromagnetic</a:t>
            </a:r>
            <a:r>
              <a:rPr lang="cs-CZ" dirty="0">
                <a:solidFill>
                  <a:srgbClr val="3C3C8C"/>
                </a:solidFill>
              </a:rPr>
              <a:t> Interference</a:t>
            </a:r>
            <a:r>
              <a:rPr lang="cs-CZ" dirty="0" smtClean="0">
                <a:solidFill>
                  <a:srgbClr val="3C3C8C"/>
                </a:solidFill>
              </a:rPr>
              <a:t>) a </a:t>
            </a:r>
            <a:r>
              <a:rPr lang="cs-CZ" dirty="0">
                <a:solidFill>
                  <a:srgbClr val="3C3C8C"/>
                </a:solidFill>
              </a:rPr>
              <a:t>radiové interferenci – RI (</a:t>
            </a:r>
            <a:r>
              <a:rPr lang="cs-CZ" dirty="0" err="1">
                <a:solidFill>
                  <a:srgbClr val="3C3C8C"/>
                </a:solidFill>
              </a:rPr>
              <a:t>Radio</a:t>
            </a:r>
            <a:r>
              <a:rPr lang="cs-CZ" dirty="0">
                <a:solidFill>
                  <a:srgbClr val="3C3C8C"/>
                </a:solidFill>
              </a:rPr>
              <a:t> Interference</a:t>
            </a:r>
            <a:r>
              <a:rPr lang="cs-CZ" dirty="0" smtClean="0">
                <a:solidFill>
                  <a:srgbClr val="3C3C8C"/>
                </a:solidFill>
              </a:rPr>
              <a:t>),</a:t>
            </a:r>
          </a:p>
          <a:p>
            <a:pPr marL="742950" lvl="2" indent="-285750">
              <a:spcAft>
                <a:spcPts val="200"/>
              </a:spcAft>
              <a:buFont typeface="Arial" pitchFamily="34" charset="0"/>
              <a:buChar char="•"/>
            </a:pPr>
            <a:endParaRPr lang="cs-CZ" sz="800" dirty="0" smtClean="0">
              <a:solidFill>
                <a:srgbClr val="3C3C8C"/>
              </a:solidFill>
            </a:endParaRPr>
          </a:p>
          <a:p>
            <a:pPr marL="742950" lvl="2" indent="-285750">
              <a:spcAft>
                <a:spcPts val="200"/>
              </a:spcAft>
              <a:buFont typeface="Arial" pitchFamily="34" charset="0"/>
              <a:buChar char="•"/>
            </a:pPr>
            <a:r>
              <a:rPr lang="cs-CZ" dirty="0" smtClean="0">
                <a:solidFill>
                  <a:srgbClr val="3C3C8C"/>
                </a:solidFill>
              </a:rPr>
              <a:t>potlačení </a:t>
            </a:r>
            <a:r>
              <a:rPr lang="cs-CZ" dirty="0">
                <a:solidFill>
                  <a:srgbClr val="3C3C8C"/>
                </a:solidFill>
              </a:rPr>
              <a:t>přeslechů – optické záření procházející vláknem neproniká za normálních okolností mimo oblast pláště, což znamená, že neexistuje </a:t>
            </a:r>
            <a:r>
              <a:rPr lang="cs-CZ" dirty="0" smtClean="0">
                <a:solidFill>
                  <a:srgbClr val="3C3C8C"/>
                </a:solidFill>
              </a:rPr>
              <a:t>přeslech mezi jednotlivými vlákny, </a:t>
            </a:r>
            <a:r>
              <a:rPr lang="cs-CZ" dirty="0">
                <a:solidFill>
                  <a:srgbClr val="3C3C8C"/>
                </a:solidFill>
              </a:rPr>
              <a:t>který je často přítomen právě u metalických kabelů s větším počtem symetrických </a:t>
            </a:r>
            <a:r>
              <a:rPr lang="cs-CZ" dirty="0" smtClean="0">
                <a:solidFill>
                  <a:srgbClr val="3C3C8C"/>
                </a:solidFill>
              </a:rPr>
              <a:t>párů,</a:t>
            </a:r>
            <a:endParaRPr lang="cs-CZ" dirty="0">
              <a:solidFill>
                <a:srgbClr val="3C3C8C"/>
              </a:solidFill>
            </a:endParaRPr>
          </a:p>
          <a:p>
            <a:pPr marL="742950" lvl="2" indent="-285750">
              <a:spcAft>
                <a:spcPts val="200"/>
              </a:spcAft>
              <a:buFont typeface="Arial" pitchFamily="34" charset="0"/>
              <a:buChar char="•"/>
            </a:pPr>
            <a:endParaRPr lang="cs-CZ" sz="800" dirty="0" smtClean="0">
              <a:solidFill>
                <a:srgbClr val="3C3C8C"/>
              </a:solidFill>
            </a:endParaRPr>
          </a:p>
          <a:p>
            <a:pPr marL="742950" lvl="2" indent="-285750">
              <a:spcAft>
                <a:spcPts val="200"/>
              </a:spcAft>
              <a:buFont typeface="Arial" pitchFamily="34" charset="0"/>
              <a:buChar char="•"/>
            </a:pPr>
            <a:r>
              <a:rPr lang="cs-CZ" dirty="0" smtClean="0">
                <a:solidFill>
                  <a:srgbClr val="3C3C8C"/>
                </a:solidFill>
              </a:rPr>
              <a:t>bezpečnost </a:t>
            </a:r>
            <a:r>
              <a:rPr lang="cs-CZ" dirty="0">
                <a:solidFill>
                  <a:srgbClr val="3C3C8C"/>
                </a:solidFill>
              </a:rPr>
              <a:t>při přenosu informace – přímo souvisí s tím, že optické záření neproniká mimo oblast pláště a nemůže tedy vnikat do vláken sousedních</a:t>
            </a:r>
            <a:r>
              <a:rPr lang="cs-CZ" sz="2000" dirty="0">
                <a:solidFill>
                  <a:srgbClr val="3C3C8C"/>
                </a:solidFill>
              </a:rPr>
              <a:t>.</a:t>
            </a:r>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2098766883"/>
      </p:ext>
    </p:extLst>
  </p:cSld>
  <p:clrMapOvr>
    <a:masterClrMapping/>
  </p:clrMapOvr>
  <p:transition>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6</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3139321"/>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a:solidFill>
                  <a:srgbClr val="3C3C8C"/>
                </a:solidFill>
              </a:rPr>
              <a:t>Při studiu optických přenosových médií se často setkáme s </a:t>
            </a:r>
            <a:r>
              <a:rPr lang="cs-CZ" sz="2000" dirty="0" smtClean="0">
                <a:solidFill>
                  <a:srgbClr val="3C3C8C"/>
                </a:solidFill>
              </a:rPr>
              <a:t>termínem </a:t>
            </a:r>
            <a:r>
              <a:rPr lang="cs-CZ" sz="2000" dirty="0" smtClean="0">
                <a:solidFill>
                  <a:srgbClr val="C00000"/>
                </a:solidFill>
              </a:rPr>
              <a:t>index lomu</a:t>
            </a:r>
            <a:r>
              <a:rPr lang="cs-CZ" sz="2000" dirty="0" smtClean="0">
                <a:solidFill>
                  <a:srgbClr val="3C3C8C"/>
                </a:solidFill>
              </a:rPr>
              <a:t> materiálu. Index lomu </a:t>
            </a:r>
            <a:r>
              <a:rPr lang="cs-CZ" sz="2000" i="1" dirty="0" smtClean="0">
                <a:solidFill>
                  <a:srgbClr val="3C3C8C"/>
                </a:solidFill>
              </a:rPr>
              <a:t>n</a:t>
            </a:r>
            <a:r>
              <a:rPr lang="cs-CZ" sz="2000" dirty="0" smtClean="0">
                <a:solidFill>
                  <a:srgbClr val="3C3C8C"/>
                </a:solidFill>
              </a:rPr>
              <a:t> lze vyjádřit vztahem:</a:t>
            </a:r>
          </a:p>
          <a:p>
            <a:pPr marL="285750" lvl="1" indent="-285750">
              <a:spcAft>
                <a:spcPts val="200"/>
              </a:spcAft>
              <a:buFont typeface="Arial" pitchFamily="34" charset="0"/>
              <a:buChar char="•"/>
            </a:pPr>
            <a:endParaRPr lang="cs-CZ" sz="2000" dirty="0" smtClean="0">
              <a:solidFill>
                <a:srgbClr val="3C3C8C"/>
              </a:solidFill>
            </a:endParaRPr>
          </a:p>
          <a:p>
            <a:pPr marL="285750" lvl="1" indent="-285750">
              <a:spcAft>
                <a:spcPts val="200"/>
              </a:spcAft>
              <a:buFont typeface="Arial" pitchFamily="34" charset="0"/>
              <a:buChar char="•"/>
            </a:pPr>
            <a:endParaRPr lang="cs-CZ" sz="2000" dirty="0">
              <a:solidFill>
                <a:srgbClr val="3C3C8C"/>
              </a:solidFill>
            </a:endParaRPr>
          </a:p>
          <a:p>
            <a:pPr marL="285750" lvl="1" indent="-285750">
              <a:spcAft>
                <a:spcPts val="200"/>
              </a:spcAft>
              <a:buFont typeface="Arial" pitchFamily="34" charset="0"/>
              <a:buChar char="•"/>
            </a:pPr>
            <a:endParaRPr lang="cs-CZ" sz="2000" dirty="0">
              <a:solidFill>
                <a:srgbClr val="3C3C8C"/>
              </a:solidFill>
            </a:endParaRPr>
          </a:p>
          <a:p>
            <a:pPr marL="285750" lvl="1" indent="-285750">
              <a:spcAft>
                <a:spcPts val="200"/>
              </a:spcAft>
              <a:buFont typeface="Arial" pitchFamily="34" charset="0"/>
              <a:buChar char="•"/>
            </a:pPr>
            <a:r>
              <a:rPr lang="cs-CZ" sz="2000" dirty="0" smtClean="0">
                <a:solidFill>
                  <a:srgbClr val="3C3C8C"/>
                </a:solidFill>
              </a:rPr>
              <a:t>kde </a:t>
            </a:r>
            <a:r>
              <a:rPr lang="cs-CZ" sz="2000" i="1" dirty="0" smtClean="0">
                <a:solidFill>
                  <a:srgbClr val="3C3C8C"/>
                </a:solidFill>
              </a:rPr>
              <a:t>c</a:t>
            </a:r>
            <a:r>
              <a:rPr lang="cs-CZ" sz="2000" dirty="0" smtClean="0">
                <a:solidFill>
                  <a:srgbClr val="3C3C8C"/>
                </a:solidFill>
              </a:rPr>
              <a:t> </a:t>
            </a:r>
            <a:r>
              <a:rPr lang="cs-CZ" sz="2000" dirty="0">
                <a:solidFill>
                  <a:srgbClr val="3C3C8C"/>
                </a:solidFill>
              </a:rPr>
              <a:t>je </a:t>
            </a:r>
            <a:r>
              <a:rPr lang="cs-CZ" sz="2000" dirty="0" smtClean="0">
                <a:solidFill>
                  <a:srgbClr val="3C3C8C"/>
                </a:solidFill>
              </a:rPr>
              <a:t>rychlost </a:t>
            </a:r>
            <a:r>
              <a:rPr lang="cs-CZ" sz="2000" dirty="0">
                <a:solidFill>
                  <a:srgbClr val="3C3C8C"/>
                </a:solidFill>
              </a:rPr>
              <a:t>šíření </a:t>
            </a:r>
            <a:r>
              <a:rPr lang="cs-CZ" sz="2000" dirty="0" smtClean="0">
                <a:solidFill>
                  <a:srgbClr val="3C3C8C"/>
                </a:solidFill>
              </a:rPr>
              <a:t>světla ve </a:t>
            </a:r>
            <a:r>
              <a:rPr lang="cs-CZ" sz="2000" dirty="0">
                <a:solidFill>
                  <a:srgbClr val="3C3C8C"/>
                </a:solidFill>
              </a:rPr>
              <a:t>vakuu, </a:t>
            </a:r>
            <a:r>
              <a:rPr lang="cs-CZ" sz="2000" i="1" dirty="0" smtClean="0">
                <a:solidFill>
                  <a:srgbClr val="3C3C8C"/>
                </a:solidFill>
              </a:rPr>
              <a:t>v</a:t>
            </a:r>
            <a:r>
              <a:rPr lang="cs-CZ" sz="2000" dirty="0" smtClean="0">
                <a:solidFill>
                  <a:srgbClr val="3C3C8C"/>
                </a:solidFill>
              </a:rPr>
              <a:t> </a:t>
            </a:r>
            <a:r>
              <a:rPr lang="cs-CZ" sz="2000" dirty="0">
                <a:solidFill>
                  <a:srgbClr val="3C3C8C"/>
                </a:solidFill>
              </a:rPr>
              <a:t>je </a:t>
            </a:r>
            <a:r>
              <a:rPr lang="cs-CZ" sz="2000" dirty="0" smtClean="0">
                <a:solidFill>
                  <a:srgbClr val="3C3C8C"/>
                </a:solidFill>
              </a:rPr>
              <a:t>rychlost </a:t>
            </a:r>
            <a:r>
              <a:rPr lang="cs-CZ" sz="2000" dirty="0">
                <a:solidFill>
                  <a:srgbClr val="3C3C8C"/>
                </a:solidFill>
              </a:rPr>
              <a:t>šíření </a:t>
            </a:r>
            <a:r>
              <a:rPr lang="cs-CZ" sz="2000" dirty="0" smtClean="0">
                <a:solidFill>
                  <a:srgbClr val="3C3C8C"/>
                </a:solidFill>
              </a:rPr>
              <a:t>světla ve zkoumaném prostředí</a:t>
            </a:r>
            <a:r>
              <a:rPr lang="cs-CZ" sz="2000" dirty="0">
                <a:solidFill>
                  <a:srgbClr val="3C3C8C"/>
                </a:solidFill>
              </a:rPr>
              <a:t>. </a:t>
            </a:r>
            <a:r>
              <a:rPr lang="cs-CZ" sz="2000" dirty="0" smtClean="0">
                <a:solidFill>
                  <a:srgbClr val="3C3C8C"/>
                </a:solidFill>
              </a:rPr>
              <a:t>Index lomu je materiálová konstanta, která nám charakterizuje vlastnosti použitého materiálu.</a:t>
            </a:r>
            <a:endParaRPr lang="cs-CZ" sz="2000" dirty="0">
              <a:solidFill>
                <a:srgbClr val="3C3C8C"/>
              </a:solidFill>
            </a:endParaRPr>
          </a:p>
        </p:txBody>
      </p:sp>
      <p:sp>
        <p:nvSpPr>
          <p:cNvPr id="3" name="Nadpis 2"/>
          <p:cNvSpPr>
            <a:spLocks noGrp="1"/>
          </p:cNvSpPr>
          <p:nvPr>
            <p:ph type="title"/>
          </p:nvPr>
        </p:nvSpPr>
        <p:spPr/>
        <p:txBody>
          <a:bodyPr/>
          <a:lstStyle/>
          <a:p>
            <a:r>
              <a:rPr lang="cs-CZ" dirty="0"/>
              <a:t>Optická přenosová media pro telekomunikace</a:t>
            </a:r>
          </a:p>
        </p:txBody>
      </p:sp>
      <p:graphicFrame>
        <p:nvGraphicFramePr>
          <p:cNvPr id="10" name="Objekt 9"/>
          <p:cNvGraphicFramePr>
            <a:graphicFrameLocks noChangeAspect="1"/>
          </p:cNvGraphicFramePr>
          <p:nvPr>
            <p:extLst>
              <p:ext uri="{D42A27DB-BD31-4B8C-83A1-F6EECF244321}">
                <p14:modId xmlns:p14="http://schemas.microsoft.com/office/powerpoint/2010/main" val="1646180150"/>
              </p:ext>
            </p:extLst>
          </p:nvPr>
        </p:nvGraphicFramePr>
        <p:xfrm>
          <a:off x="2597150" y="2563813"/>
          <a:ext cx="2620963" cy="730250"/>
        </p:xfrm>
        <a:graphic>
          <a:graphicData uri="http://schemas.openxmlformats.org/presentationml/2006/ole">
            <mc:AlternateContent xmlns:mc="http://schemas.openxmlformats.org/markup-compatibility/2006">
              <mc:Choice xmlns:v="urn:schemas-microsoft-com:vml" Requires="v">
                <p:oleObj spid="_x0000_s3110" name="Rovnice" r:id="rId5" imgW="1396800" imgH="393480" progId="Equation.3">
                  <p:embed/>
                </p:oleObj>
              </mc:Choice>
              <mc:Fallback>
                <p:oleObj name="Rovnice" r:id="rId5" imgW="1396800" imgH="393480" progId="Equation.3">
                  <p:embed/>
                  <p:pic>
                    <p:nvPicPr>
                      <p:cNvPr id="0" name="Object 4"/>
                      <p:cNvPicPr>
                        <a:picLocks noChangeAspect="1" noChangeArrowheads="1"/>
                      </p:cNvPicPr>
                      <p:nvPr/>
                    </p:nvPicPr>
                    <p:blipFill>
                      <a:blip r:embed="rId6"/>
                      <a:srcRect/>
                      <a:stretch>
                        <a:fillRect/>
                      </a:stretch>
                    </p:blipFill>
                    <p:spPr bwMode="auto">
                      <a:xfrm>
                        <a:off x="2597150" y="2563813"/>
                        <a:ext cx="2620963" cy="730250"/>
                      </a:xfrm>
                      <a:prstGeom prst="rect">
                        <a:avLst/>
                      </a:prstGeom>
                      <a:noFill/>
                    </p:spPr>
                  </p:pic>
                </p:oleObj>
              </mc:Fallback>
            </mc:AlternateContent>
          </a:graphicData>
        </a:graphic>
      </p:graphicFrame>
    </p:spTree>
    <p:extLst>
      <p:ext uri="{BB962C8B-B14F-4D97-AF65-F5344CB8AC3E}">
        <p14:creationId xmlns:p14="http://schemas.microsoft.com/office/powerpoint/2010/main" val="760375479"/>
      </p:ext>
    </p:extLst>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7</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9036496" cy="4011355"/>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err="1" smtClean="0">
                <a:solidFill>
                  <a:srgbClr val="C00000"/>
                </a:solidFill>
              </a:rPr>
              <a:t>Snellův</a:t>
            </a:r>
            <a:r>
              <a:rPr lang="cs-CZ" sz="2000" dirty="0" smtClean="0">
                <a:solidFill>
                  <a:srgbClr val="C00000"/>
                </a:solidFill>
              </a:rPr>
              <a:t> zákon lomu </a:t>
            </a:r>
            <a:r>
              <a:rPr lang="cs-CZ" sz="2000" dirty="0" smtClean="0">
                <a:solidFill>
                  <a:srgbClr val="3C3C8C"/>
                </a:solidFill>
              </a:rPr>
              <a:t>z fyziky říká, že při </a:t>
            </a:r>
            <a:r>
              <a:rPr lang="cs-CZ" sz="2000" dirty="0">
                <a:solidFill>
                  <a:srgbClr val="3C3C8C"/>
                </a:solidFill>
              </a:rPr>
              <a:t>dopadu paprsku na rovinné rozhraní dvou prostředí dochází ke dvěma </a:t>
            </a:r>
            <a:r>
              <a:rPr lang="cs-CZ" sz="2000" dirty="0" smtClean="0">
                <a:solidFill>
                  <a:srgbClr val="3C3C8C"/>
                </a:solidFill>
              </a:rPr>
              <a:t>jevům – paprsek </a:t>
            </a:r>
            <a:r>
              <a:rPr lang="cs-CZ" sz="2000" dirty="0">
                <a:solidFill>
                  <a:srgbClr val="3C3C8C"/>
                </a:solidFill>
              </a:rPr>
              <a:t>se rozděluje do dvou. Jeden se odrazí zpět do prvního prostředí a druhý se lomí do prostředí druhého. </a:t>
            </a:r>
            <a:endParaRPr lang="cs-CZ" sz="2000" dirty="0" smtClean="0">
              <a:solidFill>
                <a:srgbClr val="3C3C8C"/>
              </a:solidFill>
            </a:endParaRPr>
          </a:p>
          <a:p>
            <a:pPr marL="285750" lvl="1" indent="-285750">
              <a:spcAft>
                <a:spcPts val="200"/>
              </a:spcAft>
              <a:buFont typeface="Arial" pitchFamily="34" charset="0"/>
              <a:buChar char="•"/>
            </a:pPr>
            <a:endParaRPr lang="cs-CZ" sz="2000" dirty="0" smtClean="0">
              <a:solidFill>
                <a:srgbClr val="3C3C8C"/>
              </a:solidFill>
            </a:endParaRPr>
          </a:p>
          <a:p>
            <a:pPr marL="285750" lvl="1" indent="-285750">
              <a:spcAft>
                <a:spcPts val="200"/>
              </a:spcAft>
              <a:buFont typeface="Arial" pitchFamily="34" charset="0"/>
              <a:buChar char="•"/>
            </a:pPr>
            <a:r>
              <a:rPr lang="cs-CZ" sz="2000" dirty="0" smtClean="0">
                <a:solidFill>
                  <a:srgbClr val="3C3C8C"/>
                </a:solidFill>
              </a:rPr>
              <a:t>Jev zvaný </a:t>
            </a:r>
            <a:r>
              <a:rPr lang="cs-CZ" sz="2000" dirty="0" smtClean="0">
                <a:solidFill>
                  <a:srgbClr val="C00000"/>
                </a:solidFill>
              </a:rPr>
              <a:t>úplný odraz</a:t>
            </a:r>
            <a:r>
              <a:rPr lang="cs-CZ" sz="2000" dirty="0" smtClean="0">
                <a:solidFill>
                  <a:srgbClr val="3C3C8C"/>
                </a:solidFill>
              </a:rPr>
              <a:t> je z </a:t>
            </a:r>
            <a:r>
              <a:rPr lang="cs-CZ" sz="2000" dirty="0">
                <a:solidFill>
                  <a:srgbClr val="3C3C8C"/>
                </a:solidFill>
              </a:rPr>
              <a:t>pohledu analýzy šíření záření optickým vláknem </a:t>
            </a:r>
            <a:r>
              <a:rPr lang="cs-CZ" sz="2000" dirty="0" smtClean="0">
                <a:solidFill>
                  <a:srgbClr val="3C3C8C"/>
                </a:solidFill>
              </a:rPr>
              <a:t>důležitý. Jedná se o jeden </a:t>
            </a:r>
            <a:r>
              <a:rPr lang="cs-CZ" sz="2000" dirty="0">
                <a:solidFill>
                  <a:srgbClr val="3C3C8C"/>
                </a:solidFill>
              </a:rPr>
              <a:t>z případů lomu, který lze matematicky odvodit přímo ze </a:t>
            </a:r>
            <a:r>
              <a:rPr lang="cs-CZ" sz="2000" dirty="0" err="1">
                <a:solidFill>
                  <a:srgbClr val="3C3C8C"/>
                </a:solidFill>
              </a:rPr>
              <a:t>Snellova</a:t>
            </a:r>
            <a:r>
              <a:rPr lang="cs-CZ" sz="2000" dirty="0">
                <a:solidFill>
                  <a:srgbClr val="3C3C8C"/>
                </a:solidFill>
              </a:rPr>
              <a:t> zákona lomu. Při dopadu paprsku z opticky hustšího prostředí </a:t>
            </a:r>
            <a:r>
              <a:rPr lang="cs-CZ" sz="2000" dirty="0" smtClean="0">
                <a:solidFill>
                  <a:srgbClr val="3C3C8C"/>
                </a:solidFill>
              </a:rPr>
              <a:t>(větší index lomu) do </a:t>
            </a:r>
            <a:r>
              <a:rPr lang="cs-CZ" sz="2000" dirty="0">
                <a:solidFill>
                  <a:srgbClr val="3C3C8C"/>
                </a:solidFill>
              </a:rPr>
              <a:t>opticky řidšího </a:t>
            </a:r>
            <a:r>
              <a:rPr lang="cs-CZ" sz="2000" dirty="0" smtClean="0">
                <a:solidFill>
                  <a:srgbClr val="3C3C8C"/>
                </a:solidFill>
              </a:rPr>
              <a:t>(menší index lomu) dochází </a:t>
            </a:r>
            <a:r>
              <a:rPr lang="cs-CZ" sz="2000" dirty="0">
                <a:solidFill>
                  <a:srgbClr val="3C3C8C"/>
                </a:solidFill>
              </a:rPr>
              <a:t>při jistém úhlu dopadu </a:t>
            </a:r>
            <a:r>
              <a:rPr lang="cs-CZ" sz="2000" dirty="0" smtClean="0">
                <a:solidFill>
                  <a:srgbClr val="3C3C8C"/>
                </a:solidFill>
              </a:rPr>
              <a:t>k tzv. úplnému odrazu. Tedy celý dopadající paprsek se od rozhraní odráží a žádná část z něho neprochází do druhého prostředí.</a:t>
            </a:r>
            <a:endParaRPr lang="cs-CZ" sz="2000" dirty="0">
              <a:solidFill>
                <a:srgbClr val="3C3C8C"/>
              </a:solidFill>
            </a:endParaRPr>
          </a:p>
        </p:txBody>
      </p:sp>
      <p:sp>
        <p:nvSpPr>
          <p:cNvPr id="3" name="Nadpis 2"/>
          <p:cNvSpPr>
            <a:spLocks noGrp="1"/>
          </p:cNvSpPr>
          <p:nvPr>
            <p:ph type="title"/>
          </p:nvPr>
        </p:nvSpPr>
        <p:spPr/>
        <p:txBody>
          <a:bodyPr/>
          <a:lstStyle/>
          <a:p>
            <a:r>
              <a:rPr lang="cs-CZ" dirty="0"/>
              <a:t>Optická přenosová media pro telekomunikace</a:t>
            </a:r>
          </a:p>
        </p:txBody>
      </p:sp>
    </p:spTree>
    <p:extLst>
      <p:ext uri="{BB962C8B-B14F-4D97-AF65-F5344CB8AC3E}">
        <p14:creationId xmlns:p14="http://schemas.microsoft.com/office/powerpoint/2010/main" val="3353009685"/>
      </p:ext>
    </p:extLst>
  </p:cSld>
  <p:clrMapOvr>
    <a:masterClrMapping/>
  </p:clrMapOvr>
  <p:transition>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8</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3820913" cy="3498394"/>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err="1" smtClean="0">
                <a:solidFill>
                  <a:srgbClr val="3C3C8C"/>
                </a:solidFill>
              </a:rPr>
              <a:t>Snellův</a:t>
            </a:r>
            <a:r>
              <a:rPr lang="cs-CZ" sz="2000" dirty="0" smtClean="0">
                <a:solidFill>
                  <a:srgbClr val="3C3C8C"/>
                </a:solidFill>
              </a:rPr>
              <a:t> zákon lomu.</a:t>
            </a:r>
          </a:p>
          <a:p>
            <a:pPr marL="285750" lvl="1" indent="-285750">
              <a:spcAft>
                <a:spcPts val="200"/>
              </a:spcAft>
              <a:buFont typeface="Arial" pitchFamily="34" charset="0"/>
              <a:buChar char="•"/>
            </a:pPr>
            <a:endParaRPr lang="cs-CZ" sz="2000" dirty="0">
              <a:solidFill>
                <a:srgbClr val="3C3C8C"/>
              </a:solidFill>
            </a:endParaRPr>
          </a:p>
          <a:p>
            <a:pPr marL="285750" lvl="1" indent="-285750">
              <a:spcAft>
                <a:spcPts val="200"/>
              </a:spcAft>
              <a:buFont typeface="Arial" pitchFamily="34" charset="0"/>
              <a:buChar char="•"/>
            </a:pPr>
            <a:endParaRPr lang="cs-CZ" sz="2000" dirty="0" smtClean="0">
              <a:solidFill>
                <a:srgbClr val="3C3C8C"/>
              </a:solidFill>
            </a:endParaRPr>
          </a:p>
          <a:p>
            <a:pPr marL="285750" lvl="1" indent="-285750">
              <a:spcAft>
                <a:spcPts val="200"/>
              </a:spcAft>
              <a:buFont typeface="Arial" pitchFamily="34" charset="0"/>
              <a:buChar char="•"/>
            </a:pPr>
            <a:endParaRPr lang="cs-CZ" sz="2000" dirty="0">
              <a:solidFill>
                <a:srgbClr val="3C3C8C"/>
              </a:solidFill>
            </a:endParaRPr>
          </a:p>
          <a:p>
            <a:pPr marL="285750" lvl="1" indent="-285750">
              <a:spcAft>
                <a:spcPts val="200"/>
              </a:spcAft>
              <a:buFont typeface="Arial" pitchFamily="34" charset="0"/>
              <a:buChar char="•"/>
            </a:pPr>
            <a:endParaRPr lang="cs-CZ" sz="2000" dirty="0" smtClean="0">
              <a:solidFill>
                <a:srgbClr val="3C3C8C"/>
              </a:solidFill>
            </a:endParaRPr>
          </a:p>
          <a:p>
            <a:pPr marL="285750" lvl="1" indent="-285750">
              <a:spcAft>
                <a:spcPts val="200"/>
              </a:spcAft>
              <a:buFont typeface="Arial" pitchFamily="34" charset="0"/>
              <a:buChar char="•"/>
            </a:pPr>
            <a:endParaRPr lang="cs-CZ" sz="2000" dirty="0">
              <a:solidFill>
                <a:srgbClr val="3C3C8C"/>
              </a:solidFill>
            </a:endParaRPr>
          </a:p>
          <a:p>
            <a:pPr marL="285750" lvl="1" indent="-285750">
              <a:spcAft>
                <a:spcPts val="200"/>
              </a:spcAft>
              <a:buFont typeface="Arial" pitchFamily="34" charset="0"/>
              <a:buChar char="•"/>
            </a:pPr>
            <a:r>
              <a:rPr lang="cs-CZ" sz="2000" dirty="0"/>
              <a:t>Pro úhel odraženého paprsku </a:t>
            </a:r>
            <a:r>
              <a:rPr lang="cs-CZ" sz="2000" dirty="0">
                <a:sym typeface="Symbol" panose="05050102010706020507" pitchFamily="18" charset="2"/>
              </a:rPr>
              <a:t></a:t>
            </a:r>
            <a:r>
              <a:rPr lang="cs-CZ" sz="2000" baseline="-25000" dirty="0"/>
              <a:t>od</a:t>
            </a:r>
            <a:r>
              <a:rPr lang="cs-CZ" sz="2000" dirty="0"/>
              <a:t> platí, že je vždy shodný s úhlem dopadu </a:t>
            </a:r>
            <a:r>
              <a:rPr lang="cs-CZ" sz="2000" dirty="0">
                <a:sym typeface="Symbol" panose="05050102010706020507" pitchFamily="18" charset="2"/>
              </a:rPr>
              <a:t></a:t>
            </a:r>
            <a:r>
              <a:rPr lang="cs-CZ" sz="2000" baseline="-25000" dirty="0"/>
              <a:t>1. </a:t>
            </a:r>
            <a:endParaRPr lang="cs-CZ" sz="2000" dirty="0">
              <a:solidFill>
                <a:srgbClr val="3C3C8C"/>
              </a:solidFill>
            </a:endParaRPr>
          </a:p>
        </p:txBody>
      </p:sp>
      <p:sp>
        <p:nvSpPr>
          <p:cNvPr id="3" name="Nadpis 2"/>
          <p:cNvSpPr>
            <a:spLocks noGrp="1"/>
          </p:cNvSpPr>
          <p:nvPr>
            <p:ph type="title"/>
          </p:nvPr>
        </p:nvSpPr>
        <p:spPr/>
        <p:txBody>
          <a:bodyPr/>
          <a:lstStyle/>
          <a:p>
            <a:r>
              <a:rPr lang="cs-CZ" dirty="0"/>
              <a:t>Optická přenosová media pro telekomunikace</a:t>
            </a:r>
          </a:p>
        </p:txBody>
      </p:sp>
      <p:pic>
        <p:nvPicPr>
          <p:cNvPr id="7" name="Obráze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92921" y="1710857"/>
            <a:ext cx="4393081" cy="4393081"/>
          </a:xfrm>
          <a:prstGeom prst="rect">
            <a:avLst/>
          </a:prstGeom>
        </p:spPr>
      </p:pic>
      <p:sp>
        <p:nvSpPr>
          <p:cNvPr id="8" name="Rectangle 2"/>
          <p:cNvSpPr>
            <a:spLocks noChangeArrowheads="1"/>
          </p:cNvSpPr>
          <p:nvPr/>
        </p:nvSpPr>
        <p:spPr bwMode="auto">
          <a:xfrm>
            <a:off x="0" y="0"/>
            <a:ext cx="9144000" cy="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cs-CZ"/>
          </a:p>
        </p:txBody>
      </p:sp>
      <p:graphicFrame>
        <p:nvGraphicFramePr>
          <p:cNvPr id="12" name="Objekt 11"/>
          <p:cNvGraphicFramePr>
            <a:graphicFrameLocks noChangeAspect="1"/>
          </p:cNvGraphicFramePr>
          <p:nvPr>
            <p:extLst>
              <p:ext uri="{D42A27DB-BD31-4B8C-83A1-F6EECF244321}">
                <p14:modId xmlns:p14="http://schemas.microsoft.com/office/powerpoint/2010/main" val="4275925915"/>
              </p:ext>
            </p:extLst>
          </p:nvPr>
        </p:nvGraphicFramePr>
        <p:xfrm>
          <a:off x="900992" y="2473267"/>
          <a:ext cx="1573268" cy="924295"/>
        </p:xfrm>
        <a:graphic>
          <a:graphicData uri="http://schemas.openxmlformats.org/presentationml/2006/ole">
            <mc:AlternateContent xmlns:mc="http://schemas.openxmlformats.org/markup-compatibility/2006">
              <mc:Choice xmlns:v="urn:schemas-microsoft-com:vml" Requires="v">
                <p:oleObj spid="_x0000_s11295" name="Rovnice" r:id="rId6" imgW="761669" imgH="444307" progId="Equation.3">
                  <p:embed/>
                </p:oleObj>
              </mc:Choice>
              <mc:Fallback>
                <p:oleObj name="Rovnice" r:id="rId6" imgW="761669" imgH="444307" progId="Equation.3">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0992" y="2473267"/>
                        <a:ext cx="1573268" cy="924295"/>
                      </a:xfrm>
                      <a:prstGeom prst="rect">
                        <a:avLst/>
                      </a:prstGeom>
                      <a:noFill/>
                    </p:spPr>
                  </p:pic>
                </p:oleObj>
              </mc:Fallback>
            </mc:AlternateContent>
          </a:graphicData>
        </a:graphic>
      </p:graphicFrame>
      <p:sp>
        <p:nvSpPr>
          <p:cNvPr id="15" name="Rectangle 3"/>
          <p:cNvSpPr>
            <a:spLocks noChangeArrowheads="1"/>
          </p:cNvSpPr>
          <p:nvPr/>
        </p:nvSpPr>
        <p:spPr bwMode="auto">
          <a:xfrm>
            <a:off x="0" y="447675"/>
            <a:ext cx="9144000" cy="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cs-CZ"/>
          </a:p>
        </p:txBody>
      </p:sp>
    </p:spTree>
    <p:extLst>
      <p:ext uri="{BB962C8B-B14F-4D97-AF65-F5344CB8AC3E}">
        <p14:creationId xmlns:p14="http://schemas.microsoft.com/office/powerpoint/2010/main" val="600377469"/>
      </p:ext>
    </p:extLst>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9</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Obdélník 12"/>
          <p:cNvSpPr/>
          <p:nvPr/>
        </p:nvSpPr>
        <p:spPr>
          <a:xfrm>
            <a:off x="72008" y="1351298"/>
            <a:ext cx="4876510" cy="2472472"/>
          </a:xfrm>
          <a:prstGeom prst="rect">
            <a:avLst/>
          </a:prstGeom>
        </p:spPr>
        <p:txBody>
          <a:bodyPr wrap="square">
            <a:spAutoFit/>
          </a:bodyPr>
          <a:lstStyle/>
          <a:p>
            <a:pPr>
              <a:spcAft>
                <a:spcPts val="200"/>
              </a:spcAft>
            </a:pPr>
            <a:r>
              <a:rPr lang="cs-CZ" sz="2000" b="1" dirty="0" smtClean="0">
                <a:solidFill>
                  <a:srgbClr val="C00000"/>
                </a:solidFill>
              </a:rPr>
              <a:t>Optická přenosová média</a:t>
            </a:r>
          </a:p>
          <a:p>
            <a:pPr marL="285750" lvl="1" indent="-285750">
              <a:spcAft>
                <a:spcPts val="200"/>
              </a:spcAft>
              <a:buFont typeface="Arial" pitchFamily="34" charset="0"/>
              <a:buChar char="•"/>
            </a:pPr>
            <a:endParaRPr lang="cs-CZ" sz="800" dirty="0" smtClean="0"/>
          </a:p>
          <a:p>
            <a:pPr marL="285750" lvl="1" indent="-285750">
              <a:spcAft>
                <a:spcPts val="200"/>
              </a:spcAft>
              <a:buFont typeface="Arial" pitchFamily="34" charset="0"/>
              <a:buChar char="•"/>
            </a:pPr>
            <a:r>
              <a:rPr lang="cs-CZ" sz="2000" dirty="0" smtClean="0">
                <a:solidFill>
                  <a:srgbClr val="3C3C8C"/>
                </a:solidFill>
              </a:rPr>
              <a:t>Jev zvaný úplný odraz.</a:t>
            </a:r>
          </a:p>
          <a:p>
            <a:pPr marL="285750" lvl="1" indent="-285750">
              <a:spcAft>
                <a:spcPts val="200"/>
              </a:spcAft>
              <a:buFont typeface="Arial" pitchFamily="34" charset="0"/>
              <a:buChar char="•"/>
            </a:pPr>
            <a:endParaRPr lang="cs-CZ" sz="2000" dirty="0">
              <a:solidFill>
                <a:srgbClr val="3C3C8C"/>
              </a:solidFill>
            </a:endParaRPr>
          </a:p>
          <a:p>
            <a:pPr marL="285750" lvl="1" indent="-285750">
              <a:spcAft>
                <a:spcPts val="200"/>
              </a:spcAft>
              <a:buFont typeface="Arial" pitchFamily="34" charset="0"/>
              <a:buChar char="•"/>
            </a:pPr>
            <a:r>
              <a:rPr lang="cs-CZ" sz="2000" dirty="0">
                <a:solidFill>
                  <a:srgbClr val="3C3C8C"/>
                </a:solidFill>
              </a:rPr>
              <a:t>K jevu totálního odrazu dochází pro všechny úhly </a:t>
            </a:r>
            <a:r>
              <a:rPr lang="cs-CZ" sz="2000" dirty="0" smtClean="0">
                <a:solidFill>
                  <a:srgbClr val="3C3C8C"/>
                </a:solidFill>
              </a:rPr>
              <a:t>dopadu </a:t>
            </a:r>
            <a:r>
              <a:rPr lang="cs-CZ" sz="2000" dirty="0">
                <a:sym typeface="Symbol" panose="05050102010706020507" pitchFamily="18" charset="2"/>
              </a:rPr>
              <a:t></a:t>
            </a:r>
            <a:r>
              <a:rPr lang="cs-CZ" sz="2000" baseline="-25000" dirty="0"/>
              <a:t>1</a:t>
            </a:r>
            <a:r>
              <a:rPr lang="cs-CZ" sz="2000" dirty="0" smtClean="0">
                <a:solidFill>
                  <a:srgbClr val="3C3C8C"/>
                </a:solidFill>
              </a:rPr>
              <a:t>, </a:t>
            </a:r>
            <a:r>
              <a:rPr lang="cs-CZ" sz="2000" dirty="0">
                <a:solidFill>
                  <a:srgbClr val="3C3C8C"/>
                </a:solidFill>
              </a:rPr>
              <a:t>které jsou větší než úhel </a:t>
            </a:r>
            <a:r>
              <a:rPr lang="cs-CZ" sz="2000" dirty="0" smtClean="0">
                <a:solidFill>
                  <a:srgbClr val="3C3C8C"/>
                </a:solidFill>
              </a:rPr>
              <a:t>kritický </a:t>
            </a:r>
            <a:r>
              <a:rPr lang="cs-CZ" sz="2000" dirty="0" smtClean="0">
                <a:sym typeface="Symbol" panose="05050102010706020507" pitchFamily="18" charset="2"/>
              </a:rPr>
              <a:t></a:t>
            </a:r>
            <a:r>
              <a:rPr lang="cs-CZ" sz="2000" baseline="-25000" dirty="0" smtClean="0"/>
              <a:t>K</a:t>
            </a:r>
            <a:r>
              <a:rPr lang="cs-CZ" sz="2000" dirty="0" smtClean="0">
                <a:solidFill>
                  <a:srgbClr val="3C3C8C"/>
                </a:solidFill>
              </a:rPr>
              <a:t>, </a:t>
            </a:r>
            <a:r>
              <a:rPr lang="cs-CZ" sz="2000" dirty="0">
                <a:solidFill>
                  <a:srgbClr val="3C3C8C"/>
                </a:solidFill>
              </a:rPr>
              <a:t>který lze matematicky vyjádřit jako:</a:t>
            </a:r>
          </a:p>
        </p:txBody>
      </p:sp>
      <p:sp>
        <p:nvSpPr>
          <p:cNvPr id="3" name="Nadpis 2"/>
          <p:cNvSpPr>
            <a:spLocks noGrp="1"/>
          </p:cNvSpPr>
          <p:nvPr>
            <p:ph type="title"/>
          </p:nvPr>
        </p:nvSpPr>
        <p:spPr/>
        <p:txBody>
          <a:bodyPr/>
          <a:lstStyle/>
          <a:p>
            <a:r>
              <a:rPr lang="cs-CZ" dirty="0"/>
              <a:t>Optická přenosová media pro telekomunikace</a:t>
            </a:r>
          </a:p>
        </p:txBody>
      </p:sp>
      <p:pic>
        <p:nvPicPr>
          <p:cNvPr id="2" name="Obrázek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26564" y="1494002"/>
            <a:ext cx="4230086" cy="4230086"/>
          </a:xfrm>
          <a:prstGeom prst="rect">
            <a:avLst/>
          </a:prstGeom>
        </p:spPr>
      </p:pic>
      <p:graphicFrame>
        <p:nvGraphicFramePr>
          <p:cNvPr id="14" name="Objekt 13"/>
          <p:cNvGraphicFramePr>
            <a:graphicFrameLocks noChangeAspect="1"/>
          </p:cNvGraphicFramePr>
          <p:nvPr>
            <p:extLst>
              <p:ext uri="{D42A27DB-BD31-4B8C-83A1-F6EECF244321}">
                <p14:modId xmlns:p14="http://schemas.microsoft.com/office/powerpoint/2010/main" val="2052722475"/>
              </p:ext>
            </p:extLst>
          </p:nvPr>
        </p:nvGraphicFramePr>
        <p:xfrm>
          <a:off x="1375361" y="4047606"/>
          <a:ext cx="1470794" cy="712653"/>
        </p:xfrm>
        <a:graphic>
          <a:graphicData uri="http://schemas.openxmlformats.org/presentationml/2006/ole">
            <mc:AlternateContent xmlns:mc="http://schemas.openxmlformats.org/markup-compatibility/2006">
              <mc:Choice xmlns:v="urn:schemas-microsoft-com:vml" Requires="v">
                <p:oleObj spid="_x0000_s9250" name="Rovnice" r:id="rId6" imgW="926698" imgH="444307" progId="Equation.3">
                  <p:embed/>
                </p:oleObj>
              </mc:Choice>
              <mc:Fallback>
                <p:oleObj name="Rovnice" r:id="rId6" imgW="926698" imgH="444307"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75361" y="4047606"/>
                        <a:ext cx="1470794" cy="712653"/>
                      </a:xfrm>
                      <a:prstGeom prst="rect">
                        <a:avLst/>
                      </a:prstGeom>
                      <a:noFill/>
                    </p:spPr>
                  </p:pic>
                </p:oleObj>
              </mc:Fallback>
            </mc:AlternateContent>
          </a:graphicData>
        </a:graphic>
      </p:graphicFrame>
    </p:spTree>
    <p:extLst>
      <p:ext uri="{BB962C8B-B14F-4D97-AF65-F5344CB8AC3E}">
        <p14:creationId xmlns:p14="http://schemas.microsoft.com/office/powerpoint/2010/main" val="439350428"/>
      </p:ext>
    </p:extLst>
  </p:cSld>
  <p:clrMapOvr>
    <a:masterClrMapping/>
  </p:clrMapOvr>
  <p:transition>
    <p:randomBar/>
  </p:transition>
  <p:timing>
    <p:tnLst>
      <p:par>
        <p:cTn id="1" dur="indefinite" restart="never" nodeType="tmRoot"/>
      </p:par>
    </p:tnLst>
  </p:timing>
</p:sld>
</file>

<file path=ppt/theme/theme1.xml><?xml version="1.0" encoding="utf-8"?>
<a:theme xmlns:a="http://schemas.openxmlformats.org/drawingml/2006/main" name="Mustr_prezentace_OPPA">
  <a:themeElements>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fontScheme name="PPT_OPPa - Arial">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zentace - Úvod do přenosových medií pro telekomunikace.potx" id="{B7BFF4AC-6B05-467F-B6D4-71CD0A7F008F}" vid="{4952328A-11D4-4F26-9A31-8D1FA3277868}"/>
    </a:ext>
  </a:extLst>
</a:theme>
</file>

<file path=ppt/theme/theme2.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Prezentace - Úvod do přenosových medií pro telekomunikace</Template>
  <TotalTime>0</TotalTime>
  <Words>3096</Words>
  <Application>Microsoft Office PowerPoint</Application>
  <PresentationFormat>Předvádění na obrazovce (4:3)</PresentationFormat>
  <Paragraphs>512</Paragraphs>
  <Slides>35</Slides>
  <Notes>33</Notes>
  <HiddenSlides>0</HiddenSlides>
  <MMClips>0</MMClips>
  <ScaleCrop>false</ScaleCrop>
  <HeadingPairs>
    <vt:vector size="8" baseType="variant">
      <vt:variant>
        <vt:lpstr>Použitá písma</vt:lpstr>
      </vt:variant>
      <vt:variant>
        <vt:i4>4</vt:i4>
      </vt:variant>
      <vt:variant>
        <vt:lpstr>Motiv</vt:lpstr>
      </vt:variant>
      <vt:variant>
        <vt:i4>1</vt:i4>
      </vt:variant>
      <vt:variant>
        <vt:lpstr>Vložené servery OLE</vt:lpstr>
      </vt:variant>
      <vt:variant>
        <vt:i4>1</vt:i4>
      </vt:variant>
      <vt:variant>
        <vt:lpstr>Nadpisy snímků</vt:lpstr>
      </vt:variant>
      <vt:variant>
        <vt:i4>35</vt:i4>
      </vt:variant>
    </vt:vector>
  </HeadingPairs>
  <TitlesOfParts>
    <vt:vector size="41" baseType="lpstr">
      <vt:lpstr>Arial</vt:lpstr>
      <vt:lpstr>Calibri</vt:lpstr>
      <vt:lpstr>Symbol</vt:lpstr>
      <vt:lpstr>Wingdings</vt:lpstr>
      <vt:lpstr>Mustr_prezentace_OPPA</vt:lpstr>
      <vt:lpstr>Rovnice</vt:lpstr>
      <vt:lpstr>Prezentace aplikace PowerPoint</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Optická přenosová media pro telekomunikace</vt:lpstr>
      <vt:lpstr>Prezentace aplikace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2015-01-31T01:19:16Z</dcterms:created>
  <dcterms:modified xsi:type="dcterms:W3CDTF">2015-01-31T01:19:25Z</dcterms:modified>
</cp:coreProperties>
</file>