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70" r:id="rId2"/>
    <p:sldId id="289" r:id="rId3"/>
    <p:sldId id="291" r:id="rId4"/>
    <p:sldId id="290" r:id="rId5"/>
    <p:sldId id="292" r:id="rId6"/>
    <p:sldId id="293" r:id="rId7"/>
    <p:sldId id="296" r:id="rId8"/>
    <p:sldId id="294" r:id="rId9"/>
    <p:sldId id="308" r:id="rId10"/>
    <p:sldId id="328" r:id="rId11"/>
    <p:sldId id="334" r:id="rId12"/>
    <p:sldId id="333" r:id="rId13"/>
    <p:sldId id="329" r:id="rId14"/>
    <p:sldId id="330" r:id="rId15"/>
    <p:sldId id="331" r:id="rId16"/>
    <p:sldId id="332" r:id="rId17"/>
    <p:sldId id="313" r:id="rId18"/>
    <p:sldId id="314" r:id="rId19"/>
    <p:sldId id="317" r:id="rId20"/>
    <p:sldId id="316" r:id="rId21"/>
    <p:sldId id="319" r:id="rId22"/>
    <p:sldId id="320" r:id="rId23"/>
    <p:sldId id="321" r:id="rId24"/>
    <p:sldId id="322" r:id="rId25"/>
    <p:sldId id="323" r:id="rId26"/>
    <p:sldId id="324" r:id="rId27"/>
    <p:sldId id="280" r:id="rId28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000000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Střední styl 3 – zvýraznění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23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41750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31721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58351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30150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22945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38457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25207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12595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42338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2013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7515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81135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9845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95068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60241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81974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7630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5173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3472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3105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4539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8155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24105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8235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6.emf"/><Relationship Id="rId4" Type="http://schemas.openxmlformats.org/officeDocument/2006/relationships/image" Target="../media/image3.jpeg"/><Relationship Id="rId9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21.wmf"/><Relationship Id="rId4" Type="http://schemas.openxmlformats.org/officeDocument/2006/relationships/image" Target="../media/image3.jpeg"/><Relationship Id="rId9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Úvod do přenosových medií pro telekomunikace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8960480" cy="4791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Metalická přenosová média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Definiční vztah pro </a:t>
            </a:r>
            <a:r>
              <a:rPr lang="cs-CZ" sz="2000" dirty="0" smtClean="0">
                <a:solidFill>
                  <a:srgbClr val="C00000"/>
                </a:solidFill>
              </a:rPr>
              <a:t>útlum </a:t>
            </a:r>
            <a:r>
              <a:rPr lang="cs-CZ" sz="2000" dirty="0" smtClean="0">
                <a:solidFill>
                  <a:srgbClr val="3C3C8C"/>
                </a:solidFill>
              </a:rPr>
              <a:t>je: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Tedy </a:t>
            </a:r>
            <a:r>
              <a:rPr lang="cs-CZ" sz="2000" dirty="0"/>
              <a:t>logaritmus poměru vstupního a výstupního </a:t>
            </a:r>
            <a:r>
              <a:rPr lang="cs-CZ" sz="2000" dirty="0" smtClean="0"/>
              <a:t>výkonu dvojbranu.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Pokud </a:t>
            </a:r>
            <a:r>
              <a:rPr lang="cs-CZ" sz="2000" dirty="0"/>
              <a:t>převedeme operaci dělení na odečítání a dosadíme z definice absolutní výkonové úrovně, může definici útlumu upravit na: </a:t>
            </a:r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/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tedy na </a:t>
            </a:r>
            <a:r>
              <a:rPr lang="cs-CZ" sz="2000" dirty="0"/>
              <a:t>rozdíl absolutní výkonové úrovně na vstupu a výstupu dvojbranu (obvodu, vedení</a:t>
            </a:r>
            <a:r>
              <a:rPr lang="cs-CZ" sz="2000" dirty="0" smtClean="0"/>
              <a:t>).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9335741"/>
              </p:ext>
            </p:extLst>
          </p:nvPr>
        </p:nvGraphicFramePr>
        <p:xfrm>
          <a:off x="1079500" y="2481569"/>
          <a:ext cx="3226716" cy="838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Equation" r:id="rId5" imgW="1955520" imgH="507960" progId="Equation.DSMT4">
                  <p:embed/>
                </p:oleObj>
              </mc:Choice>
              <mc:Fallback>
                <p:oleObj name="Equation" r:id="rId5" imgW="1955520" imgH="507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79500" y="2481569"/>
                        <a:ext cx="3226716" cy="8381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0986575"/>
              </p:ext>
            </p:extLst>
          </p:nvPr>
        </p:nvGraphicFramePr>
        <p:xfrm>
          <a:off x="645319" y="4538071"/>
          <a:ext cx="7816850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Equation" r:id="rId7" imgW="4736880" imgH="507960" progId="Equation.DSMT4">
                  <p:embed/>
                </p:oleObj>
              </mc:Choice>
              <mc:Fallback>
                <p:oleObj name="Equation" r:id="rId7" imgW="473688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319" y="4538071"/>
                        <a:ext cx="7816850" cy="836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7733435"/>
              </p:ext>
            </p:extLst>
          </p:nvPr>
        </p:nvGraphicFramePr>
        <p:xfrm>
          <a:off x="5117067" y="1280782"/>
          <a:ext cx="3621565" cy="2162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Visio" r:id="rId9" imgW="3258344" imgH="1946700" progId="Visio.Drawing.11">
                  <p:embed/>
                </p:oleObj>
              </mc:Choice>
              <mc:Fallback>
                <p:oleObj name="Visio" r:id="rId9" imgW="3258344" imgH="194670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117067" y="1280782"/>
                        <a:ext cx="3621565" cy="21627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220837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8960480" cy="4314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Metalická přenosová média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Příklad: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Na </a:t>
            </a:r>
            <a:r>
              <a:rPr lang="cs-CZ" sz="2000" dirty="0">
                <a:solidFill>
                  <a:srgbClr val="3C3C8C"/>
                </a:solidFill>
              </a:rPr>
              <a:t>výstupu </a:t>
            </a:r>
            <a:r>
              <a:rPr lang="cs-CZ" sz="2000" dirty="0" smtClean="0">
                <a:solidFill>
                  <a:srgbClr val="3C3C8C"/>
                </a:solidFill>
              </a:rPr>
              <a:t>dvojbranu bylo naměřena </a:t>
            </a:r>
            <a:r>
              <a:rPr lang="cs-CZ" sz="2000" dirty="0">
                <a:solidFill>
                  <a:srgbClr val="3C3C8C"/>
                </a:solidFill>
              </a:rPr>
              <a:t>efektivní </a:t>
            </a:r>
            <a:r>
              <a:rPr lang="cs-CZ" sz="2000" dirty="0" smtClean="0">
                <a:solidFill>
                  <a:srgbClr val="3C3C8C"/>
                </a:solidFill>
              </a:rPr>
              <a:t>hodnota </a:t>
            </a:r>
            <a:r>
              <a:rPr lang="cs-CZ" sz="2000" dirty="0">
                <a:solidFill>
                  <a:srgbClr val="3C3C8C"/>
                </a:solidFill>
              </a:rPr>
              <a:t>napětí </a:t>
            </a:r>
            <a:r>
              <a:rPr lang="cs-CZ" sz="2000" dirty="0" smtClean="0">
                <a:solidFill>
                  <a:srgbClr val="3C3C8C"/>
                </a:solidFill>
              </a:rPr>
              <a:t>120 </a:t>
            </a:r>
            <a:r>
              <a:rPr lang="cs-CZ" sz="2000" dirty="0" err="1" smtClean="0">
                <a:solidFill>
                  <a:srgbClr val="3C3C8C"/>
                </a:solidFill>
              </a:rPr>
              <a:t>mV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na odporu </a:t>
            </a:r>
            <a:r>
              <a:rPr lang="cs-CZ" sz="2000" dirty="0" smtClean="0">
                <a:solidFill>
                  <a:srgbClr val="3C3C8C"/>
                </a:solidFill>
              </a:rPr>
              <a:t>450 </a:t>
            </a:r>
            <a:r>
              <a:rPr lang="el-GR" sz="2000" dirty="0">
                <a:solidFill>
                  <a:srgbClr val="3C3C8C"/>
                </a:solidFill>
              </a:rPr>
              <a:t>Ω. </a:t>
            </a:r>
            <a:r>
              <a:rPr lang="cs-CZ" sz="2000" dirty="0">
                <a:solidFill>
                  <a:srgbClr val="3C3C8C"/>
                </a:solidFill>
              </a:rPr>
              <a:t>Na vstupu </a:t>
            </a:r>
            <a:r>
              <a:rPr lang="cs-CZ" sz="2000" dirty="0" smtClean="0">
                <a:solidFill>
                  <a:srgbClr val="3C3C8C"/>
                </a:solidFill>
              </a:rPr>
              <a:t>dvojbranu je nastavena absolutní </a:t>
            </a:r>
            <a:r>
              <a:rPr lang="cs-CZ" sz="2000" dirty="0">
                <a:solidFill>
                  <a:srgbClr val="3C3C8C"/>
                </a:solidFill>
              </a:rPr>
              <a:t>úroveň napětí </a:t>
            </a:r>
            <a:r>
              <a:rPr lang="cs-CZ" sz="2000" dirty="0" smtClean="0">
                <a:solidFill>
                  <a:srgbClr val="3C3C8C"/>
                </a:solidFill>
              </a:rPr>
              <a:t>−10 </a:t>
            </a:r>
            <a:r>
              <a:rPr lang="cs-CZ" sz="2000" dirty="0" err="1">
                <a:solidFill>
                  <a:srgbClr val="3C3C8C"/>
                </a:solidFill>
              </a:rPr>
              <a:t>dBu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smtClean="0">
                <a:solidFill>
                  <a:srgbClr val="3C3C8C"/>
                </a:solidFill>
              </a:rPr>
              <a:t>na odporu 600 </a:t>
            </a:r>
            <a:r>
              <a:rPr lang="el-GR" sz="2000" dirty="0">
                <a:solidFill>
                  <a:srgbClr val="3C3C8C"/>
                </a:solidFill>
              </a:rPr>
              <a:t>Ω. </a:t>
            </a:r>
            <a:r>
              <a:rPr lang="cs-CZ" sz="2000" dirty="0">
                <a:solidFill>
                  <a:srgbClr val="3C3C8C"/>
                </a:solidFill>
              </a:rPr>
              <a:t>Jaký </a:t>
            </a:r>
            <a:r>
              <a:rPr lang="cs-CZ" sz="2000" dirty="0" smtClean="0">
                <a:solidFill>
                  <a:srgbClr val="3C3C8C"/>
                </a:solidFill>
              </a:rPr>
              <a:t>je útlum </a:t>
            </a:r>
            <a:r>
              <a:rPr lang="cs-CZ" sz="2000" dirty="0">
                <a:solidFill>
                  <a:srgbClr val="3C3C8C"/>
                </a:solidFill>
              </a:rPr>
              <a:t>napětí a výkonu</a:t>
            </a:r>
            <a:r>
              <a:rPr lang="cs-CZ" sz="2000" dirty="0" smtClean="0">
                <a:solidFill>
                  <a:srgbClr val="3C3C8C"/>
                </a:solidFill>
              </a:rPr>
              <a:t>?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Nejprve vypočteme napěťovou úroveň na výstupu: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Následně vypočteme útlum napětí dvojbranu: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23" name="Obj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4573157"/>
              </p:ext>
            </p:extLst>
          </p:nvPr>
        </p:nvGraphicFramePr>
        <p:xfrm>
          <a:off x="1904297" y="4012964"/>
          <a:ext cx="5023553" cy="750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Rovnice" r:id="rId5" imgW="2869920" imgH="431640" progId="Equation.3">
                  <p:embed/>
                </p:oleObj>
              </mc:Choice>
              <mc:Fallback>
                <p:oleObj name="Rovnice" r:id="rId5" imgW="28699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4297" y="4012964"/>
                        <a:ext cx="5023553" cy="7502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1124390"/>
              </p:ext>
            </p:extLst>
          </p:nvPr>
        </p:nvGraphicFramePr>
        <p:xfrm>
          <a:off x="1705610" y="5406781"/>
          <a:ext cx="5322888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Rovnice" r:id="rId7" imgW="2539800" imgH="228600" progId="Equation.3">
                  <p:embed/>
                </p:oleObj>
              </mc:Choice>
              <mc:Fallback>
                <p:oleObj name="Rovnice" r:id="rId7" imgW="2539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5610" y="5406781"/>
                        <a:ext cx="5322888" cy="4778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55876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8960480" cy="3698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Metalická přenosová média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Příklad: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výpočet útlumu výkonu musíme úrovně na vstupu a výstupu.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Útlum výkonu je: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8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29" name="Objek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4539480"/>
              </p:ext>
            </p:extLst>
          </p:nvPr>
        </p:nvGraphicFramePr>
        <p:xfrm>
          <a:off x="1712913" y="2782888"/>
          <a:ext cx="5688012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" name="Rovnice" r:id="rId5" imgW="3238200" imgH="431640" progId="Equation.3">
                  <p:embed/>
                </p:oleObj>
              </mc:Choice>
              <mc:Fallback>
                <p:oleObj name="Rovnice" r:id="rId5" imgW="3238200" imgH="43164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2913" y="2782888"/>
                        <a:ext cx="5688012" cy="7524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31" name="Objek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9848647"/>
              </p:ext>
            </p:extLst>
          </p:nvPr>
        </p:nvGraphicFramePr>
        <p:xfrm>
          <a:off x="1670050" y="3736975"/>
          <a:ext cx="6135688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" name="Rovnice" r:id="rId7" imgW="3581280" imgH="431640" progId="Equation.3">
                  <p:embed/>
                </p:oleObj>
              </mc:Choice>
              <mc:Fallback>
                <p:oleObj name="Rovnice" r:id="rId7" imgW="3581280" imgH="43164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0050" y="3736975"/>
                        <a:ext cx="6135688" cy="7350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33" name="Objek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2610886"/>
              </p:ext>
            </p:extLst>
          </p:nvPr>
        </p:nvGraphicFramePr>
        <p:xfrm>
          <a:off x="2045082" y="5274507"/>
          <a:ext cx="5146888" cy="469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2" name="Rovnice" r:id="rId9" imgW="2501640" imgH="228600" progId="Equation.3">
                  <p:embed/>
                </p:oleObj>
              </mc:Choice>
              <mc:Fallback>
                <p:oleObj name="Rovnice" r:id="rId9" imgW="2501640" imgH="2286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5082" y="5274507"/>
                        <a:ext cx="5146888" cy="4696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771146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Metalická přenosová média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 již bylo řečeno, v metalickém kabelovém svazku působí na přenášený digitální signál mezi vysílačem a přijímačem řada negativních vlivů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smtClean="0">
                <a:solidFill>
                  <a:srgbClr val="3C3C8C"/>
                </a:solidFill>
              </a:rPr>
              <a:t>(především se jedná o již zmíněný </a:t>
            </a:r>
            <a:r>
              <a:rPr lang="cs-CZ" sz="2000" dirty="0" smtClean="0">
                <a:solidFill>
                  <a:srgbClr val="C00000"/>
                </a:solidFill>
              </a:rPr>
              <a:t>útlumu vedení</a:t>
            </a:r>
            <a:r>
              <a:rPr lang="cs-CZ" sz="2000" dirty="0" smtClean="0">
                <a:solidFill>
                  <a:srgbClr val="3C3C8C"/>
                </a:solidFill>
              </a:rPr>
              <a:t>).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Další významné negativní vlivy se označujíc jako tzv. </a:t>
            </a:r>
            <a:r>
              <a:rPr lang="cs-CZ" sz="2000" dirty="0" smtClean="0">
                <a:solidFill>
                  <a:srgbClr val="C00000"/>
                </a:solidFill>
              </a:rPr>
              <a:t>přeslechy</a:t>
            </a:r>
            <a:r>
              <a:rPr lang="cs-CZ" sz="2000" dirty="0" smtClean="0">
                <a:solidFill>
                  <a:srgbClr val="3C3C8C"/>
                </a:solidFill>
              </a:rPr>
              <a:t>. Ty jsou způsobeny přenosem části vysílané energie signálu z jednoho symetrického páru vedení do sousedního páru vedení.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Záleží </a:t>
            </a:r>
            <a:r>
              <a:rPr lang="cs-CZ" sz="2000" dirty="0">
                <a:solidFill>
                  <a:srgbClr val="3C3C8C"/>
                </a:solidFill>
              </a:rPr>
              <a:t>na vzájemné poloze </a:t>
            </a:r>
            <a:r>
              <a:rPr lang="cs-CZ" sz="2000" dirty="0" smtClean="0">
                <a:solidFill>
                  <a:srgbClr val="3C3C8C"/>
                </a:solidFill>
              </a:rPr>
              <a:t>rušícího rušeného páru v </a:t>
            </a:r>
            <a:r>
              <a:rPr lang="cs-CZ" sz="2000" dirty="0">
                <a:solidFill>
                  <a:srgbClr val="3C3C8C"/>
                </a:solidFill>
              </a:rPr>
              <a:t>kabelu, na vzájemných poměrech </a:t>
            </a:r>
            <a:r>
              <a:rPr lang="cs-CZ" sz="2000" dirty="0" err="1">
                <a:solidFill>
                  <a:srgbClr val="3C3C8C"/>
                </a:solidFill>
              </a:rPr>
              <a:t>skrutů</a:t>
            </a:r>
            <a:r>
              <a:rPr lang="cs-CZ" sz="2000" dirty="0">
                <a:solidFill>
                  <a:srgbClr val="3C3C8C"/>
                </a:solidFill>
              </a:rPr>
              <a:t>, přesnosti výroby apod.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Podle </a:t>
            </a:r>
            <a:r>
              <a:rPr lang="cs-CZ" sz="2000" dirty="0">
                <a:solidFill>
                  <a:srgbClr val="3C3C8C"/>
                </a:solidFill>
              </a:rPr>
              <a:t>toho, na jakém místě se přeslechy projevují, rozeznáváme: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přeslech </a:t>
            </a:r>
            <a:r>
              <a:rPr lang="cs-CZ" sz="2000" dirty="0">
                <a:solidFill>
                  <a:srgbClr val="3C3C8C"/>
                </a:solidFill>
              </a:rPr>
              <a:t>na blízkém </a:t>
            </a:r>
            <a:r>
              <a:rPr lang="cs-CZ" sz="2000" dirty="0" smtClean="0">
                <a:solidFill>
                  <a:srgbClr val="3C3C8C"/>
                </a:solidFill>
              </a:rPr>
              <a:t>konci,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přeslech </a:t>
            </a:r>
            <a:r>
              <a:rPr lang="cs-CZ" sz="2000" dirty="0">
                <a:solidFill>
                  <a:srgbClr val="3C3C8C"/>
                </a:solidFill>
              </a:rPr>
              <a:t>na </a:t>
            </a:r>
            <a:r>
              <a:rPr lang="cs-CZ" sz="2000" dirty="0" smtClean="0">
                <a:solidFill>
                  <a:srgbClr val="3C3C8C"/>
                </a:solidFill>
              </a:rPr>
              <a:t>vzdáleném konci.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</p:spTree>
    <p:extLst>
      <p:ext uri="{BB962C8B-B14F-4D97-AF65-F5344CB8AC3E}">
        <p14:creationId xmlns:p14="http://schemas.microsoft.com/office/powerpoint/2010/main" val="172334962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57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Metalická přenosová média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Vlastnosti přeslechů: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Přeslech </a:t>
            </a:r>
            <a:r>
              <a:rPr lang="cs-CZ" sz="2000" dirty="0">
                <a:solidFill>
                  <a:srgbClr val="3C3C8C"/>
                </a:solidFill>
              </a:rPr>
              <a:t>na blízkém konci </a:t>
            </a:r>
            <a:r>
              <a:rPr lang="cs-CZ" sz="2000" dirty="0">
                <a:solidFill>
                  <a:srgbClr val="C00000"/>
                </a:solidFill>
              </a:rPr>
              <a:t>NEXT</a:t>
            </a:r>
            <a:r>
              <a:rPr lang="cs-CZ" sz="2000" dirty="0">
                <a:solidFill>
                  <a:srgbClr val="3C3C8C"/>
                </a:solidFill>
              </a:rPr>
              <a:t> (</a:t>
            </a:r>
            <a:r>
              <a:rPr lang="cs-CZ" sz="2000" dirty="0" err="1">
                <a:solidFill>
                  <a:srgbClr val="3C3C8C"/>
                </a:solidFill>
              </a:rPr>
              <a:t>Near</a:t>
            </a:r>
            <a:r>
              <a:rPr lang="cs-CZ" sz="2000" dirty="0">
                <a:solidFill>
                  <a:srgbClr val="3C3C8C"/>
                </a:solidFill>
              </a:rPr>
              <a:t> End </a:t>
            </a:r>
            <a:r>
              <a:rPr lang="cs-CZ" sz="2000" dirty="0" err="1">
                <a:solidFill>
                  <a:srgbClr val="3C3C8C"/>
                </a:solidFill>
              </a:rPr>
              <a:t>CrossTalk</a:t>
            </a:r>
            <a:r>
              <a:rPr lang="cs-CZ" sz="2000" dirty="0">
                <a:solidFill>
                  <a:srgbClr val="3C3C8C"/>
                </a:solidFill>
              </a:rPr>
              <a:t>) vzniká přenosem signálu ze souběžných vedení na vstup přijímače umístěného na stejném konci vedení jako vysílač.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Přeslech </a:t>
            </a:r>
            <a:r>
              <a:rPr lang="cs-CZ" sz="2000" dirty="0">
                <a:solidFill>
                  <a:srgbClr val="3C3C8C"/>
                </a:solidFill>
              </a:rPr>
              <a:t>na vzdáleném konci </a:t>
            </a:r>
            <a:r>
              <a:rPr lang="cs-CZ" sz="2000" dirty="0">
                <a:solidFill>
                  <a:srgbClr val="C00000"/>
                </a:solidFill>
              </a:rPr>
              <a:t>FEXT</a:t>
            </a:r>
            <a:r>
              <a:rPr lang="cs-CZ" sz="2000" dirty="0">
                <a:solidFill>
                  <a:srgbClr val="3C3C8C"/>
                </a:solidFill>
              </a:rPr>
              <a:t> (Far End </a:t>
            </a:r>
            <a:r>
              <a:rPr lang="cs-CZ" sz="2000" dirty="0" err="1">
                <a:solidFill>
                  <a:srgbClr val="3C3C8C"/>
                </a:solidFill>
              </a:rPr>
              <a:t>CrossTalk</a:t>
            </a:r>
            <a:r>
              <a:rPr lang="cs-CZ" sz="2000" dirty="0">
                <a:solidFill>
                  <a:srgbClr val="3C3C8C"/>
                </a:solidFill>
              </a:rPr>
              <a:t>) se projevuje tím, že signály z vysílače na jiných vedeních ve stejném kabelu pronikají na vstup přijímače umístěného na opačném konci vedení.</a:t>
            </a:r>
          </a:p>
          <a:p>
            <a:pPr marL="0" lvl="1">
              <a:spcAft>
                <a:spcPts val="200"/>
              </a:spcAft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Zdroje rušení vně kabelu jsou: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radiové </a:t>
            </a:r>
            <a:r>
              <a:rPr lang="cs-CZ" dirty="0">
                <a:solidFill>
                  <a:srgbClr val="C00000"/>
                </a:solidFill>
              </a:rPr>
              <a:t>rušení </a:t>
            </a:r>
            <a:r>
              <a:rPr lang="cs-CZ" dirty="0">
                <a:solidFill>
                  <a:srgbClr val="3C3C8C"/>
                </a:solidFill>
              </a:rPr>
              <a:t>(RFI),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impulsní </a:t>
            </a:r>
            <a:r>
              <a:rPr lang="cs-CZ" dirty="0">
                <a:solidFill>
                  <a:srgbClr val="C00000"/>
                </a:solidFill>
              </a:rPr>
              <a:t>rušení </a:t>
            </a:r>
            <a:r>
              <a:rPr lang="cs-CZ" dirty="0">
                <a:solidFill>
                  <a:srgbClr val="3C3C8C"/>
                </a:solidFill>
              </a:rPr>
              <a:t>typicky ze silových </a:t>
            </a:r>
            <a:r>
              <a:rPr lang="cs-CZ" dirty="0" smtClean="0">
                <a:solidFill>
                  <a:srgbClr val="3C3C8C"/>
                </a:solidFill>
              </a:rPr>
              <a:t>napájecích rozvodů</a:t>
            </a:r>
            <a:r>
              <a:rPr lang="cs-CZ" dirty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Rušení </a:t>
            </a:r>
            <a:r>
              <a:rPr lang="cs-CZ" sz="2000" dirty="0">
                <a:solidFill>
                  <a:srgbClr val="3C3C8C"/>
                </a:solidFill>
              </a:rPr>
              <a:t>ze zdrojů vně kabelu lze omezit dodržováním norem a pravidel EMC (</a:t>
            </a:r>
            <a:r>
              <a:rPr lang="cs-CZ" sz="2000" dirty="0" err="1">
                <a:solidFill>
                  <a:srgbClr val="3C3C8C"/>
                </a:solidFill>
              </a:rPr>
              <a:t>Electromagnetic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Compatibility</a:t>
            </a:r>
            <a:r>
              <a:rPr lang="cs-CZ" sz="2000" dirty="0">
                <a:solidFill>
                  <a:srgbClr val="3C3C8C"/>
                </a:solidFill>
              </a:rPr>
              <a:t>).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</p:spTree>
    <p:extLst>
      <p:ext uri="{BB962C8B-B14F-4D97-AF65-F5344CB8AC3E}">
        <p14:creationId xmlns:p14="http://schemas.microsoft.com/office/powerpoint/2010/main" val="127707856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Metalická přenosová média</a:t>
            </a:r>
          </a:p>
          <a:p>
            <a:pPr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Měření přeslechu </a:t>
            </a:r>
            <a:r>
              <a:rPr lang="cs-CZ" sz="2000" dirty="0">
                <a:solidFill>
                  <a:srgbClr val="3C3C8C"/>
                </a:solidFill>
              </a:rPr>
              <a:t>na blízkém konci (NEXT</a:t>
            </a:r>
            <a:r>
              <a:rPr lang="cs-CZ" sz="2000" dirty="0" smtClean="0">
                <a:solidFill>
                  <a:srgbClr val="3C3C8C"/>
                </a:solidFill>
              </a:rPr>
              <a:t>).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138" y="2936603"/>
            <a:ext cx="5032148" cy="2471738"/>
          </a:xfrm>
          <a:prstGeom prst="rect">
            <a:avLst/>
          </a:prstGeom>
        </p:spPr>
      </p:pic>
      <p:sp>
        <p:nvSpPr>
          <p:cNvPr id="2" name="Zahnutá šipka doleva 1"/>
          <p:cNvSpPr/>
          <p:nvPr/>
        </p:nvSpPr>
        <p:spPr>
          <a:xfrm>
            <a:off x="4713514" y="3537857"/>
            <a:ext cx="794657" cy="1240972"/>
          </a:xfrm>
          <a:prstGeom prst="curvedLeftArrow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1">
                <a:shade val="50000"/>
                <a:alpha val="1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14210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729" y="2783717"/>
            <a:ext cx="5959130" cy="2605745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Metalická přenosová média</a:t>
            </a:r>
          </a:p>
          <a:p>
            <a:pPr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Měření přeslechu </a:t>
            </a:r>
            <a:r>
              <a:rPr lang="cs-CZ" sz="2000" dirty="0">
                <a:solidFill>
                  <a:srgbClr val="3C3C8C"/>
                </a:solidFill>
              </a:rPr>
              <a:t>na vzdáleném konci (FEXT</a:t>
            </a:r>
            <a:r>
              <a:rPr lang="cs-CZ" sz="2000" dirty="0" smtClean="0">
                <a:solidFill>
                  <a:srgbClr val="3C3C8C"/>
                </a:solidFill>
              </a:rPr>
              <a:t>).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  <p:sp>
        <p:nvSpPr>
          <p:cNvPr id="7" name="Ohnutá šipka 6"/>
          <p:cNvSpPr/>
          <p:nvPr/>
        </p:nvSpPr>
        <p:spPr>
          <a:xfrm flipV="1">
            <a:off x="3546021" y="3649165"/>
            <a:ext cx="1601107" cy="943428"/>
          </a:xfrm>
          <a:prstGeom prst="bentArrow">
            <a:avLst/>
          </a:prstGeom>
          <a:solidFill>
            <a:schemeClr val="accent1">
              <a:alpha val="20000"/>
            </a:schemeClr>
          </a:solidFill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58359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21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Metalická přenosová média – příklady kabelů</a:t>
            </a:r>
          </a:p>
          <a:p>
            <a:pPr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Kabely pro vnitřní instalaci (domácí telefon, apod.):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SYKY – párovaný nestíněný kabel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SYKFY – párovaný stíněný kabel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618" y="2696488"/>
            <a:ext cx="3398815" cy="906859"/>
          </a:xfrm>
          <a:prstGeom prst="rect">
            <a:avLst/>
          </a:prstGeom>
        </p:spPr>
      </p:pic>
      <p:sp>
        <p:nvSpPr>
          <p:cNvPr id="12" name="Obdélník 11"/>
          <p:cNvSpPr/>
          <p:nvPr/>
        </p:nvSpPr>
        <p:spPr>
          <a:xfrm>
            <a:off x="4156204" y="2550290"/>
            <a:ext cx="4812905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err="1" smtClean="0">
                <a:solidFill>
                  <a:srgbClr val="3C3C8C"/>
                </a:solidFill>
              </a:rPr>
              <a:t>Cu</a:t>
            </a:r>
            <a:r>
              <a:rPr lang="cs-CZ" sz="1400" dirty="0" smtClean="0">
                <a:solidFill>
                  <a:srgbClr val="3C3C8C"/>
                </a:solidFill>
              </a:rPr>
              <a:t> jádro.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smtClean="0">
                <a:solidFill>
                  <a:srgbClr val="3C3C8C"/>
                </a:solidFill>
              </a:rPr>
              <a:t>Izolace (PVC), žíly stočené do párů a </a:t>
            </a:r>
            <a:r>
              <a:rPr lang="cs-CZ" sz="1400" dirty="0" err="1" smtClean="0">
                <a:solidFill>
                  <a:srgbClr val="3C3C8C"/>
                </a:solidFill>
              </a:rPr>
              <a:t>pětipárových</a:t>
            </a:r>
            <a:r>
              <a:rPr lang="cs-CZ" sz="1400" dirty="0" smtClean="0">
                <a:solidFill>
                  <a:srgbClr val="3C3C8C"/>
                </a:solidFill>
              </a:rPr>
              <a:t> skupin, skupiny stočeny do duše kabelu.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smtClean="0">
                <a:solidFill>
                  <a:srgbClr val="3C3C8C"/>
                </a:solidFill>
              </a:rPr>
              <a:t>Obal (plastová páska).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smtClean="0">
                <a:solidFill>
                  <a:srgbClr val="3C3C8C"/>
                </a:solidFill>
              </a:rPr>
              <a:t>Plášť (PVC).</a:t>
            </a:r>
            <a:endParaRPr lang="cs-CZ" sz="1400" dirty="0">
              <a:solidFill>
                <a:srgbClr val="3C3C8C"/>
              </a:solidFill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4156204" y="4140635"/>
            <a:ext cx="4812905" cy="1487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err="1" smtClean="0">
                <a:solidFill>
                  <a:srgbClr val="3C3C8C"/>
                </a:solidFill>
              </a:rPr>
              <a:t>Cu</a:t>
            </a:r>
            <a:r>
              <a:rPr lang="cs-CZ" sz="1400" dirty="0" smtClean="0">
                <a:solidFill>
                  <a:srgbClr val="3C3C8C"/>
                </a:solidFill>
              </a:rPr>
              <a:t> jádro.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smtClean="0">
                <a:solidFill>
                  <a:srgbClr val="3C3C8C"/>
                </a:solidFill>
              </a:rPr>
              <a:t>Izolace (PVC), žíly stočené do párů a </a:t>
            </a:r>
            <a:r>
              <a:rPr lang="cs-CZ" sz="1400" dirty="0" err="1" smtClean="0">
                <a:solidFill>
                  <a:srgbClr val="3C3C8C"/>
                </a:solidFill>
              </a:rPr>
              <a:t>pětipárových</a:t>
            </a:r>
            <a:r>
              <a:rPr lang="cs-CZ" sz="1400" dirty="0" smtClean="0">
                <a:solidFill>
                  <a:srgbClr val="3C3C8C"/>
                </a:solidFill>
              </a:rPr>
              <a:t> skupin, skupiny stočeny do duše kabelu.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smtClean="0">
                <a:solidFill>
                  <a:srgbClr val="3C3C8C"/>
                </a:solidFill>
              </a:rPr>
              <a:t>Obal (plastová páska).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smtClean="0">
                <a:solidFill>
                  <a:srgbClr val="3C3C8C"/>
                </a:solidFill>
              </a:rPr>
              <a:t>Stínění (Al fólie s </a:t>
            </a:r>
            <a:r>
              <a:rPr lang="cs-CZ" sz="1400" dirty="0" err="1" smtClean="0">
                <a:solidFill>
                  <a:srgbClr val="3C3C8C"/>
                </a:solidFill>
              </a:rPr>
              <a:t>Cu</a:t>
            </a:r>
            <a:r>
              <a:rPr lang="cs-CZ" sz="1400" dirty="0" smtClean="0">
                <a:solidFill>
                  <a:srgbClr val="3C3C8C"/>
                </a:solidFill>
              </a:rPr>
              <a:t> drátem)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smtClean="0">
                <a:solidFill>
                  <a:srgbClr val="3C3C8C"/>
                </a:solidFill>
              </a:rPr>
              <a:t>Plášť (PVC).</a:t>
            </a:r>
            <a:endParaRPr lang="cs-CZ" sz="1400" dirty="0">
              <a:solidFill>
                <a:srgbClr val="3C3C8C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631" y="4427501"/>
            <a:ext cx="3383573" cy="96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87139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121478" y="1351298"/>
            <a:ext cx="9036496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Metalická přenosová média – příklady kabelů</a:t>
            </a:r>
          </a:p>
          <a:p>
            <a:pPr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Parametry kabelu SYKY a SYKFY: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0" lvl="2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Jmenovité napětí</a:t>
            </a:r>
            <a:r>
              <a:rPr lang="cs-CZ" sz="1600" dirty="0" smtClean="0">
                <a:solidFill>
                  <a:srgbClr val="3C3C8C"/>
                </a:solidFill>
              </a:rPr>
              <a:t>:.......................100 </a:t>
            </a:r>
            <a:r>
              <a:rPr lang="cs-CZ" sz="1600" dirty="0">
                <a:solidFill>
                  <a:srgbClr val="3C3C8C"/>
                </a:solidFill>
              </a:rPr>
              <a:t>V</a:t>
            </a:r>
          </a:p>
          <a:p>
            <a:pPr marL="0" lvl="2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Zkušební napětí</a:t>
            </a:r>
            <a:r>
              <a:rPr lang="cs-CZ" sz="1600" dirty="0" smtClean="0">
                <a:solidFill>
                  <a:srgbClr val="3C3C8C"/>
                </a:solidFill>
              </a:rPr>
              <a:t>:........... </a:t>
            </a:r>
            <a:r>
              <a:rPr lang="cs-CZ" sz="1600" dirty="0">
                <a:solidFill>
                  <a:srgbClr val="3C3C8C"/>
                </a:solidFill>
              </a:rPr>
              <a:t>ž/ž 1 </a:t>
            </a:r>
            <a:r>
              <a:rPr lang="cs-CZ" sz="1600" dirty="0" err="1">
                <a:solidFill>
                  <a:srgbClr val="3C3C8C"/>
                </a:solidFill>
              </a:rPr>
              <a:t>kV</a:t>
            </a:r>
            <a:r>
              <a:rPr lang="cs-CZ" sz="1600" dirty="0">
                <a:solidFill>
                  <a:srgbClr val="3C3C8C"/>
                </a:solidFill>
              </a:rPr>
              <a:t>/50 Hz</a:t>
            </a:r>
          </a:p>
          <a:p>
            <a:pPr marL="0" lvl="2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Rozsah teplot</a:t>
            </a:r>
            <a:r>
              <a:rPr lang="cs-CZ" sz="1600" dirty="0" smtClean="0">
                <a:solidFill>
                  <a:srgbClr val="3C3C8C"/>
                </a:solidFill>
              </a:rPr>
              <a:t>: </a:t>
            </a:r>
            <a:endParaRPr lang="cs-CZ" sz="1600" dirty="0">
              <a:solidFill>
                <a:srgbClr val="3C3C8C"/>
              </a:solidFill>
            </a:endParaRPr>
          </a:p>
          <a:p>
            <a:pPr marL="457200" lvl="4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při pokládce</a:t>
            </a:r>
            <a:r>
              <a:rPr lang="cs-CZ" sz="1600" dirty="0" smtClean="0">
                <a:solidFill>
                  <a:srgbClr val="3C3C8C"/>
                </a:solidFill>
              </a:rPr>
              <a:t>: ...........–</a:t>
            </a:r>
            <a:r>
              <a:rPr lang="cs-CZ" sz="1600" dirty="0">
                <a:solidFill>
                  <a:srgbClr val="3C3C8C"/>
                </a:solidFill>
              </a:rPr>
              <a:t>5 °C až +</a:t>
            </a:r>
            <a:r>
              <a:rPr lang="cs-CZ" sz="1600" dirty="0" smtClean="0">
                <a:solidFill>
                  <a:srgbClr val="3C3C8C"/>
                </a:solidFill>
              </a:rPr>
              <a:t>50 °C</a:t>
            </a:r>
            <a:endParaRPr lang="cs-CZ" sz="1600" dirty="0">
              <a:solidFill>
                <a:srgbClr val="3C3C8C"/>
              </a:solidFill>
            </a:endParaRPr>
          </a:p>
          <a:p>
            <a:pPr marL="457200" lvl="4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při </a:t>
            </a:r>
            <a:r>
              <a:rPr lang="cs-CZ" sz="1600" dirty="0" smtClean="0">
                <a:solidFill>
                  <a:srgbClr val="3C3C8C"/>
                </a:solidFill>
              </a:rPr>
              <a:t>provozu: ...........–30 </a:t>
            </a:r>
            <a:r>
              <a:rPr lang="cs-CZ" sz="1600" dirty="0">
                <a:solidFill>
                  <a:srgbClr val="3C3C8C"/>
                </a:solidFill>
              </a:rPr>
              <a:t>°C až +</a:t>
            </a:r>
            <a:r>
              <a:rPr lang="cs-CZ" sz="1600" dirty="0" smtClean="0">
                <a:solidFill>
                  <a:srgbClr val="3C3C8C"/>
                </a:solidFill>
              </a:rPr>
              <a:t>70 °</a:t>
            </a:r>
            <a:r>
              <a:rPr lang="cs-CZ" sz="1600" dirty="0">
                <a:solidFill>
                  <a:srgbClr val="3C3C8C"/>
                </a:solidFill>
              </a:rPr>
              <a:t>C</a:t>
            </a:r>
          </a:p>
          <a:p>
            <a:pPr marL="0" lvl="2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Značení žil a </a:t>
            </a:r>
            <a:r>
              <a:rPr lang="cs-CZ" sz="1600" dirty="0" smtClean="0">
                <a:solidFill>
                  <a:srgbClr val="3C3C8C"/>
                </a:solidFill>
              </a:rPr>
              <a:t>skupin: ....ČSN </a:t>
            </a:r>
            <a:r>
              <a:rPr lang="cs-CZ" sz="1600" dirty="0">
                <a:solidFill>
                  <a:srgbClr val="3C3C8C"/>
                </a:solidFill>
              </a:rPr>
              <a:t>IEC 189-2</a:t>
            </a:r>
          </a:p>
          <a:p>
            <a:pPr marL="0" lvl="2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Poloměr ohybu (min</a:t>
            </a:r>
            <a:r>
              <a:rPr lang="cs-CZ" sz="1600" dirty="0" smtClean="0">
                <a:solidFill>
                  <a:srgbClr val="3C3C8C"/>
                </a:solidFill>
              </a:rPr>
              <a:t>.): .....10 </a:t>
            </a:r>
            <a:r>
              <a:rPr lang="cs-CZ" sz="1600" dirty="0">
                <a:solidFill>
                  <a:srgbClr val="3C3C8C"/>
                </a:solidFill>
              </a:rPr>
              <a:t>x ∅ kabelu</a:t>
            </a:r>
          </a:p>
          <a:p>
            <a:pPr marL="0" lvl="2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Požární charakteristika</a:t>
            </a:r>
            <a:r>
              <a:rPr lang="cs-CZ" sz="1600" dirty="0" smtClean="0">
                <a:solidFill>
                  <a:srgbClr val="3C3C8C"/>
                </a:solidFill>
              </a:rPr>
              <a:t>: </a:t>
            </a:r>
            <a:endParaRPr lang="cs-CZ" sz="1600" dirty="0">
              <a:solidFill>
                <a:srgbClr val="3C3C8C"/>
              </a:solidFill>
            </a:endParaRPr>
          </a:p>
          <a:p>
            <a:pPr marL="457200" lvl="4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err="1">
                <a:solidFill>
                  <a:srgbClr val="3C3C8C"/>
                </a:solidFill>
              </a:rPr>
              <a:t>samozhášivost</a:t>
            </a:r>
            <a:r>
              <a:rPr lang="cs-CZ" sz="1600" dirty="0" smtClean="0">
                <a:solidFill>
                  <a:srgbClr val="3C3C8C"/>
                </a:solidFill>
              </a:rPr>
              <a:t>: ..ČSN </a:t>
            </a:r>
            <a:r>
              <a:rPr lang="cs-CZ" sz="1600" dirty="0">
                <a:solidFill>
                  <a:srgbClr val="3C3C8C"/>
                </a:solidFill>
              </a:rPr>
              <a:t>EN </a:t>
            </a:r>
            <a:r>
              <a:rPr lang="cs-CZ" sz="1600" dirty="0" smtClean="0">
                <a:solidFill>
                  <a:srgbClr val="3C3C8C"/>
                </a:solidFill>
              </a:rPr>
              <a:t>60332-1-2</a:t>
            </a:r>
          </a:p>
          <a:p>
            <a:pPr marL="0" lvl="2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>
                <a:solidFill>
                  <a:srgbClr val="3C3C8C"/>
                </a:solidFill>
              </a:rPr>
              <a:t>Certifikát: </a:t>
            </a:r>
          </a:p>
          <a:p>
            <a:pPr marL="457200" lvl="4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>
                <a:solidFill>
                  <a:srgbClr val="3C3C8C"/>
                </a:solidFill>
              </a:rPr>
              <a:t>EZÚ ČR, </a:t>
            </a:r>
          </a:p>
          <a:p>
            <a:pPr marL="457200" lvl="4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>
                <a:solidFill>
                  <a:srgbClr val="3C3C8C"/>
                </a:solidFill>
              </a:rPr>
              <a:t>EVPÚ Slovensko</a:t>
            </a:r>
            <a:endParaRPr lang="cs-CZ" sz="16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4206002" y="2496991"/>
            <a:ext cx="4937998" cy="1697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1600" dirty="0" smtClean="0">
                <a:solidFill>
                  <a:srgbClr val="3C3C8C"/>
                </a:solidFill>
              </a:rPr>
              <a:t>Elektrické parametry:</a:t>
            </a: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rgbClr val="3C3C8C"/>
                </a:solidFill>
              </a:rPr>
              <a:t>Průměr vodiče ...............................0,5 mm</a:t>
            </a:r>
            <a:endParaRPr lang="cs-CZ" sz="16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Odpor smyčky, max</a:t>
            </a:r>
            <a:r>
              <a:rPr lang="cs-CZ" sz="1600" dirty="0" smtClean="0">
                <a:solidFill>
                  <a:srgbClr val="3C3C8C"/>
                </a:solidFill>
              </a:rPr>
              <a:t>. .....................195,6 </a:t>
            </a:r>
            <a:r>
              <a:rPr lang="el-GR" sz="1600" dirty="0">
                <a:solidFill>
                  <a:srgbClr val="3C3C8C"/>
                </a:solidFill>
              </a:rPr>
              <a:t>Ω/</a:t>
            </a:r>
            <a:r>
              <a:rPr lang="cs-CZ" sz="1600" dirty="0">
                <a:solidFill>
                  <a:srgbClr val="3C3C8C"/>
                </a:solidFill>
              </a:rPr>
              <a:t>km</a:t>
            </a: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Provozní kapacita, </a:t>
            </a:r>
            <a:r>
              <a:rPr lang="cs-CZ" sz="1600" dirty="0" smtClean="0">
                <a:solidFill>
                  <a:srgbClr val="3C3C8C"/>
                </a:solidFill>
              </a:rPr>
              <a:t>max. ...............120 </a:t>
            </a:r>
            <a:r>
              <a:rPr lang="cs-CZ" sz="1600" dirty="0" err="1">
                <a:solidFill>
                  <a:srgbClr val="3C3C8C"/>
                </a:solidFill>
              </a:rPr>
              <a:t>nF</a:t>
            </a:r>
            <a:r>
              <a:rPr lang="cs-CZ" sz="1600" dirty="0">
                <a:solidFill>
                  <a:srgbClr val="3C3C8C"/>
                </a:solidFill>
              </a:rPr>
              <a:t>/km</a:t>
            </a: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Kapacitní nerovnováha </a:t>
            </a:r>
            <a:r>
              <a:rPr lang="cs-CZ" sz="1600" dirty="0" smtClean="0">
                <a:solidFill>
                  <a:srgbClr val="3C3C8C"/>
                </a:solidFill>
              </a:rPr>
              <a:t>k</a:t>
            </a:r>
            <a:r>
              <a:rPr lang="cs-CZ" sz="1600" baseline="-25000" dirty="0" smtClean="0">
                <a:solidFill>
                  <a:srgbClr val="3C3C8C"/>
                </a:solidFill>
              </a:rPr>
              <a:t>9</a:t>
            </a:r>
            <a:r>
              <a:rPr lang="cs-CZ" sz="1600" dirty="0" smtClean="0">
                <a:solidFill>
                  <a:srgbClr val="3C3C8C"/>
                </a:solidFill>
              </a:rPr>
              <a:t> </a:t>
            </a:r>
            <a:r>
              <a:rPr lang="cs-CZ" sz="1600" dirty="0" err="1" smtClean="0">
                <a:solidFill>
                  <a:srgbClr val="3C3C8C"/>
                </a:solidFill>
              </a:rPr>
              <a:t>max</a:t>
            </a:r>
            <a:r>
              <a:rPr lang="cs-CZ" sz="1600" dirty="0" smtClean="0">
                <a:solidFill>
                  <a:srgbClr val="3C3C8C"/>
                </a:solidFill>
              </a:rPr>
              <a:t> .....400 </a:t>
            </a:r>
            <a:r>
              <a:rPr lang="cs-CZ" sz="1600" dirty="0" err="1">
                <a:solidFill>
                  <a:srgbClr val="3C3C8C"/>
                </a:solidFill>
              </a:rPr>
              <a:t>pF</a:t>
            </a:r>
            <a:r>
              <a:rPr lang="cs-CZ" sz="1600" dirty="0">
                <a:solidFill>
                  <a:srgbClr val="3C3C8C"/>
                </a:solidFill>
              </a:rPr>
              <a:t>/500 m</a:t>
            </a: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Izolační odpor, min. </a:t>
            </a:r>
            <a:r>
              <a:rPr lang="cs-CZ" sz="1600" dirty="0" smtClean="0">
                <a:solidFill>
                  <a:srgbClr val="3C3C8C"/>
                </a:solidFill>
              </a:rPr>
              <a:t>.......................500 </a:t>
            </a:r>
            <a:r>
              <a:rPr lang="cs-CZ" sz="1600" dirty="0">
                <a:solidFill>
                  <a:srgbClr val="3C3C8C"/>
                </a:solidFill>
              </a:rPr>
              <a:t>M</a:t>
            </a:r>
            <a:r>
              <a:rPr lang="el-GR" sz="1600" dirty="0">
                <a:solidFill>
                  <a:srgbClr val="3C3C8C"/>
                </a:solidFill>
              </a:rPr>
              <a:t>Ω.</a:t>
            </a:r>
            <a:r>
              <a:rPr lang="cs-CZ" sz="1600" dirty="0">
                <a:solidFill>
                  <a:srgbClr val="3C3C8C"/>
                </a:solidFill>
              </a:rPr>
              <a:t>km</a:t>
            </a:r>
          </a:p>
        </p:txBody>
      </p:sp>
    </p:spTree>
    <p:extLst>
      <p:ext uri="{BB962C8B-B14F-4D97-AF65-F5344CB8AC3E}">
        <p14:creationId xmlns:p14="http://schemas.microsoft.com/office/powerpoint/2010/main" val="218433728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549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Metalická přenosová média – příklady kabelů</a:t>
            </a:r>
          </a:p>
          <a:p>
            <a:pPr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Kabely úložné pro vnější instalaci (telefonní rozvody v Poslední míli):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TCEPKPFLE – zemní kabel stíněný, podélně vodotěsný.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TCEKFLE – zemní kabel stíněný.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4156204" y="4765101"/>
            <a:ext cx="4952300" cy="1703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err="1" smtClean="0">
                <a:solidFill>
                  <a:srgbClr val="3C3C8C"/>
                </a:solidFill>
              </a:rPr>
              <a:t>Cu</a:t>
            </a:r>
            <a:r>
              <a:rPr lang="cs-CZ" sz="1400" dirty="0" smtClean="0">
                <a:solidFill>
                  <a:srgbClr val="3C3C8C"/>
                </a:solidFill>
              </a:rPr>
              <a:t> jádro.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smtClean="0">
                <a:solidFill>
                  <a:srgbClr val="3C3C8C"/>
                </a:solidFill>
              </a:rPr>
              <a:t>Izolace </a:t>
            </a:r>
            <a:r>
              <a:rPr lang="cs-CZ" sz="1400" dirty="0">
                <a:solidFill>
                  <a:srgbClr val="3C3C8C"/>
                </a:solidFill>
              </a:rPr>
              <a:t>(PE), žíly jsou stočené do čtyřek, </a:t>
            </a:r>
            <a:r>
              <a:rPr lang="cs-CZ" sz="1400" dirty="0" err="1">
                <a:solidFill>
                  <a:srgbClr val="3C3C8C"/>
                </a:solidFill>
              </a:rPr>
              <a:t>pětičtyřkové</a:t>
            </a:r>
            <a:r>
              <a:rPr lang="cs-CZ" sz="1400" dirty="0">
                <a:solidFill>
                  <a:srgbClr val="3C3C8C"/>
                </a:solidFill>
              </a:rPr>
              <a:t> </a:t>
            </a:r>
            <a:r>
              <a:rPr lang="cs-CZ" sz="1400" dirty="0" smtClean="0">
                <a:solidFill>
                  <a:srgbClr val="3C3C8C"/>
                </a:solidFill>
              </a:rPr>
              <a:t>skupiny společně </a:t>
            </a:r>
            <a:r>
              <a:rPr lang="cs-CZ" sz="1400" dirty="0">
                <a:solidFill>
                  <a:srgbClr val="3C3C8C"/>
                </a:solidFill>
              </a:rPr>
              <a:t>se 2 ks dohlížecích vodičů </a:t>
            </a:r>
            <a:r>
              <a:rPr lang="cs-CZ" sz="1400" dirty="0" smtClean="0">
                <a:solidFill>
                  <a:srgbClr val="3C3C8C"/>
                </a:solidFill>
              </a:rPr>
              <a:t>stočeny </a:t>
            </a:r>
            <a:r>
              <a:rPr lang="cs-CZ" sz="1400" dirty="0">
                <a:solidFill>
                  <a:srgbClr val="3C3C8C"/>
                </a:solidFill>
              </a:rPr>
              <a:t>do duše </a:t>
            </a:r>
            <a:r>
              <a:rPr lang="cs-CZ" sz="1400" dirty="0" smtClean="0">
                <a:solidFill>
                  <a:srgbClr val="3C3C8C"/>
                </a:solidFill>
              </a:rPr>
              <a:t>kabelu.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smtClean="0">
                <a:solidFill>
                  <a:srgbClr val="3C3C8C"/>
                </a:solidFill>
              </a:rPr>
              <a:t>Obal (separační páska).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es-ES" sz="1400" dirty="0" smtClean="0">
                <a:solidFill>
                  <a:srgbClr val="3C3C8C"/>
                </a:solidFill>
              </a:rPr>
              <a:t>Stínění </a:t>
            </a:r>
            <a:r>
              <a:rPr lang="es-ES" sz="1400" dirty="0">
                <a:solidFill>
                  <a:srgbClr val="3C3C8C"/>
                </a:solidFill>
              </a:rPr>
              <a:t>(PE Al PE páska</a:t>
            </a:r>
            <a:r>
              <a:rPr lang="es-ES" sz="1400" dirty="0" smtClean="0">
                <a:solidFill>
                  <a:srgbClr val="3C3C8C"/>
                </a:solidFill>
              </a:rPr>
              <a:t>)</a:t>
            </a:r>
            <a:r>
              <a:rPr lang="cs-CZ" sz="1400" dirty="0" smtClean="0">
                <a:solidFill>
                  <a:srgbClr val="3C3C8C"/>
                </a:solidFill>
              </a:rPr>
              <a:t>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>
                <a:solidFill>
                  <a:srgbClr val="3C3C8C"/>
                </a:solidFill>
              </a:rPr>
              <a:t>Plášť (PE černý, odolný proti UV záření</a:t>
            </a:r>
            <a:r>
              <a:rPr lang="cs-CZ" sz="1400" dirty="0" smtClean="0">
                <a:solidFill>
                  <a:srgbClr val="3C3C8C"/>
                </a:solidFill>
              </a:rPr>
              <a:t>).</a:t>
            </a:r>
            <a:endParaRPr lang="cs-CZ" sz="1400" dirty="0">
              <a:solidFill>
                <a:srgbClr val="3C3C8C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303" y="4832082"/>
            <a:ext cx="3116850" cy="1181202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515" y="2522213"/>
            <a:ext cx="3231160" cy="1158340"/>
          </a:xfrm>
          <a:prstGeom prst="rect">
            <a:avLst/>
          </a:prstGeom>
        </p:spPr>
      </p:pic>
      <p:sp>
        <p:nvSpPr>
          <p:cNvPr id="15" name="Obdélník 14"/>
          <p:cNvSpPr/>
          <p:nvPr/>
        </p:nvSpPr>
        <p:spPr>
          <a:xfrm>
            <a:off x="4156204" y="2522213"/>
            <a:ext cx="4952300" cy="1703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err="1" smtClean="0">
                <a:solidFill>
                  <a:srgbClr val="3C3C8C"/>
                </a:solidFill>
              </a:rPr>
              <a:t>Cu</a:t>
            </a:r>
            <a:r>
              <a:rPr lang="cs-CZ" sz="1400" dirty="0" smtClean="0">
                <a:solidFill>
                  <a:srgbClr val="3C3C8C"/>
                </a:solidFill>
              </a:rPr>
              <a:t> jádro.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smtClean="0">
                <a:solidFill>
                  <a:srgbClr val="3C3C8C"/>
                </a:solidFill>
              </a:rPr>
              <a:t>Izolace </a:t>
            </a:r>
            <a:r>
              <a:rPr lang="cs-CZ" sz="1400" dirty="0">
                <a:solidFill>
                  <a:srgbClr val="3C3C8C"/>
                </a:solidFill>
              </a:rPr>
              <a:t>(</a:t>
            </a:r>
            <a:r>
              <a:rPr lang="cs-CZ" sz="1400" dirty="0" err="1">
                <a:solidFill>
                  <a:srgbClr val="3C3C8C"/>
                </a:solidFill>
              </a:rPr>
              <a:t>foam</a:t>
            </a:r>
            <a:r>
              <a:rPr lang="cs-CZ" sz="1400" dirty="0">
                <a:solidFill>
                  <a:srgbClr val="3C3C8C"/>
                </a:solidFill>
              </a:rPr>
              <a:t>-skin PE), žíly jsou stočené do čtyřek a </a:t>
            </a:r>
            <a:r>
              <a:rPr lang="cs-CZ" sz="1400" dirty="0" err="1" smtClean="0">
                <a:solidFill>
                  <a:srgbClr val="3C3C8C"/>
                </a:solidFill>
              </a:rPr>
              <a:t>pětičtyřkových</a:t>
            </a:r>
            <a:r>
              <a:rPr lang="cs-CZ" sz="1400" dirty="0" smtClean="0">
                <a:solidFill>
                  <a:srgbClr val="3C3C8C"/>
                </a:solidFill>
              </a:rPr>
              <a:t> </a:t>
            </a:r>
            <a:r>
              <a:rPr lang="cs-CZ" sz="1400" dirty="0">
                <a:solidFill>
                  <a:srgbClr val="3C3C8C"/>
                </a:solidFill>
              </a:rPr>
              <a:t>skupin, </a:t>
            </a:r>
            <a:r>
              <a:rPr lang="cs-CZ" sz="1400" dirty="0" err="1">
                <a:solidFill>
                  <a:srgbClr val="3C3C8C"/>
                </a:solidFill>
              </a:rPr>
              <a:t>pětičtyřkové</a:t>
            </a:r>
            <a:r>
              <a:rPr lang="cs-CZ" sz="1400" dirty="0">
                <a:solidFill>
                  <a:srgbClr val="3C3C8C"/>
                </a:solidFill>
              </a:rPr>
              <a:t> skupiny </a:t>
            </a:r>
            <a:r>
              <a:rPr lang="cs-CZ" sz="1400" dirty="0" smtClean="0">
                <a:solidFill>
                  <a:srgbClr val="3C3C8C"/>
                </a:solidFill>
              </a:rPr>
              <a:t>stočeny </a:t>
            </a:r>
            <a:r>
              <a:rPr lang="cs-CZ" sz="1400" dirty="0">
                <a:solidFill>
                  <a:srgbClr val="3C3C8C"/>
                </a:solidFill>
              </a:rPr>
              <a:t>do duše kabelu </a:t>
            </a:r>
            <a:r>
              <a:rPr lang="cs-CZ" sz="1400" dirty="0" smtClean="0">
                <a:solidFill>
                  <a:srgbClr val="3C3C8C"/>
                </a:solidFill>
              </a:rPr>
              <a:t>a </a:t>
            </a:r>
            <a:r>
              <a:rPr lang="cs-CZ" sz="1400" dirty="0">
                <a:solidFill>
                  <a:srgbClr val="3C3C8C"/>
                </a:solidFill>
              </a:rPr>
              <a:t>naplněné </a:t>
            </a:r>
            <a:r>
              <a:rPr lang="cs-CZ" sz="1400" dirty="0" smtClean="0">
                <a:solidFill>
                  <a:srgbClr val="3C3C8C"/>
                </a:solidFill>
              </a:rPr>
              <a:t>vodu blokující hmotou.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smtClean="0">
                <a:solidFill>
                  <a:srgbClr val="3C3C8C"/>
                </a:solidFill>
              </a:rPr>
              <a:t>Obal (separační páska).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es-ES" sz="1400" dirty="0">
                <a:solidFill>
                  <a:srgbClr val="3C3C8C"/>
                </a:solidFill>
              </a:rPr>
              <a:t>Stínění (PE Al PE páska</a:t>
            </a:r>
            <a:r>
              <a:rPr lang="es-ES" sz="1400" dirty="0" smtClean="0">
                <a:solidFill>
                  <a:srgbClr val="3C3C8C"/>
                </a:solidFill>
              </a:rPr>
              <a:t>)</a:t>
            </a:r>
            <a:r>
              <a:rPr lang="cs-CZ" sz="1400" dirty="0" smtClean="0">
                <a:solidFill>
                  <a:srgbClr val="3C3C8C"/>
                </a:solidFill>
              </a:rPr>
              <a:t>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smtClean="0">
                <a:solidFill>
                  <a:srgbClr val="3C3C8C"/>
                </a:solidFill>
              </a:rPr>
              <a:t>Plášť </a:t>
            </a:r>
            <a:r>
              <a:rPr lang="cs-CZ" sz="1400" dirty="0">
                <a:solidFill>
                  <a:srgbClr val="3C3C8C"/>
                </a:solidFill>
              </a:rPr>
              <a:t>(PE černý, odolný proti UV záření</a:t>
            </a:r>
            <a:r>
              <a:rPr lang="cs-CZ" sz="1400" dirty="0" smtClean="0">
                <a:solidFill>
                  <a:srgbClr val="3C3C8C"/>
                </a:solidFill>
              </a:rPr>
              <a:t>).</a:t>
            </a:r>
            <a:endParaRPr lang="cs-CZ" sz="1400" dirty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16829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96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Přenosová média pro oblast telekomunikací</a:t>
            </a: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Přenosová média slouží k přenosu signálu </a:t>
            </a:r>
            <a:r>
              <a:rPr lang="cs-CZ" sz="2000" dirty="0"/>
              <a:t>nesoucího </a:t>
            </a:r>
            <a:r>
              <a:rPr lang="cs-CZ" sz="2000" dirty="0" smtClean="0"/>
              <a:t>informaci od vysílače k přijímači.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Přenosové medium tvoří </a:t>
            </a:r>
            <a:r>
              <a:rPr lang="cs-CZ" sz="2000" dirty="0" smtClean="0">
                <a:solidFill>
                  <a:srgbClr val="C00000"/>
                </a:solidFill>
              </a:rPr>
              <a:t>Přenosový kanál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Obecné </a:t>
            </a:r>
            <a:r>
              <a:rPr lang="cs-CZ" sz="2000" dirty="0"/>
              <a:t>rozdělní přenosových medií je v současné době následující:</a:t>
            </a:r>
          </a:p>
          <a:p>
            <a:pPr marL="1257300" lvl="2" indent="-342900">
              <a:buFont typeface="Arial" pitchFamily="34" charset="0"/>
              <a:buChar char="•"/>
            </a:pPr>
            <a:endParaRPr lang="cs-CZ" sz="800" dirty="0"/>
          </a:p>
          <a:p>
            <a:pPr marL="1257300" lvl="2" indent="-342900"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Metalická přenosová média </a:t>
            </a:r>
            <a:r>
              <a:rPr lang="cs-CZ" sz="2000" dirty="0"/>
              <a:t>– jsou tvořena kovovými materiály ve formě </a:t>
            </a:r>
            <a:r>
              <a:rPr lang="cs-CZ" sz="2000" dirty="0" smtClean="0"/>
              <a:t>vodičů.</a:t>
            </a:r>
            <a:endParaRPr lang="cs-CZ" sz="2000" dirty="0"/>
          </a:p>
          <a:p>
            <a:pPr marL="1257300" lvl="2" indent="-342900">
              <a:buFont typeface="Arial" pitchFamily="34" charset="0"/>
              <a:buChar char="•"/>
            </a:pPr>
            <a:endParaRPr lang="cs-CZ" sz="800" dirty="0"/>
          </a:p>
          <a:p>
            <a:pPr marL="1257300" lvl="2" indent="-342900"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Optická přenosová média </a:t>
            </a:r>
            <a:r>
              <a:rPr lang="cs-CZ" sz="2000" dirty="0"/>
              <a:t>– jsou tvořena světlo propustným materiálem ve formě tenkých vláken.</a:t>
            </a:r>
          </a:p>
          <a:p>
            <a:pPr marL="1257300" lvl="2" indent="-342900">
              <a:buFont typeface="Arial" pitchFamily="34" charset="0"/>
              <a:buChar char="•"/>
            </a:pPr>
            <a:endParaRPr lang="cs-CZ" sz="800" dirty="0"/>
          </a:p>
          <a:p>
            <a:pPr marL="1257300" lvl="2" indent="-342900"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Volný prostor </a:t>
            </a:r>
            <a:r>
              <a:rPr lang="cs-CZ" sz="2000" dirty="0"/>
              <a:t>(vzduch) pro přenos rádiových signálů.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121478" y="1351298"/>
            <a:ext cx="9036496" cy="4452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Metalická přenosová média – příklady kabelů</a:t>
            </a:r>
          </a:p>
          <a:p>
            <a:pPr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Parametry kabelu </a:t>
            </a:r>
            <a:r>
              <a:rPr lang="cs-CZ" sz="2000" dirty="0">
                <a:solidFill>
                  <a:srgbClr val="3C3C8C"/>
                </a:solidFill>
              </a:rPr>
              <a:t>TCEPKPFLE </a:t>
            </a:r>
            <a:r>
              <a:rPr lang="cs-CZ" sz="2000" dirty="0" smtClean="0">
                <a:solidFill>
                  <a:srgbClr val="3C3C8C"/>
                </a:solidFill>
              </a:rPr>
              <a:t>a TCEKFLE: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0" lvl="2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Jmenovité napětí</a:t>
            </a:r>
            <a:r>
              <a:rPr lang="cs-CZ" sz="1600" dirty="0" smtClean="0">
                <a:solidFill>
                  <a:srgbClr val="3C3C8C"/>
                </a:solidFill>
              </a:rPr>
              <a:t>: ................ 250 </a:t>
            </a:r>
            <a:r>
              <a:rPr lang="cs-CZ" sz="1600" dirty="0" err="1" smtClean="0">
                <a:solidFill>
                  <a:srgbClr val="3C3C8C"/>
                </a:solidFill>
              </a:rPr>
              <a:t>Vss</a:t>
            </a:r>
            <a:endParaRPr lang="cs-CZ" sz="1600" dirty="0">
              <a:solidFill>
                <a:srgbClr val="3C3C8C"/>
              </a:solidFill>
            </a:endParaRPr>
          </a:p>
          <a:p>
            <a:pPr marL="0" lvl="2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Zkušební napětí</a:t>
            </a:r>
            <a:r>
              <a:rPr lang="cs-CZ" sz="1600" dirty="0" smtClean="0">
                <a:solidFill>
                  <a:srgbClr val="3C3C8C"/>
                </a:solidFill>
              </a:rPr>
              <a:t>: ........... </a:t>
            </a:r>
            <a:r>
              <a:rPr lang="cs-CZ" sz="1600" dirty="0">
                <a:solidFill>
                  <a:srgbClr val="3C3C8C"/>
                </a:solidFill>
              </a:rPr>
              <a:t>ž/ž </a:t>
            </a:r>
            <a:r>
              <a:rPr lang="cs-CZ" sz="1600" dirty="0" smtClean="0">
                <a:solidFill>
                  <a:srgbClr val="3C3C8C"/>
                </a:solidFill>
              </a:rPr>
              <a:t>0,5 </a:t>
            </a:r>
            <a:r>
              <a:rPr lang="cs-CZ" sz="1600" dirty="0" err="1" smtClean="0">
                <a:solidFill>
                  <a:srgbClr val="3C3C8C"/>
                </a:solidFill>
              </a:rPr>
              <a:t>kVss</a:t>
            </a:r>
            <a:r>
              <a:rPr lang="cs-CZ" sz="1600" dirty="0" smtClean="0">
                <a:solidFill>
                  <a:srgbClr val="3C3C8C"/>
                </a:solidFill>
              </a:rPr>
              <a:t/>
            </a:r>
            <a:br>
              <a:rPr lang="cs-CZ" sz="1600" dirty="0" smtClean="0">
                <a:solidFill>
                  <a:srgbClr val="3C3C8C"/>
                </a:solidFill>
              </a:rPr>
            </a:br>
            <a:r>
              <a:rPr lang="cs-CZ" sz="1600" dirty="0" smtClean="0">
                <a:solidFill>
                  <a:srgbClr val="3C3C8C"/>
                </a:solidFill>
              </a:rPr>
              <a:t>                                ............ž/s    1 </a:t>
            </a:r>
            <a:r>
              <a:rPr lang="cs-CZ" sz="1600" dirty="0" err="1" smtClean="0">
                <a:solidFill>
                  <a:srgbClr val="3C3C8C"/>
                </a:solidFill>
              </a:rPr>
              <a:t>kVss</a:t>
            </a:r>
            <a:endParaRPr lang="cs-CZ" sz="1600" dirty="0">
              <a:solidFill>
                <a:srgbClr val="3C3C8C"/>
              </a:solidFill>
            </a:endParaRPr>
          </a:p>
          <a:p>
            <a:pPr marL="0" lvl="2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Rozsah teplot</a:t>
            </a:r>
            <a:r>
              <a:rPr lang="cs-CZ" sz="1600" dirty="0" smtClean="0">
                <a:solidFill>
                  <a:srgbClr val="3C3C8C"/>
                </a:solidFill>
              </a:rPr>
              <a:t>:  </a:t>
            </a:r>
            <a:endParaRPr lang="cs-CZ" sz="1600" dirty="0">
              <a:solidFill>
                <a:srgbClr val="3C3C8C"/>
              </a:solidFill>
            </a:endParaRPr>
          </a:p>
          <a:p>
            <a:pPr marL="457200" lvl="4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při pokládce</a:t>
            </a:r>
            <a:r>
              <a:rPr lang="cs-CZ" sz="1600" dirty="0" smtClean="0">
                <a:solidFill>
                  <a:srgbClr val="3C3C8C"/>
                </a:solidFill>
              </a:rPr>
              <a:t>: ...... –10 </a:t>
            </a:r>
            <a:r>
              <a:rPr lang="cs-CZ" sz="1600" dirty="0">
                <a:solidFill>
                  <a:srgbClr val="3C3C8C"/>
                </a:solidFill>
              </a:rPr>
              <a:t>°C až </a:t>
            </a:r>
            <a:r>
              <a:rPr lang="cs-CZ" sz="1600" dirty="0" smtClean="0">
                <a:solidFill>
                  <a:srgbClr val="3C3C8C"/>
                </a:solidFill>
              </a:rPr>
              <a:t>+60 </a:t>
            </a:r>
            <a:r>
              <a:rPr lang="cs-CZ" sz="1600" dirty="0">
                <a:solidFill>
                  <a:srgbClr val="3C3C8C"/>
                </a:solidFill>
              </a:rPr>
              <a:t>°C</a:t>
            </a:r>
          </a:p>
          <a:p>
            <a:pPr marL="457200" lvl="4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při </a:t>
            </a:r>
            <a:r>
              <a:rPr lang="cs-CZ" sz="1600" dirty="0" smtClean="0">
                <a:solidFill>
                  <a:srgbClr val="3C3C8C"/>
                </a:solidFill>
              </a:rPr>
              <a:t>provozu: ....... –40 </a:t>
            </a:r>
            <a:r>
              <a:rPr lang="cs-CZ" sz="1600" dirty="0">
                <a:solidFill>
                  <a:srgbClr val="3C3C8C"/>
                </a:solidFill>
              </a:rPr>
              <a:t>°C až +</a:t>
            </a:r>
            <a:r>
              <a:rPr lang="cs-CZ" sz="1600" dirty="0" smtClean="0">
                <a:solidFill>
                  <a:srgbClr val="3C3C8C"/>
                </a:solidFill>
              </a:rPr>
              <a:t>70 °</a:t>
            </a:r>
            <a:r>
              <a:rPr lang="cs-CZ" sz="1600" dirty="0">
                <a:solidFill>
                  <a:srgbClr val="3C3C8C"/>
                </a:solidFill>
              </a:rPr>
              <a:t>C</a:t>
            </a:r>
          </a:p>
          <a:p>
            <a:pPr marL="0" lvl="2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Značení žil a </a:t>
            </a:r>
            <a:r>
              <a:rPr lang="cs-CZ" sz="1600" dirty="0" smtClean="0">
                <a:solidFill>
                  <a:srgbClr val="3C3C8C"/>
                </a:solidFill>
              </a:rPr>
              <a:t>skupin: ....ČSN </a:t>
            </a:r>
            <a:r>
              <a:rPr lang="cs-CZ" sz="1600" dirty="0">
                <a:solidFill>
                  <a:srgbClr val="3C3C8C"/>
                </a:solidFill>
              </a:rPr>
              <a:t>IEC </a:t>
            </a:r>
            <a:r>
              <a:rPr lang="cs-CZ" sz="1600" dirty="0" smtClean="0">
                <a:solidFill>
                  <a:srgbClr val="3C3C8C"/>
                </a:solidFill>
              </a:rPr>
              <a:t>708-1</a:t>
            </a:r>
            <a:endParaRPr lang="cs-CZ" sz="1600" dirty="0">
              <a:solidFill>
                <a:srgbClr val="3C3C8C"/>
              </a:solidFill>
            </a:endParaRPr>
          </a:p>
          <a:p>
            <a:pPr marL="0" lvl="2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Poloměr ohybu (min</a:t>
            </a:r>
            <a:r>
              <a:rPr lang="cs-CZ" sz="1600" dirty="0" smtClean="0">
                <a:solidFill>
                  <a:srgbClr val="3C3C8C"/>
                </a:solidFill>
              </a:rPr>
              <a:t>.): .....10 </a:t>
            </a:r>
            <a:r>
              <a:rPr lang="cs-CZ" sz="1600" dirty="0">
                <a:solidFill>
                  <a:srgbClr val="3C3C8C"/>
                </a:solidFill>
              </a:rPr>
              <a:t>x ∅ kabelu</a:t>
            </a:r>
          </a:p>
          <a:p>
            <a:pPr marL="0" lvl="2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Požární charakteristika</a:t>
            </a:r>
            <a:r>
              <a:rPr lang="cs-CZ" sz="1600" dirty="0" smtClean="0">
                <a:solidFill>
                  <a:srgbClr val="3C3C8C"/>
                </a:solidFill>
              </a:rPr>
              <a:t>: </a:t>
            </a:r>
            <a:endParaRPr lang="cs-CZ" sz="1600" dirty="0">
              <a:solidFill>
                <a:srgbClr val="3C3C8C"/>
              </a:solidFill>
            </a:endParaRPr>
          </a:p>
          <a:p>
            <a:pPr marL="457200" lvl="4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err="1">
                <a:solidFill>
                  <a:srgbClr val="3C3C8C"/>
                </a:solidFill>
              </a:rPr>
              <a:t>samozhášivost</a:t>
            </a:r>
            <a:r>
              <a:rPr lang="cs-CZ" sz="1600" dirty="0" smtClean="0">
                <a:solidFill>
                  <a:srgbClr val="3C3C8C"/>
                </a:solidFill>
              </a:rPr>
              <a:t>: ..ČSN </a:t>
            </a:r>
            <a:r>
              <a:rPr lang="cs-CZ" sz="1600" dirty="0">
                <a:solidFill>
                  <a:srgbClr val="3C3C8C"/>
                </a:solidFill>
              </a:rPr>
              <a:t>EN </a:t>
            </a:r>
            <a:r>
              <a:rPr lang="cs-CZ" sz="1600" dirty="0" smtClean="0">
                <a:solidFill>
                  <a:srgbClr val="3C3C8C"/>
                </a:solidFill>
              </a:rPr>
              <a:t>60332-1-2</a:t>
            </a:r>
            <a:endParaRPr lang="cs-CZ" sz="1600" dirty="0">
              <a:solidFill>
                <a:srgbClr val="3C3C8C"/>
              </a:solidFill>
            </a:endParaRPr>
          </a:p>
          <a:p>
            <a:pPr marL="0" lvl="2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Certifikát</a:t>
            </a:r>
            <a:r>
              <a:rPr lang="cs-CZ" sz="1600" dirty="0" smtClean="0">
                <a:solidFill>
                  <a:srgbClr val="3C3C8C"/>
                </a:solidFill>
              </a:rPr>
              <a:t>: </a:t>
            </a:r>
          </a:p>
          <a:p>
            <a:pPr marL="457200" lvl="4" indent="-2520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>
                <a:solidFill>
                  <a:srgbClr val="3C3C8C"/>
                </a:solidFill>
              </a:rPr>
              <a:t>EZÚ ČR</a:t>
            </a:r>
            <a:endParaRPr lang="cs-CZ" sz="16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4206002" y="2496991"/>
            <a:ext cx="4937998" cy="2513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1600" dirty="0" smtClean="0">
                <a:solidFill>
                  <a:srgbClr val="3C3C8C"/>
                </a:solidFill>
              </a:rPr>
              <a:t>Elektrické parametry:</a:t>
            </a: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rgbClr val="3C3C8C"/>
                </a:solidFill>
              </a:rPr>
              <a:t>Průměr vodiče .............................. 0,4 mm</a:t>
            </a:r>
            <a:endParaRPr lang="cs-CZ" sz="16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Odpor smyčky, max</a:t>
            </a:r>
            <a:r>
              <a:rPr lang="cs-CZ" sz="1600" dirty="0" smtClean="0">
                <a:solidFill>
                  <a:srgbClr val="3C3C8C"/>
                </a:solidFill>
              </a:rPr>
              <a:t>. .................... 300 </a:t>
            </a:r>
            <a:r>
              <a:rPr lang="el-GR" sz="1600" dirty="0" smtClean="0">
                <a:solidFill>
                  <a:srgbClr val="3C3C8C"/>
                </a:solidFill>
              </a:rPr>
              <a:t>Ω/</a:t>
            </a:r>
            <a:r>
              <a:rPr lang="cs-CZ" sz="1600" dirty="0" smtClean="0">
                <a:solidFill>
                  <a:srgbClr val="3C3C8C"/>
                </a:solidFill>
              </a:rPr>
              <a:t>km</a:t>
            </a: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Izolační odpor, min</a:t>
            </a:r>
            <a:r>
              <a:rPr lang="cs-CZ" sz="1600" dirty="0" smtClean="0">
                <a:solidFill>
                  <a:srgbClr val="3C3C8C"/>
                </a:solidFill>
              </a:rPr>
              <a:t>. ...................... 1,5 G</a:t>
            </a:r>
            <a:r>
              <a:rPr lang="el-GR" sz="1600" dirty="0" smtClean="0">
                <a:solidFill>
                  <a:srgbClr val="3C3C8C"/>
                </a:solidFill>
              </a:rPr>
              <a:t>Ω.</a:t>
            </a:r>
            <a:r>
              <a:rPr lang="cs-CZ" sz="1600" dirty="0" smtClean="0">
                <a:solidFill>
                  <a:srgbClr val="3C3C8C"/>
                </a:solidFill>
              </a:rPr>
              <a:t>km </a:t>
            </a:r>
            <a:endParaRPr lang="cs-CZ" sz="16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Provozní kapacita, </a:t>
            </a:r>
            <a:r>
              <a:rPr lang="cs-CZ" sz="1600" dirty="0" smtClean="0">
                <a:solidFill>
                  <a:srgbClr val="3C3C8C"/>
                </a:solidFill>
              </a:rPr>
              <a:t>max. ..................49 </a:t>
            </a:r>
            <a:r>
              <a:rPr lang="cs-CZ" sz="1600" dirty="0" err="1">
                <a:solidFill>
                  <a:srgbClr val="3C3C8C"/>
                </a:solidFill>
              </a:rPr>
              <a:t>nF</a:t>
            </a:r>
            <a:r>
              <a:rPr lang="cs-CZ" sz="1600" dirty="0">
                <a:solidFill>
                  <a:srgbClr val="3C3C8C"/>
                </a:solidFill>
              </a:rPr>
              <a:t>/km</a:t>
            </a: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Kapacitní nerovnováha </a:t>
            </a:r>
            <a:r>
              <a:rPr lang="cs-CZ" sz="1600" dirty="0" smtClean="0">
                <a:solidFill>
                  <a:srgbClr val="3C3C8C"/>
                </a:solidFill>
              </a:rPr>
              <a:t>k</a:t>
            </a:r>
            <a:r>
              <a:rPr lang="cs-CZ" sz="1600" baseline="-25000" dirty="0" smtClean="0">
                <a:solidFill>
                  <a:srgbClr val="3C3C8C"/>
                </a:solidFill>
              </a:rPr>
              <a:t>9</a:t>
            </a:r>
            <a:r>
              <a:rPr lang="cs-CZ" sz="1600" dirty="0" smtClean="0">
                <a:solidFill>
                  <a:srgbClr val="3C3C8C"/>
                </a:solidFill>
              </a:rPr>
              <a:t> max. .....400 </a:t>
            </a:r>
            <a:r>
              <a:rPr lang="cs-CZ" sz="1600" dirty="0" err="1">
                <a:solidFill>
                  <a:srgbClr val="3C3C8C"/>
                </a:solidFill>
              </a:rPr>
              <a:t>pF</a:t>
            </a:r>
            <a:r>
              <a:rPr lang="cs-CZ" sz="1600" dirty="0">
                <a:solidFill>
                  <a:srgbClr val="3C3C8C"/>
                </a:solidFill>
              </a:rPr>
              <a:t>/500 m</a:t>
            </a: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rgbClr val="3C3C8C"/>
                </a:solidFill>
              </a:rPr>
              <a:t>Měrný útlum při 16 kHz, max. ........ 6,7 dB/km</a:t>
            </a: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3C3C8C"/>
                </a:solidFill>
              </a:rPr>
              <a:t>Měrný útlum při </a:t>
            </a:r>
            <a:r>
              <a:rPr lang="cs-CZ" sz="1600" dirty="0" smtClean="0">
                <a:solidFill>
                  <a:srgbClr val="3C3C8C"/>
                </a:solidFill>
              </a:rPr>
              <a:t>80 </a:t>
            </a:r>
            <a:r>
              <a:rPr lang="cs-CZ" sz="1600" dirty="0">
                <a:solidFill>
                  <a:srgbClr val="3C3C8C"/>
                </a:solidFill>
              </a:rPr>
              <a:t>kHz, max</a:t>
            </a:r>
            <a:r>
              <a:rPr lang="cs-CZ" sz="1600" dirty="0" smtClean="0">
                <a:solidFill>
                  <a:srgbClr val="3C3C8C"/>
                </a:solidFill>
              </a:rPr>
              <a:t>. ......... 10 </a:t>
            </a:r>
            <a:r>
              <a:rPr lang="cs-CZ" sz="1600" dirty="0">
                <a:solidFill>
                  <a:srgbClr val="3C3C8C"/>
                </a:solidFill>
              </a:rPr>
              <a:t>dB/km</a:t>
            </a: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44802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1" y="2932475"/>
            <a:ext cx="4640982" cy="998307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Metalická přenosová média – příklady kabelů</a:t>
            </a:r>
          </a:p>
          <a:p>
            <a:pPr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Koaxiální páry (staré datové rozvody LAN):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50 </a:t>
            </a:r>
            <a:r>
              <a:rPr lang="cs-CZ" sz="2000" dirty="0" smtClean="0">
                <a:solidFill>
                  <a:srgbClr val="3C3C8C"/>
                </a:solidFill>
                <a:sym typeface="Symbol" panose="05050102010706020507" pitchFamily="18" charset="2"/>
              </a:rPr>
              <a:t> koaxiální kabel s FEP izolací.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4508058" y="2546553"/>
            <a:ext cx="4600446" cy="151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smtClean="0">
                <a:solidFill>
                  <a:srgbClr val="3C3C8C"/>
                </a:solidFill>
              </a:rPr>
              <a:t>Konstrukce jádra – </a:t>
            </a:r>
            <a:r>
              <a:rPr lang="cs-CZ" sz="1400" dirty="0" err="1" smtClean="0">
                <a:solidFill>
                  <a:srgbClr val="3C3C8C"/>
                </a:solidFill>
              </a:rPr>
              <a:t>CuAg</a:t>
            </a:r>
            <a:r>
              <a:rPr lang="cs-CZ" sz="1400" dirty="0" smtClean="0">
                <a:solidFill>
                  <a:srgbClr val="3C3C8C"/>
                </a:solidFill>
              </a:rPr>
              <a:t> lanko.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smtClean="0">
                <a:solidFill>
                  <a:srgbClr val="3C3C8C"/>
                </a:solidFill>
              </a:rPr>
              <a:t>Materiál pláště – mrazuvzdorné PVC.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smtClean="0">
                <a:solidFill>
                  <a:srgbClr val="3C3C8C"/>
                </a:solidFill>
              </a:rPr>
              <a:t>Materiál izolace – F-FEP, E – polyetylén.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1400" dirty="0" smtClean="0">
                <a:solidFill>
                  <a:srgbClr val="3C3C8C"/>
                </a:solidFill>
              </a:rPr>
              <a:t>Konstrukce:</a:t>
            </a:r>
          </a:p>
          <a:p>
            <a:pPr lvl="1">
              <a:spcAft>
                <a:spcPts val="200"/>
              </a:spcAft>
            </a:pPr>
            <a:r>
              <a:rPr lang="cs-CZ" sz="1400" dirty="0" smtClean="0">
                <a:solidFill>
                  <a:srgbClr val="3C3C8C"/>
                </a:solidFill>
              </a:rPr>
              <a:t>A – opletení z </a:t>
            </a:r>
            <a:r>
              <a:rPr lang="cs-CZ" sz="1400" dirty="0" err="1" smtClean="0">
                <a:solidFill>
                  <a:srgbClr val="3C3C8C"/>
                </a:solidFill>
              </a:rPr>
              <a:t>CuAg</a:t>
            </a:r>
            <a:r>
              <a:rPr lang="cs-CZ" sz="1400" dirty="0" smtClean="0">
                <a:solidFill>
                  <a:srgbClr val="3C3C8C"/>
                </a:solidFill>
              </a:rPr>
              <a:t> drátu s krytím &gt; 91 </a:t>
            </a:r>
            <a:r>
              <a:rPr lang="en-US" sz="1400" dirty="0" smtClean="0">
                <a:solidFill>
                  <a:srgbClr val="3C3C8C"/>
                </a:solidFill>
              </a:rPr>
              <a:t>%</a:t>
            </a:r>
            <a:r>
              <a:rPr lang="cs-CZ" sz="1400" dirty="0" smtClean="0">
                <a:solidFill>
                  <a:srgbClr val="3C3C8C"/>
                </a:solidFill>
              </a:rPr>
              <a:t>.</a:t>
            </a:r>
          </a:p>
          <a:p>
            <a:pPr lvl="1">
              <a:spcAft>
                <a:spcPts val="200"/>
              </a:spcAft>
            </a:pPr>
            <a:r>
              <a:rPr lang="cs-CZ" sz="1400" dirty="0" smtClean="0">
                <a:solidFill>
                  <a:srgbClr val="3C3C8C"/>
                </a:solidFill>
              </a:rPr>
              <a:t>B – dvojité opletení z </a:t>
            </a:r>
            <a:r>
              <a:rPr lang="cs-CZ" sz="1400" dirty="0" err="1" smtClean="0">
                <a:solidFill>
                  <a:srgbClr val="3C3C8C"/>
                </a:solidFill>
              </a:rPr>
              <a:t>CuAg</a:t>
            </a:r>
            <a:r>
              <a:rPr lang="cs-CZ" sz="1400" dirty="0" smtClean="0">
                <a:solidFill>
                  <a:srgbClr val="3C3C8C"/>
                </a:solidFill>
              </a:rPr>
              <a:t> drátu s krytím &gt; 94 </a:t>
            </a:r>
            <a:r>
              <a:rPr lang="en-US" sz="1400" dirty="0" smtClean="0">
                <a:solidFill>
                  <a:srgbClr val="3C3C8C"/>
                </a:solidFill>
              </a:rPr>
              <a:t>%</a:t>
            </a:r>
            <a:r>
              <a:rPr lang="cs-CZ" sz="1400" dirty="0" smtClean="0">
                <a:solidFill>
                  <a:srgbClr val="3C3C8C"/>
                </a:solidFill>
              </a:rPr>
              <a:t>.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253792" y="2624698"/>
            <a:ext cx="30590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1400" dirty="0" smtClean="0">
                <a:solidFill>
                  <a:srgbClr val="3C3C8C"/>
                </a:solidFill>
              </a:rPr>
              <a:t>Konstrukce A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253792" y="3905899"/>
            <a:ext cx="30590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1400" dirty="0" smtClean="0">
                <a:solidFill>
                  <a:srgbClr val="3C3C8C"/>
                </a:solidFill>
              </a:rPr>
              <a:t>Konstrukce B</a:t>
            </a:r>
          </a:p>
        </p:txBody>
      </p:sp>
      <p:graphicFrame>
        <p:nvGraphicFramePr>
          <p:cNvPr id="18" name="Tabulk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88705"/>
              </p:ext>
            </p:extLst>
          </p:nvPr>
        </p:nvGraphicFramePr>
        <p:xfrm>
          <a:off x="43421" y="4335913"/>
          <a:ext cx="8967229" cy="1427012"/>
        </p:xfrm>
        <a:graphic>
          <a:graphicData uri="http://schemas.openxmlformats.org/drawingml/2006/table">
            <a:tbl>
              <a:tblPr firstRow="1" firstCol="1" bandRow="1">
                <a:tableStyleId>{EB9631B5-78F2-41C9-869B-9F39066F8104}</a:tableStyleId>
              </a:tblPr>
              <a:tblGrid>
                <a:gridCol w="1499631"/>
                <a:gridCol w="1628775"/>
                <a:gridCol w="1343023"/>
                <a:gridCol w="1038225"/>
                <a:gridCol w="1266825"/>
                <a:gridCol w="1247777"/>
                <a:gridCol w="942973"/>
              </a:tblGrid>
              <a:tr h="77901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Typ kabelu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 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Typ kabelu podle </a:t>
                      </a:r>
                      <a:endParaRPr lang="cs-CZ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RG MIL-C-17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Min. poloměr </a:t>
                      </a:r>
                      <a:endParaRPr lang="cs-CZ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ohybu [</a:t>
                      </a:r>
                      <a:r>
                        <a:rPr lang="cs-CZ" sz="1400" dirty="0">
                          <a:effectLst/>
                        </a:rPr>
                        <a:t>mm] 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Hmotnost </a:t>
                      </a:r>
                      <a:endParaRPr lang="cs-CZ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[</a:t>
                      </a:r>
                      <a:r>
                        <a:rPr lang="cs-CZ" sz="1400" dirty="0">
                          <a:effectLst/>
                        </a:rPr>
                        <a:t>kg/km]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Průměr </a:t>
                      </a:r>
                      <a:r>
                        <a:rPr lang="cs-CZ" sz="1400" dirty="0" smtClean="0">
                          <a:effectLst/>
                        </a:rPr>
                        <a:t>vnitřního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 jádra [</a:t>
                      </a:r>
                      <a:r>
                        <a:rPr lang="cs-CZ" sz="1400" dirty="0">
                          <a:effectLst/>
                        </a:rPr>
                        <a:t>mm] 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Průměr </a:t>
                      </a:r>
                      <a:r>
                        <a:rPr lang="cs-CZ" sz="1400" dirty="0" smtClean="0">
                          <a:effectLst/>
                        </a:rPr>
                        <a:t>nad izolací</a:t>
                      </a:r>
                      <a:endParaRPr lang="cs-CZ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[mm] 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Průměr pláště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[mm] 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VBFAM 50-1,6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RG316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25 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19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0,57 </a:t>
                      </a:r>
                      <a:r>
                        <a:rPr lang="cs-CZ" sz="1400" dirty="0">
                          <a:effectLst/>
                        </a:rPr>
                        <a:t>(7x0,19) 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1,6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3,2 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VBEBM 50-7,25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RG214 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110 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200 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2,25 (7x0,75)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7,25 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11,2 </a:t>
                      </a:r>
                      <a:endParaRPr lang="cs-CZ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674968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Radiové přenosové prostředí: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Radiové prostředí (kmitočtová pásma pro šíření elektromagnetických vln volným prostorem – vzduchem) se někdy označují jako „národní bohatství“.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Volný prostor je dostupný v podstatě komukoliv – o rozdělení celého kmitočtového pásma a zavedení pravidel ve využívání se v ČR stará ČTU (Český telekomunikační úřad).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Obecně se jednotlivá kmitočtová pásma dělí na: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Volná pásma </a:t>
            </a:r>
            <a:r>
              <a:rPr lang="cs-CZ" dirty="0" smtClean="0">
                <a:solidFill>
                  <a:srgbClr val="3C3C8C"/>
                </a:solidFill>
              </a:rPr>
              <a:t>– nejčastěji využívána </a:t>
            </a:r>
            <a:r>
              <a:rPr lang="cs-CZ" dirty="0">
                <a:solidFill>
                  <a:srgbClr val="3C3C8C"/>
                </a:solidFill>
              </a:rPr>
              <a:t>pásma </a:t>
            </a:r>
            <a:r>
              <a:rPr lang="cs-CZ" dirty="0" smtClean="0">
                <a:solidFill>
                  <a:srgbClr val="3C3C8C"/>
                </a:solidFill>
              </a:rPr>
              <a:t>jsou 2,4; 5; 10; 17; </a:t>
            </a:r>
            <a:r>
              <a:rPr lang="cs-CZ" dirty="0">
                <a:solidFill>
                  <a:srgbClr val="3C3C8C"/>
                </a:solidFill>
              </a:rPr>
              <a:t>24 </a:t>
            </a:r>
            <a:r>
              <a:rPr lang="cs-CZ" dirty="0" smtClean="0">
                <a:solidFill>
                  <a:srgbClr val="3C3C8C"/>
                </a:solidFill>
              </a:rPr>
              <a:t>a 80 GHz. Tato pásma podléhají pravidlům pro využívání (např. max. vyzářený výkon anténou), není nutné hradit licenční poplatky za využívání, ale ČTU negarantuje možnost využívat tato pásma (můžete být rušeni jiným vysílačem).</a:t>
            </a:r>
            <a:endParaRPr lang="cs-CZ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Licencovaná pásma </a:t>
            </a:r>
            <a:r>
              <a:rPr lang="cs-CZ" dirty="0">
                <a:solidFill>
                  <a:srgbClr val="3C3C8C"/>
                </a:solidFill>
              </a:rPr>
              <a:t>– </a:t>
            </a:r>
            <a:r>
              <a:rPr lang="cs-CZ" dirty="0" smtClean="0">
                <a:solidFill>
                  <a:srgbClr val="3C3C8C"/>
                </a:solidFill>
              </a:rPr>
              <a:t>což jsou například 6; 11; 18; </a:t>
            </a:r>
            <a:r>
              <a:rPr lang="cs-CZ" dirty="0">
                <a:solidFill>
                  <a:srgbClr val="3C3C8C"/>
                </a:solidFill>
              </a:rPr>
              <a:t>26 a </a:t>
            </a:r>
            <a:r>
              <a:rPr lang="cs-CZ" dirty="0" smtClean="0">
                <a:solidFill>
                  <a:srgbClr val="3C3C8C"/>
                </a:solidFill>
              </a:rPr>
              <a:t>38 GHz. U těchto pásem je nutné hradit poplatky za využívání a ČTU bude řešit případné nesrovnalosti vzniklé například rušením od jiného uživatele, který dané pásmo neprávem využívá.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</p:spTree>
    <p:extLst>
      <p:ext uri="{BB962C8B-B14F-4D97-AF65-F5344CB8AC3E}">
        <p14:creationId xmlns:p14="http://schemas.microsoft.com/office/powerpoint/2010/main" val="412482844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934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Radiové přenosové </a:t>
            </a:r>
            <a:r>
              <a:rPr lang="cs-CZ" sz="2000" b="1" dirty="0" smtClean="0">
                <a:solidFill>
                  <a:srgbClr val="C00000"/>
                </a:solidFill>
              </a:rPr>
              <a:t>prostředí – kmitočtová pásma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Pásmo 2,4 </a:t>
            </a:r>
            <a:r>
              <a:rPr lang="cs-CZ" sz="2000" dirty="0">
                <a:solidFill>
                  <a:srgbClr val="C00000"/>
                </a:solidFill>
              </a:rPr>
              <a:t>GHz </a:t>
            </a:r>
            <a:r>
              <a:rPr lang="cs-CZ" sz="2000" dirty="0">
                <a:solidFill>
                  <a:srgbClr val="3C3C8C"/>
                </a:solidFill>
              </a:rPr>
              <a:t>– je </a:t>
            </a:r>
            <a:r>
              <a:rPr lang="cs-CZ" sz="2000" dirty="0" smtClean="0">
                <a:solidFill>
                  <a:srgbClr val="3C3C8C"/>
                </a:solidFill>
              </a:rPr>
              <a:t>tzv. volné </a:t>
            </a:r>
            <a:r>
              <a:rPr lang="cs-CZ" sz="2000" dirty="0">
                <a:solidFill>
                  <a:srgbClr val="3C3C8C"/>
                </a:solidFill>
              </a:rPr>
              <a:t>pásmo, určené </a:t>
            </a:r>
            <a:r>
              <a:rPr lang="cs-CZ" sz="2000" dirty="0" smtClean="0">
                <a:solidFill>
                  <a:srgbClr val="3C3C8C"/>
                </a:solidFill>
              </a:rPr>
              <a:t>obecně pro industriální, vědecké a lékařské využití (ISM pásmo). V dnešní době se pro telekomunikační účely obvykle využívá pro realizaci datových přenosů technologiemi např. </a:t>
            </a:r>
            <a:r>
              <a:rPr lang="cs-CZ" sz="2000" dirty="0" err="1" smtClean="0">
                <a:solidFill>
                  <a:srgbClr val="3C3C8C"/>
                </a:solidFill>
              </a:rPr>
              <a:t>Bluetooth</a:t>
            </a:r>
            <a:r>
              <a:rPr lang="cs-CZ" sz="2000" dirty="0" smtClean="0">
                <a:solidFill>
                  <a:srgbClr val="3C3C8C"/>
                </a:solidFill>
              </a:rPr>
              <a:t>, DECT či Wi-Fi spoje typu bod-bod nebo bod-mnoho bodů. 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P</a:t>
            </a:r>
            <a:r>
              <a:rPr lang="cs-CZ" sz="2000" dirty="0" smtClean="0">
                <a:solidFill>
                  <a:srgbClr val="C00000"/>
                </a:solidFill>
              </a:rPr>
              <a:t>ásmo 3,5 </a:t>
            </a:r>
            <a:r>
              <a:rPr lang="cs-CZ" sz="2000" dirty="0">
                <a:solidFill>
                  <a:srgbClr val="C00000"/>
                </a:solidFill>
              </a:rPr>
              <a:t>GHz </a:t>
            </a:r>
            <a:r>
              <a:rPr lang="cs-CZ" sz="2000" dirty="0">
                <a:solidFill>
                  <a:srgbClr val="3C3C8C"/>
                </a:solidFill>
              </a:rPr>
              <a:t>– je regulované pásmo, určené pro datové a telekomunikační spoje převážně bod-mnoho bodů (lze ale i </a:t>
            </a:r>
            <a:r>
              <a:rPr lang="cs-CZ" sz="2000" dirty="0" smtClean="0">
                <a:solidFill>
                  <a:srgbClr val="3C3C8C"/>
                </a:solidFill>
              </a:rPr>
              <a:t>bod-bod), </a:t>
            </a:r>
            <a:r>
              <a:rPr lang="cs-CZ" sz="2000" dirty="0">
                <a:solidFill>
                  <a:srgbClr val="3C3C8C"/>
                </a:solidFill>
              </a:rPr>
              <a:t>toto pásmo je z větší části rozděleno mezi několik velkých poskytovatelů veřejných telekomunikačních služeb s celorepublikovou působností (</a:t>
            </a:r>
            <a:r>
              <a:rPr lang="cs-CZ" sz="2000" dirty="0" smtClean="0">
                <a:solidFill>
                  <a:srgbClr val="3C3C8C"/>
                </a:solidFill>
              </a:rPr>
              <a:t>FWA, </a:t>
            </a:r>
            <a:r>
              <a:rPr lang="cs-CZ" sz="2000" dirty="0" err="1">
                <a:solidFill>
                  <a:srgbClr val="3C3C8C"/>
                </a:solidFill>
              </a:rPr>
              <a:t>Fixed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Wireless</a:t>
            </a:r>
            <a:r>
              <a:rPr lang="cs-CZ" sz="2000" dirty="0">
                <a:solidFill>
                  <a:srgbClr val="3C3C8C"/>
                </a:solidFill>
              </a:rPr>
              <a:t> Access), kteří si samostatně v rámci své části pásma regulují kanálové využití.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P</a:t>
            </a:r>
            <a:r>
              <a:rPr lang="cs-CZ" sz="2000" dirty="0" smtClean="0">
                <a:solidFill>
                  <a:srgbClr val="C00000"/>
                </a:solidFill>
              </a:rPr>
              <a:t>ásmo 5 </a:t>
            </a:r>
            <a:r>
              <a:rPr lang="cs-CZ" sz="2000" dirty="0">
                <a:solidFill>
                  <a:srgbClr val="C00000"/>
                </a:solidFill>
              </a:rPr>
              <a:t>GHz </a:t>
            </a:r>
            <a:r>
              <a:rPr lang="cs-CZ" sz="2000" dirty="0">
                <a:solidFill>
                  <a:srgbClr val="3C3C8C"/>
                </a:solidFill>
              </a:rPr>
              <a:t>– je </a:t>
            </a:r>
            <a:r>
              <a:rPr lang="cs-CZ" sz="2000" dirty="0" smtClean="0">
                <a:solidFill>
                  <a:srgbClr val="3C3C8C"/>
                </a:solidFill>
              </a:rPr>
              <a:t>volné pásmo, </a:t>
            </a:r>
            <a:r>
              <a:rPr lang="cs-CZ" sz="2000" dirty="0">
                <a:solidFill>
                  <a:srgbClr val="3C3C8C"/>
                </a:solidFill>
              </a:rPr>
              <a:t>určené pro datová pojítka </a:t>
            </a:r>
            <a:r>
              <a:rPr lang="cs-CZ" sz="2000" dirty="0" smtClean="0">
                <a:solidFill>
                  <a:srgbClr val="3C3C8C"/>
                </a:solidFill>
              </a:rPr>
              <a:t>bod-bod </a:t>
            </a:r>
            <a:r>
              <a:rPr lang="cs-CZ" sz="2000" dirty="0">
                <a:solidFill>
                  <a:srgbClr val="3C3C8C"/>
                </a:solidFill>
              </a:rPr>
              <a:t>a </a:t>
            </a:r>
            <a:r>
              <a:rPr lang="cs-CZ" sz="2000" dirty="0" smtClean="0">
                <a:solidFill>
                  <a:srgbClr val="3C3C8C"/>
                </a:solidFill>
              </a:rPr>
              <a:t>bod-mnoho bodů. V </a:t>
            </a:r>
            <a:r>
              <a:rPr lang="cs-CZ" sz="2000" dirty="0">
                <a:solidFill>
                  <a:srgbClr val="3C3C8C"/>
                </a:solidFill>
              </a:rPr>
              <a:t>tomto pásmu lze </a:t>
            </a:r>
            <a:r>
              <a:rPr lang="cs-CZ" sz="2000" dirty="0" smtClean="0">
                <a:solidFill>
                  <a:srgbClr val="3C3C8C"/>
                </a:solidFill>
              </a:rPr>
              <a:t>také provozovat </a:t>
            </a:r>
            <a:r>
              <a:rPr lang="cs-CZ" sz="2000" dirty="0">
                <a:solidFill>
                  <a:srgbClr val="3C3C8C"/>
                </a:solidFill>
              </a:rPr>
              <a:t>pojítka Wi-Fi a je vhodné převážně pro interiérové aplikace, možné jsou i externí </a:t>
            </a:r>
            <a:r>
              <a:rPr lang="cs-CZ" sz="2000" dirty="0" smtClean="0">
                <a:solidFill>
                  <a:srgbClr val="3C3C8C"/>
                </a:solidFill>
              </a:rPr>
              <a:t>aplikace.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</p:spTree>
    <p:extLst>
      <p:ext uri="{BB962C8B-B14F-4D97-AF65-F5344CB8AC3E}">
        <p14:creationId xmlns:p14="http://schemas.microsoft.com/office/powerpoint/2010/main" val="332129848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95902"/>
            <a:ext cx="9036496" cy="518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Radiové přenosové prostředí: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Pásmo 6 </a:t>
            </a:r>
            <a:r>
              <a:rPr lang="cs-CZ" sz="2000" dirty="0">
                <a:solidFill>
                  <a:srgbClr val="C00000"/>
                </a:solidFill>
              </a:rPr>
              <a:t>GHz </a:t>
            </a:r>
            <a:r>
              <a:rPr lang="cs-CZ" sz="2000" dirty="0">
                <a:solidFill>
                  <a:srgbClr val="3C3C8C"/>
                </a:solidFill>
              </a:rPr>
              <a:t>– je regulované pásmo, určené pro </a:t>
            </a:r>
            <a:r>
              <a:rPr lang="cs-CZ" sz="2000" dirty="0" smtClean="0">
                <a:solidFill>
                  <a:srgbClr val="3C3C8C"/>
                </a:solidFill>
              </a:rPr>
              <a:t>radioreléové </a:t>
            </a:r>
            <a:r>
              <a:rPr lang="cs-CZ" sz="2000" dirty="0">
                <a:solidFill>
                  <a:srgbClr val="3C3C8C"/>
                </a:solidFill>
              </a:rPr>
              <a:t>spoje </a:t>
            </a:r>
            <a:r>
              <a:rPr lang="cs-CZ" sz="2000" dirty="0" smtClean="0">
                <a:solidFill>
                  <a:srgbClr val="3C3C8C"/>
                </a:solidFill>
              </a:rPr>
              <a:t>(RR) bod-bod zvláště </a:t>
            </a:r>
            <a:r>
              <a:rPr lang="cs-CZ" sz="2000" dirty="0">
                <a:solidFill>
                  <a:srgbClr val="3C3C8C"/>
                </a:solidFill>
              </a:rPr>
              <a:t>s vysokými přenosovými kapacitami a na dlouhé vzdálenosti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Pásmo 7 </a:t>
            </a:r>
            <a:r>
              <a:rPr lang="cs-CZ" sz="2000" dirty="0">
                <a:solidFill>
                  <a:srgbClr val="C00000"/>
                </a:solidFill>
              </a:rPr>
              <a:t>GHz </a:t>
            </a:r>
            <a:r>
              <a:rPr lang="cs-CZ" sz="2000" dirty="0">
                <a:solidFill>
                  <a:srgbClr val="3C3C8C"/>
                </a:solidFill>
              </a:rPr>
              <a:t>– je regulované pásmo, určené pro RR spoje </a:t>
            </a:r>
            <a:r>
              <a:rPr lang="cs-CZ" sz="2000" dirty="0" smtClean="0">
                <a:solidFill>
                  <a:srgbClr val="3C3C8C"/>
                </a:solidFill>
              </a:rPr>
              <a:t>bod-bod zvláště </a:t>
            </a:r>
            <a:r>
              <a:rPr lang="cs-CZ" sz="2000" dirty="0">
                <a:solidFill>
                  <a:srgbClr val="3C3C8C"/>
                </a:solidFill>
              </a:rPr>
              <a:t>na velké </a:t>
            </a:r>
            <a:r>
              <a:rPr lang="cs-CZ" sz="2000" dirty="0" smtClean="0">
                <a:solidFill>
                  <a:srgbClr val="3C3C8C"/>
                </a:solidFill>
              </a:rPr>
              <a:t>vzdálenosti.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Pásmo 10 </a:t>
            </a:r>
            <a:r>
              <a:rPr lang="cs-CZ" sz="2000" dirty="0">
                <a:solidFill>
                  <a:srgbClr val="C00000"/>
                </a:solidFill>
              </a:rPr>
              <a:t>GHz </a:t>
            </a:r>
            <a:r>
              <a:rPr lang="cs-CZ" sz="2000" dirty="0">
                <a:solidFill>
                  <a:srgbClr val="3C3C8C"/>
                </a:solidFill>
              </a:rPr>
              <a:t>– je </a:t>
            </a:r>
            <a:r>
              <a:rPr lang="cs-CZ" sz="2000" dirty="0" smtClean="0">
                <a:solidFill>
                  <a:srgbClr val="3C3C8C"/>
                </a:solidFill>
              </a:rPr>
              <a:t>volné </a:t>
            </a:r>
            <a:r>
              <a:rPr lang="cs-CZ" sz="2000" dirty="0">
                <a:solidFill>
                  <a:srgbClr val="3C3C8C"/>
                </a:solidFill>
              </a:rPr>
              <a:t>pásmo, určené pro RR spoje bod-bod na krátké i dlouhé </a:t>
            </a:r>
            <a:r>
              <a:rPr lang="cs-CZ" sz="2000" dirty="0" smtClean="0">
                <a:solidFill>
                  <a:srgbClr val="3C3C8C"/>
                </a:solidFill>
              </a:rPr>
              <a:t>vzdálenosti.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Pásmo </a:t>
            </a:r>
            <a:r>
              <a:rPr lang="cs-CZ" sz="2000" dirty="0">
                <a:solidFill>
                  <a:srgbClr val="C00000"/>
                </a:solidFill>
              </a:rPr>
              <a:t>11 GHz </a:t>
            </a:r>
            <a:r>
              <a:rPr lang="cs-CZ" sz="2000" dirty="0">
                <a:solidFill>
                  <a:srgbClr val="3C3C8C"/>
                </a:solidFill>
              </a:rPr>
              <a:t>– je regulované pásmo pro RR spoje bod-bod na střední a delší vzdálenosti a pro vyšší přenosové kapacity.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Pásmo </a:t>
            </a:r>
            <a:r>
              <a:rPr lang="cs-CZ" sz="2000" dirty="0">
                <a:solidFill>
                  <a:srgbClr val="C00000"/>
                </a:solidFill>
              </a:rPr>
              <a:t>13 GHz </a:t>
            </a:r>
            <a:r>
              <a:rPr lang="cs-CZ" sz="2000" dirty="0">
                <a:solidFill>
                  <a:srgbClr val="3C3C8C"/>
                </a:solidFill>
              </a:rPr>
              <a:t>– je regulované univerzální pásmo, </a:t>
            </a:r>
            <a:r>
              <a:rPr lang="cs-CZ" sz="2000" dirty="0" smtClean="0">
                <a:solidFill>
                  <a:srgbClr val="3C3C8C"/>
                </a:solidFill>
              </a:rPr>
              <a:t>pro </a:t>
            </a:r>
            <a:r>
              <a:rPr lang="cs-CZ" sz="2000" dirty="0">
                <a:solidFill>
                  <a:srgbClr val="3C3C8C"/>
                </a:solidFill>
              </a:rPr>
              <a:t>RR spoje bod-bod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C00000"/>
                </a:solidFill>
              </a:rPr>
              <a:t>Pásmo 15 GHz </a:t>
            </a:r>
            <a:r>
              <a:rPr lang="cs-CZ" sz="2000" dirty="0">
                <a:solidFill>
                  <a:srgbClr val="3C3C8C"/>
                </a:solidFill>
              </a:rPr>
              <a:t>– bývalo regulovaným univerzálním pásmem pro RR spoje, v současné době se vyklízí a nepřiděluje, v budoucnu bude využito výhradně pro vojenské účely.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</p:spTree>
    <p:extLst>
      <p:ext uri="{BB962C8B-B14F-4D97-AF65-F5344CB8AC3E}">
        <p14:creationId xmlns:p14="http://schemas.microsoft.com/office/powerpoint/2010/main" val="127071478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888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Radiové přenosové prostředí: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Pásmo 18 </a:t>
            </a:r>
            <a:r>
              <a:rPr lang="cs-CZ" sz="2000" dirty="0">
                <a:solidFill>
                  <a:srgbClr val="C00000"/>
                </a:solidFill>
              </a:rPr>
              <a:t>GHz </a:t>
            </a:r>
            <a:r>
              <a:rPr lang="cs-CZ" sz="2000" dirty="0">
                <a:solidFill>
                  <a:srgbClr val="3C3C8C"/>
                </a:solidFill>
              </a:rPr>
              <a:t>– je regulované </a:t>
            </a:r>
            <a:r>
              <a:rPr lang="cs-CZ" sz="2000" dirty="0" smtClean="0">
                <a:solidFill>
                  <a:srgbClr val="3C3C8C"/>
                </a:solidFill>
              </a:rPr>
              <a:t>univerzální </a:t>
            </a:r>
            <a:r>
              <a:rPr lang="cs-CZ" sz="2000" dirty="0">
                <a:solidFill>
                  <a:srgbClr val="3C3C8C"/>
                </a:solidFill>
              </a:rPr>
              <a:t>pásmo, </a:t>
            </a:r>
            <a:r>
              <a:rPr lang="cs-CZ" sz="2000" dirty="0" smtClean="0">
                <a:solidFill>
                  <a:srgbClr val="3C3C8C"/>
                </a:solidFill>
              </a:rPr>
              <a:t>pro </a:t>
            </a:r>
            <a:r>
              <a:rPr lang="cs-CZ" sz="2000" dirty="0">
                <a:solidFill>
                  <a:srgbClr val="3C3C8C"/>
                </a:solidFill>
              </a:rPr>
              <a:t>RR spoje bod-bod.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Pásmo 23 </a:t>
            </a:r>
            <a:r>
              <a:rPr lang="cs-CZ" sz="2000" dirty="0">
                <a:solidFill>
                  <a:srgbClr val="C00000"/>
                </a:solidFill>
              </a:rPr>
              <a:t>GHz </a:t>
            </a:r>
            <a:r>
              <a:rPr lang="cs-CZ" sz="2000" dirty="0">
                <a:solidFill>
                  <a:srgbClr val="3C3C8C"/>
                </a:solidFill>
              </a:rPr>
              <a:t>– je regulované pásmo, určené pro RR spoje bod-bod a vhodné na střední a kratší vzdálenosti a vyšší přenosové </a:t>
            </a:r>
            <a:r>
              <a:rPr lang="cs-CZ" sz="2000" dirty="0" smtClean="0">
                <a:solidFill>
                  <a:srgbClr val="3C3C8C"/>
                </a:solidFill>
              </a:rPr>
              <a:t>kapacity.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Pásmo 24 </a:t>
            </a:r>
            <a:r>
              <a:rPr lang="cs-CZ" sz="2000" dirty="0">
                <a:solidFill>
                  <a:srgbClr val="C00000"/>
                </a:solidFill>
              </a:rPr>
              <a:t>GHz </a:t>
            </a:r>
            <a:r>
              <a:rPr lang="cs-CZ" sz="2000" dirty="0" smtClean="0">
                <a:solidFill>
                  <a:srgbClr val="3C3C8C"/>
                </a:solidFill>
              </a:rPr>
              <a:t>– je volné </a:t>
            </a:r>
            <a:r>
              <a:rPr lang="cs-CZ" sz="2000" dirty="0">
                <a:solidFill>
                  <a:srgbClr val="3C3C8C"/>
                </a:solidFill>
              </a:rPr>
              <a:t>pásmo, </a:t>
            </a:r>
            <a:r>
              <a:rPr lang="cs-CZ" sz="2000" dirty="0" smtClean="0">
                <a:solidFill>
                  <a:srgbClr val="3C3C8C"/>
                </a:solidFill>
              </a:rPr>
              <a:t>pro </a:t>
            </a:r>
            <a:r>
              <a:rPr lang="cs-CZ" sz="2000" dirty="0">
                <a:solidFill>
                  <a:srgbClr val="3C3C8C"/>
                </a:solidFill>
              </a:rPr>
              <a:t>různé aplikace monitorování, dálkového ovládání </a:t>
            </a:r>
            <a:r>
              <a:rPr lang="cs-CZ" sz="2000" dirty="0" smtClean="0">
                <a:solidFill>
                  <a:srgbClr val="3C3C8C"/>
                </a:solidFill>
              </a:rPr>
              <a:t>atd., </a:t>
            </a:r>
            <a:r>
              <a:rPr lang="cs-CZ" sz="2000" dirty="0">
                <a:solidFill>
                  <a:srgbClr val="3C3C8C"/>
                </a:solidFill>
              </a:rPr>
              <a:t>lze využít i pro datové přenosy </a:t>
            </a:r>
            <a:r>
              <a:rPr lang="cs-CZ" sz="2000" dirty="0" smtClean="0">
                <a:solidFill>
                  <a:srgbClr val="3C3C8C"/>
                </a:solidFill>
              </a:rPr>
              <a:t>velmi </a:t>
            </a:r>
            <a:r>
              <a:rPr lang="cs-CZ" sz="2000" dirty="0">
                <a:solidFill>
                  <a:srgbClr val="3C3C8C"/>
                </a:solidFill>
              </a:rPr>
              <a:t>krátkého </a:t>
            </a:r>
            <a:r>
              <a:rPr lang="cs-CZ" sz="2000" dirty="0" smtClean="0">
                <a:solidFill>
                  <a:srgbClr val="3C3C8C"/>
                </a:solidFill>
              </a:rPr>
              <a:t>dosahu.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Pásmo 26 </a:t>
            </a:r>
            <a:r>
              <a:rPr lang="cs-CZ" sz="2000" dirty="0">
                <a:solidFill>
                  <a:srgbClr val="C00000"/>
                </a:solidFill>
              </a:rPr>
              <a:t>GHz </a:t>
            </a:r>
            <a:r>
              <a:rPr lang="cs-CZ" sz="2000" dirty="0">
                <a:solidFill>
                  <a:srgbClr val="3C3C8C"/>
                </a:solidFill>
              </a:rPr>
              <a:t>– je regulované pásmo, určené pro datové a telekomunikační spoje převážně bod-mnoho bodů (lze ale i bod-bod). Toto pásmo je z větší části rozděleno mezi několik velkých poskytovatelů veřejných telekomunikačních služeb s celorepublikovou působností (WLL – </a:t>
            </a:r>
            <a:r>
              <a:rPr lang="cs-CZ" sz="2000" dirty="0" err="1">
                <a:solidFill>
                  <a:srgbClr val="3C3C8C"/>
                </a:solidFill>
              </a:rPr>
              <a:t>Wireless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Local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Loop</a:t>
            </a:r>
            <a:r>
              <a:rPr lang="cs-CZ" sz="2000" dirty="0">
                <a:solidFill>
                  <a:srgbClr val="3C3C8C"/>
                </a:solidFill>
              </a:rPr>
              <a:t>), kteří si </a:t>
            </a:r>
            <a:r>
              <a:rPr lang="cs-CZ" sz="2000" dirty="0" smtClean="0">
                <a:solidFill>
                  <a:srgbClr val="3C3C8C"/>
                </a:solidFill>
              </a:rPr>
              <a:t>samostatně regulují </a:t>
            </a:r>
            <a:r>
              <a:rPr lang="cs-CZ" sz="2000" dirty="0">
                <a:solidFill>
                  <a:srgbClr val="3C3C8C"/>
                </a:solidFill>
              </a:rPr>
              <a:t>kmitočtové příděly.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</p:spTree>
    <p:extLst>
      <p:ext uri="{BB962C8B-B14F-4D97-AF65-F5344CB8AC3E}">
        <p14:creationId xmlns:p14="http://schemas.microsoft.com/office/powerpoint/2010/main" val="264835546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2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Radiové přenosové prostředí: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Pásmo 38 </a:t>
            </a:r>
            <a:r>
              <a:rPr lang="cs-CZ" sz="2000" dirty="0">
                <a:solidFill>
                  <a:srgbClr val="C00000"/>
                </a:solidFill>
              </a:rPr>
              <a:t>GHz </a:t>
            </a:r>
            <a:r>
              <a:rPr lang="cs-CZ" sz="2000" dirty="0">
                <a:solidFill>
                  <a:srgbClr val="3C3C8C"/>
                </a:solidFill>
              </a:rPr>
              <a:t>– je regulované pásmo, určené pro RR spoje </a:t>
            </a:r>
            <a:r>
              <a:rPr lang="cs-CZ" sz="2000" dirty="0" smtClean="0">
                <a:solidFill>
                  <a:srgbClr val="3C3C8C"/>
                </a:solidFill>
              </a:rPr>
              <a:t>bod-bod, </a:t>
            </a:r>
            <a:r>
              <a:rPr lang="cs-CZ" sz="2000" dirty="0">
                <a:solidFill>
                  <a:srgbClr val="3C3C8C"/>
                </a:solidFill>
              </a:rPr>
              <a:t>vhodné zvláště pro kratší spoje např. v rámci města a pro vysokokapacitní </a:t>
            </a:r>
            <a:r>
              <a:rPr lang="cs-CZ" sz="2000" dirty="0" smtClean="0">
                <a:solidFill>
                  <a:srgbClr val="3C3C8C"/>
                </a:solidFill>
              </a:rPr>
              <a:t>spoje.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Pásmo 40 </a:t>
            </a:r>
            <a:r>
              <a:rPr lang="cs-CZ" sz="2000" dirty="0">
                <a:solidFill>
                  <a:srgbClr val="C00000"/>
                </a:solidFill>
              </a:rPr>
              <a:t>GHz </a:t>
            </a:r>
            <a:r>
              <a:rPr lang="cs-CZ" sz="2000" dirty="0">
                <a:solidFill>
                  <a:srgbClr val="3C3C8C"/>
                </a:solidFill>
              </a:rPr>
              <a:t>– je regulované pásmo, určené převážně pro spoje bod-mnoho </a:t>
            </a:r>
            <a:r>
              <a:rPr lang="cs-CZ" sz="2000" dirty="0" smtClean="0">
                <a:solidFill>
                  <a:srgbClr val="3C3C8C"/>
                </a:solidFill>
              </a:rPr>
              <a:t>bodů s </a:t>
            </a:r>
            <a:r>
              <a:rPr lang="cs-CZ" sz="2000" dirty="0">
                <a:solidFill>
                  <a:srgbClr val="3C3C8C"/>
                </a:solidFill>
              </a:rPr>
              <a:t>širokými možnostmi uplatnění (univerzální pásmo – </a:t>
            </a:r>
            <a:r>
              <a:rPr lang="cs-CZ" sz="2000" dirty="0" err="1">
                <a:solidFill>
                  <a:srgbClr val="3C3C8C"/>
                </a:solidFill>
              </a:rPr>
              <a:t>Multimedia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Wireless</a:t>
            </a:r>
            <a:r>
              <a:rPr lang="cs-CZ" sz="2000" dirty="0">
                <a:solidFill>
                  <a:srgbClr val="3C3C8C"/>
                </a:solidFill>
              </a:rPr>
              <a:t> Systems MWS) pro datové, telekomunikační, video a smíšené aplikace.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Pásmo 80 </a:t>
            </a:r>
            <a:r>
              <a:rPr lang="cs-CZ" sz="2000" dirty="0">
                <a:solidFill>
                  <a:srgbClr val="C00000"/>
                </a:solidFill>
              </a:rPr>
              <a:t>GHz </a:t>
            </a:r>
            <a:r>
              <a:rPr lang="cs-CZ" sz="2000" dirty="0">
                <a:solidFill>
                  <a:srgbClr val="3C3C8C"/>
                </a:solidFill>
              </a:rPr>
              <a:t>– je </a:t>
            </a:r>
            <a:r>
              <a:rPr lang="cs-CZ" sz="2000" dirty="0" smtClean="0">
                <a:solidFill>
                  <a:srgbClr val="3C3C8C"/>
                </a:solidFill>
              </a:rPr>
              <a:t>volné </a:t>
            </a:r>
            <a:r>
              <a:rPr lang="cs-CZ" sz="2000" dirty="0">
                <a:solidFill>
                  <a:srgbClr val="3C3C8C"/>
                </a:solidFill>
              </a:rPr>
              <a:t>pásmo, určené pro spoje bod-bod pro vzdálenosti do 2 km a velmi vysoké přenosové kapacity.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r>
              <a:rPr lang="cs-CZ" sz="1200" dirty="0" smtClean="0">
                <a:solidFill>
                  <a:srgbClr val="3C3C8C"/>
                </a:solidFill>
              </a:rPr>
              <a:t>* Zdroj informací o mikrovlnných pásmech KAISER </a:t>
            </a:r>
            <a:r>
              <a:rPr lang="cs-CZ" sz="1200" dirty="0">
                <a:solidFill>
                  <a:srgbClr val="3C3C8C"/>
                </a:solidFill>
              </a:rPr>
              <a:t>DATA s.r.o.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</p:spTree>
    <p:extLst>
      <p:ext uri="{BB962C8B-B14F-4D97-AF65-F5344CB8AC3E}">
        <p14:creationId xmlns:p14="http://schemas.microsoft.com/office/powerpoint/2010/main" val="351617003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Dělení přenosových médií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Metalická přenosová média: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symetrické </a:t>
            </a:r>
            <a:r>
              <a:rPr lang="cs-CZ" sz="2000" dirty="0">
                <a:solidFill>
                  <a:srgbClr val="C00000"/>
                </a:solidFill>
              </a:rPr>
              <a:t>páry </a:t>
            </a:r>
            <a:r>
              <a:rPr lang="cs-CZ" sz="2000" dirty="0" smtClean="0">
                <a:solidFill>
                  <a:srgbClr val="3C3C8C"/>
                </a:solidFill>
              </a:rPr>
              <a:t>– telefonní </a:t>
            </a:r>
            <a:r>
              <a:rPr lang="cs-CZ" sz="2000" dirty="0">
                <a:solidFill>
                  <a:srgbClr val="3C3C8C"/>
                </a:solidFill>
              </a:rPr>
              <a:t>páry v místních kabelech, vnitřní rozvody budov realizované </a:t>
            </a:r>
            <a:r>
              <a:rPr lang="cs-CZ" sz="2000" dirty="0" smtClean="0">
                <a:solidFill>
                  <a:srgbClr val="3C3C8C"/>
                </a:solidFill>
              </a:rPr>
              <a:t>kabely UTP (</a:t>
            </a:r>
            <a:r>
              <a:rPr lang="cs-CZ" sz="2000" dirty="0" err="1">
                <a:solidFill>
                  <a:srgbClr val="3C3C8C"/>
                </a:solidFill>
              </a:rPr>
              <a:t>Unshielded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Twisted</a:t>
            </a:r>
            <a:r>
              <a:rPr lang="cs-CZ" sz="2000" dirty="0">
                <a:solidFill>
                  <a:srgbClr val="3C3C8C"/>
                </a:solidFill>
              </a:rPr>
              <a:t> Pair) </a:t>
            </a:r>
            <a:r>
              <a:rPr lang="cs-CZ" sz="2000" dirty="0" smtClean="0">
                <a:solidFill>
                  <a:srgbClr val="3C3C8C"/>
                </a:solidFill>
              </a:rPr>
              <a:t>nebo </a:t>
            </a:r>
            <a:r>
              <a:rPr lang="cs-CZ" sz="2000" dirty="0">
                <a:solidFill>
                  <a:srgbClr val="3C3C8C"/>
                </a:solidFill>
              </a:rPr>
              <a:t>STP (</a:t>
            </a:r>
            <a:r>
              <a:rPr lang="cs-CZ" sz="2000" dirty="0" err="1">
                <a:solidFill>
                  <a:srgbClr val="3C3C8C"/>
                </a:solidFill>
              </a:rPr>
              <a:t>Shielded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Twisted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smtClean="0">
                <a:solidFill>
                  <a:srgbClr val="3C3C8C"/>
                </a:solidFill>
              </a:rPr>
              <a:t>Pair),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nesymetrické </a:t>
            </a:r>
            <a:r>
              <a:rPr lang="cs-CZ" sz="2000" dirty="0">
                <a:solidFill>
                  <a:srgbClr val="3C3C8C"/>
                </a:solidFill>
              </a:rPr>
              <a:t>páry </a:t>
            </a:r>
            <a:r>
              <a:rPr lang="cs-CZ" sz="2000" dirty="0" smtClean="0">
                <a:solidFill>
                  <a:srgbClr val="3C3C8C"/>
                </a:solidFill>
              </a:rPr>
              <a:t>– </a:t>
            </a:r>
            <a:r>
              <a:rPr lang="cs-CZ" sz="2000" dirty="0" smtClean="0">
                <a:solidFill>
                  <a:srgbClr val="C00000"/>
                </a:solidFill>
              </a:rPr>
              <a:t>koaxiální </a:t>
            </a:r>
            <a:r>
              <a:rPr lang="cs-CZ" sz="2000" dirty="0">
                <a:solidFill>
                  <a:srgbClr val="C00000"/>
                </a:solidFill>
              </a:rPr>
              <a:t>kabely </a:t>
            </a:r>
            <a:r>
              <a:rPr lang="cs-CZ" sz="2000" dirty="0">
                <a:solidFill>
                  <a:srgbClr val="3C3C8C"/>
                </a:solidFill>
              </a:rPr>
              <a:t>– sítě kabelové televize (CATV</a:t>
            </a:r>
            <a:r>
              <a:rPr lang="cs-CZ" sz="2000" dirty="0" smtClean="0">
                <a:solidFill>
                  <a:srgbClr val="3C3C8C"/>
                </a:solidFill>
              </a:rPr>
              <a:t>),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silová </a:t>
            </a:r>
            <a:r>
              <a:rPr lang="cs-CZ" sz="2000" dirty="0">
                <a:solidFill>
                  <a:srgbClr val="C00000"/>
                </a:solidFill>
              </a:rPr>
              <a:t>vedení </a:t>
            </a:r>
            <a:r>
              <a:rPr lang="cs-CZ" sz="2000" dirty="0" smtClean="0">
                <a:solidFill>
                  <a:srgbClr val="3C3C8C"/>
                </a:solidFill>
              </a:rPr>
              <a:t>– využití i pro </a:t>
            </a:r>
            <a:r>
              <a:rPr lang="cs-CZ" sz="2000" dirty="0">
                <a:solidFill>
                  <a:srgbClr val="3C3C8C"/>
                </a:solidFill>
              </a:rPr>
              <a:t>sdělovací signály </a:t>
            </a:r>
            <a:r>
              <a:rPr lang="cs-CZ" sz="2000" dirty="0" smtClean="0">
                <a:solidFill>
                  <a:srgbClr val="3C3C8C"/>
                </a:solidFill>
              </a:rPr>
              <a:t>(systémy </a:t>
            </a:r>
            <a:r>
              <a:rPr lang="cs-CZ" sz="2000" dirty="0">
                <a:solidFill>
                  <a:srgbClr val="3C3C8C"/>
                </a:solidFill>
              </a:rPr>
              <a:t>PLC</a:t>
            </a:r>
            <a:r>
              <a:rPr lang="cs-CZ" sz="2000" dirty="0" smtClean="0">
                <a:solidFill>
                  <a:srgbClr val="3C3C8C"/>
                </a:solidFill>
              </a:rPr>
              <a:t>).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8040" y="4366867"/>
            <a:ext cx="2966083" cy="1986308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6222552" y="4898356"/>
            <a:ext cx="27226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0000"/>
                </a:solidFill>
              </a:rPr>
              <a:t>Nepárovaný telekomunikační metalický kabel.</a:t>
            </a:r>
            <a:endParaRPr lang="cs-CZ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36415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88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Dělení přenosových médií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Přenosová prostředí pro optický signál: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optické vlákno </a:t>
            </a:r>
            <a:r>
              <a:rPr lang="cs-CZ" sz="2000" dirty="0" smtClean="0">
                <a:solidFill>
                  <a:srgbClr val="3C3C8C"/>
                </a:solidFill>
              </a:rPr>
              <a:t>(vlákna z křemenného skla),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plastové vlákno </a:t>
            </a:r>
            <a:r>
              <a:rPr lang="cs-CZ" sz="2000" dirty="0" smtClean="0">
                <a:solidFill>
                  <a:srgbClr val="3C3C8C"/>
                </a:solidFill>
              </a:rPr>
              <a:t>(</a:t>
            </a:r>
            <a:r>
              <a:rPr lang="cs-CZ" sz="2000" dirty="0">
                <a:solidFill>
                  <a:srgbClr val="3C3C8C"/>
                </a:solidFill>
              </a:rPr>
              <a:t>např. z PMMA – </a:t>
            </a:r>
            <a:r>
              <a:rPr lang="cs-CZ" sz="2000" dirty="0" err="1">
                <a:solidFill>
                  <a:srgbClr val="3C3C8C"/>
                </a:solidFill>
              </a:rPr>
              <a:t>Polymetylmetakrylát</a:t>
            </a:r>
            <a:r>
              <a:rPr lang="cs-CZ" sz="2000" dirty="0" smtClean="0">
                <a:solidFill>
                  <a:srgbClr val="3C3C8C"/>
                </a:solidFill>
              </a:rPr>
              <a:t>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optické směrové spoje </a:t>
            </a:r>
            <a:r>
              <a:rPr lang="cs-CZ" sz="2000" dirty="0" smtClean="0">
                <a:solidFill>
                  <a:srgbClr val="3C3C8C"/>
                </a:solidFill>
              </a:rPr>
              <a:t>využívající volného prostoru (FSO).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6291" y="3208217"/>
            <a:ext cx="2514876" cy="1776237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8357" y="3277971"/>
            <a:ext cx="2773810" cy="2079759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483" y="3706986"/>
            <a:ext cx="3612472" cy="2419177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6811514" y="4984454"/>
            <a:ext cx="1945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Příklad optického rozvaděče.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4003675" y="5414133"/>
            <a:ext cx="3083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Konektory pro propojování optických kabelů.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75375" y="3265910"/>
            <a:ext cx="2722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0000"/>
                </a:solidFill>
              </a:rPr>
              <a:t>Plastové optické vlákno</a:t>
            </a:r>
            <a:endParaRPr lang="cs-CZ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01264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190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Dělení přenosových médií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Radiové přenosové prostředí: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radioreleové </a:t>
            </a:r>
            <a:r>
              <a:rPr lang="cs-CZ" sz="2000" dirty="0">
                <a:solidFill>
                  <a:srgbClr val="C00000"/>
                </a:solidFill>
              </a:rPr>
              <a:t>směrové spoje </a:t>
            </a:r>
            <a:r>
              <a:rPr lang="cs-CZ" sz="2000" dirty="0" smtClean="0">
                <a:solidFill>
                  <a:srgbClr val="3C3C8C"/>
                </a:solidFill>
              </a:rPr>
              <a:t>– spojení </a:t>
            </a:r>
            <a:r>
              <a:rPr lang="cs-CZ" sz="2000" dirty="0">
                <a:solidFill>
                  <a:srgbClr val="3C3C8C"/>
                </a:solidFill>
              </a:rPr>
              <a:t>bod → bod (Point-to-Point</a:t>
            </a:r>
            <a:r>
              <a:rPr lang="cs-CZ" sz="2000" dirty="0" smtClean="0">
                <a:solidFill>
                  <a:srgbClr val="3C3C8C"/>
                </a:solidFill>
              </a:rPr>
              <a:t>)), 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distribuční </a:t>
            </a:r>
            <a:r>
              <a:rPr lang="cs-CZ" sz="2000" dirty="0">
                <a:solidFill>
                  <a:srgbClr val="3C3C8C"/>
                </a:solidFill>
              </a:rPr>
              <a:t>a přístupové systémy </a:t>
            </a:r>
            <a:r>
              <a:rPr lang="cs-CZ" sz="2000" dirty="0">
                <a:solidFill>
                  <a:srgbClr val="C00000"/>
                </a:solidFill>
              </a:rPr>
              <a:t>FWA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(</a:t>
            </a:r>
            <a:r>
              <a:rPr lang="cs-CZ" sz="2000" dirty="0" err="1">
                <a:solidFill>
                  <a:srgbClr val="3C3C8C"/>
                </a:solidFill>
              </a:rPr>
              <a:t>Fixed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Wireless</a:t>
            </a:r>
            <a:r>
              <a:rPr lang="cs-CZ" sz="2000" dirty="0">
                <a:solidFill>
                  <a:srgbClr val="3C3C8C"/>
                </a:solidFill>
              </a:rPr>
              <a:t> Access) – spojení bod → mnoho bodů (</a:t>
            </a:r>
            <a:r>
              <a:rPr lang="cs-CZ" sz="2000" dirty="0" smtClean="0">
                <a:solidFill>
                  <a:srgbClr val="3C3C8C"/>
                </a:solidFill>
              </a:rPr>
              <a:t>Point-to-</a:t>
            </a:r>
            <a:r>
              <a:rPr lang="cs-CZ" sz="2000" dirty="0" err="1" smtClean="0">
                <a:solidFill>
                  <a:srgbClr val="3C3C8C"/>
                </a:solidFill>
              </a:rPr>
              <a:t>Multipoint</a:t>
            </a:r>
            <a:r>
              <a:rPr lang="cs-CZ" sz="2000" dirty="0" smtClean="0">
                <a:solidFill>
                  <a:srgbClr val="3C3C8C"/>
                </a:solidFill>
              </a:rPr>
              <a:t>),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buňkové </a:t>
            </a:r>
            <a:r>
              <a:rPr lang="cs-CZ" sz="2000" dirty="0">
                <a:solidFill>
                  <a:srgbClr val="C00000"/>
                </a:solidFill>
              </a:rPr>
              <a:t>sítě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a </a:t>
            </a:r>
            <a:r>
              <a:rPr lang="cs-CZ" sz="2000" dirty="0">
                <a:solidFill>
                  <a:srgbClr val="C00000"/>
                </a:solidFill>
              </a:rPr>
              <a:t>družicové </a:t>
            </a:r>
            <a:r>
              <a:rPr lang="cs-CZ" sz="2000" dirty="0" smtClean="0">
                <a:solidFill>
                  <a:srgbClr val="C00000"/>
                </a:solidFill>
              </a:rPr>
              <a:t>systémy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9075" y="2997801"/>
            <a:ext cx="2302667" cy="2836262"/>
          </a:xfrm>
          <a:prstGeom prst="rect">
            <a:avLst/>
          </a:prstGeom>
        </p:spPr>
      </p:pic>
      <p:sp>
        <p:nvSpPr>
          <p:cNvPr id="15" name="TextovéPole 14"/>
          <p:cNvSpPr txBox="1"/>
          <p:nvPr/>
        </p:nvSpPr>
        <p:spPr>
          <a:xfrm>
            <a:off x="4249469" y="5827713"/>
            <a:ext cx="3083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Stožár s anténami pro radioreléový spoj.</a:t>
            </a:r>
            <a:endParaRPr lang="cs-CZ" dirty="0">
              <a:solidFill>
                <a:srgbClr val="000000"/>
              </a:solidFill>
            </a:endParaRPr>
          </a:p>
        </p:txBody>
      </p:sp>
      <p:pic>
        <p:nvPicPr>
          <p:cNvPr id="1026" name="Picture 2" descr="http://www.wifinotes.com/images/types-of-wireless-antenn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557" y="3541641"/>
            <a:ext cx="2097089" cy="2796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ovéPole 16"/>
          <p:cNvSpPr txBox="1"/>
          <p:nvPr/>
        </p:nvSpPr>
        <p:spPr>
          <a:xfrm>
            <a:off x="-34231" y="4807034"/>
            <a:ext cx="2496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Základnová stanice pro buňkovou síť.</a:t>
            </a:r>
            <a:endParaRPr lang="cs-CZ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28179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626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Metalická přenosová média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Telekomunikační vedení můžeme zjednodušeně považovat za </a:t>
            </a:r>
            <a:r>
              <a:rPr lang="cs-CZ" sz="2000" dirty="0">
                <a:solidFill>
                  <a:srgbClr val="C00000"/>
                </a:solidFill>
              </a:rPr>
              <a:t>homogenní vedení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smtClean="0">
                <a:solidFill>
                  <a:srgbClr val="3C3C8C"/>
                </a:solidFill>
              </a:rPr>
              <a:t>s </a:t>
            </a:r>
            <a:r>
              <a:rPr lang="cs-CZ" sz="2000" dirty="0">
                <a:solidFill>
                  <a:srgbClr val="3C3C8C"/>
                </a:solidFill>
              </a:rPr>
              <a:t>rovnoměrně rozloženými elektrickými parametry. Homogenní vedení má ve všech svých částech stejné elektrické vlastnosti.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 již bylo zmíněno, telekomunikační </a:t>
            </a:r>
            <a:r>
              <a:rPr lang="cs-CZ" sz="2000" dirty="0">
                <a:solidFill>
                  <a:srgbClr val="3C3C8C"/>
                </a:solidFill>
              </a:rPr>
              <a:t>vedení je tvořeno </a:t>
            </a:r>
            <a:r>
              <a:rPr lang="cs-CZ" sz="2000" dirty="0" smtClean="0">
                <a:solidFill>
                  <a:srgbClr val="C00000"/>
                </a:solidFill>
              </a:rPr>
              <a:t>dvojicí </a:t>
            </a:r>
            <a:r>
              <a:rPr lang="cs-CZ" sz="2000" dirty="0">
                <a:solidFill>
                  <a:srgbClr val="C00000"/>
                </a:solidFill>
              </a:rPr>
              <a:t>souběžných metalických vodičů</a:t>
            </a:r>
            <a:r>
              <a:rPr lang="cs-CZ" sz="2000" dirty="0">
                <a:solidFill>
                  <a:srgbClr val="3C3C8C"/>
                </a:solidFill>
              </a:rPr>
              <a:t> (nejčastěji měděných) ve dvou základních </a:t>
            </a:r>
            <a:r>
              <a:rPr lang="cs-CZ" sz="2000" dirty="0" smtClean="0">
                <a:solidFill>
                  <a:srgbClr val="3C3C8C"/>
                </a:solidFill>
              </a:rPr>
              <a:t>uspořádáních</a:t>
            </a:r>
            <a:r>
              <a:rPr lang="cs-CZ" sz="2000" dirty="0">
                <a:solidFill>
                  <a:srgbClr val="3C3C8C"/>
                </a:solidFill>
              </a:rPr>
              <a:t>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symetrické </a:t>
            </a:r>
            <a:r>
              <a:rPr lang="cs-CZ" dirty="0">
                <a:solidFill>
                  <a:srgbClr val="3C3C8C"/>
                </a:solidFill>
              </a:rPr>
              <a:t>vedení – dvojice paralelních vodičů, u kabelového vedení obvykle </a:t>
            </a:r>
            <a:r>
              <a:rPr lang="cs-CZ" dirty="0" smtClean="0">
                <a:solidFill>
                  <a:srgbClr val="3C3C8C"/>
                </a:solidFill>
              </a:rPr>
              <a:t>stočených,</a:t>
            </a:r>
            <a:endParaRPr lang="cs-CZ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koaxiální </a:t>
            </a:r>
            <a:r>
              <a:rPr lang="cs-CZ" dirty="0">
                <a:solidFill>
                  <a:srgbClr val="3C3C8C"/>
                </a:solidFill>
              </a:rPr>
              <a:t>vedení – dvojice souosých </a:t>
            </a:r>
            <a:r>
              <a:rPr lang="cs-CZ" dirty="0" smtClean="0">
                <a:solidFill>
                  <a:srgbClr val="3C3C8C"/>
                </a:solidFill>
              </a:rPr>
              <a:t>vodičů.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  <p:pic>
        <p:nvPicPr>
          <p:cNvPr id="1026" name="Picture 2" descr="http://www.rasel.cz/www/obrazky/velke/301-003.jpg?25.7.20129:39:4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551" y="4436782"/>
            <a:ext cx="2590258" cy="172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délník 1"/>
          <p:cNvSpPr/>
          <p:nvPr/>
        </p:nvSpPr>
        <p:spPr>
          <a:xfrm>
            <a:off x="6343900" y="5821918"/>
            <a:ext cx="1915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solidFill>
                  <a:srgbClr val="3C3C8C"/>
                </a:solidFill>
              </a:rPr>
              <a:t>koaxiální vedení 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6024" y="4865690"/>
            <a:ext cx="3434123" cy="1200684"/>
          </a:xfrm>
          <a:prstGeom prst="rect">
            <a:avLst/>
          </a:prstGeom>
        </p:spPr>
      </p:pic>
      <p:sp>
        <p:nvSpPr>
          <p:cNvPr id="10" name="Obdélník 9"/>
          <p:cNvSpPr/>
          <p:nvPr/>
        </p:nvSpPr>
        <p:spPr>
          <a:xfrm>
            <a:off x="2399847" y="5957927"/>
            <a:ext cx="3018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rgbClr val="3C3C8C"/>
                </a:solidFill>
              </a:rPr>
              <a:t>kabel se symetrickými páry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436527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42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Metalická přenosová média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Podle </a:t>
            </a:r>
            <a:r>
              <a:rPr lang="cs-CZ" sz="2000" dirty="0">
                <a:solidFill>
                  <a:srgbClr val="3C3C8C"/>
                </a:solidFill>
              </a:rPr>
              <a:t>konstrukčního provedení lze telekomunikační vedení rozdělit na: </a:t>
            </a:r>
          </a:p>
          <a:p>
            <a:pPr marL="56520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vedení pro vnější instalaci:</a:t>
            </a:r>
          </a:p>
          <a:p>
            <a:pPr marL="1022400" lvl="5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nadzemní vedení </a:t>
            </a:r>
            <a:r>
              <a:rPr lang="cs-CZ" dirty="0" smtClean="0">
                <a:solidFill>
                  <a:srgbClr val="3C3C8C"/>
                </a:solidFill>
              </a:rPr>
              <a:t>(zavěšení na stožáry) – obvykle se jedná o </a:t>
            </a:r>
            <a:r>
              <a:rPr lang="cs-CZ" dirty="0" err="1" smtClean="0">
                <a:solidFill>
                  <a:srgbClr val="3C3C8C"/>
                </a:solidFill>
              </a:rPr>
              <a:t>sym</a:t>
            </a:r>
            <a:r>
              <a:rPr lang="cs-CZ" dirty="0" smtClean="0">
                <a:solidFill>
                  <a:srgbClr val="3C3C8C"/>
                </a:solidFill>
              </a:rPr>
              <a:t>. páry,</a:t>
            </a:r>
          </a:p>
          <a:p>
            <a:pPr marL="1022400" lvl="5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kabelová vedení </a:t>
            </a:r>
            <a:r>
              <a:rPr lang="cs-CZ" dirty="0" smtClean="0">
                <a:solidFill>
                  <a:srgbClr val="3C3C8C"/>
                </a:solidFill>
              </a:rPr>
              <a:t>(pozemní pokládka) – symetrické či koaxiální páry,</a:t>
            </a:r>
          </a:p>
          <a:p>
            <a:pPr marL="56520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vedení pro vnitřní instalaci – uvnitř objektů koncového účastníka.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Podle </a:t>
            </a:r>
            <a:r>
              <a:rPr lang="cs-CZ" sz="2000" dirty="0">
                <a:solidFill>
                  <a:srgbClr val="3C3C8C"/>
                </a:solidFill>
              </a:rPr>
              <a:t>způsobu </a:t>
            </a:r>
            <a:r>
              <a:rPr lang="cs-CZ" sz="2000" dirty="0" smtClean="0">
                <a:solidFill>
                  <a:srgbClr val="3C3C8C"/>
                </a:solidFill>
              </a:rPr>
              <a:t>instalace se kabelová vedení dělí na: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závlačné </a:t>
            </a:r>
            <a:r>
              <a:rPr lang="cs-CZ" dirty="0">
                <a:solidFill>
                  <a:srgbClr val="3C3C8C"/>
                </a:solidFill>
              </a:rPr>
              <a:t>→ zatahují (zafukují) se do </a:t>
            </a:r>
            <a:r>
              <a:rPr lang="cs-CZ" dirty="0" err="1">
                <a:solidFill>
                  <a:srgbClr val="3C3C8C"/>
                </a:solidFill>
              </a:rPr>
              <a:t>kabelovodů</a:t>
            </a:r>
            <a:r>
              <a:rPr lang="cs-CZ" dirty="0">
                <a:solidFill>
                  <a:srgbClr val="3C3C8C"/>
                </a:solidFill>
              </a:rPr>
              <a:t> (tvárnicové tratě, novodurové trubky</a:t>
            </a:r>
            <a:r>
              <a:rPr lang="cs-CZ" dirty="0" smtClean="0">
                <a:solidFill>
                  <a:srgbClr val="3C3C8C"/>
                </a:solidFill>
              </a:rPr>
              <a:t>),</a:t>
            </a:r>
            <a:endParaRPr lang="cs-CZ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úložné </a:t>
            </a:r>
            <a:r>
              <a:rPr lang="cs-CZ" dirty="0">
                <a:solidFill>
                  <a:srgbClr val="3C3C8C"/>
                </a:solidFill>
              </a:rPr>
              <a:t>→ pokládají se volně do země (do kynety (pískové lože) v kabelovém příkopu</a:t>
            </a:r>
            <a:r>
              <a:rPr lang="cs-CZ" dirty="0" smtClean="0">
                <a:solidFill>
                  <a:srgbClr val="3C3C8C"/>
                </a:solidFill>
              </a:rPr>
              <a:t>),</a:t>
            </a:r>
            <a:endParaRPr lang="cs-CZ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závěsné </a:t>
            </a:r>
            <a:r>
              <a:rPr lang="cs-CZ" dirty="0">
                <a:solidFill>
                  <a:srgbClr val="3C3C8C"/>
                </a:solidFill>
              </a:rPr>
              <a:t>→ ukládají se na různé podpěry (např. v kolektorech nebo v metru)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samonosné</a:t>
            </a:r>
            <a:r>
              <a:rPr lang="cs-CZ" dirty="0" smtClean="0">
                <a:solidFill>
                  <a:srgbClr val="3C3C8C"/>
                </a:solidFill>
              </a:rPr>
              <a:t>,</a:t>
            </a:r>
            <a:endParaRPr lang="cs-CZ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říční </a:t>
            </a:r>
            <a:r>
              <a:rPr lang="cs-CZ" dirty="0">
                <a:solidFill>
                  <a:srgbClr val="C00000"/>
                </a:solidFill>
              </a:rPr>
              <a:t>a podmořské </a:t>
            </a:r>
            <a:r>
              <a:rPr lang="cs-CZ" dirty="0">
                <a:solidFill>
                  <a:srgbClr val="3C3C8C"/>
                </a:solidFill>
              </a:rPr>
              <a:t>→ velmi důležitá otázka mechanické odolnosti </a:t>
            </a:r>
            <a:r>
              <a:rPr lang="cs-CZ" dirty="0" smtClean="0">
                <a:solidFill>
                  <a:srgbClr val="3C3C8C"/>
                </a:solidFill>
              </a:rPr>
              <a:t>pláště. </a:t>
            </a:r>
            <a:endParaRPr lang="cs-CZ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</p:spTree>
    <p:extLst>
      <p:ext uri="{BB962C8B-B14F-4D97-AF65-F5344CB8AC3E}">
        <p14:creationId xmlns:p14="http://schemas.microsoft.com/office/powerpoint/2010/main" val="328032338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8173" y="4649212"/>
            <a:ext cx="4743037" cy="1633985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595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Metalická přenosová média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Stočením </a:t>
            </a:r>
            <a:r>
              <a:rPr lang="cs-CZ" sz="2000" dirty="0">
                <a:solidFill>
                  <a:srgbClr val="3C3C8C"/>
                </a:solidFill>
              </a:rPr>
              <a:t>několika </a:t>
            </a:r>
            <a:r>
              <a:rPr lang="cs-CZ" sz="2000" dirty="0" smtClean="0">
                <a:solidFill>
                  <a:srgbClr val="3C3C8C"/>
                </a:solidFill>
              </a:rPr>
              <a:t>tzv. žil (kovový vodič s vnější izolací) se </a:t>
            </a:r>
            <a:r>
              <a:rPr lang="cs-CZ" sz="2000" dirty="0">
                <a:solidFill>
                  <a:srgbClr val="3C3C8C"/>
                </a:solidFill>
              </a:rPr>
              <a:t>vytvoří kabelový prvek </a:t>
            </a:r>
            <a:r>
              <a:rPr lang="cs-CZ" sz="2000" dirty="0" smtClean="0">
                <a:solidFill>
                  <a:srgbClr val="3C3C8C"/>
                </a:solidFill>
              </a:rPr>
              <a:t>kabelu: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Symetrický </a:t>
            </a:r>
            <a:r>
              <a:rPr lang="cs-CZ" dirty="0">
                <a:solidFill>
                  <a:srgbClr val="C00000"/>
                </a:solidFill>
              </a:rPr>
              <a:t>pár </a:t>
            </a:r>
            <a:r>
              <a:rPr lang="cs-CZ" dirty="0">
                <a:solidFill>
                  <a:srgbClr val="3C3C8C"/>
                </a:solidFill>
              </a:rPr>
              <a:t>tvoří dvě žíly stočené s určitou délkou </a:t>
            </a:r>
            <a:r>
              <a:rPr lang="cs-CZ" dirty="0" err="1">
                <a:solidFill>
                  <a:srgbClr val="3C3C8C"/>
                </a:solidFill>
              </a:rPr>
              <a:t>skrutu</a:t>
            </a:r>
            <a:r>
              <a:rPr lang="cs-CZ" dirty="0">
                <a:solidFill>
                  <a:srgbClr val="3C3C8C"/>
                </a:solidFill>
              </a:rPr>
              <a:t> (obr. a).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Křížová </a:t>
            </a:r>
            <a:r>
              <a:rPr lang="cs-CZ" dirty="0">
                <a:solidFill>
                  <a:srgbClr val="C00000"/>
                </a:solidFill>
              </a:rPr>
              <a:t>čtyřka</a:t>
            </a:r>
            <a:r>
              <a:rPr lang="cs-CZ" dirty="0">
                <a:solidFill>
                  <a:srgbClr val="3C3C8C"/>
                </a:solidFill>
              </a:rPr>
              <a:t> označovaná X je tvořena čtyřmi žílami stočenými se stejnou délkou </a:t>
            </a:r>
            <a:r>
              <a:rPr lang="cs-CZ" dirty="0" err="1">
                <a:solidFill>
                  <a:srgbClr val="3C3C8C"/>
                </a:solidFill>
              </a:rPr>
              <a:t>skrutu</a:t>
            </a:r>
            <a:r>
              <a:rPr lang="cs-CZ" dirty="0">
                <a:solidFill>
                  <a:srgbClr val="3C3C8C"/>
                </a:solidFill>
              </a:rPr>
              <a:t> (obr. b), přičemž k přenosu elektromagnetické vlny se vždy využívá dvojice protilehlých žil, jejichž spojnice tvoří rameno pomyslného kříže.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C00000"/>
                </a:solidFill>
              </a:rPr>
              <a:t>DM </a:t>
            </a:r>
            <a:r>
              <a:rPr lang="cs-CZ" dirty="0">
                <a:solidFill>
                  <a:srgbClr val="C00000"/>
                </a:solidFill>
              </a:rPr>
              <a:t>čtyřka</a:t>
            </a:r>
            <a:r>
              <a:rPr lang="cs-CZ" dirty="0">
                <a:solidFill>
                  <a:srgbClr val="3C3C8C"/>
                </a:solidFill>
              </a:rPr>
              <a:t> (</a:t>
            </a:r>
            <a:r>
              <a:rPr lang="cs-CZ" dirty="0" err="1">
                <a:solidFill>
                  <a:srgbClr val="3C3C8C"/>
                </a:solidFill>
              </a:rPr>
              <a:t>Dieselhorst</a:t>
            </a:r>
            <a:r>
              <a:rPr lang="cs-CZ" dirty="0">
                <a:solidFill>
                  <a:srgbClr val="3C3C8C"/>
                </a:solidFill>
              </a:rPr>
              <a:t>-Martin) podle obr. c vzniká stáčením dvou párů s jinou délkou </a:t>
            </a:r>
            <a:r>
              <a:rPr lang="cs-CZ" dirty="0" err="1">
                <a:solidFill>
                  <a:srgbClr val="3C3C8C"/>
                </a:solidFill>
              </a:rPr>
              <a:t>skrutu</a:t>
            </a:r>
            <a:r>
              <a:rPr lang="cs-CZ" dirty="0">
                <a:solidFill>
                  <a:srgbClr val="3C3C8C"/>
                </a:solidFill>
              </a:rPr>
              <a:t> a oba jsou pak s další délkou </a:t>
            </a:r>
            <a:r>
              <a:rPr lang="cs-CZ" dirty="0" err="1">
                <a:solidFill>
                  <a:srgbClr val="3C3C8C"/>
                </a:solidFill>
              </a:rPr>
              <a:t>skrutu</a:t>
            </a:r>
            <a:r>
              <a:rPr lang="cs-CZ" dirty="0">
                <a:solidFill>
                  <a:srgbClr val="3C3C8C"/>
                </a:solidFill>
              </a:rPr>
              <a:t> stáčeny dohromady</a:t>
            </a:r>
            <a:r>
              <a:rPr lang="cs-CZ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Symetrické prvky se dále stáčejí do podskupin a skupin (</a:t>
            </a:r>
            <a:r>
              <a:rPr lang="cs-CZ" sz="2000" dirty="0" smtClean="0">
                <a:solidFill>
                  <a:srgbClr val="3C3C8C"/>
                </a:solidFill>
              </a:rPr>
              <a:t>obr</a:t>
            </a:r>
            <a:r>
              <a:rPr lang="cs-CZ" sz="2000" dirty="0">
                <a:solidFill>
                  <a:srgbClr val="3C3C8C"/>
                </a:solidFill>
              </a:rPr>
              <a:t>. d</a:t>
            </a:r>
            <a:r>
              <a:rPr lang="cs-CZ" sz="2000" dirty="0" smtClean="0">
                <a:solidFill>
                  <a:srgbClr val="3C3C8C"/>
                </a:solidFill>
              </a:rPr>
              <a:t>).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Stáčením podskupin nebo skupin vznikne kabel.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</p:spTree>
    <p:extLst>
      <p:ext uri="{BB962C8B-B14F-4D97-AF65-F5344CB8AC3E}">
        <p14:creationId xmlns:p14="http://schemas.microsoft.com/office/powerpoint/2010/main" val="380605221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522860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Metalická přenosová média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Nejdůležitějším </a:t>
            </a:r>
            <a:r>
              <a:rPr lang="cs-CZ" sz="2000" dirty="0">
                <a:solidFill>
                  <a:srgbClr val="3C3C8C"/>
                </a:solidFill>
              </a:rPr>
              <a:t>parametrem ovlivňujícím přenos sdělovacích signálů je </a:t>
            </a:r>
            <a:r>
              <a:rPr lang="cs-CZ" sz="2000" dirty="0">
                <a:solidFill>
                  <a:srgbClr val="C00000"/>
                </a:solidFill>
              </a:rPr>
              <a:t>útlum vedení </a:t>
            </a:r>
            <a:r>
              <a:rPr lang="cs-CZ" sz="2000" dirty="0" smtClean="0">
                <a:solidFill>
                  <a:srgbClr val="3C3C8C"/>
                </a:solidFill>
              </a:rPr>
              <a:t>označovaný symbolem A.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Útlum </a:t>
            </a:r>
            <a:r>
              <a:rPr lang="cs-CZ" sz="2000" dirty="0">
                <a:solidFill>
                  <a:srgbClr val="3C3C8C"/>
                </a:solidFill>
              </a:rPr>
              <a:t>vyjadřuje schopnost přenosového média přenést signál představovaný elektrickým výkonem ze vstupu na výstup</a:t>
            </a:r>
            <a:r>
              <a:rPr lang="cs-CZ" sz="2000" dirty="0" smtClean="0">
                <a:solidFill>
                  <a:srgbClr val="3C3C8C"/>
                </a:solidFill>
              </a:rPr>
              <a:t>. Čím vyšší je útlum, tím horší jsou podmínky přenosu, neboť se na výstup vedení dostaneme nižší signál – to znamená více utlumený.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Měrný útlum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smtClean="0">
                <a:solidFill>
                  <a:srgbClr val="3C3C8C"/>
                </a:solidFill>
                <a:sym typeface="Symbol" panose="05050102010706020507" pitchFamily="18" charset="2"/>
              </a:rPr>
              <a:t> </a:t>
            </a:r>
            <a:r>
              <a:rPr lang="cs-CZ" sz="2000" dirty="0" smtClean="0">
                <a:solidFill>
                  <a:srgbClr val="3C3C8C"/>
                </a:solidFill>
              </a:rPr>
              <a:t>vyjadřuje změnu hodnoty útlumu na jednotkovou délku (kilometr). 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do přenosových medií pro telekomunikace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610" y="2072982"/>
            <a:ext cx="3589390" cy="3470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32181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 - Úvod do přenosových medií pro telekomunikace.potx" id="{B7BFF4AC-6B05-467F-B6D4-71CD0A7F008F}" vid="{4952328A-11D4-4F26-9A31-8D1FA3277868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- Úvod do přenosových medií pro telekomunikace</Template>
  <TotalTime>0</TotalTime>
  <Words>2613</Words>
  <Application>Microsoft Office PowerPoint</Application>
  <PresentationFormat>Předvádění na obrazovce (4:3)</PresentationFormat>
  <Paragraphs>489</Paragraphs>
  <Slides>27</Slides>
  <Notes>25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3</vt:i4>
      </vt:variant>
      <vt:variant>
        <vt:lpstr>Nadpisy snímků</vt:lpstr>
      </vt:variant>
      <vt:variant>
        <vt:i4>27</vt:i4>
      </vt:variant>
    </vt:vector>
  </HeadingPairs>
  <TitlesOfParts>
    <vt:vector size="36" baseType="lpstr">
      <vt:lpstr>Arial</vt:lpstr>
      <vt:lpstr>Calibri</vt:lpstr>
      <vt:lpstr>Symbol</vt:lpstr>
      <vt:lpstr>Times New Roman</vt:lpstr>
      <vt:lpstr>Wingdings</vt:lpstr>
      <vt:lpstr>Mustr_prezentace_OPPA</vt:lpstr>
      <vt:lpstr>Equation</vt:lpstr>
      <vt:lpstr>Visio</vt:lpstr>
      <vt:lpstr>Rovnice</vt:lpstr>
      <vt:lpstr>Prezentace aplikace PowerPoint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Úvod do přenosových medií pro telekomunikace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2015-01-31T01:19:39Z</dcterms:created>
  <dcterms:modified xsi:type="dcterms:W3CDTF">2015-01-31T01:21:01Z</dcterms:modified>
</cp:coreProperties>
</file>