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0" r:id="rId2"/>
    <p:sldId id="289" r:id="rId3"/>
    <p:sldId id="290" r:id="rId4"/>
    <p:sldId id="295" r:id="rId5"/>
    <p:sldId id="298" r:id="rId6"/>
    <p:sldId id="304" r:id="rId7"/>
    <p:sldId id="305" r:id="rId8"/>
    <p:sldId id="300" r:id="rId9"/>
    <p:sldId id="301" r:id="rId10"/>
    <p:sldId id="306" r:id="rId11"/>
    <p:sldId id="307" r:id="rId12"/>
    <p:sldId id="303" r:id="rId13"/>
    <p:sldId id="309" r:id="rId14"/>
    <p:sldId id="308" r:id="rId15"/>
    <p:sldId id="317" r:id="rId16"/>
    <p:sldId id="315" r:id="rId17"/>
    <p:sldId id="310" r:id="rId18"/>
    <p:sldId id="302" r:id="rId19"/>
    <p:sldId id="318" r:id="rId20"/>
    <p:sldId id="311" r:id="rId21"/>
    <p:sldId id="312" r:id="rId22"/>
    <p:sldId id="313" r:id="rId23"/>
    <p:sldId id="316" r:id="rId24"/>
    <p:sldId id="314" r:id="rId25"/>
    <p:sldId id="280" r:id="rId2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3C3C8C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6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8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852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5435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4159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917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232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4478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2689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8575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733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7420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582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7960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9923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68533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437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453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068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1897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4731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194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6331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384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V_kres_Microsoft_Visia_2003-20101.vsd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Úvod k plesiochronní </a:t>
            </a:r>
            <a:r>
              <a:rPr lang="cs-CZ" sz="4000" b="1" dirty="0">
                <a:solidFill>
                  <a:schemeClr val="bg1"/>
                </a:solidFill>
              </a:rPr>
              <a:t>digitální </a:t>
            </a:r>
            <a:r>
              <a:rPr lang="cs-CZ" sz="4000" b="1" dirty="0" smtClean="0">
                <a:solidFill>
                  <a:schemeClr val="bg1"/>
                </a:solidFill>
              </a:rPr>
              <a:t>hierarchii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1. řád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Mezinárodní standardizační organizací pro telekomunikace ITU-T je určeno, že celkem </a:t>
            </a:r>
            <a:r>
              <a:rPr lang="cs-CZ" sz="2000" dirty="0" smtClean="0">
                <a:solidFill>
                  <a:srgbClr val="C00000"/>
                </a:solidFill>
              </a:rPr>
              <a:t>30 digitalizovaných hovorových signálů bude sdruženo </a:t>
            </a:r>
            <a:r>
              <a:rPr lang="cs-CZ" sz="2000" dirty="0" smtClean="0">
                <a:solidFill>
                  <a:srgbClr val="3C3C8C"/>
                </a:solidFill>
              </a:rPr>
              <a:t>do jednoho vysokorychlostního signálu s využitím principů </a:t>
            </a:r>
            <a:r>
              <a:rPr lang="cs-CZ" sz="2000" dirty="0" smtClean="0">
                <a:solidFill>
                  <a:srgbClr val="C00000"/>
                </a:solidFill>
              </a:rPr>
              <a:t>TDM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 těmto 30 digitalizovaným signálům s přenosovou rychlostí 64 kbit/s je nutné přidat další služební informace – konkrétně další 2 digitální datové toky s přenosovými rychlostmi 64 kbit/s.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Přidáním služebních informací vznikne výsledná struktura 30ti hovorových a 2 služebních signálů, která se označuje jako rámec </a:t>
            </a:r>
            <a:r>
              <a:rPr lang="cs-CZ" sz="2000" dirty="0" smtClean="0">
                <a:solidFill>
                  <a:srgbClr val="C00000"/>
                </a:solidFill>
              </a:rPr>
              <a:t>PCM 30/32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Signál s rámcem PCM 30/32 je prvním stupněm PDH, neboli </a:t>
            </a:r>
            <a:r>
              <a:rPr lang="cs-CZ" sz="2000" dirty="0" smtClean="0">
                <a:solidFill>
                  <a:srgbClr val="C00000"/>
                </a:solidFill>
              </a:rPr>
              <a:t>1. řádem plesiochronní digitální hierarchie</a:t>
            </a:r>
            <a:r>
              <a:rPr lang="en-US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pro telekomunikační sítě</a:t>
            </a:r>
            <a:r>
              <a:rPr lang="en-US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C00000"/>
                </a:solidFill>
              </a:rPr>
              <a:t>evropského typu </a:t>
            </a:r>
            <a:r>
              <a:rPr lang="cs-CZ" sz="2000" dirty="0" smtClean="0">
                <a:solidFill>
                  <a:srgbClr val="3C3C8C"/>
                </a:solidFill>
              </a:rPr>
              <a:t>(USA a Japonsko mají odlišnou strukturu). Proto se datový tok se strukturou PCM 30/32 se také označuje jako </a:t>
            </a:r>
            <a:r>
              <a:rPr lang="cs-CZ" sz="2000" dirty="0" smtClean="0">
                <a:solidFill>
                  <a:srgbClr val="D42E12"/>
                </a:solidFill>
              </a:rPr>
              <a:t>signál E1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35064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1. řád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  <a:endParaRPr lang="cs-CZ" sz="2000" b="1" dirty="0">
              <a:solidFill>
                <a:srgbClr val="C00000"/>
              </a:solidFill>
            </a:endParaRPr>
          </a:p>
          <a:p>
            <a:pPr>
              <a:spcAft>
                <a:spcPts val="200"/>
              </a:spcAft>
            </a:pPr>
            <a:endParaRPr lang="cs-CZ" sz="8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Rámec PCM 30/32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Délka rámce </a:t>
            </a:r>
            <a:r>
              <a:rPr lang="cs-CZ" i="1" dirty="0" smtClean="0"/>
              <a:t>t</a:t>
            </a:r>
            <a:r>
              <a:rPr lang="cs-CZ" dirty="0" smtClean="0"/>
              <a:t> = 125 </a:t>
            </a:r>
            <a:r>
              <a:rPr lang="cs-CZ" dirty="0" smtClean="0">
                <a:sym typeface="Symbol" panose="05050102010706020507" pitchFamily="18" charset="2"/>
              </a:rPr>
              <a:t>s.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Počet kanálových intervalů je 32 KI (30 KI pro hovorové signály, 2 KI pro služební informaci).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ym typeface="Symbol" panose="05050102010706020507" pitchFamily="18" charset="2"/>
              </a:rPr>
              <a:t>Počet bitů v rámci </a:t>
            </a:r>
            <a:r>
              <a:rPr lang="cs-CZ" i="1" dirty="0" smtClean="0">
                <a:sym typeface="Symbol" panose="05050102010706020507" pitchFamily="18" charset="2"/>
              </a:rPr>
              <a:t>N</a:t>
            </a:r>
            <a:r>
              <a:rPr lang="cs-CZ" dirty="0" smtClean="0">
                <a:sym typeface="Symbol" panose="05050102010706020507" pitchFamily="18" charset="2"/>
              </a:rPr>
              <a:t> = 32 KI x 8 bitů = 256 bitů.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Přenosová rychlost </a:t>
            </a:r>
            <a:r>
              <a:rPr lang="cs-CZ" i="1" dirty="0" err="1" smtClean="0"/>
              <a:t>Vp</a:t>
            </a:r>
            <a:r>
              <a:rPr lang="cs-CZ" dirty="0" smtClean="0"/>
              <a:t> = 32 x 64 kbit/s = 2048 kbit/s.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k </a:t>
            </a:r>
            <a:r>
              <a:rPr lang="cs-CZ" dirty="0" smtClean="0"/>
              <a:t>plesiochronní </a:t>
            </a:r>
            <a:r>
              <a:rPr lang="cs-CZ" dirty="0"/>
              <a:t>digitální hierarchii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473743"/>
              </p:ext>
            </p:extLst>
          </p:nvPr>
        </p:nvGraphicFramePr>
        <p:xfrm>
          <a:off x="780581" y="2124018"/>
          <a:ext cx="7681588" cy="2323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Visio" r:id="rId6" imgW="8305800" imgH="2381160" progId="Visio.Drawing.11">
                  <p:embed/>
                </p:oleObj>
              </mc:Choice>
              <mc:Fallback>
                <p:oleObj name="Visio" r:id="rId6" imgW="8305800" imgH="23811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0581" y="2124018"/>
                        <a:ext cx="7681588" cy="2323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4739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Vyšší řády PDH (signály s vyšší přenosovou rychlostí) vznikají sdružením vždy 4 signálů </a:t>
            </a:r>
            <a:r>
              <a:rPr lang="cs-CZ" sz="2000" dirty="0">
                <a:solidFill>
                  <a:srgbClr val="3C3C8C"/>
                </a:solidFill>
              </a:rPr>
              <a:t>nižšího řádu </a:t>
            </a:r>
            <a:r>
              <a:rPr lang="cs-CZ" sz="2000" dirty="0" smtClean="0">
                <a:solidFill>
                  <a:srgbClr val="3C3C8C"/>
                </a:solidFill>
              </a:rPr>
              <a:t>(nižší přenosové rychlosti).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sdružování se opět využívá principů TDM.</a:t>
            </a: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Celkem je definováno 5 řádů PDH (hierarchických stupňů):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Signál 2. řádu PDH (signál E2 s 120 KI) o přenosové rychlosti 8 448 kbit/s vznikne sdružením 4 signálů 1. řádu PDH.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Signál 3. řádu </a:t>
            </a:r>
            <a:r>
              <a:rPr lang="cs-CZ" sz="1600" dirty="0">
                <a:solidFill>
                  <a:srgbClr val="3C3C8C"/>
                </a:solidFill>
              </a:rPr>
              <a:t>PDH </a:t>
            </a:r>
            <a:r>
              <a:rPr lang="cs-CZ" sz="1600" dirty="0" smtClean="0">
                <a:solidFill>
                  <a:srgbClr val="3C3C8C"/>
                </a:solidFill>
              </a:rPr>
              <a:t>(signál E3 s 480 KI) o </a:t>
            </a:r>
            <a:r>
              <a:rPr lang="cs-CZ" sz="1600" dirty="0">
                <a:solidFill>
                  <a:srgbClr val="3C3C8C"/>
                </a:solidFill>
              </a:rPr>
              <a:t>přenosové rychlosti </a:t>
            </a:r>
            <a:r>
              <a:rPr lang="cs-CZ" sz="1600" dirty="0" smtClean="0">
                <a:solidFill>
                  <a:srgbClr val="3C3C8C"/>
                </a:solidFill>
              </a:rPr>
              <a:t>34 368 </a:t>
            </a:r>
            <a:r>
              <a:rPr lang="cs-CZ" sz="1600" dirty="0">
                <a:solidFill>
                  <a:srgbClr val="3C3C8C"/>
                </a:solidFill>
              </a:rPr>
              <a:t>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</a:t>
            </a:r>
            <a:r>
              <a:rPr lang="cs-CZ" sz="1600" dirty="0" smtClean="0">
                <a:solidFill>
                  <a:srgbClr val="3C3C8C"/>
                </a:solidFill>
              </a:rPr>
              <a:t>2. </a:t>
            </a:r>
            <a:r>
              <a:rPr lang="cs-CZ" sz="1600" dirty="0">
                <a:solidFill>
                  <a:srgbClr val="3C3C8C"/>
                </a:solidFill>
              </a:rPr>
              <a:t>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</a:t>
            </a:r>
            <a:r>
              <a:rPr lang="cs-CZ" sz="1600" dirty="0" smtClean="0">
                <a:solidFill>
                  <a:srgbClr val="3C3C8C"/>
                </a:solidFill>
              </a:rPr>
              <a:t>4. </a:t>
            </a:r>
            <a:r>
              <a:rPr lang="cs-CZ" sz="1600" dirty="0">
                <a:solidFill>
                  <a:srgbClr val="3C3C8C"/>
                </a:solidFill>
              </a:rPr>
              <a:t>řádu PDH </a:t>
            </a:r>
            <a:r>
              <a:rPr lang="cs-CZ" sz="1600" dirty="0" smtClean="0">
                <a:solidFill>
                  <a:srgbClr val="3C3C8C"/>
                </a:solidFill>
              </a:rPr>
              <a:t>(signál E4 s 1920 KI) o </a:t>
            </a:r>
            <a:r>
              <a:rPr lang="cs-CZ" sz="1600" dirty="0">
                <a:solidFill>
                  <a:srgbClr val="3C3C8C"/>
                </a:solidFill>
              </a:rPr>
              <a:t>přenosové rychlosti </a:t>
            </a:r>
            <a:r>
              <a:rPr lang="cs-CZ" sz="1600" dirty="0" smtClean="0">
                <a:solidFill>
                  <a:srgbClr val="3C3C8C"/>
                </a:solidFill>
              </a:rPr>
              <a:t>139 264 </a:t>
            </a:r>
            <a:r>
              <a:rPr lang="cs-CZ" sz="1600" dirty="0">
                <a:solidFill>
                  <a:srgbClr val="3C3C8C"/>
                </a:solidFill>
              </a:rPr>
              <a:t>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</a:t>
            </a:r>
            <a:r>
              <a:rPr lang="cs-CZ" sz="1600" dirty="0" smtClean="0">
                <a:solidFill>
                  <a:srgbClr val="3C3C8C"/>
                </a:solidFill>
              </a:rPr>
              <a:t>3. </a:t>
            </a:r>
            <a:r>
              <a:rPr lang="cs-CZ" sz="1600" dirty="0">
                <a:solidFill>
                  <a:srgbClr val="3C3C8C"/>
                </a:solidFill>
              </a:rPr>
              <a:t>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Signál </a:t>
            </a:r>
            <a:r>
              <a:rPr lang="cs-CZ" sz="1600" dirty="0" smtClean="0">
                <a:solidFill>
                  <a:srgbClr val="3C3C8C"/>
                </a:solidFill>
              </a:rPr>
              <a:t>5. </a:t>
            </a:r>
            <a:r>
              <a:rPr lang="cs-CZ" sz="1600" dirty="0">
                <a:solidFill>
                  <a:srgbClr val="3C3C8C"/>
                </a:solidFill>
              </a:rPr>
              <a:t>řádu PDH </a:t>
            </a:r>
            <a:r>
              <a:rPr lang="cs-CZ" sz="1600" dirty="0" smtClean="0">
                <a:solidFill>
                  <a:srgbClr val="3C3C8C"/>
                </a:solidFill>
              </a:rPr>
              <a:t>(celkem 7680 KI) o </a:t>
            </a:r>
            <a:r>
              <a:rPr lang="cs-CZ" sz="1600" dirty="0">
                <a:solidFill>
                  <a:srgbClr val="3C3C8C"/>
                </a:solidFill>
              </a:rPr>
              <a:t>přenosové rychlosti </a:t>
            </a:r>
            <a:r>
              <a:rPr lang="cs-CZ" sz="1600" dirty="0" smtClean="0">
                <a:solidFill>
                  <a:srgbClr val="3C3C8C"/>
                </a:solidFill>
              </a:rPr>
              <a:t>564 992 </a:t>
            </a:r>
            <a:r>
              <a:rPr lang="cs-CZ" sz="1600" dirty="0">
                <a:solidFill>
                  <a:srgbClr val="3C3C8C"/>
                </a:solidFill>
              </a:rPr>
              <a:t>kbit/s </a:t>
            </a:r>
            <a:r>
              <a:rPr lang="cs-CZ" sz="1600" dirty="0" smtClean="0">
                <a:solidFill>
                  <a:srgbClr val="3C3C8C"/>
                </a:solidFill>
              </a:rPr>
              <a:t>vznikne sdružením </a:t>
            </a:r>
            <a:r>
              <a:rPr lang="cs-CZ" sz="1600" dirty="0">
                <a:solidFill>
                  <a:srgbClr val="3C3C8C"/>
                </a:solidFill>
              </a:rPr>
              <a:t>4 signálů </a:t>
            </a:r>
            <a:r>
              <a:rPr lang="cs-CZ" sz="1600" dirty="0" smtClean="0">
                <a:solidFill>
                  <a:srgbClr val="3C3C8C"/>
                </a:solidFill>
              </a:rPr>
              <a:t>4. </a:t>
            </a:r>
            <a:r>
              <a:rPr lang="cs-CZ" sz="1600" dirty="0">
                <a:solidFill>
                  <a:srgbClr val="3C3C8C"/>
                </a:solidFill>
              </a:rPr>
              <a:t>řádu PDH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Definovaný 5. řád PDH se však v praxi neuplatnil – problémem je </a:t>
            </a:r>
            <a:r>
              <a:rPr lang="cs-CZ" dirty="0" smtClean="0">
                <a:solidFill>
                  <a:srgbClr val="C00000"/>
                </a:solidFill>
              </a:rPr>
              <a:t>plesiochronní vztah vnitřních hodin jednotlivých síťových uzlů</a:t>
            </a:r>
            <a:r>
              <a:rPr lang="cs-CZ" dirty="0" smtClean="0">
                <a:solidFill>
                  <a:srgbClr val="3C3C8C"/>
                </a:solidFill>
              </a:rPr>
              <a:t>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87838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Schéma sdružování hierarchie PDH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14" y="2419109"/>
            <a:ext cx="9013890" cy="405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062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PDH – problém </a:t>
            </a:r>
            <a:r>
              <a:rPr lang="cs-CZ" sz="2000" b="1" dirty="0" err="1" smtClean="0">
                <a:solidFill>
                  <a:srgbClr val="C00000"/>
                </a:solidFill>
              </a:rPr>
              <a:t>plesiochronnosti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Stejně jako obvody pro příjem signálu nebo jeho vysílání, jsou součástí každého síťového prvku i obvody generující tzv. </a:t>
            </a:r>
            <a:r>
              <a:rPr lang="cs-CZ" sz="2000" dirty="0" smtClean="0">
                <a:solidFill>
                  <a:srgbClr val="D42E12"/>
                </a:solidFill>
              </a:rPr>
              <a:t>taktovací signál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Tímto taktovacím signálem (s definovanou frekvencí) je </a:t>
            </a:r>
            <a:r>
              <a:rPr lang="cs-CZ" sz="2000" dirty="0" smtClean="0">
                <a:solidFill>
                  <a:srgbClr val="D42E12"/>
                </a:solidFill>
              </a:rPr>
              <a:t>řízena činnost celého síťového prvku</a:t>
            </a:r>
            <a:r>
              <a:rPr lang="cs-CZ" sz="2000" dirty="0" smtClean="0">
                <a:solidFill>
                  <a:srgbClr val="3C3C8C"/>
                </a:solidFill>
              </a:rPr>
              <a:t>. Například právě rychlost vysílání jednotlivých signálových prvků (bitů) na vedení.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Například jeli frekvence taktovacího signálu u síťového prvku 1. řádu PDH rovna 2048 kHz, znamená to, že se s periodou každých 488,28 </a:t>
            </a:r>
            <a:r>
              <a:rPr lang="cs-CZ" sz="2000" dirty="0" err="1" smtClean="0">
                <a:solidFill>
                  <a:srgbClr val="3C3C8C"/>
                </a:solidFill>
              </a:rPr>
              <a:t>ns</a:t>
            </a:r>
            <a:r>
              <a:rPr lang="cs-CZ" sz="2000" dirty="0" smtClean="0">
                <a:solidFill>
                  <a:srgbClr val="3C3C8C"/>
                </a:solidFill>
              </a:rPr>
              <a:t> vyšle na vedení jeden bit (</a:t>
            </a:r>
            <a:r>
              <a:rPr lang="cs-CZ" sz="2000" i="1" dirty="0" smtClean="0">
                <a:solidFill>
                  <a:srgbClr val="3C3C8C"/>
                </a:solidFill>
              </a:rPr>
              <a:t>T</a:t>
            </a:r>
            <a:r>
              <a:rPr lang="cs-CZ" sz="2000" dirty="0" smtClean="0">
                <a:solidFill>
                  <a:srgbClr val="3C3C8C"/>
                </a:solidFill>
              </a:rPr>
              <a:t> = 1/2048 kHz = 488,28 </a:t>
            </a:r>
            <a:r>
              <a:rPr lang="cs-CZ" sz="2000" dirty="0" err="1" smtClean="0">
                <a:solidFill>
                  <a:srgbClr val="3C3C8C"/>
                </a:solidFill>
              </a:rPr>
              <a:t>ns</a:t>
            </a:r>
            <a:r>
              <a:rPr lang="cs-CZ" sz="2000" dirty="0" smtClean="0">
                <a:solidFill>
                  <a:srgbClr val="3C3C8C"/>
                </a:solidFill>
              </a:rPr>
              <a:t>), tedy generuje se datový tok 2048 kbit/s.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Teoreticky by frekvence taktovacího signálu měla být u všech síťových </a:t>
            </a:r>
            <a:r>
              <a:rPr lang="cs-CZ" sz="2000" dirty="0">
                <a:solidFill>
                  <a:srgbClr val="3C3C8C"/>
                </a:solidFill>
              </a:rPr>
              <a:t>prvků stejného řádu </a:t>
            </a:r>
            <a:r>
              <a:rPr lang="cs-CZ" sz="2000" dirty="0" smtClean="0">
                <a:solidFill>
                  <a:srgbClr val="3C3C8C"/>
                </a:solidFill>
              </a:rPr>
              <a:t>shodná. V předchozím obrázku by pak </a:t>
            </a:r>
            <a:r>
              <a:rPr lang="cs-CZ" sz="2000" i="1" dirty="0" smtClean="0">
                <a:solidFill>
                  <a:srgbClr val="D42E12"/>
                </a:solidFill>
              </a:rPr>
              <a:t>f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11</a:t>
            </a:r>
            <a:r>
              <a:rPr lang="cs-CZ" sz="2000" dirty="0" smtClean="0">
                <a:solidFill>
                  <a:srgbClr val="D42E12"/>
                </a:solidFill>
              </a:rPr>
              <a:t> = </a:t>
            </a:r>
            <a:r>
              <a:rPr lang="cs-CZ" sz="2000" i="1" dirty="0" smtClean="0">
                <a:solidFill>
                  <a:srgbClr val="D42E12"/>
                </a:solidFill>
              </a:rPr>
              <a:t>f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12</a:t>
            </a:r>
            <a:r>
              <a:rPr lang="cs-CZ" sz="2000" i="1" dirty="0" smtClean="0">
                <a:solidFill>
                  <a:srgbClr val="D42E12"/>
                </a:solidFill>
              </a:rPr>
              <a:t> </a:t>
            </a:r>
            <a:r>
              <a:rPr lang="cs-CZ" sz="2000" dirty="0" smtClean="0">
                <a:solidFill>
                  <a:srgbClr val="D42E12"/>
                </a:solidFill>
              </a:rPr>
              <a:t>= </a:t>
            </a:r>
            <a:r>
              <a:rPr lang="cs-CZ" sz="2000" i="1" dirty="0" smtClean="0">
                <a:solidFill>
                  <a:srgbClr val="D42E12"/>
                </a:solidFill>
              </a:rPr>
              <a:t>f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13</a:t>
            </a:r>
            <a:r>
              <a:rPr lang="cs-CZ" sz="2000" dirty="0" smtClean="0">
                <a:solidFill>
                  <a:srgbClr val="D42E12"/>
                </a:solidFill>
              </a:rPr>
              <a:t> = </a:t>
            </a:r>
            <a:r>
              <a:rPr lang="cs-CZ" sz="2000" i="1" dirty="0" smtClean="0">
                <a:solidFill>
                  <a:srgbClr val="D42E12"/>
                </a:solidFill>
              </a:rPr>
              <a:t>f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14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a proto by se rovnaly i přenosové rychlosti </a:t>
            </a:r>
            <a:r>
              <a:rPr lang="cs-CZ" sz="2000" i="1" dirty="0" smtClean="0">
                <a:solidFill>
                  <a:srgbClr val="D42E12"/>
                </a:solidFill>
              </a:rPr>
              <a:t>V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p11</a:t>
            </a:r>
            <a:r>
              <a:rPr lang="cs-CZ" sz="2000" dirty="0" smtClean="0">
                <a:solidFill>
                  <a:srgbClr val="D42E12"/>
                </a:solidFill>
              </a:rPr>
              <a:t> = </a:t>
            </a:r>
            <a:r>
              <a:rPr lang="cs-CZ" sz="2000" i="1" dirty="0" smtClean="0">
                <a:solidFill>
                  <a:srgbClr val="D42E12"/>
                </a:solidFill>
              </a:rPr>
              <a:t>V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p12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D42E12"/>
                </a:solidFill>
              </a:rPr>
              <a:t>= </a:t>
            </a:r>
            <a:r>
              <a:rPr lang="cs-CZ" sz="2000" i="1" dirty="0" smtClean="0">
                <a:solidFill>
                  <a:srgbClr val="D42E12"/>
                </a:solidFill>
              </a:rPr>
              <a:t>V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p13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D42E12"/>
                </a:solidFill>
              </a:rPr>
              <a:t>= </a:t>
            </a:r>
            <a:r>
              <a:rPr lang="cs-CZ" sz="2000" i="1" dirty="0" smtClean="0">
                <a:solidFill>
                  <a:srgbClr val="D42E12"/>
                </a:solidFill>
              </a:rPr>
              <a:t>V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p14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63822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75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PDH – problém </a:t>
            </a:r>
            <a:r>
              <a:rPr lang="cs-CZ" sz="2000" b="1" dirty="0" err="1" smtClean="0">
                <a:solidFill>
                  <a:srgbClr val="C00000"/>
                </a:solidFill>
              </a:rPr>
              <a:t>plesiochronnosti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Pokud situace </a:t>
            </a:r>
            <a:r>
              <a:rPr lang="cs-CZ" sz="2000" i="1" dirty="0">
                <a:solidFill>
                  <a:srgbClr val="D42E12"/>
                </a:solidFill>
              </a:rPr>
              <a:t>f</a:t>
            </a:r>
            <a:r>
              <a:rPr lang="cs-CZ" sz="2000" i="1" baseline="-25000" dirty="0">
                <a:solidFill>
                  <a:srgbClr val="D42E12"/>
                </a:solidFill>
              </a:rPr>
              <a:t>11</a:t>
            </a:r>
            <a:r>
              <a:rPr lang="cs-CZ" sz="2000" dirty="0">
                <a:solidFill>
                  <a:srgbClr val="D42E12"/>
                </a:solidFill>
              </a:rPr>
              <a:t> = </a:t>
            </a:r>
            <a:r>
              <a:rPr lang="cs-CZ" sz="2000" i="1" dirty="0">
                <a:solidFill>
                  <a:srgbClr val="D42E12"/>
                </a:solidFill>
              </a:rPr>
              <a:t>f</a:t>
            </a:r>
            <a:r>
              <a:rPr lang="cs-CZ" sz="2000" i="1" baseline="-25000" dirty="0">
                <a:solidFill>
                  <a:srgbClr val="D42E12"/>
                </a:solidFill>
              </a:rPr>
              <a:t>12</a:t>
            </a:r>
            <a:r>
              <a:rPr lang="cs-CZ" sz="2000" i="1" dirty="0">
                <a:solidFill>
                  <a:srgbClr val="D42E12"/>
                </a:solidFill>
              </a:rPr>
              <a:t> </a:t>
            </a:r>
            <a:r>
              <a:rPr lang="cs-CZ" sz="2000" dirty="0">
                <a:solidFill>
                  <a:srgbClr val="D42E12"/>
                </a:solidFill>
              </a:rPr>
              <a:t>= </a:t>
            </a:r>
            <a:r>
              <a:rPr lang="cs-CZ" sz="2000" i="1" dirty="0">
                <a:solidFill>
                  <a:srgbClr val="D42E12"/>
                </a:solidFill>
              </a:rPr>
              <a:t>f</a:t>
            </a:r>
            <a:r>
              <a:rPr lang="cs-CZ" sz="2000" i="1" baseline="-25000" dirty="0">
                <a:solidFill>
                  <a:srgbClr val="D42E12"/>
                </a:solidFill>
              </a:rPr>
              <a:t>13</a:t>
            </a:r>
            <a:r>
              <a:rPr lang="cs-CZ" sz="2000" dirty="0">
                <a:solidFill>
                  <a:srgbClr val="D42E12"/>
                </a:solidFill>
              </a:rPr>
              <a:t> = </a:t>
            </a:r>
            <a:r>
              <a:rPr lang="cs-CZ" sz="2000" i="1" dirty="0" smtClean="0">
                <a:solidFill>
                  <a:srgbClr val="D42E12"/>
                </a:solidFill>
              </a:rPr>
              <a:t>f</a:t>
            </a:r>
            <a:r>
              <a:rPr lang="cs-CZ" sz="2000" i="1" baseline="-25000" dirty="0" smtClean="0">
                <a:solidFill>
                  <a:srgbClr val="D42E12"/>
                </a:solidFill>
              </a:rPr>
              <a:t>14</a:t>
            </a:r>
            <a:r>
              <a:rPr lang="cs-CZ" sz="2000" dirty="0" smtClean="0">
                <a:solidFill>
                  <a:srgbClr val="D42E12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nastane, říkáme</a:t>
            </a:r>
            <a:r>
              <a:rPr lang="cs-CZ" sz="2000" dirty="0">
                <a:solidFill>
                  <a:srgbClr val="3C3C8C"/>
                </a:solidFill>
              </a:rPr>
              <a:t>, že síťové prvky jsou </a:t>
            </a:r>
            <a:r>
              <a:rPr lang="cs-CZ" sz="2000" dirty="0">
                <a:solidFill>
                  <a:srgbClr val="D42E12"/>
                </a:solidFill>
              </a:rPr>
              <a:t>synchronní</a:t>
            </a:r>
            <a:r>
              <a:rPr lang="cs-CZ" sz="2000" dirty="0">
                <a:solidFill>
                  <a:srgbClr val="3C3C8C"/>
                </a:solidFill>
              </a:rPr>
              <a:t> – </a:t>
            </a:r>
            <a:r>
              <a:rPr lang="cs-CZ" sz="2000" dirty="0" smtClean="0">
                <a:solidFill>
                  <a:srgbClr val="3C3C8C"/>
                </a:solidFill>
              </a:rPr>
              <a:t>pracují </a:t>
            </a:r>
            <a:r>
              <a:rPr lang="cs-CZ" sz="2000" dirty="0">
                <a:solidFill>
                  <a:srgbClr val="3C3C8C"/>
                </a:solidFill>
              </a:rPr>
              <a:t>na stejné frekvenci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Teoreticky by pak při sdružování byla taktovací frekvence signálů nižších řádů přesně rovna ¼ taktovací frekvence signálu vyššího řádu.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Reálně však, vzhledem k potřebě přidávat další služební informace ke sdruženým signálům, by taktovací frekvence signálu vyššího řádu, i v ideálním případě byla o něco vyšší, než přesně 4 násobek taktovacích kmitočtů nižšího řádu.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41099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Schéma sdružování E1 do E2 – ideální stav.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94" y="2452018"/>
            <a:ext cx="6812294" cy="358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954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19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PDH – problém </a:t>
            </a:r>
            <a:r>
              <a:rPr lang="cs-CZ" sz="2000" b="1" dirty="0" err="1" smtClean="0">
                <a:solidFill>
                  <a:srgbClr val="C00000"/>
                </a:solidFill>
              </a:rPr>
              <a:t>plesiochronnosti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synchronní stav sítě, by bylo nutné mít taktovací obvody všech síťových prvků stejně přesné – jako mají například satelity systému GPS.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Přesnost taktovacích obvodů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smtClean="0">
                <a:solidFill>
                  <a:srgbClr val="3C3C8C"/>
                </a:solidFill>
              </a:rPr>
              <a:t>interních hodin) v družicích GPS je na 12 desetinných míst (chyba o 1 sekundu nastane přibližně 1x za 32 000 let).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Výroba síťových prvků s tak přesnými interními hodinami by však byla neúnosně drahá (cena hodin v družici GPS je přibližně 100 000 USD).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Například interní hodiny síťových prvků 1. řádu PDH mají podstatně nižší přesnost na 5 desetinných míst (konkrétně ±50 </a:t>
            </a:r>
            <a:r>
              <a:rPr lang="cs-CZ" sz="2000" dirty="0" err="1" smtClean="0">
                <a:solidFill>
                  <a:srgbClr val="3C3C8C"/>
                </a:solidFill>
              </a:rPr>
              <a:t>ppm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dirty="0" err="1" smtClean="0">
                <a:solidFill>
                  <a:srgbClr val="3C3C8C"/>
                </a:solidFill>
              </a:rPr>
              <a:t>parts</a:t>
            </a:r>
            <a:r>
              <a:rPr lang="cs-CZ" sz="2000" dirty="0" smtClean="0">
                <a:solidFill>
                  <a:srgbClr val="3C3C8C"/>
                </a:solidFill>
              </a:rPr>
              <a:t> per </a:t>
            </a:r>
            <a:r>
              <a:rPr lang="cs-CZ" sz="2000" dirty="0" err="1" smtClean="0">
                <a:solidFill>
                  <a:srgbClr val="3C3C8C"/>
                </a:solidFill>
              </a:rPr>
              <a:t>million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Hodnota přenosové rychlosti datového toku E1 proto může kolísat v rozmezí </a:t>
            </a:r>
            <a:r>
              <a:rPr lang="cs-CZ" sz="2000" dirty="0" smtClean="0">
                <a:solidFill>
                  <a:srgbClr val="D42E12"/>
                </a:solidFill>
              </a:rPr>
              <a:t>2 048 000 ±102,4 bit/s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Takový to stav – kdy </a:t>
            </a:r>
            <a:r>
              <a:rPr lang="cs-CZ" sz="2000" dirty="0">
                <a:solidFill>
                  <a:srgbClr val="3C3C8C"/>
                </a:solidFill>
              </a:rPr>
              <a:t>frekvence </a:t>
            </a:r>
            <a:r>
              <a:rPr lang="cs-CZ" sz="2000" dirty="0" smtClean="0">
                <a:solidFill>
                  <a:srgbClr val="3C3C8C"/>
                </a:solidFill>
              </a:rPr>
              <a:t>interních hodin jednotlivých </a:t>
            </a:r>
            <a:r>
              <a:rPr lang="cs-CZ" sz="2000" dirty="0">
                <a:solidFill>
                  <a:srgbClr val="3C3C8C"/>
                </a:solidFill>
              </a:rPr>
              <a:t>síťových zařízení nejsou </a:t>
            </a:r>
            <a:r>
              <a:rPr lang="cs-CZ" sz="2000" dirty="0" smtClean="0">
                <a:solidFill>
                  <a:srgbClr val="3C3C8C"/>
                </a:solidFill>
              </a:rPr>
              <a:t>přesně stejné</a:t>
            </a:r>
            <a:r>
              <a:rPr lang="cs-CZ" sz="2000" dirty="0">
                <a:solidFill>
                  <a:srgbClr val="3C3C8C"/>
                </a:solidFill>
              </a:rPr>
              <a:t>, ale jsou si velice </a:t>
            </a:r>
            <a:r>
              <a:rPr lang="cs-CZ" sz="2000" dirty="0" smtClean="0">
                <a:solidFill>
                  <a:srgbClr val="3C3C8C"/>
                </a:solidFill>
              </a:rPr>
              <a:t>blízké – označujeme termínem </a:t>
            </a:r>
            <a:r>
              <a:rPr lang="cs-CZ" sz="2000" dirty="0" smtClean="0">
                <a:solidFill>
                  <a:srgbClr val="C00000"/>
                </a:solidFill>
              </a:rPr>
              <a:t>plesiochronní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84133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Stejně jako pro signál E1 (rámec PCM 30/32), jsou i pro signály vyšších řádů předepsány příslušné rámcové struktury (rámec E2, E3,...).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ohledem na plesiochronnost jednotlivých síťových prvků (zdrojů signálu E1, E2, E3,..) se sdružování signálů nižšího řádu do signálu vyššího řádu provádí </a:t>
            </a:r>
            <a:r>
              <a:rPr lang="cs-CZ" sz="2000" dirty="0">
                <a:solidFill>
                  <a:srgbClr val="3C3C8C"/>
                </a:solidFill>
              </a:rPr>
              <a:t>bez pevné časové </a:t>
            </a:r>
            <a:r>
              <a:rPr lang="cs-CZ" sz="2000" dirty="0" smtClean="0">
                <a:solidFill>
                  <a:srgbClr val="3C3C8C"/>
                </a:solidFill>
              </a:rPr>
              <a:t>vazby </a:t>
            </a:r>
            <a:r>
              <a:rPr lang="cs-CZ" sz="2000" dirty="0">
                <a:solidFill>
                  <a:srgbClr val="3C3C8C"/>
                </a:solidFill>
              </a:rPr>
              <a:t>– </a:t>
            </a:r>
            <a:r>
              <a:rPr lang="cs-CZ" sz="2000" dirty="0" smtClean="0">
                <a:solidFill>
                  <a:srgbClr val="3C3C8C"/>
                </a:solidFill>
              </a:rPr>
              <a:t>tzv. </a:t>
            </a:r>
            <a:r>
              <a:rPr lang="cs-CZ" sz="2000" dirty="0" smtClean="0">
                <a:solidFill>
                  <a:srgbClr val="D42E12"/>
                </a:solidFill>
              </a:rPr>
              <a:t>asynchronní </a:t>
            </a:r>
            <a:r>
              <a:rPr lang="cs-CZ" sz="2000" dirty="0">
                <a:solidFill>
                  <a:srgbClr val="D42E12"/>
                </a:solidFill>
              </a:rPr>
              <a:t>sdružování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Plesiochronnost je </a:t>
            </a:r>
            <a:r>
              <a:rPr lang="cs-CZ" sz="2000" dirty="0">
                <a:solidFill>
                  <a:srgbClr val="3C3C8C"/>
                </a:solidFill>
              </a:rPr>
              <a:t>také příčinou, že </a:t>
            </a:r>
            <a:r>
              <a:rPr lang="cs-CZ" sz="2000" dirty="0" smtClean="0">
                <a:solidFill>
                  <a:srgbClr val="3C3C8C"/>
                </a:solidFill>
              </a:rPr>
              <a:t>přenosová </a:t>
            </a:r>
            <a:r>
              <a:rPr lang="cs-CZ" sz="2000" dirty="0">
                <a:solidFill>
                  <a:srgbClr val="3C3C8C"/>
                </a:solidFill>
              </a:rPr>
              <a:t>rychlost signálu vyššího řádu </a:t>
            </a:r>
            <a:r>
              <a:rPr lang="cs-CZ" sz="2000" dirty="0">
                <a:solidFill>
                  <a:srgbClr val="D42E12"/>
                </a:solidFill>
              </a:rPr>
              <a:t>musí být vyšší </a:t>
            </a:r>
            <a:r>
              <a:rPr lang="cs-CZ" sz="2000" dirty="0" smtClean="0">
                <a:solidFill>
                  <a:srgbClr val="D42E12"/>
                </a:solidFill>
              </a:rPr>
              <a:t>než </a:t>
            </a:r>
            <a:r>
              <a:rPr lang="cs-CZ" sz="2000" dirty="0" smtClean="0">
                <a:solidFill>
                  <a:srgbClr val="3C3C8C"/>
                </a:solidFill>
              </a:rPr>
              <a:t>přesně čtyř násobek </a:t>
            </a:r>
            <a:r>
              <a:rPr lang="cs-CZ" sz="2000" dirty="0" smtClean="0">
                <a:solidFill>
                  <a:srgbClr val="D42E12"/>
                </a:solidFill>
              </a:rPr>
              <a:t>nominální přenosové rychlosti </a:t>
            </a:r>
            <a:r>
              <a:rPr lang="cs-CZ" sz="2000" dirty="0" smtClean="0">
                <a:solidFill>
                  <a:srgbClr val="3C3C8C"/>
                </a:solidFill>
              </a:rPr>
              <a:t>signálu nižšího řádu.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procesu sdružování je nutné kompenzovat (vyrovnávat) odchylky v okamžitých přenosových rychlostech signálů nižšího řádu – pro vyrovnávání se používá metoda </a:t>
            </a:r>
            <a:r>
              <a:rPr lang="cs-CZ" sz="2000" dirty="0" smtClean="0">
                <a:solidFill>
                  <a:srgbClr val="D42E12"/>
                </a:solidFill>
              </a:rPr>
              <a:t>kladného stuffingu</a:t>
            </a:r>
            <a:r>
              <a:rPr lang="cs-CZ" sz="2000" dirty="0" smtClean="0">
                <a:solidFill>
                  <a:srgbClr val="3C3C8C"/>
                </a:solidFill>
              </a:rPr>
              <a:t>. 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hierarchie PDH se obtížně navyšují přenosové rychlosti signálů v řádech stovek Mbit/s – proto se také prakticky neuplatnil 5. řád PDH.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87122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Schéma sdružování E1 do E2 – asynchronní sdružování.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613471"/>
            <a:ext cx="7214631" cy="358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542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Telefon a telefonní kanál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Vznik moderních telekomunikací se v podstatě datuje dnem 7</a:t>
            </a:r>
            <a:r>
              <a:rPr lang="cs-CZ" sz="2000" dirty="0"/>
              <a:t>. </a:t>
            </a:r>
            <a:r>
              <a:rPr lang="cs-CZ" sz="2000" dirty="0" smtClean="0"/>
              <a:t>března 1876, kdy </a:t>
            </a:r>
            <a:r>
              <a:rPr lang="cs-CZ" sz="2000" dirty="0"/>
              <a:t>Alexander Graham Bell </a:t>
            </a:r>
            <a:r>
              <a:rPr lang="cs-CZ" sz="2000" dirty="0" smtClean="0"/>
              <a:t>podal </a:t>
            </a:r>
            <a:r>
              <a:rPr lang="cs-CZ" sz="2000" dirty="0"/>
              <a:t>patent č. </a:t>
            </a:r>
            <a:r>
              <a:rPr lang="cs-CZ" sz="2000" dirty="0" smtClean="0"/>
              <a:t>174,465 na vynález telefonu.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Parametry telefonního kanálu: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empiricky </a:t>
            </a:r>
            <a:r>
              <a:rPr lang="cs-CZ" sz="2000" dirty="0" smtClean="0"/>
              <a:t>stanovena šířka 300 </a:t>
            </a:r>
            <a:r>
              <a:rPr lang="cs-CZ" sz="2000" dirty="0"/>
              <a:t>Hz až 3400 </a:t>
            </a:r>
            <a:r>
              <a:rPr lang="cs-CZ" sz="2000" dirty="0" smtClean="0"/>
              <a:t>Hz,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přenesený el</a:t>
            </a:r>
            <a:r>
              <a:rPr lang="cs-CZ" sz="2000" dirty="0" smtClean="0"/>
              <a:t>. výkon </a:t>
            </a:r>
            <a:r>
              <a:rPr lang="cs-CZ" sz="2000" dirty="0"/>
              <a:t>– dolní mezní </a:t>
            </a:r>
            <a:r>
              <a:rPr lang="cs-CZ" sz="2000" dirty="0" smtClean="0"/>
              <a:t>kmitočet,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srozumitelnost – horní mezní </a:t>
            </a:r>
            <a:r>
              <a:rPr lang="cs-CZ" sz="2000" dirty="0" smtClean="0"/>
              <a:t>kmitočet.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7" name="Picture 5" descr="bell-telef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03" y="2887037"/>
            <a:ext cx="2160587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alexander_graham_bell_500p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2701299"/>
            <a:ext cx="2447925" cy="213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Vlastnosti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PDH provádí </a:t>
            </a:r>
            <a:r>
              <a:rPr lang="cs-CZ" sz="2000" dirty="0">
                <a:solidFill>
                  <a:srgbClr val="3C3C8C"/>
                </a:solidFill>
              </a:rPr>
              <a:t>sdružování </a:t>
            </a:r>
            <a:r>
              <a:rPr lang="cs-CZ" sz="2000" dirty="0" smtClean="0">
                <a:solidFill>
                  <a:srgbClr val="3C3C8C"/>
                </a:solidFill>
              </a:rPr>
              <a:t>vždy bit </a:t>
            </a:r>
            <a:r>
              <a:rPr lang="cs-CZ" sz="2000" dirty="0">
                <a:solidFill>
                  <a:srgbClr val="3C3C8C"/>
                </a:solidFill>
              </a:rPr>
              <a:t>po </a:t>
            </a:r>
            <a:r>
              <a:rPr lang="cs-CZ" sz="2000" dirty="0" smtClean="0">
                <a:solidFill>
                  <a:srgbClr val="3C3C8C"/>
                </a:solidFill>
              </a:rPr>
              <a:t>bitu, aniž </a:t>
            </a:r>
            <a:r>
              <a:rPr lang="cs-CZ" sz="2000" dirty="0">
                <a:solidFill>
                  <a:srgbClr val="3C3C8C"/>
                </a:solidFill>
              </a:rPr>
              <a:t>by byl </a:t>
            </a:r>
            <a:r>
              <a:rPr lang="cs-CZ" sz="2000" dirty="0" smtClean="0">
                <a:solidFill>
                  <a:srgbClr val="3C3C8C"/>
                </a:solidFill>
              </a:rPr>
              <a:t>definován jakýkoliv vztah </a:t>
            </a:r>
            <a:r>
              <a:rPr lang="cs-CZ" sz="2000" dirty="0">
                <a:solidFill>
                  <a:srgbClr val="3C3C8C"/>
                </a:solidFill>
              </a:rPr>
              <a:t>mezi </a:t>
            </a:r>
            <a:r>
              <a:rPr lang="cs-CZ" sz="2000" dirty="0" smtClean="0">
                <a:solidFill>
                  <a:srgbClr val="3C3C8C"/>
                </a:solidFill>
              </a:rPr>
              <a:t>rámcovou strukturou </a:t>
            </a:r>
            <a:r>
              <a:rPr lang="cs-CZ" sz="2000" dirty="0">
                <a:solidFill>
                  <a:srgbClr val="3C3C8C"/>
                </a:solidFill>
              </a:rPr>
              <a:t>signálu nižšího řádu </a:t>
            </a:r>
            <a:r>
              <a:rPr lang="cs-CZ" sz="2000" dirty="0" smtClean="0">
                <a:solidFill>
                  <a:srgbClr val="3C3C8C"/>
                </a:solidFill>
              </a:rPr>
              <a:t>(např. PCM30/32) a </a:t>
            </a:r>
            <a:r>
              <a:rPr lang="cs-CZ" sz="2000" dirty="0">
                <a:solidFill>
                  <a:srgbClr val="3C3C8C"/>
                </a:solidFill>
              </a:rPr>
              <a:t>rámcem signálu vyššího </a:t>
            </a:r>
            <a:r>
              <a:rPr lang="cs-CZ" sz="2000" dirty="0" smtClean="0">
                <a:solidFill>
                  <a:srgbClr val="3C3C8C"/>
                </a:solidFill>
              </a:rPr>
              <a:t>řádu (např. rámce E2) – tzv. </a:t>
            </a:r>
            <a:r>
              <a:rPr lang="cs-CZ" sz="2000" dirty="0" smtClean="0">
                <a:solidFill>
                  <a:srgbClr val="C00000"/>
                </a:solidFill>
              </a:rPr>
              <a:t>volné prokládání</a:t>
            </a:r>
            <a:r>
              <a:rPr lang="cs-CZ" sz="2000" dirty="0" smtClean="0">
                <a:solidFill>
                  <a:srgbClr val="3C3C8C"/>
                </a:solidFill>
              </a:rPr>
              <a:t>. Z </a:t>
            </a:r>
            <a:r>
              <a:rPr lang="cs-CZ" sz="2000" dirty="0">
                <a:solidFill>
                  <a:srgbClr val="3C3C8C"/>
                </a:solidFill>
              </a:rPr>
              <a:t>toho plyne nutnost, při </a:t>
            </a:r>
            <a:r>
              <a:rPr lang="cs-CZ" sz="2000" dirty="0" err="1">
                <a:solidFill>
                  <a:srgbClr val="3C3C8C"/>
                </a:solidFill>
              </a:rPr>
              <a:t>demultiplexaci</a:t>
            </a:r>
            <a:r>
              <a:rPr lang="cs-CZ" sz="2000" dirty="0">
                <a:solidFill>
                  <a:srgbClr val="3C3C8C"/>
                </a:solidFill>
              </a:rPr>
              <a:t> trpělivě </a:t>
            </a:r>
            <a:r>
              <a:rPr lang="cs-CZ" sz="2000" dirty="0" smtClean="0">
                <a:solidFill>
                  <a:srgbClr val="3C3C8C"/>
                </a:solidFill>
              </a:rPr>
              <a:t>sledovat a odpočítávat bity </a:t>
            </a:r>
            <a:r>
              <a:rPr lang="cs-CZ" sz="2000" dirty="0">
                <a:solidFill>
                  <a:srgbClr val="3C3C8C"/>
                </a:solidFill>
              </a:rPr>
              <a:t>všech signálů a </a:t>
            </a:r>
            <a:r>
              <a:rPr lang="cs-CZ" sz="2000" dirty="0" smtClean="0">
                <a:solidFill>
                  <a:srgbClr val="3C3C8C"/>
                </a:solidFill>
              </a:rPr>
              <a:t>vydělovat pouze bity </a:t>
            </a:r>
            <a:r>
              <a:rPr lang="cs-CZ" sz="2000" dirty="0">
                <a:solidFill>
                  <a:srgbClr val="3C3C8C"/>
                </a:solidFill>
              </a:rPr>
              <a:t>zájmové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Pokud lze signály </a:t>
            </a:r>
            <a:r>
              <a:rPr lang="cs-CZ" sz="2000" dirty="0">
                <a:solidFill>
                  <a:srgbClr val="3C3C8C"/>
                </a:solidFill>
              </a:rPr>
              <a:t>nižšího řádu </a:t>
            </a:r>
            <a:r>
              <a:rPr lang="cs-CZ" sz="2000" dirty="0" smtClean="0">
                <a:solidFill>
                  <a:srgbClr val="3C3C8C"/>
                </a:solidFill>
              </a:rPr>
              <a:t>získat pouze </a:t>
            </a:r>
            <a:r>
              <a:rPr lang="cs-CZ" sz="2000" dirty="0">
                <a:solidFill>
                  <a:srgbClr val="3C3C8C"/>
                </a:solidFill>
              </a:rPr>
              <a:t>postupným </a:t>
            </a:r>
            <a:r>
              <a:rPr lang="cs-CZ" sz="2000" dirty="0" err="1">
                <a:solidFill>
                  <a:srgbClr val="3C3C8C"/>
                </a:solidFill>
              </a:rPr>
              <a:t>demultiplexováním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3C3C8C"/>
                </a:solidFill>
              </a:rPr>
              <a:t>může to vést při mnohonásobně opakovaných </a:t>
            </a:r>
            <a:r>
              <a:rPr lang="cs-CZ" sz="2000" dirty="0">
                <a:solidFill>
                  <a:srgbClr val="3C3C8C"/>
                </a:solidFill>
              </a:rPr>
              <a:t>operacích </a:t>
            </a:r>
            <a:r>
              <a:rPr lang="cs-CZ" sz="2000" dirty="0" smtClean="0">
                <a:solidFill>
                  <a:srgbClr val="3C3C8C"/>
                </a:solidFill>
              </a:rPr>
              <a:t>(multiplexování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 smtClean="0">
                <a:solidFill>
                  <a:srgbClr val="3C3C8C"/>
                </a:solidFill>
              </a:rPr>
              <a:t>demultiplexování) k </a:t>
            </a:r>
            <a:r>
              <a:rPr lang="cs-CZ" sz="2000" dirty="0">
                <a:solidFill>
                  <a:srgbClr val="3C3C8C"/>
                </a:solidFill>
              </a:rPr>
              <a:t>degradaci </a:t>
            </a:r>
            <a:r>
              <a:rPr lang="cs-CZ" sz="2000" dirty="0" smtClean="0">
                <a:solidFill>
                  <a:srgbClr val="3C3C8C"/>
                </a:solidFill>
              </a:rPr>
              <a:t>signálu.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PDH </a:t>
            </a:r>
            <a:r>
              <a:rPr lang="cs-CZ" sz="2000" dirty="0">
                <a:solidFill>
                  <a:srgbClr val="3C3C8C"/>
                </a:solidFill>
              </a:rPr>
              <a:t>není celosvětově standardizováno prostřednictvím </a:t>
            </a:r>
            <a:r>
              <a:rPr lang="cs-CZ" sz="2000" dirty="0" smtClean="0">
                <a:solidFill>
                  <a:srgbClr val="3C3C8C"/>
                </a:solidFill>
              </a:rPr>
              <a:t>doporučení. Odlišným způsobem je PDH definována pro Evropu a pro USA či Japonsko (</a:t>
            </a:r>
            <a:r>
              <a:rPr lang="cs-CZ" sz="2000" dirty="0">
                <a:solidFill>
                  <a:srgbClr val="3C3C8C"/>
                </a:solidFill>
              </a:rPr>
              <a:t>například v přenosových rychlostech).</a:t>
            </a: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Správa </a:t>
            </a:r>
            <a:r>
              <a:rPr lang="cs-CZ" sz="2000" dirty="0">
                <a:solidFill>
                  <a:srgbClr val="3C3C8C"/>
                </a:solidFill>
              </a:rPr>
              <a:t>a dohled nad síťovými zařízeními v </a:t>
            </a:r>
            <a:r>
              <a:rPr lang="cs-CZ" sz="2000" dirty="0" smtClean="0">
                <a:solidFill>
                  <a:srgbClr val="3C3C8C"/>
                </a:solidFill>
              </a:rPr>
              <a:t>PDH není </a:t>
            </a:r>
            <a:r>
              <a:rPr lang="cs-CZ" sz="2000" dirty="0">
                <a:solidFill>
                  <a:srgbClr val="3C3C8C"/>
                </a:solidFill>
              </a:rPr>
              <a:t>standardizována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634620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doporučení plesiochronní </a:t>
            </a:r>
            <a:r>
              <a:rPr lang="cs-CZ" sz="2000" b="1" dirty="0">
                <a:solidFill>
                  <a:srgbClr val="C00000"/>
                </a:solidFill>
              </a:rPr>
              <a:t>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Standardizací se zabývá mezinárodní </a:t>
            </a:r>
            <a:r>
              <a:rPr lang="cs-CZ" sz="2000" dirty="0">
                <a:solidFill>
                  <a:srgbClr val="3C3C8C"/>
                </a:solidFill>
              </a:rPr>
              <a:t>organizace ITU-T (International </a:t>
            </a:r>
            <a:r>
              <a:rPr lang="cs-CZ" sz="2000" dirty="0" err="1">
                <a:solidFill>
                  <a:srgbClr val="3C3C8C"/>
                </a:solidFill>
              </a:rPr>
              <a:t>Telecommunication</a:t>
            </a:r>
            <a:r>
              <a:rPr lang="cs-CZ" sz="2000" dirty="0">
                <a:solidFill>
                  <a:srgbClr val="3C3C8C"/>
                </a:solidFill>
              </a:rPr>
              <a:t> Union </a:t>
            </a:r>
            <a:r>
              <a:rPr lang="cs-CZ" sz="2000" dirty="0" smtClean="0">
                <a:solidFill>
                  <a:srgbClr val="3C3C8C"/>
                </a:solidFill>
              </a:rPr>
              <a:t>– </a:t>
            </a:r>
            <a:r>
              <a:rPr lang="cs-CZ" sz="2000" dirty="0" err="1" smtClean="0">
                <a:solidFill>
                  <a:srgbClr val="3C3C8C"/>
                </a:solidFill>
              </a:rPr>
              <a:t>Telecommunication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Standardization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Sector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Nejdůležitější doporučení jsou:</a:t>
            </a:r>
            <a:endParaRPr lang="cs-CZ" sz="2000" dirty="0"/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3C3C8C"/>
                </a:solidFill>
              </a:rPr>
              <a:t>ITU-T G.701 </a:t>
            </a:r>
            <a:r>
              <a:rPr lang="en-US" sz="1600" dirty="0">
                <a:solidFill>
                  <a:srgbClr val="3C3C8C"/>
                </a:solidFill>
              </a:rPr>
              <a:t>(1993), Vocabulary of digital transmission and </a:t>
            </a:r>
            <a:r>
              <a:rPr lang="en-US" sz="1600" dirty="0" smtClean="0">
                <a:solidFill>
                  <a:srgbClr val="3C3C8C"/>
                </a:solidFill>
              </a:rPr>
              <a:t>multiplexing</a:t>
            </a:r>
            <a:r>
              <a:rPr lang="en-US" sz="1600" dirty="0">
                <a:solidFill>
                  <a:srgbClr val="3C3C8C"/>
                </a:solidFill>
              </a:rPr>
              <a:t>, and pulse code modulation (PCM) terms. 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3C3C8C"/>
                </a:solidFill>
              </a:rPr>
              <a:t>ITU-T G.702 </a:t>
            </a:r>
            <a:r>
              <a:rPr lang="en-US" sz="1600" dirty="0">
                <a:solidFill>
                  <a:srgbClr val="3C3C8C"/>
                </a:solidFill>
              </a:rPr>
              <a:t>(1988), Digital hierarchy bit rates. </a:t>
            </a:r>
            <a:endParaRPr lang="cs-CZ" sz="1600" dirty="0" smtClean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3C3C8C"/>
                </a:solidFill>
              </a:rPr>
              <a:t>ITU-T </a:t>
            </a:r>
            <a:r>
              <a:rPr lang="en-US" sz="1600" dirty="0">
                <a:solidFill>
                  <a:srgbClr val="3C3C8C"/>
                </a:solidFill>
              </a:rPr>
              <a:t>G.703 (1998), Physical/electrical characteristics of hierarchical digital interfaces. </a:t>
            </a:r>
            <a:endParaRPr lang="cs-CZ" sz="1600" dirty="0" smtClean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rgbClr val="3C3C8C"/>
                </a:solidFill>
              </a:rPr>
              <a:t>ITU-T </a:t>
            </a:r>
            <a:r>
              <a:rPr lang="en-US" sz="1600" dirty="0" smtClean="0">
                <a:solidFill>
                  <a:srgbClr val="3C3C8C"/>
                </a:solidFill>
              </a:rPr>
              <a:t>G.70</a:t>
            </a:r>
            <a:r>
              <a:rPr lang="cs-CZ" sz="1600" dirty="0" smtClean="0">
                <a:solidFill>
                  <a:srgbClr val="3C3C8C"/>
                </a:solidFill>
              </a:rPr>
              <a:t>5</a:t>
            </a:r>
            <a:r>
              <a:rPr lang="en-US" sz="1600" dirty="0" smtClean="0">
                <a:solidFill>
                  <a:srgbClr val="3C3C8C"/>
                </a:solidFill>
              </a:rPr>
              <a:t> </a:t>
            </a:r>
            <a:r>
              <a:rPr lang="en-US" sz="1600" dirty="0">
                <a:solidFill>
                  <a:srgbClr val="3C3C8C"/>
                </a:solidFill>
              </a:rPr>
              <a:t>(1988), </a:t>
            </a:r>
            <a:r>
              <a:rPr lang="en-US" sz="1600" dirty="0" smtClean="0">
                <a:solidFill>
                  <a:srgbClr val="3C3C8C"/>
                </a:solidFill>
              </a:rPr>
              <a:t>Characteristics </a:t>
            </a:r>
            <a:r>
              <a:rPr lang="en-US" sz="1600" dirty="0">
                <a:solidFill>
                  <a:srgbClr val="3C3C8C"/>
                </a:solidFill>
              </a:rPr>
              <a:t>of </a:t>
            </a:r>
            <a:r>
              <a:rPr lang="en-US" sz="1600" dirty="0" err="1">
                <a:solidFill>
                  <a:srgbClr val="3C3C8C"/>
                </a:solidFill>
              </a:rPr>
              <a:t>plesiochronous</a:t>
            </a:r>
            <a:r>
              <a:rPr lang="en-US" sz="1600" dirty="0">
                <a:solidFill>
                  <a:srgbClr val="3C3C8C"/>
                </a:solidFill>
              </a:rPr>
              <a:t> digital hierarchy (PDH) equipment functional </a:t>
            </a:r>
            <a:r>
              <a:rPr lang="en-US" sz="1600" dirty="0" smtClean="0">
                <a:solidFill>
                  <a:srgbClr val="3C3C8C"/>
                </a:solidFill>
              </a:rPr>
              <a:t>blocks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srgbClr val="3C3C8C"/>
                </a:solidFill>
              </a:rPr>
              <a:t>ITU-T </a:t>
            </a:r>
            <a:r>
              <a:rPr lang="en-US" sz="1600" dirty="0" smtClean="0">
                <a:solidFill>
                  <a:srgbClr val="3C3C8C"/>
                </a:solidFill>
              </a:rPr>
              <a:t>G.711</a:t>
            </a:r>
            <a:r>
              <a:rPr lang="cs-CZ" sz="1600" dirty="0" smtClean="0">
                <a:solidFill>
                  <a:srgbClr val="3C3C8C"/>
                </a:solidFill>
              </a:rPr>
              <a:t> (1988),</a:t>
            </a:r>
            <a:r>
              <a:rPr lang="en-US" sz="1600" dirty="0" smtClean="0">
                <a:solidFill>
                  <a:srgbClr val="3C3C8C"/>
                </a:solidFill>
              </a:rPr>
              <a:t> </a:t>
            </a:r>
            <a:r>
              <a:rPr lang="en-US" sz="1600" dirty="0">
                <a:solidFill>
                  <a:srgbClr val="3C3C8C"/>
                </a:solidFill>
              </a:rPr>
              <a:t>Pulse code modulation (PCM) of voice </a:t>
            </a:r>
            <a:r>
              <a:rPr lang="en-US" sz="1600" dirty="0" smtClean="0">
                <a:solidFill>
                  <a:srgbClr val="3C3C8C"/>
                </a:solidFill>
              </a:rPr>
              <a:t>frequencies</a:t>
            </a:r>
            <a:r>
              <a:rPr lang="cs-CZ" sz="1600" dirty="0" smtClean="0">
                <a:solidFill>
                  <a:srgbClr val="3C3C8C"/>
                </a:solidFill>
              </a:rPr>
              <a:t>.</a:t>
            </a:r>
            <a:endParaRPr lang="cs-CZ" sz="16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3C3C8C"/>
                </a:solidFill>
              </a:rPr>
              <a:t>ITU-T G.742 </a:t>
            </a:r>
            <a:r>
              <a:rPr lang="en-US" sz="1600" dirty="0">
                <a:solidFill>
                  <a:srgbClr val="3C3C8C"/>
                </a:solidFill>
              </a:rPr>
              <a:t>(1988), Second order digital multiplex equipment operating </a:t>
            </a:r>
            <a:r>
              <a:rPr lang="en-US" sz="1600" dirty="0" smtClean="0">
                <a:solidFill>
                  <a:srgbClr val="3C3C8C"/>
                </a:solidFill>
              </a:rPr>
              <a:t>at </a:t>
            </a:r>
            <a:r>
              <a:rPr lang="en-US" sz="1600" dirty="0">
                <a:solidFill>
                  <a:srgbClr val="3C3C8C"/>
                </a:solidFill>
              </a:rPr>
              <a:t>8448 kbit/s and using positive justification. </a:t>
            </a:r>
            <a:endParaRPr lang="cs-CZ" sz="16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en-US" sz="1600" dirty="0" smtClean="0"/>
              <a:t>ITU-T G.751 </a:t>
            </a:r>
            <a:r>
              <a:rPr lang="en-US" sz="1600" dirty="0"/>
              <a:t>(1988), Digital multiplex </a:t>
            </a:r>
            <a:r>
              <a:rPr lang="en-US" sz="1600" dirty="0" err="1"/>
              <a:t>equipments</a:t>
            </a:r>
            <a:r>
              <a:rPr lang="en-US" sz="1600" dirty="0"/>
              <a:t> operating at the third </a:t>
            </a:r>
            <a:r>
              <a:rPr lang="en-US" sz="1600" dirty="0" smtClean="0"/>
              <a:t>order </a:t>
            </a:r>
            <a:r>
              <a:rPr lang="en-US" sz="1600" dirty="0"/>
              <a:t>bit rate of 34 368 kbit/s and the fourth order bit rate of 139 264 kbit/s and using </a:t>
            </a:r>
            <a:r>
              <a:rPr lang="en-US" sz="1600" dirty="0" smtClean="0"/>
              <a:t>positive </a:t>
            </a:r>
            <a:r>
              <a:rPr lang="en-US" sz="1600" dirty="0"/>
              <a:t>justification. 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6119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67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pro vyrovnávání přenosových rychlostí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sdružování signálů nižšího řádu do signálu vyššího řádu je nutné přenést i signály </a:t>
            </a:r>
            <a:r>
              <a:rPr lang="cs-CZ" sz="2000" dirty="0">
                <a:solidFill>
                  <a:srgbClr val="3C3C8C"/>
                </a:solidFill>
              </a:rPr>
              <a:t>s </a:t>
            </a:r>
            <a:r>
              <a:rPr lang="cs-CZ" sz="2000" dirty="0" smtClean="0">
                <a:solidFill>
                  <a:srgbClr val="3C3C8C"/>
                </a:solidFill>
              </a:rPr>
              <a:t>vyšší rychlostí, než je nominální hodnota a proto se </a:t>
            </a:r>
            <a:r>
              <a:rPr lang="cs-CZ" sz="2000" dirty="0">
                <a:solidFill>
                  <a:srgbClr val="3C3C8C"/>
                </a:solidFill>
              </a:rPr>
              <a:t>vytváří v rámci </a:t>
            </a:r>
            <a:r>
              <a:rPr lang="cs-CZ" sz="2000" dirty="0" smtClean="0">
                <a:solidFill>
                  <a:srgbClr val="3C3C8C"/>
                </a:solidFill>
              </a:rPr>
              <a:t>signálu vyššího řádu rezerva v </a:t>
            </a:r>
            <a:r>
              <a:rPr lang="cs-CZ" sz="2000" dirty="0">
                <a:solidFill>
                  <a:srgbClr val="3C3C8C"/>
                </a:solidFill>
              </a:rPr>
              <a:t>bitových místech, která je pro signály s </a:t>
            </a:r>
            <a:r>
              <a:rPr lang="cs-CZ" sz="2000" dirty="0" smtClean="0">
                <a:solidFill>
                  <a:srgbClr val="3C3C8C"/>
                </a:solidFill>
              </a:rPr>
              <a:t>nižší rychlostí nevyužita – respektive dojde k </a:t>
            </a:r>
            <a:r>
              <a:rPr lang="cs-CZ" sz="2000" dirty="0">
                <a:solidFill>
                  <a:srgbClr val="3C3C8C"/>
                </a:solidFill>
              </a:rPr>
              <a:t>vyplnění nevyužitého </a:t>
            </a:r>
            <a:r>
              <a:rPr lang="cs-CZ" sz="2000" dirty="0" smtClean="0">
                <a:solidFill>
                  <a:srgbClr val="3C3C8C"/>
                </a:solidFill>
              </a:rPr>
              <a:t>rezervního místa </a:t>
            </a:r>
            <a:r>
              <a:rPr lang="cs-CZ" sz="2000" dirty="0">
                <a:solidFill>
                  <a:srgbClr val="3C3C8C"/>
                </a:solidFill>
              </a:rPr>
              <a:t>neužitečnou informací → odtud </a:t>
            </a:r>
            <a:r>
              <a:rPr lang="cs-CZ" sz="2000" dirty="0" smtClean="0">
                <a:solidFill>
                  <a:srgbClr val="3C3C8C"/>
                </a:solidFill>
              </a:rPr>
              <a:t>pochází i </a:t>
            </a:r>
            <a:r>
              <a:rPr lang="cs-CZ" sz="2000" dirty="0">
                <a:solidFill>
                  <a:srgbClr val="3C3C8C"/>
                </a:solidFill>
              </a:rPr>
              <a:t>používaný anglický název této metody – </a:t>
            </a:r>
            <a:r>
              <a:rPr lang="cs-CZ" sz="2000" dirty="0" smtClean="0">
                <a:solidFill>
                  <a:srgbClr val="C00000"/>
                </a:solidFill>
              </a:rPr>
              <a:t>stuffing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Typy </a:t>
            </a:r>
            <a:r>
              <a:rPr lang="cs-CZ" sz="2000" dirty="0">
                <a:solidFill>
                  <a:srgbClr val="3C3C8C"/>
                </a:solidFill>
              </a:rPr>
              <a:t>vyrovnávání přenosové rychlosti:</a:t>
            </a: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Kladný </a:t>
            </a:r>
            <a:r>
              <a:rPr lang="cs-CZ" sz="2000" dirty="0">
                <a:solidFill>
                  <a:srgbClr val="C00000"/>
                </a:solidFill>
              </a:rPr>
              <a:t>stuffing </a:t>
            </a:r>
            <a:r>
              <a:rPr lang="cs-CZ" sz="2000" dirty="0">
                <a:solidFill>
                  <a:srgbClr val="3C3C8C"/>
                </a:solidFill>
              </a:rPr>
              <a:t>– přenosová rychlost signálu vyššího řádu je vyšší než násobek </a:t>
            </a:r>
            <a:r>
              <a:rPr lang="cs-CZ" sz="2000" dirty="0" smtClean="0">
                <a:solidFill>
                  <a:srgbClr val="3C3C8C"/>
                </a:solidFill>
              </a:rPr>
              <a:t>signálů </a:t>
            </a:r>
            <a:r>
              <a:rPr lang="cs-CZ" sz="2000" dirty="0">
                <a:solidFill>
                  <a:srgbClr val="3C3C8C"/>
                </a:solidFill>
              </a:rPr>
              <a:t>řádu </a:t>
            </a:r>
            <a:r>
              <a:rPr lang="cs-CZ" sz="2000" dirty="0" smtClean="0">
                <a:solidFill>
                  <a:srgbClr val="3C3C8C"/>
                </a:solidFill>
              </a:rPr>
              <a:t>nižšího (použito u PDH).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D42E12"/>
                </a:solidFill>
              </a:rPr>
              <a:t>Záporný </a:t>
            </a:r>
            <a:r>
              <a:rPr lang="cs-CZ" sz="2000" dirty="0">
                <a:solidFill>
                  <a:srgbClr val="D42E12"/>
                </a:solidFill>
              </a:rPr>
              <a:t>stuffing </a:t>
            </a:r>
            <a:r>
              <a:rPr lang="cs-CZ" sz="2000" dirty="0">
                <a:solidFill>
                  <a:srgbClr val="3C3C8C"/>
                </a:solidFill>
              </a:rPr>
              <a:t>– přenosová rychlost signálu vyššího řádu je nižší než násobek </a:t>
            </a:r>
            <a:r>
              <a:rPr lang="cs-CZ" sz="2000" dirty="0" smtClean="0">
                <a:solidFill>
                  <a:srgbClr val="3C3C8C"/>
                </a:solidFill>
              </a:rPr>
              <a:t>signálů </a:t>
            </a:r>
            <a:r>
              <a:rPr lang="cs-CZ" sz="2000" dirty="0">
                <a:solidFill>
                  <a:srgbClr val="3C3C8C"/>
                </a:solidFill>
              </a:rPr>
              <a:t>řádu </a:t>
            </a:r>
            <a:r>
              <a:rPr lang="cs-CZ" sz="2000" dirty="0" smtClean="0">
                <a:solidFill>
                  <a:srgbClr val="3C3C8C"/>
                </a:solidFill>
              </a:rPr>
              <a:t>nižšího.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D42E12"/>
                </a:solidFill>
              </a:rPr>
              <a:t>Oboustranný </a:t>
            </a:r>
            <a:r>
              <a:rPr lang="cs-CZ" sz="2000" dirty="0">
                <a:solidFill>
                  <a:srgbClr val="D42E12"/>
                </a:solidFill>
              </a:rPr>
              <a:t>stuffing </a:t>
            </a:r>
            <a:r>
              <a:rPr lang="cs-CZ" sz="2000" dirty="0">
                <a:solidFill>
                  <a:srgbClr val="3C3C8C"/>
                </a:solidFill>
              </a:rPr>
              <a:t>– kombinace předchozích (kolísání přenosové rychlosti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78212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610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pro vyrovnávání přenosových rychlostí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69" y="1781865"/>
            <a:ext cx="6842774" cy="432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839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610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Metoda kladného stuffingu pro vyrovnávání přenosových rychlostí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" y="1636107"/>
            <a:ext cx="9144000" cy="4717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928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vedení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Nový vynález (telefon) =&gt; nový problém jak zajistit vzájemné propojení koncových uživatelů?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Možné řešení – mezi každými dvěma uživateli postavit telekomunikační vedení.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Telekomunikační síť bude složitá </a:t>
            </a:r>
          </a:p>
          <a:p>
            <a:pPr marL="0" lvl="1">
              <a:spcAft>
                <a:spcPts val="200"/>
              </a:spcAft>
            </a:pPr>
            <a:r>
              <a:rPr lang="cs-CZ" sz="2000" dirty="0"/>
              <a:t> </a:t>
            </a:r>
            <a:r>
              <a:rPr lang="cs-CZ" sz="2000" dirty="0" smtClean="0"/>
              <a:t>   a nepřehledná jako na obrázku.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9" name="Picture 8" descr="phone_lin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52" y="2805032"/>
            <a:ext cx="3936380" cy="399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97007" y="3985470"/>
            <a:ext cx="4715537" cy="11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přístupové síti se tomu asi nevyhneme.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Ale co při mezi městských spojích?</a:t>
            </a:r>
          </a:p>
        </p:txBody>
      </p:sp>
    </p:spTree>
    <p:extLst>
      <p:ext uri="{BB962C8B-B14F-4D97-AF65-F5344CB8AC3E}">
        <p14:creationId xmlns:p14="http://schemas.microsoft.com/office/powerpoint/2010/main" val="6787011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473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Metody sdružování více signálů do jedné přenosové cesty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Jedním z úkolů telekomunikačních přenosových systémů je sdružovat různorodé signály, nebo signály od různých koncových účastníků, před přenosem společnou přenosovou cestou.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Snahou je maximálně možné efektivní využití drahých dálkových tras.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Efektivnější využití se </a:t>
            </a:r>
            <a:r>
              <a:rPr lang="cs-CZ" sz="2000" dirty="0"/>
              <a:t>tedy děje vícenásobným </a:t>
            </a:r>
            <a:r>
              <a:rPr lang="cs-CZ" sz="2000" dirty="0" smtClean="0"/>
              <a:t>využitím přenosové trasy.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historického vývoje je dáno několik metod, jak zajistit přenos více signálů přes jednu trasu: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Prostorový a obvodový multiplex – dnes už jsou překonané.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Kmitočtové dělení – </a:t>
            </a:r>
            <a:r>
              <a:rPr lang="cs-CZ" sz="2000" dirty="0" smtClean="0">
                <a:solidFill>
                  <a:srgbClr val="C00000"/>
                </a:solidFill>
              </a:rPr>
              <a:t>FDM </a:t>
            </a:r>
            <a:r>
              <a:rPr lang="cs-CZ" sz="2000" dirty="0" smtClean="0"/>
              <a:t>– </a:t>
            </a:r>
            <a:r>
              <a:rPr lang="cs-CZ" sz="2000" dirty="0" err="1" smtClean="0"/>
              <a:t>Frequency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Časové dělení – </a:t>
            </a:r>
            <a:r>
              <a:rPr lang="cs-CZ" sz="2000" dirty="0" smtClean="0">
                <a:solidFill>
                  <a:srgbClr val="C00000"/>
                </a:solidFill>
              </a:rPr>
              <a:t>TDM </a:t>
            </a:r>
            <a:r>
              <a:rPr lang="cs-CZ" sz="2000" dirty="0" smtClean="0"/>
              <a:t>– </a:t>
            </a:r>
            <a:r>
              <a:rPr lang="cs-CZ" sz="2000" dirty="0" err="1" smtClean="0"/>
              <a:t>Time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Vlnové dělení – </a:t>
            </a:r>
            <a:r>
              <a:rPr lang="cs-CZ" sz="2000" dirty="0" smtClean="0">
                <a:solidFill>
                  <a:srgbClr val="C00000"/>
                </a:solidFill>
              </a:rPr>
              <a:t>WDM </a:t>
            </a:r>
            <a:r>
              <a:rPr lang="cs-CZ" sz="2000" dirty="0" smtClean="0"/>
              <a:t>– </a:t>
            </a:r>
            <a:r>
              <a:rPr lang="cs-CZ" sz="2000" dirty="0" err="1" smtClean="0"/>
              <a:t>Wavelength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Kódové dělení – </a:t>
            </a:r>
            <a:r>
              <a:rPr lang="cs-CZ" sz="2000" dirty="0" smtClean="0">
                <a:solidFill>
                  <a:srgbClr val="C00000"/>
                </a:solidFill>
              </a:rPr>
              <a:t>CDM </a:t>
            </a:r>
            <a:r>
              <a:rPr lang="cs-CZ" sz="2000" dirty="0" smtClean="0"/>
              <a:t>– </a:t>
            </a:r>
            <a:r>
              <a:rPr lang="cs-CZ" sz="2000" dirty="0" err="1" smtClean="0"/>
              <a:t>Code</a:t>
            </a:r>
            <a:r>
              <a:rPr lang="cs-CZ" sz="2000" dirty="0" smtClean="0"/>
              <a:t> </a:t>
            </a:r>
            <a:r>
              <a:rPr lang="cs-CZ" sz="2000" dirty="0" err="1" smtClean="0"/>
              <a:t>Division</a:t>
            </a:r>
            <a:r>
              <a:rPr lang="cs-CZ" sz="2000" dirty="0" smtClean="0"/>
              <a:t> Multiplex.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14909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Metody sdružování více signálů do jedné přenosové cesty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1815201"/>
            <a:ext cx="7211431" cy="3610479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107504" y="5326999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/>
              <a:t>Efektivní </a:t>
            </a:r>
            <a:r>
              <a:rPr lang="cs-CZ" sz="2000" dirty="0"/>
              <a:t>přenos digitálních signálů mezi uzly </a:t>
            </a:r>
            <a:r>
              <a:rPr lang="cs-CZ" sz="2000" dirty="0" smtClean="0"/>
              <a:t>pevné telekomunikační </a:t>
            </a:r>
            <a:r>
              <a:rPr lang="cs-CZ" sz="2000" dirty="0"/>
              <a:t>sítě, se dnes obvykle provádí za pomoci TDM multiplexu a vlnového dělení (WDM).</a:t>
            </a:r>
          </a:p>
        </p:txBody>
      </p:sp>
    </p:spTree>
    <p:extLst>
      <p:ext uri="{BB962C8B-B14F-4D97-AF65-F5344CB8AC3E}">
        <p14:creationId xmlns:p14="http://schemas.microsoft.com/office/powerpoint/2010/main" val="14797799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18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Metoda multiplexování TDM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Časové dělení přenosové cesty bylo umožněno až rozvojem číslicových systémů a digitální techniky.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Princip časového dělení spočívá v tom, že každému uživatelskému signálu přiřazujeme na společné přenosové cestě jeden přesně vymezený časový okamžik – </a:t>
            </a:r>
            <a:r>
              <a:rPr lang="cs-CZ" sz="2000" dirty="0" smtClean="0">
                <a:solidFill>
                  <a:srgbClr val="C00000"/>
                </a:solidFill>
              </a:rPr>
              <a:t>časový interval </a:t>
            </a:r>
            <a:r>
              <a:rPr lang="cs-CZ" sz="2000" dirty="0" smtClean="0">
                <a:sym typeface="Symbol" panose="05050102010706020507" pitchFamily="18" charset="2"/>
              </a:rPr>
              <a:t>t.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ym typeface="Symbol" panose="05050102010706020507" pitchFamily="18" charset="2"/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ym typeface="Symbol" panose="05050102010706020507" pitchFamily="18" charset="2"/>
              </a:rPr>
              <a:t>Časový interval, </a:t>
            </a:r>
            <a:r>
              <a:rPr lang="cs-CZ" sz="2000" dirty="0">
                <a:sym typeface="Symbol" panose="05050102010706020507" pitchFamily="18" charset="2"/>
              </a:rPr>
              <a:t>určený pro vysílání jednoho </a:t>
            </a:r>
            <a:r>
              <a:rPr lang="cs-CZ" sz="2000" dirty="0" smtClean="0">
                <a:sym typeface="Symbol" panose="05050102010706020507" pitchFamily="18" charset="2"/>
              </a:rPr>
              <a:t>signálu, </a:t>
            </a:r>
            <a:r>
              <a:rPr lang="cs-CZ" sz="2000" dirty="0">
                <a:sym typeface="Symbol" panose="05050102010706020507" pitchFamily="18" charset="2"/>
              </a:rPr>
              <a:t>se </a:t>
            </a:r>
            <a:r>
              <a:rPr lang="cs-CZ" sz="2000" dirty="0" smtClean="0">
                <a:sym typeface="Symbol" panose="05050102010706020507" pitchFamily="18" charset="2"/>
              </a:rPr>
              <a:t>také nazývá jako </a:t>
            </a:r>
            <a:r>
              <a:rPr lang="cs-CZ" sz="2000" dirty="0" smtClean="0">
                <a:solidFill>
                  <a:srgbClr val="C00000"/>
                </a:solidFill>
                <a:sym typeface="Symbol" panose="05050102010706020507" pitchFamily="18" charset="2"/>
              </a:rPr>
              <a:t>kanálový interval</a:t>
            </a:r>
            <a:r>
              <a:rPr lang="cs-CZ" sz="2000" dirty="0" smtClean="0">
                <a:sym typeface="Symbol" panose="05050102010706020507" pitchFamily="18" charset="2"/>
              </a:rPr>
              <a:t> (zkratka KI), anglicky </a:t>
            </a:r>
            <a:r>
              <a:rPr lang="cs-CZ" sz="2000" dirty="0" err="1" smtClean="0">
                <a:sym typeface="Symbol" panose="05050102010706020507" pitchFamily="18" charset="2"/>
              </a:rPr>
              <a:t>timeslot</a:t>
            </a:r>
            <a:r>
              <a:rPr lang="cs-CZ" sz="2000" dirty="0" smtClean="0">
                <a:sym typeface="Symbol" panose="05050102010706020507" pitchFamily="18" charset="2"/>
              </a:rPr>
              <a:t> (TS).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ym typeface="Symbol" panose="05050102010706020507" pitchFamily="18" charset="2"/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ym typeface="Symbol" panose="05050102010706020507" pitchFamily="18" charset="2"/>
              </a:rPr>
              <a:t>O výběr zdroje signálu se stará multiplexor a o zpětné roztřídění přenesených signálů se stará demultiplexor.</a:t>
            </a: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37025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Metoda </a:t>
            </a:r>
            <a:r>
              <a:rPr lang="cs-CZ" sz="2000" b="1" dirty="0" err="1" smtClean="0">
                <a:solidFill>
                  <a:srgbClr val="C00000"/>
                </a:solidFill>
              </a:rPr>
              <a:t>multiplexování</a:t>
            </a:r>
            <a:r>
              <a:rPr lang="cs-CZ" sz="2000" b="1" dirty="0" smtClean="0">
                <a:solidFill>
                  <a:srgbClr val="C00000"/>
                </a:solidFill>
              </a:rPr>
              <a:t> TDM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Mutiplexace</a:t>
            </a:r>
            <a:r>
              <a:rPr lang="cs-CZ" sz="2000" dirty="0" smtClean="0"/>
              <a:t> </a:t>
            </a:r>
            <a:r>
              <a:rPr lang="cs-CZ" sz="2000" dirty="0"/>
              <a:t>je tedy proces, kdy střídavě zpracováváme signály z různých zdrojů -&gt; přiřazujeme jim časové pozice pro přenos na sdíleném médiu.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Demultiplexace</a:t>
            </a:r>
            <a:r>
              <a:rPr lang="cs-CZ" sz="2000" dirty="0" smtClean="0"/>
              <a:t> </a:t>
            </a:r>
            <a:r>
              <a:rPr lang="cs-CZ" sz="2000" dirty="0"/>
              <a:t>je opačný proces, kdy z jednoho datového toku jednoho sdíleného média (přenosové cesty), vydělujeme více datových toků koncovým uživatelům.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Nevýhodou TDM je </a:t>
            </a:r>
            <a:r>
              <a:rPr lang="cs-CZ" sz="2000" dirty="0" smtClean="0">
                <a:solidFill>
                  <a:srgbClr val="C00000"/>
                </a:solidFill>
              </a:rPr>
              <a:t>nutná vzájemná synchronizace </a:t>
            </a:r>
            <a:r>
              <a:rPr lang="cs-CZ" sz="2000" dirty="0" smtClean="0"/>
              <a:t>zařízení na obou koncích přenosové cesty, protože na </a:t>
            </a:r>
            <a:r>
              <a:rPr lang="cs-CZ" sz="2000" dirty="0"/>
              <a:t>přijímací straně </a:t>
            </a:r>
            <a:r>
              <a:rPr lang="cs-CZ" sz="2000" dirty="0" smtClean="0"/>
              <a:t>musíme </a:t>
            </a:r>
            <a:r>
              <a:rPr lang="cs-CZ" sz="2000" dirty="0"/>
              <a:t>signály správně oddělit a přiřadit </a:t>
            </a:r>
            <a:r>
              <a:rPr lang="cs-CZ" sz="2000" dirty="0" smtClean="0"/>
              <a:t>příslušným příjemcům.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565442"/>
              </p:ext>
            </p:extLst>
          </p:nvPr>
        </p:nvGraphicFramePr>
        <p:xfrm>
          <a:off x="1541966" y="4357407"/>
          <a:ext cx="5651037" cy="1854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Visio" r:id="rId5" imgW="4093054" imgH="1327050" progId="Visio.Drawing.11">
                  <p:embed/>
                </p:oleObj>
              </mc:Choice>
              <mc:Fallback>
                <p:oleObj name="Visio" r:id="rId5" imgW="4093054" imgH="13270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41966" y="4357407"/>
                        <a:ext cx="5651037" cy="1854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61690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73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hierarchie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Smyslem</a:t>
            </a:r>
            <a:r>
              <a:rPr lang="cs-CZ" sz="2000" dirty="0" smtClean="0"/>
              <a:t> digitálních hierarchií je přinášet </a:t>
            </a:r>
            <a:r>
              <a:rPr lang="cs-CZ" sz="2000" dirty="0" smtClean="0">
                <a:solidFill>
                  <a:srgbClr val="C00000"/>
                </a:solidFill>
              </a:rPr>
              <a:t>ucelené řešení složitého problému přenosu dat </a:t>
            </a:r>
            <a:r>
              <a:rPr lang="cs-CZ" sz="2000" dirty="0" smtClean="0"/>
              <a:t>na velké vzdálenosti. 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Termínem </a:t>
            </a:r>
            <a:r>
              <a:rPr lang="cs-CZ" sz="2000" dirty="0" smtClean="0">
                <a:solidFill>
                  <a:srgbClr val="C00000"/>
                </a:solidFill>
              </a:rPr>
              <a:t>hierarchie</a:t>
            </a:r>
            <a:r>
              <a:rPr lang="cs-CZ" sz="2000" dirty="0" smtClean="0"/>
              <a:t> se označuje skutečnost, že jsou </a:t>
            </a:r>
            <a:r>
              <a:rPr lang="cs-CZ" sz="2000" dirty="0" smtClean="0">
                <a:solidFill>
                  <a:srgbClr val="C00000"/>
                </a:solidFill>
              </a:rPr>
              <a:t>definovány podmínky, metody a pravidla jak sdružovat signály jednotlivých koncových uživatelů </a:t>
            </a:r>
            <a:r>
              <a:rPr lang="cs-CZ" sz="2000" dirty="0" smtClean="0"/>
              <a:t>(nízké přenosové rychlosti) do jednoho vysokorychlostního signálu vhodného pro přenos na velkou vzdálenost.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Mimo vlastních principů zpracování přenášených signálů, jsou v rámci hierarchie definovány způsoby řešení dalších situací. Například: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Přenos </a:t>
            </a:r>
            <a:r>
              <a:rPr lang="cs-CZ" dirty="0"/>
              <a:t>služebních </a:t>
            </a:r>
            <a:r>
              <a:rPr lang="cs-CZ" dirty="0" smtClean="0"/>
              <a:t>signálů – doplňkové informace nutné k správnému přenosu signálů koncových uživatelů.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Zajištění </a:t>
            </a:r>
            <a:r>
              <a:rPr lang="cs-CZ" dirty="0"/>
              <a:t>spolehlivosti </a:t>
            </a:r>
            <a:r>
              <a:rPr lang="cs-CZ" dirty="0" smtClean="0"/>
              <a:t>přenosu – sledování chybovosti datového přenosu.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Dohled </a:t>
            </a:r>
            <a:r>
              <a:rPr lang="cs-CZ" dirty="0"/>
              <a:t>nad kvalitou přenosových </a:t>
            </a:r>
            <a:r>
              <a:rPr lang="cs-CZ" dirty="0" smtClean="0"/>
              <a:t>cest – monitorování parametrů.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Management sítě – konfigurace jednotlivých síťových prvků.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04278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51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Plesiochronní digitální </a:t>
            </a:r>
            <a:r>
              <a:rPr lang="cs-CZ" sz="2000" b="1" dirty="0" smtClean="0">
                <a:solidFill>
                  <a:srgbClr val="C00000"/>
                </a:solidFill>
              </a:rPr>
              <a:t>hierarchie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Plesiochronní digitální hierarchie (PDH) je nejstarší telekomunikační hierarchií.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Jejím základním úkolem je </a:t>
            </a:r>
            <a:r>
              <a:rPr lang="cs-CZ" sz="2000" dirty="0" smtClean="0">
                <a:solidFill>
                  <a:srgbClr val="C00000"/>
                </a:solidFill>
              </a:rPr>
              <a:t>přenos digitalizovaných hovorových signálů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Digitalizovaný hovorový signál </a:t>
            </a:r>
            <a:r>
              <a:rPr lang="cs-CZ" sz="2000" dirty="0" smtClean="0">
                <a:solidFill>
                  <a:srgbClr val="3C3C8C"/>
                </a:solidFill>
              </a:rPr>
              <a:t>vznikne zpracováním analogového hovorového signálu prostřednictvím </a:t>
            </a:r>
            <a:r>
              <a:rPr lang="cs-CZ" sz="2000" dirty="0" smtClean="0">
                <a:solidFill>
                  <a:srgbClr val="C00000"/>
                </a:solidFill>
              </a:rPr>
              <a:t>Pulsně </a:t>
            </a:r>
            <a:r>
              <a:rPr lang="cs-CZ" sz="2000" dirty="0">
                <a:solidFill>
                  <a:srgbClr val="C00000"/>
                </a:solidFill>
              </a:rPr>
              <a:t>kódová modulace </a:t>
            </a:r>
            <a:r>
              <a:rPr lang="cs-CZ" sz="2000" dirty="0">
                <a:solidFill>
                  <a:srgbClr val="3C3C8C"/>
                </a:solidFill>
              </a:rPr>
              <a:t>(PCM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PCM </a:t>
            </a:r>
            <a:r>
              <a:rPr lang="cs-CZ" sz="2000" dirty="0"/>
              <a:t>digitalizuje uživatelský signál </a:t>
            </a:r>
            <a:r>
              <a:rPr lang="cs-CZ" sz="2000" dirty="0" smtClean="0"/>
              <a:t>(vzorkování</a:t>
            </a:r>
            <a:r>
              <a:rPr lang="cs-CZ" sz="2000" dirty="0"/>
              <a:t>, kvantování, kódování</a:t>
            </a:r>
            <a:r>
              <a:rPr lang="cs-CZ" sz="2000" dirty="0" smtClean="0"/>
              <a:t>).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Se ohledem na parametry analogového telefonního kanálu se vytváří pomocí PCM digitální datový tok o přenosové rychlosti </a:t>
            </a:r>
            <a:r>
              <a:rPr lang="cs-CZ" sz="2000" dirty="0" smtClean="0">
                <a:solidFill>
                  <a:srgbClr val="C00000"/>
                </a:solidFill>
              </a:rPr>
              <a:t>64 kbit/s</a:t>
            </a:r>
            <a:r>
              <a:rPr lang="cs-CZ" sz="2000" dirty="0" smtClean="0"/>
              <a:t>: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telefonní </a:t>
            </a:r>
            <a:r>
              <a:rPr lang="cs-CZ" sz="2000" dirty="0"/>
              <a:t>kanál </a:t>
            </a:r>
            <a:r>
              <a:rPr lang="cs-CZ" sz="2000" dirty="0" smtClean="0"/>
              <a:t>má horní mezní frekvenci stanovenu na </a:t>
            </a:r>
            <a:r>
              <a:rPr lang="cs-CZ" sz="2000" i="1" dirty="0" err="1" smtClean="0"/>
              <a:t>f</a:t>
            </a:r>
            <a:r>
              <a:rPr lang="cs-CZ" sz="2000" i="1" baseline="-25000" dirty="0" err="1" smtClean="0"/>
              <a:t>max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smtClean="0"/>
              <a:t>3400 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procesem vzorkování vzniká každých 125 </a:t>
            </a:r>
            <a:r>
              <a:rPr lang="cs-CZ" sz="2000" dirty="0" smtClean="0">
                <a:sym typeface="Symbol" panose="05050102010706020507" pitchFamily="18" charset="2"/>
              </a:rPr>
              <a:t></a:t>
            </a:r>
            <a:r>
              <a:rPr lang="cs-CZ" sz="2000" dirty="0" smtClean="0"/>
              <a:t>s 8 bitové slovo,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 1 sekundu je to celkem 64000 bitů, tedy datový tok s </a:t>
            </a:r>
            <a:r>
              <a:rPr lang="cs-CZ" sz="2000" dirty="0" err="1" smtClean="0"/>
              <a:t>v</a:t>
            </a:r>
            <a:r>
              <a:rPr lang="cs-CZ" sz="2000" baseline="-25000" dirty="0" err="1" smtClean="0"/>
              <a:t>p</a:t>
            </a:r>
            <a:r>
              <a:rPr lang="cs-CZ" sz="2000" dirty="0" smtClean="0"/>
              <a:t> </a:t>
            </a:r>
            <a:r>
              <a:rPr lang="cs-CZ" sz="2000" dirty="0"/>
              <a:t>= 64 </a:t>
            </a:r>
            <a:r>
              <a:rPr lang="cs-CZ" sz="2000" dirty="0" smtClean="0"/>
              <a:t>kbit/s.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Úvod k plesiochronní digitální hierarchii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18235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2292</Words>
  <Application>Microsoft Office PowerPoint</Application>
  <PresentationFormat>Předvádění na obrazovce (4:3)</PresentationFormat>
  <Paragraphs>357</Paragraphs>
  <Slides>25</Slides>
  <Notes>23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Symbol</vt:lpstr>
      <vt:lpstr>Wingdings</vt:lpstr>
      <vt:lpstr>Mustr_prezentace_OPPA</vt:lpstr>
      <vt:lpstr>Visio</vt:lpstr>
      <vt:lpstr>Prezentace aplikace PowerPoint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Úvod k plesiochronní digitální hierarchii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2015-01-31T01:18:40Z</dcterms:created>
  <dcterms:modified xsi:type="dcterms:W3CDTF">2015-01-31T01:19:02Z</dcterms:modified>
</cp:coreProperties>
</file>