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0" r:id="rId2"/>
    <p:sldId id="289" r:id="rId3"/>
    <p:sldId id="291" r:id="rId4"/>
    <p:sldId id="304" r:id="rId5"/>
    <p:sldId id="292" r:id="rId6"/>
    <p:sldId id="290" r:id="rId7"/>
    <p:sldId id="300" r:id="rId8"/>
    <p:sldId id="301" r:id="rId9"/>
    <p:sldId id="294" r:id="rId10"/>
    <p:sldId id="297" r:id="rId11"/>
    <p:sldId id="303" r:id="rId12"/>
    <p:sldId id="295" r:id="rId13"/>
    <p:sldId id="302" r:id="rId14"/>
    <p:sldId id="298" r:id="rId15"/>
    <p:sldId id="299" r:id="rId16"/>
    <p:sldId id="280" r:id="rId17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9900"/>
    <a:srgbClr val="008000"/>
    <a:srgbClr val="000000"/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47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58445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54054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67450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59234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6834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731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7095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58410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58949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77704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46843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53240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8321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3.jpeg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11" Type="http://schemas.openxmlformats.org/officeDocument/2006/relationships/image" Target="../media/image12.emf"/><Relationship Id="rId5" Type="http://schemas.openxmlformats.org/officeDocument/2006/relationships/image" Target="../media/image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23825" y="2501883"/>
            <a:ext cx="88963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Zařízení pro telekomunikační sítě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8942900" cy="3595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Přístupová síť AN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Pro síť typu </a:t>
            </a:r>
            <a:r>
              <a:rPr lang="cs-CZ" sz="2000" dirty="0" smtClean="0">
                <a:solidFill>
                  <a:srgbClr val="3C3C8C"/>
                </a:solidFill>
              </a:rPr>
              <a:t>AN </a:t>
            </a:r>
            <a:r>
              <a:rPr lang="cs-CZ" sz="2000" dirty="0">
                <a:solidFill>
                  <a:srgbClr val="3C3C8C"/>
                </a:solidFill>
              </a:rPr>
              <a:t>je typické, že</a:t>
            </a:r>
            <a:r>
              <a:rPr lang="cs-CZ" sz="2000" dirty="0" smtClean="0">
                <a:solidFill>
                  <a:srgbClr val="3C3C8C"/>
                </a:solidFill>
              </a:rPr>
              <a:t>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přenosové rychlosti v moderní síti AN jsou v </a:t>
            </a:r>
            <a:r>
              <a:rPr lang="cs-CZ" sz="2000" dirty="0">
                <a:solidFill>
                  <a:srgbClr val="3C3C8C"/>
                </a:solidFill>
              </a:rPr>
              <a:t>řádech stovek kbit/s až jednotek či desítek </a:t>
            </a:r>
            <a:r>
              <a:rPr lang="cs-CZ" sz="2000" dirty="0" smtClean="0">
                <a:solidFill>
                  <a:srgbClr val="3C3C8C"/>
                </a:solidFill>
              </a:rPr>
              <a:t>až stovek Mbit/s,</a:t>
            </a:r>
            <a:endParaRPr lang="cs-CZ" sz="8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vzdálenosti (délka vedení) ke koncovým uživatelům jsou řádově </a:t>
            </a:r>
            <a:r>
              <a:rPr lang="cs-CZ" sz="2000" dirty="0">
                <a:solidFill>
                  <a:srgbClr val="3C3C8C"/>
                </a:solidFill>
              </a:rPr>
              <a:t>kilometry</a:t>
            </a:r>
            <a:r>
              <a:rPr lang="cs-CZ" sz="2000" dirty="0" smtClean="0">
                <a:solidFill>
                  <a:srgbClr val="3C3C8C"/>
                </a:solidFill>
              </a:rPr>
              <a:t>,</a:t>
            </a:r>
            <a:endParaRPr lang="cs-CZ" sz="8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obvyklým způsobem propojování telekomunikačních zařízení a koncových uživatelů je princip, který připomíná rozvětvený strom,</a:t>
            </a:r>
            <a:endParaRPr lang="cs-CZ" sz="800" dirty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typickým </a:t>
            </a:r>
            <a:r>
              <a:rPr lang="cs-CZ" sz="2000" dirty="0">
                <a:solidFill>
                  <a:srgbClr val="3C3C8C"/>
                </a:solidFill>
              </a:rPr>
              <a:t>přenosovým mediem je metalické vedení, volný prostor (vzduch</a:t>
            </a:r>
            <a:r>
              <a:rPr lang="cs-CZ" sz="2000" dirty="0" smtClean="0">
                <a:solidFill>
                  <a:srgbClr val="3C3C8C"/>
                </a:solidFill>
              </a:rPr>
              <a:t>) a kde je to ekonomické i optické vlákno.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Zařízení pro telekomunikační sítě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4391133" y="5025426"/>
            <a:ext cx="16240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200" b="1" dirty="0" smtClean="0">
                <a:solidFill>
                  <a:srgbClr val="000000"/>
                </a:solidFill>
              </a:rPr>
              <a:t>přenosové médium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3162164" y="6393473"/>
            <a:ext cx="2067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200" b="1" dirty="0" smtClean="0">
                <a:solidFill>
                  <a:srgbClr val="000000"/>
                </a:solidFill>
              </a:rPr>
              <a:t>telekomunikační zařízení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201327" y="4993940"/>
            <a:ext cx="19982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600" b="1" dirty="0" smtClean="0">
                <a:solidFill>
                  <a:srgbClr val="000000"/>
                </a:solidFill>
              </a:rPr>
              <a:t>Síť připomínající rozvětvený strom</a:t>
            </a:r>
            <a:endParaRPr lang="cs-CZ" sz="1600" b="1" dirty="0">
              <a:solidFill>
                <a:srgbClr val="000000"/>
              </a:solidFill>
            </a:endParaRPr>
          </a:p>
        </p:txBody>
      </p:sp>
      <p:cxnSp>
        <p:nvCxnSpPr>
          <p:cNvPr id="18" name="Přímá spojnice 17"/>
          <p:cNvCxnSpPr>
            <a:stCxn id="25" idx="3"/>
            <a:endCxn id="29" idx="6"/>
          </p:cNvCxnSpPr>
          <p:nvPr/>
        </p:nvCxnSpPr>
        <p:spPr>
          <a:xfrm flipH="1">
            <a:off x="1949743" y="5236416"/>
            <a:ext cx="1742152" cy="400138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19"/>
          <p:cNvCxnSpPr>
            <a:stCxn id="29" idx="6"/>
            <a:endCxn id="27" idx="1"/>
          </p:cNvCxnSpPr>
          <p:nvPr/>
        </p:nvCxnSpPr>
        <p:spPr>
          <a:xfrm>
            <a:off x="1949743" y="5636554"/>
            <a:ext cx="1877093" cy="421397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20"/>
          <p:cNvCxnSpPr>
            <a:stCxn id="29" idx="6"/>
            <a:endCxn id="99" idx="2"/>
          </p:cNvCxnSpPr>
          <p:nvPr/>
        </p:nvCxnSpPr>
        <p:spPr>
          <a:xfrm flipV="1">
            <a:off x="1949743" y="5609499"/>
            <a:ext cx="2146525" cy="27055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ál 24"/>
          <p:cNvSpPr/>
          <p:nvPr/>
        </p:nvSpPr>
        <p:spPr>
          <a:xfrm>
            <a:off x="3666688" y="5089501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Ovál 26"/>
          <p:cNvSpPr/>
          <p:nvPr/>
        </p:nvSpPr>
        <p:spPr>
          <a:xfrm>
            <a:off x="3801629" y="6032744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Ovál 28"/>
          <p:cNvSpPr/>
          <p:nvPr/>
        </p:nvSpPr>
        <p:spPr>
          <a:xfrm>
            <a:off x="1777621" y="5550493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3" name="Přímá spojnice se šipkou 32"/>
          <p:cNvCxnSpPr>
            <a:stCxn id="11" idx="1"/>
          </p:cNvCxnSpPr>
          <p:nvPr/>
        </p:nvCxnSpPr>
        <p:spPr>
          <a:xfrm>
            <a:off x="4391133" y="5163926"/>
            <a:ext cx="318027" cy="334129"/>
          </a:xfrm>
          <a:prstGeom prst="straightConnector1">
            <a:avLst/>
          </a:prstGeom>
          <a:ln w="19050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se šipkou 33"/>
          <p:cNvCxnSpPr>
            <a:stCxn id="11" idx="1"/>
          </p:cNvCxnSpPr>
          <p:nvPr/>
        </p:nvCxnSpPr>
        <p:spPr>
          <a:xfrm flipH="1">
            <a:off x="3691895" y="5163926"/>
            <a:ext cx="699238" cy="419187"/>
          </a:xfrm>
          <a:prstGeom prst="straightConnector1">
            <a:avLst/>
          </a:prstGeom>
          <a:ln w="19050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Přímá spojnice se šipkou 34"/>
          <p:cNvCxnSpPr>
            <a:stCxn id="12" idx="1"/>
            <a:endCxn id="27" idx="4"/>
          </p:cNvCxnSpPr>
          <p:nvPr/>
        </p:nvCxnSpPr>
        <p:spPr>
          <a:xfrm flipV="1">
            <a:off x="3162164" y="6204866"/>
            <a:ext cx="725526" cy="327107"/>
          </a:xfrm>
          <a:prstGeom prst="straightConnector1">
            <a:avLst/>
          </a:prstGeom>
          <a:ln w="19050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Přímá spojnice se šipkou 35"/>
          <p:cNvCxnSpPr>
            <a:stCxn id="12" idx="1"/>
          </p:cNvCxnSpPr>
          <p:nvPr/>
        </p:nvCxnSpPr>
        <p:spPr>
          <a:xfrm flipH="1" flipV="1">
            <a:off x="1738296" y="5797234"/>
            <a:ext cx="1423868" cy="734739"/>
          </a:xfrm>
          <a:prstGeom prst="straightConnector1">
            <a:avLst/>
          </a:prstGeom>
          <a:ln w="19050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Přímá spojnice 39"/>
          <p:cNvCxnSpPr>
            <a:endCxn id="29" idx="2"/>
          </p:cNvCxnSpPr>
          <p:nvPr/>
        </p:nvCxnSpPr>
        <p:spPr>
          <a:xfrm>
            <a:off x="971394" y="5636554"/>
            <a:ext cx="806227" cy="0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Přímá spojnice 53"/>
          <p:cNvCxnSpPr>
            <a:stCxn id="27" idx="6"/>
          </p:cNvCxnSpPr>
          <p:nvPr/>
        </p:nvCxnSpPr>
        <p:spPr>
          <a:xfrm flipV="1">
            <a:off x="3973751" y="6027182"/>
            <a:ext cx="135594" cy="91623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Přímá spojnice 56"/>
          <p:cNvCxnSpPr>
            <a:stCxn id="27" idx="6"/>
          </p:cNvCxnSpPr>
          <p:nvPr/>
        </p:nvCxnSpPr>
        <p:spPr>
          <a:xfrm>
            <a:off x="3973751" y="6118805"/>
            <a:ext cx="135594" cy="72445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Přímá spojnice 60"/>
          <p:cNvCxnSpPr>
            <a:stCxn id="25" idx="6"/>
          </p:cNvCxnSpPr>
          <p:nvPr/>
        </p:nvCxnSpPr>
        <p:spPr>
          <a:xfrm flipV="1">
            <a:off x="3838810" y="5094610"/>
            <a:ext cx="135594" cy="80952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Přímá spojnice 61"/>
          <p:cNvCxnSpPr>
            <a:stCxn id="25" idx="6"/>
          </p:cNvCxnSpPr>
          <p:nvPr/>
        </p:nvCxnSpPr>
        <p:spPr>
          <a:xfrm>
            <a:off x="3838810" y="5175562"/>
            <a:ext cx="135594" cy="83115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Přímá spojnice 64"/>
          <p:cNvCxnSpPr/>
          <p:nvPr/>
        </p:nvCxnSpPr>
        <p:spPr>
          <a:xfrm flipV="1">
            <a:off x="4195911" y="5523438"/>
            <a:ext cx="2124460" cy="1461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Přímá spojnice 66"/>
          <p:cNvCxnSpPr/>
          <p:nvPr/>
        </p:nvCxnSpPr>
        <p:spPr>
          <a:xfrm flipV="1">
            <a:off x="4153537" y="5561718"/>
            <a:ext cx="3557078" cy="2687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Přímá spojnice 68"/>
          <p:cNvCxnSpPr/>
          <p:nvPr/>
        </p:nvCxnSpPr>
        <p:spPr>
          <a:xfrm flipV="1">
            <a:off x="4153537" y="5625560"/>
            <a:ext cx="1768632" cy="1088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Přímá spojnice 69"/>
          <p:cNvCxnSpPr/>
          <p:nvPr/>
        </p:nvCxnSpPr>
        <p:spPr>
          <a:xfrm flipV="1">
            <a:off x="4163348" y="5677474"/>
            <a:ext cx="1294477" cy="903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Přímá spojnice 71"/>
          <p:cNvCxnSpPr/>
          <p:nvPr/>
        </p:nvCxnSpPr>
        <p:spPr>
          <a:xfrm>
            <a:off x="5441105" y="5677473"/>
            <a:ext cx="407245" cy="62331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Přímá spojnice 76"/>
          <p:cNvCxnSpPr/>
          <p:nvPr/>
        </p:nvCxnSpPr>
        <p:spPr>
          <a:xfrm>
            <a:off x="5905500" y="5625559"/>
            <a:ext cx="471488" cy="61331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Obrázek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7644" y="6159508"/>
            <a:ext cx="439361" cy="440400"/>
          </a:xfrm>
          <a:prstGeom prst="rect">
            <a:avLst/>
          </a:prstGeom>
        </p:spPr>
      </p:pic>
      <p:pic>
        <p:nvPicPr>
          <p:cNvPr id="51" name="Obrázek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6509" y="6150838"/>
            <a:ext cx="439361" cy="440400"/>
          </a:xfrm>
          <a:prstGeom prst="rect">
            <a:avLst/>
          </a:prstGeom>
        </p:spPr>
      </p:pic>
      <p:pic>
        <p:nvPicPr>
          <p:cNvPr id="83" name="Obrázek 8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2883" y="4982379"/>
            <a:ext cx="615465" cy="782280"/>
          </a:xfrm>
          <a:prstGeom prst="rect">
            <a:avLst/>
          </a:prstGeom>
        </p:spPr>
      </p:pic>
      <p:cxnSp>
        <p:nvCxnSpPr>
          <p:cNvPr id="86" name="Přímá spojnice 85"/>
          <p:cNvCxnSpPr/>
          <p:nvPr/>
        </p:nvCxnSpPr>
        <p:spPr>
          <a:xfrm flipV="1">
            <a:off x="6300788" y="5153727"/>
            <a:ext cx="438869" cy="36971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Obrázek 8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1925" y="4612042"/>
            <a:ext cx="615465" cy="782280"/>
          </a:xfrm>
          <a:prstGeom prst="rect">
            <a:avLst/>
          </a:prstGeom>
        </p:spPr>
      </p:pic>
      <p:sp>
        <p:nvSpPr>
          <p:cNvPr id="99" name="Ovál 98"/>
          <p:cNvSpPr/>
          <p:nvPr/>
        </p:nvSpPr>
        <p:spPr>
          <a:xfrm>
            <a:off x="4096268" y="5523438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5" name="TextovéPole 104"/>
          <p:cNvSpPr txBox="1"/>
          <p:nvPr/>
        </p:nvSpPr>
        <p:spPr>
          <a:xfrm>
            <a:off x="5891613" y="5620569"/>
            <a:ext cx="16240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200" b="1" dirty="0" smtClean="0">
                <a:solidFill>
                  <a:srgbClr val="FF0000"/>
                </a:solidFill>
              </a:rPr>
              <a:t>tzv. Poslední míle</a:t>
            </a:r>
            <a:endParaRPr lang="cs-CZ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1161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71992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Telekomunikační zařízení pro sítě AN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Náročnost koncových uživatelů na typ poskytovaných služeb od operátora je různá.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Někteří preferují vysokou přenosovou rychlost a tolerují občasné poruchy. Jiní vyžadují ochranu proti poruchám a na rychlosti jim tolik nesejde.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Jednotlivé lokality se také mohou odlišovat dostupnými technickými prostředky.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Technologií pro sítě AN je celá řada, typickými jsou: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pasivní optická síť </a:t>
            </a:r>
            <a:r>
              <a:rPr lang="cs-CZ" dirty="0" err="1" smtClean="0">
                <a:solidFill>
                  <a:srgbClr val="C00000"/>
                </a:solidFill>
              </a:rPr>
              <a:t>FTTx</a:t>
            </a:r>
            <a:r>
              <a:rPr lang="cs-CZ" dirty="0" smtClean="0">
                <a:solidFill>
                  <a:srgbClr val="3C3C8C"/>
                </a:solidFill>
              </a:rPr>
              <a:t> </a:t>
            </a:r>
            <a:r>
              <a:rPr lang="cs-CZ" dirty="0">
                <a:solidFill>
                  <a:srgbClr val="3C3C8C"/>
                </a:solidFill>
              </a:rPr>
              <a:t>(</a:t>
            </a:r>
            <a:r>
              <a:rPr lang="cs-CZ" dirty="0" err="1">
                <a:solidFill>
                  <a:srgbClr val="3C3C8C"/>
                </a:solidFill>
              </a:rPr>
              <a:t>Fibre</a:t>
            </a:r>
            <a:r>
              <a:rPr lang="cs-CZ" dirty="0">
                <a:solidFill>
                  <a:srgbClr val="3C3C8C"/>
                </a:solidFill>
              </a:rPr>
              <a:t> to </a:t>
            </a:r>
            <a:r>
              <a:rPr lang="cs-CZ" dirty="0" err="1">
                <a:solidFill>
                  <a:srgbClr val="3C3C8C"/>
                </a:solidFill>
              </a:rPr>
              <a:t>the</a:t>
            </a:r>
            <a:r>
              <a:rPr lang="cs-CZ" dirty="0">
                <a:solidFill>
                  <a:srgbClr val="3C3C8C"/>
                </a:solidFill>
              </a:rPr>
              <a:t> </a:t>
            </a:r>
            <a:r>
              <a:rPr lang="cs-CZ" dirty="0" smtClean="0">
                <a:solidFill>
                  <a:srgbClr val="3C3C8C"/>
                </a:solidFill>
              </a:rPr>
              <a:t>X – optické vlákno až do místa X),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metalická síť se zařízeními typu </a:t>
            </a:r>
            <a:r>
              <a:rPr lang="cs-CZ" dirty="0" smtClean="0">
                <a:solidFill>
                  <a:srgbClr val="C00000"/>
                </a:solidFill>
              </a:rPr>
              <a:t>xDSL</a:t>
            </a:r>
            <a:r>
              <a:rPr lang="cs-CZ" dirty="0" smtClean="0">
                <a:solidFill>
                  <a:srgbClr val="3C3C8C"/>
                </a:solidFill>
              </a:rPr>
              <a:t> </a:t>
            </a:r>
            <a:r>
              <a:rPr lang="cs-CZ" dirty="0">
                <a:solidFill>
                  <a:srgbClr val="3C3C8C"/>
                </a:solidFill>
              </a:rPr>
              <a:t>(Digital </a:t>
            </a:r>
            <a:r>
              <a:rPr lang="cs-CZ" dirty="0" err="1">
                <a:solidFill>
                  <a:srgbClr val="3C3C8C"/>
                </a:solidFill>
              </a:rPr>
              <a:t>Subscriber</a:t>
            </a:r>
            <a:r>
              <a:rPr lang="cs-CZ" dirty="0">
                <a:solidFill>
                  <a:srgbClr val="3C3C8C"/>
                </a:solidFill>
              </a:rPr>
              <a:t> Line), </a:t>
            </a:r>
            <a:endParaRPr lang="cs-CZ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metalická síť kabelové </a:t>
            </a:r>
            <a:r>
              <a:rPr lang="cs-CZ" dirty="0">
                <a:solidFill>
                  <a:srgbClr val="3C3C8C"/>
                </a:solidFill>
              </a:rPr>
              <a:t>televize </a:t>
            </a:r>
            <a:r>
              <a:rPr lang="cs-CZ" dirty="0" smtClean="0">
                <a:solidFill>
                  <a:srgbClr val="C00000"/>
                </a:solidFill>
              </a:rPr>
              <a:t>CATV</a:t>
            </a:r>
            <a:r>
              <a:rPr lang="cs-CZ" dirty="0" smtClean="0">
                <a:solidFill>
                  <a:srgbClr val="3C3C8C"/>
                </a:solidFill>
              </a:rPr>
              <a:t> (</a:t>
            </a:r>
            <a:r>
              <a:rPr lang="cs-CZ" dirty="0" err="1" smtClean="0">
                <a:solidFill>
                  <a:srgbClr val="3C3C8C"/>
                </a:solidFill>
              </a:rPr>
              <a:t>Cable</a:t>
            </a:r>
            <a:r>
              <a:rPr lang="cs-CZ" dirty="0" smtClean="0">
                <a:solidFill>
                  <a:srgbClr val="3C3C8C"/>
                </a:solidFill>
              </a:rPr>
              <a:t> </a:t>
            </a:r>
            <a:r>
              <a:rPr lang="cs-CZ" dirty="0" err="1">
                <a:solidFill>
                  <a:srgbClr val="3C3C8C"/>
                </a:solidFill>
              </a:rPr>
              <a:t>Television</a:t>
            </a:r>
            <a:r>
              <a:rPr lang="cs-CZ" dirty="0" smtClean="0">
                <a:solidFill>
                  <a:srgbClr val="3C3C8C"/>
                </a:solidFill>
              </a:rPr>
              <a:t>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standardizované </a:t>
            </a:r>
            <a:r>
              <a:rPr lang="cs-CZ" dirty="0">
                <a:solidFill>
                  <a:srgbClr val="3C3C8C"/>
                </a:solidFill>
              </a:rPr>
              <a:t>bezdrátové systémy (např. </a:t>
            </a:r>
            <a:r>
              <a:rPr lang="cs-CZ" dirty="0" err="1" smtClean="0">
                <a:solidFill>
                  <a:srgbClr val="3C3C8C"/>
                </a:solidFill>
              </a:rPr>
              <a:t>WiMAX</a:t>
            </a:r>
            <a:r>
              <a:rPr lang="cs-CZ" dirty="0" smtClean="0">
                <a:solidFill>
                  <a:srgbClr val="3C3C8C"/>
                </a:solidFill>
              </a:rPr>
              <a:t> – </a:t>
            </a:r>
            <a:r>
              <a:rPr lang="cs-CZ" dirty="0" err="1" smtClean="0">
                <a:solidFill>
                  <a:srgbClr val="3C3C8C"/>
                </a:solidFill>
              </a:rPr>
              <a:t>Worldwide</a:t>
            </a:r>
            <a:r>
              <a:rPr lang="cs-CZ" dirty="0" smtClean="0">
                <a:solidFill>
                  <a:srgbClr val="3C3C8C"/>
                </a:solidFill>
              </a:rPr>
              <a:t> </a:t>
            </a:r>
            <a:r>
              <a:rPr lang="cs-CZ" dirty="0">
                <a:solidFill>
                  <a:srgbClr val="3C3C8C"/>
                </a:solidFill>
              </a:rPr>
              <a:t>Interoperability </a:t>
            </a:r>
            <a:r>
              <a:rPr lang="cs-CZ" dirty="0" err="1">
                <a:solidFill>
                  <a:srgbClr val="3C3C8C"/>
                </a:solidFill>
              </a:rPr>
              <a:t>for</a:t>
            </a:r>
            <a:r>
              <a:rPr lang="cs-CZ" dirty="0">
                <a:solidFill>
                  <a:srgbClr val="3C3C8C"/>
                </a:solidFill>
              </a:rPr>
              <a:t> </a:t>
            </a:r>
            <a:r>
              <a:rPr lang="cs-CZ" dirty="0" err="1">
                <a:solidFill>
                  <a:srgbClr val="3C3C8C"/>
                </a:solidFill>
              </a:rPr>
              <a:t>Microwave</a:t>
            </a:r>
            <a:r>
              <a:rPr lang="cs-CZ" dirty="0">
                <a:solidFill>
                  <a:srgbClr val="3C3C8C"/>
                </a:solidFill>
              </a:rPr>
              <a:t> Access</a:t>
            </a:r>
            <a:r>
              <a:rPr lang="cs-CZ" dirty="0" smtClean="0">
                <a:solidFill>
                  <a:srgbClr val="3C3C8C"/>
                </a:solidFill>
              </a:rPr>
              <a:t>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proprietární </a:t>
            </a:r>
            <a:r>
              <a:rPr lang="cs-CZ" dirty="0">
                <a:solidFill>
                  <a:srgbClr val="3C3C8C"/>
                </a:solidFill>
              </a:rPr>
              <a:t>bezdrátové </a:t>
            </a:r>
            <a:r>
              <a:rPr lang="cs-CZ" dirty="0" smtClean="0">
                <a:solidFill>
                  <a:srgbClr val="3C3C8C"/>
                </a:solidFill>
              </a:rPr>
              <a:t>systémy (zařízení firmy </a:t>
            </a:r>
            <a:r>
              <a:rPr lang="cs-CZ" dirty="0" err="1" smtClean="0">
                <a:solidFill>
                  <a:srgbClr val="3C3C8C"/>
                </a:solidFill>
              </a:rPr>
              <a:t>Cambium</a:t>
            </a:r>
            <a:r>
              <a:rPr lang="cs-CZ" dirty="0" smtClean="0">
                <a:solidFill>
                  <a:srgbClr val="3C3C8C"/>
                </a:solidFill>
              </a:rPr>
              <a:t> </a:t>
            </a:r>
            <a:r>
              <a:rPr lang="cs-CZ" dirty="0" err="1" smtClean="0">
                <a:solidFill>
                  <a:srgbClr val="3C3C8C"/>
                </a:solidFill>
              </a:rPr>
              <a:t>Networks</a:t>
            </a:r>
            <a:r>
              <a:rPr lang="cs-CZ" dirty="0" smtClean="0">
                <a:solidFill>
                  <a:srgbClr val="3C3C8C"/>
                </a:solidFill>
              </a:rPr>
              <a:t>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buňkové </a:t>
            </a:r>
            <a:r>
              <a:rPr lang="cs-CZ" dirty="0">
                <a:solidFill>
                  <a:srgbClr val="3C3C8C"/>
                </a:solidFill>
              </a:rPr>
              <a:t>systémy pro mobilní </a:t>
            </a:r>
            <a:r>
              <a:rPr lang="cs-CZ" dirty="0" smtClean="0">
                <a:solidFill>
                  <a:srgbClr val="3C3C8C"/>
                </a:solidFill>
              </a:rPr>
              <a:t>komunikaci.</a:t>
            </a:r>
            <a:endParaRPr lang="cs-CZ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Zařízení pro telekomunikační sítě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2514639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898593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Lokální síť LAN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Lokální síť LAN je na nejnižší úrovni v dělení telekomunikačních sítí.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Síť LAN je tvořena síťovou </a:t>
            </a:r>
            <a:r>
              <a:rPr lang="cs-CZ" sz="2000" dirty="0">
                <a:solidFill>
                  <a:srgbClr val="3C3C8C"/>
                </a:solidFill>
              </a:rPr>
              <a:t>infrastrukturu v místě koncového </a:t>
            </a:r>
            <a:r>
              <a:rPr lang="cs-CZ" sz="2000" dirty="0" smtClean="0">
                <a:solidFill>
                  <a:srgbClr val="3C3C8C"/>
                </a:solidFill>
              </a:rPr>
              <a:t>uživatele nebo firmy.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 zřejmé, že tedy nemusí být pod správou telekomunikačního operátora.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Technické prostředky použité v síti LAN však musí korespondovat s technickými prostředky použitými v síti AN.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Dříve byla síť LAN v domácnostech tvořena výhradně telefonními rozvody.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Dnes se síť LAN spíše chápe jako soubor technických prostředků, které umožňují vzájemnou komunikaci osobních počítačů a periférií (tiskárna, scanner, webová kamera).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Zařízení pro telekomunikační sítě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9335594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71992" cy="3498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Lokální síť LAN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Pro </a:t>
            </a:r>
            <a:r>
              <a:rPr lang="cs-CZ" sz="2000" dirty="0" smtClean="0">
                <a:solidFill>
                  <a:srgbClr val="3C3C8C"/>
                </a:solidFill>
              </a:rPr>
              <a:t>moderní síť </a:t>
            </a:r>
            <a:r>
              <a:rPr lang="cs-CZ" sz="2000" dirty="0">
                <a:solidFill>
                  <a:srgbClr val="3C3C8C"/>
                </a:solidFill>
              </a:rPr>
              <a:t>typu </a:t>
            </a:r>
            <a:r>
              <a:rPr lang="cs-CZ" sz="2000" dirty="0" smtClean="0">
                <a:solidFill>
                  <a:srgbClr val="3C3C8C"/>
                </a:solidFill>
              </a:rPr>
              <a:t>LAN </a:t>
            </a:r>
            <a:r>
              <a:rPr lang="cs-CZ" sz="2000" dirty="0">
                <a:solidFill>
                  <a:srgbClr val="3C3C8C"/>
                </a:solidFill>
              </a:rPr>
              <a:t>je typické, že</a:t>
            </a:r>
            <a:r>
              <a:rPr lang="cs-CZ" sz="2000" dirty="0" smtClean="0">
                <a:solidFill>
                  <a:srgbClr val="3C3C8C"/>
                </a:solidFill>
              </a:rPr>
              <a:t>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přenosové </a:t>
            </a:r>
            <a:r>
              <a:rPr lang="cs-CZ" sz="2000" dirty="0">
                <a:solidFill>
                  <a:srgbClr val="3C3C8C"/>
                </a:solidFill>
              </a:rPr>
              <a:t>rychlosti jsou </a:t>
            </a:r>
            <a:r>
              <a:rPr lang="cs-CZ" sz="2000" dirty="0" smtClean="0">
                <a:solidFill>
                  <a:srgbClr val="3C3C8C"/>
                </a:solidFill>
              </a:rPr>
              <a:t>od 100 Mbit/s </a:t>
            </a:r>
            <a:r>
              <a:rPr lang="cs-CZ" sz="2000" dirty="0">
                <a:solidFill>
                  <a:srgbClr val="3C3C8C"/>
                </a:solidFill>
              </a:rPr>
              <a:t>až 1 Gbit/s,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rámci domácností nebo firem jsou obvykle překlenované vzdálenosti v desítkách </a:t>
            </a:r>
            <a:r>
              <a:rPr lang="cs-CZ" sz="2000" dirty="0">
                <a:solidFill>
                  <a:srgbClr val="3C3C8C"/>
                </a:solidFill>
              </a:rPr>
              <a:t>metrů,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obvyklou </a:t>
            </a:r>
            <a:r>
              <a:rPr lang="cs-CZ" sz="2000" dirty="0">
                <a:solidFill>
                  <a:srgbClr val="3C3C8C"/>
                </a:solidFill>
              </a:rPr>
              <a:t>topologií sítě je topologie hvězdy případně rozvětvené hvězdy,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jako přenosové médium se uplatňují všechny známé typy (metalické, optické i vzduch).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Zařízení pro telekomunikační sítě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2675" y="3900175"/>
            <a:ext cx="4874370" cy="24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89295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71992" cy="4883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Telekomunikační zařízení pro sítě LAN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sítích LAN se uplatňují především levnější telekomunikační technologie.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 ohledem na historický vývoj dominují v dnešních sítích LAN především dvě technologie: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Ethernet</a:t>
            </a:r>
            <a:r>
              <a:rPr lang="cs-CZ" sz="2000" dirty="0" smtClean="0">
                <a:solidFill>
                  <a:srgbClr val="3C3C8C"/>
                </a:solidFill>
              </a:rPr>
              <a:t> – pro pevné sítě LAN s využitím metalických vedení.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Wi-Fi</a:t>
            </a:r>
            <a:r>
              <a:rPr lang="cs-CZ" sz="2000" dirty="0" smtClean="0">
                <a:solidFill>
                  <a:srgbClr val="3C3C8C"/>
                </a:solidFill>
              </a:rPr>
              <a:t> – pro bezdrátové sítě LAN.</a:t>
            </a:r>
          </a:p>
          <a:p>
            <a:pPr marL="0" lvl="1">
              <a:spcAft>
                <a:spcPts val="200"/>
              </a:spcAft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r>
              <a:rPr lang="cs-CZ" sz="1600" dirty="0" smtClean="0">
                <a:solidFill>
                  <a:srgbClr val="3C3C8C"/>
                </a:solidFill>
              </a:rPr>
              <a:t>Technologie Ethernet:</a:t>
            </a: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rgbClr val="3C3C8C"/>
                </a:solidFill>
              </a:rPr>
              <a:t>je </a:t>
            </a:r>
            <a:r>
              <a:rPr lang="cs-CZ" sz="1600" dirty="0">
                <a:solidFill>
                  <a:srgbClr val="3C3C8C"/>
                </a:solidFill>
              </a:rPr>
              <a:t>vynálezem firmy Xerox ze sedmdesátých let 20. </a:t>
            </a:r>
            <a:r>
              <a:rPr lang="cs-CZ" sz="1600" dirty="0" smtClean="0">
                <a:solidFill>
                  <a:srgbClr val="3C3C8C"/>
                </a:solidFill>
              </a:rPr>
              <a:t>století</a:t>
            </a:r>
            <a:r>
              <a:rPr lang="cs-CZ" sz="1600" dirty="0">
                <a:solidFill>
                  <a:srgbClr val="3C3C8C"/>
                </a:solidFill>
              </a:rPr>
              <a:t>,</a:t>
            </a:r>
            <a:endParaRPr lang="cs-CZ" sz="16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rgbClr val="3C3C8C"/>
                </a:solidFill>
              </a:rPr>
              <a:t>od svého vzniku byla zamýšlena jako technologie pro vzájemnou komunikaci počítačů,</a:t>
            </a: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rgbClr val="3C3C8C"/>
                </a:solidFill>
              </a:rPr>
              <a:t>první </a:t>
            </a:r>
            <a:r>
              <a:rPr lang="cs-CZ" sz="1600" dirty="0">
                <a:solidFill>
                  <a:srgbClr val="3C3C8C"/>
                </a:solidFill>
              </a:rPr>
              <a:t>verze Ethernetu dosahovala přenosové rychlosti 2,94 </a:t>
            </a:r>
            <a:r>
              <a:rPr lang="cs-CZ" sz="1600" dirty="0" err="1">
                <a:solidFill>
                  <a:srgbClr val="3C3C8C"/>
                </a:solidFill>
              </a:rPr>
              <a:t>Mbit</a:t>
            </a:r>
            <a:r>
              <a:rPr lang="cs-CZ" sz="1600" dirty="0">
                <a:solidFill>
                  <a:srgbClr val="3C3C8C"/>
                </a:solidFill>
              </a:rPr>
              <a:t>/s a jako přenosové medium využívala koaxiální </a:t>
            </a:r>
            <a:r>
              <a:rPr lang="cs-CZ" sz="1600" dirty="0" smtClean="0">
                <a:solidFill>
                  <a:srgbClr val="3C3C8C"/>
                </a:solidFill>
              </a:rPr>
              <a:t>kabel</a:t>
            </a:r>
            <a:r>
              <a:rPr lang="cs-CZ" sz="1600" dirty="0">
                <a:solidFill>
                  <a:srgbClr val="3C3C8C"/>
                </a:solidFill>
              </a:rPr>
              <a:t>,</a:t>
            </a:r>
            <a:endParaRPr lang="cs-CZ" sz="16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rgbClr val="3C3C8C"/>
                </a:solidFill>
              </a:rPr>
              <a:t>k </a:t>
            </a:r>
            <a:r>
              <a:rPr lang="cs-CZ" sz="1600" dirty="0">
                <a:solidFill>
                  <a:srgbClr val="3C3C8C"/>
                </a:solidFill>
              </a:rPr>
              <a:t>firmě Xerox přidaly firmy Intel a DEC, společně </a:t>
            </a:r>
            <a:r>
              <a:rPr lang="cs-CZ" sz="1600" dirty="0" smtClean="0">
                <a:solidFill>
                  <a:srgbClr val="3C3C8C"/>
                </a:solidFill>
              </a:rPr>
              <a:t>vytvořily technologii později standardizovanou mezinárodní organizací organizaci IEEE (</a:t>
            </a:r>
            <a:r>
              <a:rPr lang="en-US" sz="1600" dirty="0">
                <a:solidFill>
                  <a:srgbClr val="3C3C8C"/>
                </a:solidFill>
              </a:rPr>
              <a:t>he Institute of Electrical and Electronics Engineers</a:t>
            </a:r>
            <a:r>
              <a:rPr lang="cs-CZ" sz="1600" dirty="0" smtClean="0">
                <a:solidFill>
                  <a:srgbClr val="3C3C8C"/>
                </a:solidFill>
              </a:rPr>
              <a:t>),</a:t>
            </a:r>
          </a:p>
          <a:p>
            <a:pPr marL="285750" lvl="1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rgbClr val="3C3C8C"/>
                </a:solidFill>
              </a:rPr>
              <a:t>první </a:t>
            </a:r>
            <a:r>
              <a:rPr lang="cs-CZ" sz="1600" dirty="0">
                <a:solidFill>
                  <a:srgbClr val="3C3C8C"/>
                </a:solidFill>
              </a:rPr>
              <a:t>standard Ethernet byl publikován v roce 1985.</a:t>
            </a:r>
            <a:endParaRPr lang="cs-CZ" sz="16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Zařízení pro telekomunikační sítě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580009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7" y="1351298"/>
            <a:ext cx="9071993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Zařízení a technologie pro WLAN </a:t>
            </a: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Bezdrátové lokální sítě se odlišují vlastní zkratkou </a:t>
            </a:r>
            <a:r>
              <a:rPr lang="cs-CZ" sz="2000" dirty="0" smtClean="0">
                <a:solidFill>
                  <a:srgbClr val="C00000"/>
                </a:solidFill>
              </a:rPr>
              <a:t>WLAN </a:t>
            </a:r>
            <a:r>
              <a:rPr lang="cs-CZ" sz="2000" dirty="0" smtClean="0">
                <a:solidFill>
                  <a:srgbClr val="3C3C8C"/>
                </a:solidFill>
              </a:rPr>
              <a:t>(</a:t>
            </a:r>
            <a:r>
              <a:rPr lang="cs-CZ" sz="2000" dirty="0" err="1" smtClean="0">
                <a:solidFill>
                  <a:srgbClr val="C00000"/>
                </a:solidFill>
              </a:rPr>
              <a:t>Wireless</a:t>
            </a:r>
            <a:r>
              <a:rPr lang="cs-CZ" sz="2000" dirty="0" smtClean="0">
                <a:solidFill>
                  <a:srgbClr val="C00000"/>
                </a:solidFill>
              </a:rPr>
              <a:t> LAN</a:t>
            </a:r>
            <a:r>
              <a:rPr lang="cs-CZ" sz="2000" dirty="0" smtClean="0">
                <a:solidFill>
                  <a:srgbClr val="3C3C8C"/>
                </a:solidFill>
              </a:rPr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Jako přenosové médium se využívá vzduch, což dává možnost volného pohybu koncovému terminálu uživatele.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WLAN je standardizována mezinárodní organizací IEEE celá skupina technologií, které jsou shrnuty v dokumentu IEEE 802.11 (s obchodní zkratkou </a:t>
            </a:r>
            <a:r>
              <a:rPr lang="cs-CZ" sz="2000" dirty="0" smtClean="0">
                <a:solidFill>
                  <a:srgbClr val="C00000"/>
                </a:solidFill>
              </a:rPr>
              <a:t>Wi-Fi</a:t>
            </a:r>
            <a:r>
              <a:rPr lang="cs-CZ" sz="2000" dirty="0" smtClean="0">
                <a:solidFill>
                  <a:srgbClr val="3C3C8C"/>
                </a:solidFill>
              </a:rPr>
              <a:t>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Nejčetnějšími technologiemi jsou: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IEEE </a:t>
            </a:r>
            <a:r>
              <a:rPr lang="cs-CZ" dirty="0">
                <a:solidFill>
                  <a:srgbClr val="3C3C8C"/>
                </a:solidFill>
              </a:rPr>
              <a:t>802.11g – </a:t>
            </a:r>
            <a:r>
              <a:rPr lang="cs-CZ" dirty="0" smtClean="0">
                <a:solidFill>
                  <a:srgbClr val="3C3C8C"/>
                </a:solidFill>
              </a:rPr>
              <a:t>standard schválený v </a:t>
            </a:r>
            <a:r>
              <a:rPr lang="cs-CZ" dirty="0">
                <a:solidFill>
                  <a:srgbClr val="3C3C8C"/>
                </a:solidFill>
              </a:rPr>
              <a:t>roce 2003 </a:t>
            </a:r>
            <a:r>
              <a:rPr lang="cs-CZ" dirty="0" smtClean="0">
                <a:solidFill>
                  <a:srgbClr val="3C3C8C"/>
                </a:solidFill>
              </a:rPr>
              <a:t>je </a:t>
            </a:r>
            <a:r>
              <a:rPr lang="cs-CZ" dirty="0">
                <a:solidFill>
                  <a:srgbClr val="3C3C8C"/>
                </a:solidFill>
              </a:rPr>
              <a:t>specifikován pro kmitočet 2,4 GHz. Teoreticky dosažitelná přenosová rychlost je až 54 </a:t>
            </a:r>
            <a:r>
              <a:rPr lang="cs-CZ" dirty="0" err="1">
                <a:solidFill>
                  <a:srgbClr val="3C3C8C"/>
                </a:solidFill>
              </a:rPr>
              <a:t>Mbit</a:t>
            </a:r>
            <a:r>
              <a:rPr lang="cs-CZ" dirty="0">
                <a:solidFill>
                  <a:srgbClr val="3C3C8C"/>
                </a:solidFill>
              </a:rPr>
              <a:t>/s</a:t>
            </a:r>
            <a:r>
              <a:rPr lang="cs-CZ" dirty="0" smtClean="0">
                <a:solidFill>
                  <a:srgbClr val="3C3C8C"/>
                </a:solidFill>
              </a:rPr>
              <a:t>.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>
                <a:solidFill>
                  <a:srgbClr val="3C3C8C"/>
                </a:solidFill>
              </a:rPr>
              <a:t>IEEE </a:t>
            </a:r>
            <a:r>
              <a:rPr lang="cs-CZ" dirty="0">
                <a:solidFill>
                  <a:srgbClr val="3C3C8C"/>
                </a:solidFill>
              </a:rPr>
              <a:t>802.11n – </a:t>
            </a:r>
            <a:r>
              <a:rPr lang="cs-CZ" dirty="0" smtClean="0">
                <a:solidFill>
                  <a:srgbClr val="3C3C8C"/>
                </a:solidFill>
              </a:rPr>
              <a:t>Je novější standard s odlišnými principy vysílání a příjmu dat prostřednictvím </a:t>
            </a:r>
            <a:r>
              <a:rPr lang="cs-CZ" dirty="0">
                <a:solidFill>
                  <a:srgbClr val="3C3C8C"/>
                </a:solidFill>
              </a:rPr>
              <a:t>více antén tzv. </a:t>
            </a:r>
            <a:r>
              <a:rPr lang="cs-CZ" dirty="0">
                <a:solidFill>
                  <a:srgbClr val="C00000"/>
                </a:solidFill>
              </a:rPr>
              <a:t>MIMO </a:t>
            </a:r>
            <a:r>
              <a:rPr lang="cs-CZ" dirty="0">
                <a:solidFill>
                  <a:srgbClr val="3C3C8C"/>
                </a:solidFill>
              </a:rPr>
              <a:t>(</a:t>
            </a:r>
            <a:r>
              <a:rPr lang="cs-CZ" dirty="0" err="1">
                <a:solidFill>
                  <a:srgbClr val="3C3C8C"/>
                </a:solidFill>
              </a:rPr>
              <a:t>Multiple</a:t>
            </a:r>
            <a:r>
              <a:rPr lang="cs-CZ" dirty="0">
                <a:solidFill>
                  <a:srgbClr val="3C3C8C"/>
                </a:solidFill>
              </a:rPr>
              <a:t> Input </a:t>
            </a:r>
            <a:r>
              <a:rPr lang="cs-CZ" dirty="0" err="1">
                <a:solidFill>
                  <a:srgbClr val="3C3C8C"/>
                </a:solidFill>
              </a:rPr>
              <a:t>Multiple</a:t>
            </a:r>
            <a:r>
              <a:rPr lang="cs-CZ" dirty="0">
                <a:solidFill>
                  <a:srgbClr val="3C3C8C"/>
                </a:solidFill>
              </a:rPr>
              <a:t> Output). Teoretické limity v maximální dosažitelné přenosové rychlosti se posunuly až k 600 Mbit/s. Reálně však se zatím pohybujeme na hodnotě 300 Mbit/s</a:t>
            </a:r>
            <a:r>
              <a:rPr lang="cs-CZ" dirty="0" smtClean="0">
                <a:solidFill>
                  <a:srgbClr val="3C3C8C"/>
                </a:solidFill>
              </a:rPr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Zařízení pro telekomunikační sítě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318562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7" y="1351298"/>
            <a:ext cx="8975173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Telekomunikační síť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Telekomunikační sítě jsou budovány za účelem poskytování služeb, jako je telefonie (</a:t>
            </a:r>
            <a:r>
              <a:rPr lang="cs-CZ" sz="2000" dirty="0" err="1"/>
              <a:t>voice</a:t>
            </a:r>
            <a:r>
              <a:rPr lang="cs-CZ" sz="2000" dirty="0"/>
              <a:t>), televize, přístup k síti Internet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Telekomunikační sítí rozumíme soubor </a:t>
            </a:r>
            <a:r>
              <a:rPr lang="cs-CZ" sz="2000" dirty="0">
                <a:solidFill>
                  <a:srgbClr val="3C3C8C"/>
                </a:solidFill>
              </a:rPr>
              <a:t>vzájemně propojených telekomunikačních zařízení, který umožňuje přenos informace mezi koncovými body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Zařízení pro telekomunikační sítě</a:t>
            </a:r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567" y="3259518"/>
            <a:ext cx="5316613" cy="3065913"/>
          </a:xfrm>
          <a:prstGeom prst="rect">
            <a:avLst/>
          </a:prstGeom>
        </p:spPr>
      </p:pic>
      <p:sp>
        <p:nvSpPr>
          <p:cNvPr id="12" name="TextovéPole 11"/>
          <p:cNvSpPr txBox="1"/>
          <p:nvPr/>
        </p:nvSpPr>
        <p:spPr>
          <a:xfrm>
            <a:off x="199907" y="3871130"/>
            <a:ext cx="3737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rgbClr val="000000"/>
                </a:solidFill>
              </a:rPr>
              <a:t>Reálná </a:t>
            </a:r>
            <a:r>
              <a:rPr lang="cs-CZ" sz="1600" b="1" dirty="0">
                <a:solidFill>
                  <a:srgbClr val="000000"/>
                </a:solidFill>
              </a:rPr>
              <a:t>topologie páteřní sítě společnosti CESNET, z. s. p. o. </a:t>
            </a:r>
            <a:endParaRPr lang="cs-CZ" sz="1600" b="1" dirty="0" smtClean="0">
              <a:solidFill>
                <a:srgbClr val="000000"/>
              </a:solidFill>
            </a:endParaRPr>
          </a:p>
          <a:p>
            <a:r>
              <a:rPr lang="cs-CZ" sz="1600" b="1" dirty="0" smtClean="0">
                <a:solidFill>
                  <a:srgbClr val="000000"/>
                </a:solidFill>
              </a:rPr>
              <a:t>(</a:t>
            </a:r>
            <a:r>
              <a:rPr lang="cs-CZ" sz="1600" b="1" dirty="0">
                <a:solidFill>
                  <a:srgbClr val="000000"/>
                </a:solidFill>
              </a:rPr>
              <a:t>zdroj http://www.cesnet.cz/), která je akademickou sítí ČR propojující, výzkumné instituce univerzity a řadu dalších škol.</a:t>
            </a:r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7" y="1351298"/>
            <a:ext cx="8975173" cy="49295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Dělení telekomunikačních sítí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Telekomunikační sítě můžeme obecně rozdělit do </a:t>
            </a:r>
            <a:r>
              <a:rPr lang="cs-CZ" sz="2000" dirty="0" smtClean="0">
                <a:solidFill>
                  <a:srgbClr val="C00000"/>
                </a:solidFill>
              </a:rPr>
              <a:t>tří úrovní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Každá úroveň má svoje specifické úkoly.</a:t>
            </a: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plnění specifických úkolů se v každé úrovni telekomunikační sítě využívají telekomunikační zařízení, které pracují na odlišných principech.</a:t>
            </a: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Základní dělení sítí je: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Páteřní síť </a:t>
            </a:r>
            <a:r>
              <a:rPr lang="cs-CZ" sz="2000" dirty="0">
                <a:solidFill>
                  <a:srgbClr val="3C3C8C"/>
                </a:solidFill>
              </a:rPr>
              <a:t>– </a:t>
            </a:r>
            <a:r>
              <a:rPr lang="cs-CZ" sz="2000" dirty="0">
                <a:solidFill>
                  <a:srgbClr val="C00000"/>
                </a:solidFill>
              </a:rPr>
              <a:t>WAN</a:t>
            </a:r>
            <a:r>
              <a:rPr lang="cs-CZ" sz="2000" dirty="0">
                <a:solidFill>
                  <a:srgbClr val="3C3C8C"/>
                </a:solidFill>
              </a:rPr>
              <a:t> (</a:t>
            </a:r>
            <a:r>
              <a:rPr lang="cs-CZ" sz="2000" dirty="0" err="1">
                <a:solidFill>
                  <a:srgbClr val="3C3C8C"/>
                </a:solidFill>
              </a:rPr>
              <a:t>Wide</a:t>
            </a:r>
            <a:r>
              <a:rPr lang="cs-CZ" sz="2000" dirty="0">
                <a:solidFill>
                  <a:srgbClr val="3C3C8C"/>
                </a:solidFill>
              </a:rPr>
              <a:t> Area Network)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Přístupová síť – </a:t>
            </a:r>
            <a:r>
              <a:rPr lang="cs-CZ" sz="2000" dirty="0" smtClean="0">
                <a:solidFill>
                  <a:srgbClr val="C00000"/>
                </a:solidFill>
              </a:rPr>
              <a:t>AN</a:t>
            </a:r>
            <a:r>
              <a:rPr lang="cs-CZ" sz="2000" dirty="0" smtClean="0">
                <a:solidFill>
                  <a:srgbClr val="3C3C8C"/>
                </a:solidFill>
              </a:rPr>
              <a:t> (</a:t>
            </a:r>
            <a:r>
              <a:rPr lang="cs-CZ" sz="2000" dirty="0" err="1" smtClean="0">
                <a:solidFill>
                  <a:srgbClr val="3C3C8C"/>
                </a:solidFill>
              </a:rPr>
              <a:t>Acces</a:t>
            </a:r>
            <a:r>
              <a:rPr lang="cs-CZ" sz="2000" dirty="0" smtClean="0">
                <a:solidFill>
                  <a:srgbClr val="3C3C8C"/>
                </a:solidFill>
              </a:rPr>
              <a:t> Network)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Lokální síť – </a:t>
            </a:r>
            <a:r>
              <a:rPr lang="cs-CZ" sz="2000" dirty="0" smtClean="0">
                <a:solidFill>
                  <a:srgbClr val="C00000"/>
                </a:solidFill>
              </a:rPr>
              <a:t>LAN</a:t>
            </a:r>
            <a:r>
              <a:rPr lang="cs-CZ" sz="2000" dirty="0" smtClean="0">
                <a:solidFill>
                  <a:srgbClr val="3C3C8C"/>
                </a:solidFill>
              </a:rPr>
              <a:t> (</a:t>
            </a:r>
            <a:r>
              <a:rPr lang="cs-CZ" sz="2000" dirty="0" err="1" smtClean="0">
                <a:solidFill>
                  <a:srgbClr val="3C3C8C"/>
                </a:solidFill>
              </a:rPr>
              <a:t>Local</a:t>
            </a:r>
            <a:r>
              <a:rPr lang="cs-CZ" sz="2000" dirty="0" smtClean="0">
                <a:solidFill>
                  <a:srgbClr val="3C3C8C"/>
                </a:solidFill>
              </a:rPr>
              <a:t> Area Network)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V případě velkých městských aglomerací, které jsou specifické vysokou hustotou obyvatelstva, je možné se setkat </a:t>
            </a:r>
            <a:r>
              <a:rPr lang="cs-CZ" sz="2000" dirty="0" smtClean="0">
                <a:solidFill>
                  <a:srgbClr val="3C3C8C"/>
                </a:solidFill>
              </a:rPr>
              <a:t>i se </a:t>
            </a:r>
            <a:r>
              <a:rPr lang="cs-CZ" sz="2000" dirty="0">
                <a:solidFill>
                  <a:srgbClr val="3C3C8C"/>
                </a:solidFill>
              </a:rPr>
              <a:t>zkratkou </a:t>
            </a:r>
            <a:r>
              <a:rPr lang="cs-CZ" sz="2000" dirty="0">
                <a:solidFill>
                  <a:srgbClr val="C00000"/>
                </a:solidFill>
              </a:rPr>
              <a:t>MAN</a:t>
            </a:r>
            <a:r>
              <a:rPr lang="cs-CZ" sz="2000" dirty="0">
                <a:solidFill>
                  <a:srgbClr val="3C3C8C"/>
                </a:solidFill>
              </a:rPr>
              <a:t> (Metropolitan Area Network). Takto se označuje síť s charakteristikami WAN ovšem </a:t>
            </a:r>
            <a:r>
              <a:rPr lang="cs-CZ" sz="2000" dirty="0" smtClean="0">
                <a:solidFill>
                  <a:srgbClr val="3C3C8C"/>
                </a:solidFill>
              </a:rPr>
              <a:t>pouze v působnosti </a:t>
            </a:r>
            <a:r>
              <a:rPr lang="cs-CZ" sz="2000" dirty="0">
                <a:solidFill>
                  <a:srgbClr val="3C3C8C"/>
                </a:solidFill>
              </a:rPr>
              <a:t>rozsáhlejší městské aglomerace.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Zařízení pro telekomunikační sítě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227464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Obdélník 117"/>
          <p:cNvSpPr/>
          <p:nvPr/>
        </p:nvSpPr>
        <p:spPr>
          <a:xfrm>
            <a:off x="2077471" y="2880091"/>
            <a:ext cx="3052367" cy="710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FF0000"/>
                </a:solidFill>
              </a:rPr>
              <a:t>Metropolitní síť MAN</a:t>
            </a:r>
          </a:p>
          <a:p>
            <a:pPr algn="ctr"/>
            <a:r>
              <a:rPr lang="cs-CZ" sz="1200" b="1" dirty="0" smtClean="0">
                <a:solidFill>
                  <a:srgbClr val="FF0000"/>
                </a:solidFill>
              </a:rPr>
              <a:t>PDH/SDH/OTH/ATM/Ethernet</a:t>
            </a:r>
          </a:p>
        </p:txBody>
      </p:sp>
      <p:sp>
        <p:nvSpPr>
          <p:cNvPr id="123" name="Mrak 122"/>
          <p:cNvSpPr/>
          <p:nvPr/>
        </p:nvSpPr>
        <p:spPr>
          <a:xfrm>
            <a:off x="3449457" y="1387339"/>
            <a:ext cx="2049958" cy="1617147"/>
          </a:xfrm>
          <a:prstGeom prst="cloud">
            <a:avLst/>
          </a:prstGeom>
          <a:noFill/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2" name="Obdélník 131"/>
          <p:cNvSpPr/>
          <p:nvPr/>
        </p:nvSpPr>
        <p:spPr>
          <a:xfrm>
            <a:off x="5445000" y="1314228"/>
            <a:ext cx="3712078" cy="379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CC9900"/>
                </a:solidFill>
              </a:rPr>
              <a:t>Bezdrátová přístupová síť (AN)</a:t>
            </a:r>
          </a:p>
          <a:p>
            <a:pPr algn="ctr"/>
            <a:r>
              <a:rPr lang="cs-CZ" sz="1200" b="1" dirty="0" smtClean="0">
                <a:solidFill>
                  <a:srgbClr val="CC9900"/>
                </a:solidFill>
              </a:rPr>
              <a:t>technologie </a:t>
            </a:r>
            <a:r>
              <a:rPr lang="cs-CZ" sz="1200" b="1" dirty="0" err="1" smtClean="0">
                <a:solidFill>
                  <a:srgbClr val="CC9900"/>
                </a:solidFill>
              </a:rPr>
              <a:t>WiMAX</a:t>
            </a:r>
            <a:r>
              <a:rPr lang="cs-CZ" sz="1200" b="1" dirty="0" smtClean="0">
                <a:solidFill>
                  <a:srgbClr val="CC9900"/>
                </a:solidFill>
              </a:rPr>
              <a:t> (eventuálně UMTS/LTE a </a:t>
            </a:r>
            <a:r>
              <a:rPr lang="cs-CZ" sz="1200" b="1" dirty="0" err="1" smtClean="0">
                <a:solidFill>
                  <a:srgbClr val="CC9900"/>
                </a:solidFill>
              </a:rPr>
              <a:t>WiFi</a:t>
            </a:r>
            <a:r>
              <a:rPr lang="cs-CZ" sz="1200" b="1" dirty="0" smtClean="0">
                <a:solidFill>
                  <a:srgbClr val="CC9900"/>
                </a:solidFill>
              </a:rPr>
              <a:t>)</a:t>
            </a:r>
            <a:endParaRPr lang="cs-CZ" sz="1200" b="1" dirty="0">
              <a:solidFill>
                <a:srgbClr val="CC9900"/>
              </a:solidFill>
            </a:endParaRPr>
          </a:p>
        </p:txBody>
      </p:sp>
      <p:sp>
        <p:nvSpPr>
          <p:cNvPr id="428" name="Mrak 427"/>
          <p:cNvSpPr/>
          <p:nvPr/>
        </p:nvSpPr>
        <p:spPr>
          <a:xfrm>
            <a:off x="92819" y="3243188"/>
            <a:ext cx="2816993" cy="2046351"/>
          </a:xfrm>
          <a:prstGeom prst="cloud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>
          <a:xfrm>
            <a:off x="7805738" y="6191250"/>
            <a:ext cx="588962" cy="323850"/>
          </a:xfrm>
        </p:spPr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Zařízení pro telekomunikační sítě</a:t>
            </a:r>
            <a:endParaRPr lang="cs-CZ" dirty="0"/>
          </a:p>
        </p:txBody>
      </p:sp>
      <p:pic>
        <p:nvPicPr>
          <p:cNvPr id="46" name="Picture 28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317" y="2412711"/>
            <a:ext cx="504056" cy="36004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28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193" y="2416782"/>
            <a:ext cx="504056" cy="36004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28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967" y="2416782"/>
            <a:ext cx="504056" cy="36004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3" name="Přímá spojnice 52"/>
          <p:cNvCxnSpPr>
            <a:stCxn id="72" idx="3"/>
            <a:endCxn id="9" idx="1"/>
          </p:cNvCxnSpPr>
          <p:nvPr/>
        </p:nvCxnSpPr>
        <p:spPr>
          <a:xfrm>
            <a:off x="5493015" y="4496547"/>
            <a:ext cx="1679761" cy="14110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Přímá spojnice 53"/>
          <p:cNvCxnSpPr>
            <a:stCxn id="72" idx="3"/>
            <a:endCxn id="97" idx="1"/>
          </p:cNvCxnSpPr>
          <p:nvPr/>
        </p:nvCxnSpPr>
        <p:spPr>
          <a:xfrm>
            <a:off x="5493015" y="4496547"/>
            <a:ext cx="364892" cy="542989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Skupina 75"/>
          <p:cNvGrpSpPr/>
          <p:nvPr/>
        </p:nvGrpSpPr>
        <p:grpSpPr>
          <a:xfrm>
            <a:off x="5820998" y="5004722"/>
            <a:ext cx="252028" cy="237727"/>
            <a:chOff x="6433341" y="4832922"/>
            <a:chExt cx="252028" cy="237727"/>
          </a:xfrm>
        </p:grpSpPr>
        <p:sp>
          <p:nvSpPr>
            <p:cNvPr id="97" name="Ovál 96"/>
            <p:cNvSpPr/>
            <p:nvPr/>
          </p:nvSpPr>
          <p:spPr>
            <a:xfrm>
              <a:off x="6433341" y="4832922"/>
              <a:ext cx="252028" cy="237727"/>
            </a:xfrm>
            <a:prstGeom prst="ellipse">
              <a:avLst/>
            </a:prstGeom>
            <a:noFill/>
            <a:ln w="158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98" name="Přímá spojnice se šipkou 97"/>
            <p:cNvCxnSpPr>
              <a:endCxn id="97" idx="5"/>
            </p:cNvCxnSpPr>
            <p:nvPr/>
          </p:nvCxnSpPr>
          <p:spPr>
            <a:xfrm>
              <a:off x="6476480" y="4883524"/>
              <a:ext cx="171980" cy="152311"/>
            </a:xfrm>
            <a:prstGeom prst="straightConnector1">
              <a:avLst/>
            </a:prstGeom>
            <a:ln w="15875">
              <a:solidFill>
                <a:srgbClr val="000000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Přímá spojnice se šipkou 98"/>
            <p:cNvCxnSpPr>
              <a:endCxn id="97" idx="6"/>
            </p:cNvCxnSpPr>
            <p:nvPr/>
          </p:nvCxnSpPr>
          <p:spPr>
            <a:xfrm flipV="1">
              <a:off x="6559355" y="4951786"/>
              <a:ext cx="126014" cy="7893"/>
            </a:xfrm>
            <a:prstGeom prst="straightConnector1">
              <a:avLst/>
            </a:prstGeom>
            <a:ln w="15875">
              <a:solidFill>
                <a:srgbClr val="000000"/>
              </a:solidFill>
              <a:headEnd type="non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Přímá spojnice se šipkou 99"/>
            <p:cNvCxnSpPr>
              <a:endCxn id="97" idx="4"/>
            </p:cNvCxnSpPr>
            <p:nvPr/>
          </p:nvCxnSpPr>
          <p:spPr>
            <a:xfrm flipH="1">
              <a:off x="6559355" y="4959679"/>
              <a:ext cx="3115" cy="110970"/>
            </a:xfrm>
            <a:prstGeom prst="straightConnector1">
              <a:avLst/>
            </a:prstGeom>
            <a:ln w="15875">
              <a:solidFill>
                <a:srgbClr val="000000"/>
              </a:solidFill>
              <a:headEnd type="non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7" name="Přímá spojnice 76"/>
          <p:cNvCxnSpPr>
            <a:stCxn id="97" idx="5"/>
            <a:endCxn id="18" idx="1"/>
          </p:cNvCxnSpPr>
          <p:nvPr/>
        </p:nvCxnSpPr>
        <p:spPr>
          <a:xfrm>
            <a:off x="6036117" y="5207635"/>
            <a:ext cx="849068" cy="465234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Přímá spojnice 77"/>
          <p:cNvCxnSpPr>
            <a:stCxn id="97" idx="4"/>
          </p:cNvCxnSpPr>
          <p:nvPr/>
        </p:nvCxnSpPr>
        <p:spPr>
          <a:xfrm flipH="1">
            <a:off x="5430189" y="5242449"/>
            <a:ext cx="516823" cy="1058404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8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126" y="3262369"/>
            <a:ext cx="392130" cy="26457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8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047" y="3262369"/>
            <a:ext cx="392130" cy="26457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8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527" y="3262369"/>
            <a:ext cx="392130" cy="26457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Skupina 15"/>
          <p:cNvGrpSpPr/>
          <p:nvPr/>
        </p:nvGrpSpPr>
        <p:grpSpPr>
          <a:xfrm>
            <a:off x="6205956" y="3017725"/>
            <a:ext cx="2372602" cy="158744"/>
            <a:chOff x="1954228" y="5661248"/>
            <a:chExt cx="2185724" cy="432048"/>
          </a:xfrm>
        </p:grpSpPr>
        <p:sp>
          <p:nvSpPr>
            <p:cNvPr id="101" name="Kosoúhelník 100"/>
            <p:cNvSpPr/>
            <p:nvPr/>
          </p:nvSpPr>
          <p:spPr>
            <a:xfrm>
              <a:off x="1954228" y="5661248"/>
              <a:ext cx="2185724" cy="432048"/>
            </a:xfrm>
            <a:prstGeom prst="parallelogram">
              <a:avLst>
                <a:gd name="adj" fmla="val 9202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sz="900"/>
            </a:p>
          </p:txBody>
        </p:sp>
        <p:cxnSp>
          <p:nvCxnSpPr>
            <p:cNvPr id="102" name="Přímá spojnice 101"/>
            <p:cNvCxnSpPr>
              <a:stCxn id="101" idx="5"/>
              <a:endCxn id="101" idx="2"/>
            </p:cNvCxnSpPr>
            <p:nvPr/>
          </p:nvCxnSpPr>
          <p:spPr>
            <a:xfrm>
              <a:off x="2025460" y="5877272"/>
              <a:ext cx="2043259" cy="0"/>
            </a:xfrm>
            <a:prstGeom prst="line">
              <a:avLst/>
            </a:prstGeom>
            <a:ln w="31750" cmpd="dbl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Přímá spojnice 102"/>
            <p:cNvCxnSpPr/>
            <p:nvPr/>
          </p:nvCxnSpPr>
          <p:spPr>
            <a:xfrm>
              <a:off x="1954228" y="6021288"/>
              <a:ext cx="2146748" cy="0"/>
            </a:xfrm>
            <a:prstGeom prst="line">
              <a:avLst/>
            </a:prstGeom>
            <a:ln w="9525" cmpd="sng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Přímá spojnice 103"/>
            <p:cNvCxnSpPr/>
            <p:nvPr/>
          </p:nvCxnSpPr>
          <p:spPr>
            <a:xfrm>
              <a:off x="1972492" y="5733256"/>
              <a:ext cx="2128485" cy="0"/>
            </a:xfrm>
            <a:prstGeom prst="line">
              <a:avLst/>
            </a:prstGeom>
            <a:ln w="9525" cmpd="sng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Přímá spojnice 30"/>
          <p:cNvCxnSpPr>
            <a:endCxn id="15" idx="2"/>
          </p:cNvCxnSpPr>
          <p:nvPr/>
        </p:nvCxnSpPr>
        <p:spPr>
          <a:xfrm flipV="1">
            <a:off x="6922592" y="3526943"/>
            <a:ext cx="0" cy="9938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Přímá spojnice 31"/>
          <p:cNvCxnSpPr>
            <a:endCxn id="14" idx="2"/>
          </p:cNvCxnSpPr>
          <p:nvPr/>
        </p:nvCxnSpPr>
        <p:spPr>
          <a:xfrm flipV="1">
            <a:off x="7563111" y="3526943"/>
            <a:ext cx="0" cy="14131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Přímá spojnice 32"/>
          <p:cNvCxnSpPr>
            <a:endCxn id="12" idx="2"/>
          </p:cNvCxnSpPr>
          <p:nvPr/>
        </p:nvCxnSpPr>
        <p:spPr>
          <a:xfrm flipV="1">
            <a:off x="8355190" y="3526943"/>
            <a:ext cx="0" cy="18792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33"/>
          <p:cNvCxnSpPr/>
          <p:nvPr/>
        </p:nvCxnSpPr>
        <p:spPr>
          <a:xfrm flipH="1">
            <a:off x="5731918" y="3714869"/>
            <a:ext cx="2623273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Přímá spojnice 34"/>
          <p:cNvCxnSpPr/>
          <p:nvPr/>
        </p:nvCxnSpPr>
        <p:spPr>
          <a:xfrm flipH="1">
            <a:off x="5821706" y="3668261"/>
            <a:ext cx="174325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Přímá spojnice 35"/>
          <p:cNvCxnSpPr/>
          <p:nvPr/>
        </p:nvCxnSpPr>
        <p:spPr>
          <a:xfrm flipH="1">
            <a:off x="5841990" y="3626331"/>
            <a:ext cx="108060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Přímá spojnice 36"/>
          <p:cNvCxnSpPr>
            <a:endCxn id="17" idx="2"/>
          </p:cNvCxnSpPr>
          <p:nvPr/>
        </p:nvCxnSpPr>
        <p:spPr>
          <a:xfrm flipH="1" flipV="1">
            <a:off x="5802247" y="3518043"/>
            <a:ext cx="39742" cy="10828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Přímá spojnice 37"/>
          <p:cNvCxnSpPr>
            <a:endCxn id="17" idx="2"/>
          </p:cNvCxnSpPr>
          <p:nvPr/>
        </p:nvCxnSpPr>
        <p:spPr>
          <a:xfrm flipH="1" flipV="1">
            <a:off x="5802247" y="3518043"/>
            <a:ext cx="19871" cy="15021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římá spojnice 38"/>
          <p:cNvCxnSpPr>
            <a:endCxn id="17" idx="2"/>
          </p:cNvCxnSpPr>
          <p:nvPr/>
        </p:nvCxnSpPr>
        <p:spPr>
          <a:xfrm flipV="1">
            <a:off x="5731918" y="3518043"/>
            <a:ext cx="70329" cy="19682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Přímá spojnice 39"/>
          <p:cNvCxnSpPr/>
          <p:nvPr/>
        </p:nvCxnSpPr>
        <p:spPr>
          <a:xfrm flipV="1">
            <a:off x="6500358" y="2766175"/>
            <a:ext cx="0" cy="9938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Přímá spojnice 40"/>
          <p:cNvCxnSpPr/>
          <p:nvPr/>
        </p:nvCxnSpPr>
        <p:spPr>
          <a:xfrm flipV="1">
            <a:off x="7132911" y="2766175"/>
            <a:ext cx="0" cy="14131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Přímá spojnice 41"/>
          <p:cNvCxnSpPr/>
          <p:nvPr/>
        </p:nvCxnSpPr>
        <p:spPr>
          <a:xfrm flipV="1">
            <a:off x="7924990" y="2766175"/>
            <a:ext cx="0" cy="18792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římá spojnice 42"/>
          <p:cNvCxnSpPr/>
          <p:nvPr/>
        </p:nvCxnSpPr>
        <p:spPr>
          <a:xfrm flipH="1">
            <a:off x="5886249" y="2954101"/>
            <a:ext cx="203874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nice 43"/>
          <p:cNvCxnSpPr/>
          <p:nvPr/>
        </p:nvCxnSpPr>
        <p:spPr>
          <a:xfrm flipH="1">
            <a:off x="5841989" y="2907493"/>
            <a:ext cx="1292768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nice 44"/>
          <p:cNvCxnSpPr/>
          <p:nvPr/>
        </p:nvCxnSpPr>
        <p:spPr>
          <a:xfrm flipH="1">
            <a:off x="5798508" y="2865562"/>
            <a:ext cx="703945" cy="15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Přímá spojnice 47"/>
          <p:cNvCxnSpPr>
            <a:stCxn id="17" idx="0"/>
          </p:cNvCxnSpPr>
          <p:nvPr/>
        </p:nvCxnSpPr>
        <p:spPr>
          <a:xfrm flipV="1">
            <a:off x="5802247" y="2959716"/>
            <a:ext cx="84002" cy="244192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48"/>
          <p:cNvCxnSpPr>
            <a:stCxn id="17" idx="0"/>
          </p:cNvCxnSpPr>
          <p:nvPr/>
        </p:nvCxnSpPr>
        <p:spPr>
          <a:xfrm flipV="1">
            <a:off x="5802247" y="2907493"/>
            <a:ext cx="39742" cy="29641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Přímá spojnice 49"/>
          <p:cNvCxnSpPr>
            <a:stCxn id="17" idx="0"/>
          </p:cNvCxnSpPr>
          <p:nvPr/>
        </p:nvCxnSpPr>
        <p:spPr>
          <a:xfrm flipH="1" flipV="1">
            <a:off x="5798508" y="2865562"/>
            <a:ext cx="3740" cy="33834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Přímá spojnice 57"/>
          <p:cNvCxnSpPr>
            <a:stCxn id="275" idx="2"/>
            <a:endCxn id="273" idx="0"/>
          </p:cNvCxnSpPr>
          <p:nvPr/>
        </p:nvCxnSpPr>
        <p:spPr>
          <a:xfrm>
            <a:off x="1999798" y="3546759"/>
            <a:ext cx="822813" cy="439605"/>
          </a:xfrm>
          <a:prstGeom prst="line">
            <a:avLst/>
          </a:prstGeom>
          <a:ln w="158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Přímá spojnice 62"/>
          <p:cNvCxnSpPr>
            <a:stCxn id="153" idx="3"/>
            <a:endCxn id="276" idx="1"/>
          </p:cNvCxnSpPr>
          <p:nvPr/>
        </p:nvCxnSpPr>
        <p:spPr>
          <a:xfrm>
            <a:off x="463524" y="3800173"/>
            <a:ext cx="1079080" cy="1236840"/>
          </a:xfrm>
          <a:prstGeom prst="line">
            <a:avLst/>
          </a:prstGeom>
          <a:ln w="158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Přímá spojnice 106"/>
          <p:cNvCxnSpPr>
            <a:stCxn id="275" idx="2"/>
            <a:endCxn id="153" idx="3"/>
          </p:cNvCxnSpPr>
          <p:nvPr/>
        </p:nvCxnSpPr>
        <p:spPr>
          <a:xfrm flipH="1">
            <a:off x="463524" y="3546759"/>
            <a:ext cx="1536274" cy="253414"/>
          </a:xfrm>
          <a:prstGeom prst="line">
            <a:avLst/>
          </a:prstGeom>
          <a:ln w="158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" name="Picture 51" descr="GenericSoftswit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40" y="3575694"/>
            <a:ext cx="287384" cy="44895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9" name="Obdélník 168"/>
          <p:cNvSpPr/>
          <p:nvPr/>
        </p:nvSpPr>
        <p:spPr>
          <a:xfrm>
            <a:off x="22360" y="5323296"/>
            <a:ext cx="3343048" cy="7468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dirty="0" smtClean="0">
                <a:solidFill>
                  <a:srgbClr val="0070C0"/>
                </a:solidFill>
              </a:rPr>
              <a:t>Hraniční telekomunikační zařízení pro vzájemné propojení sítí WAN různých operátorů.</a:t>
            </a:r>
          </a:p>
        </p:txBody>
      </p:sp>
      <p:cxnSp>
        <p:nvCxnSpPr>
          <p:cNvPr id="170" name="Přímá spojnice 169"/>
          <p:cNvCxnSpPr/>
          <p:nvPr/>
        </p:nvCxnSpPr>
        <p:spPr>
          <a:xfrm flipH="1" flipV="1">
            <a:off x="340693" y="4211666"/>
            <a:ext cx="849424" cy="1204719"/>
          </a:xfrm>
          <a:prstGeom prst="line">
            <a:avLst/>
          </a:prstGeom>
          <a:ln w="9525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Obdélník 222"/>
          <p:cNvSpPr/>
          <p:nvPr/>
        </p:nvSpPr>
        <p:spPr>
          <a:xfrm>
            <a:off x="1282888" y="4016092"/>
            <a:ext cx="788500" cy="318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900" dirty="0" smtClean="0">
                <a:solidFill>
                  <a:srgbClr val="000000"/>
                </a:solidFill>
              </a:rPr>
              <a:t>páteřní optické spoje</a:t>
            </a:r>
          </a:p>
        </p:txBody>
      </p:sp>
      <p:sp>
        <p:nvSpPr>
          <p:cNvPr id="234" name="Ovál 233"/>
          <p:cNvSpPr/>
          <p:nvPr/>
        </p:nvSpPr>
        <p:spPr>
          <a:xfrm>
            <a:off x="1123857" y="3570468"/>
            <a:ext cx="111724" cy="111724"/>
          </a:xfrm>
          <a:prstGeom prst="ellipse">
            <a:avLst/>
          </a:prstGeom>
          <a:noFill/>
          <a:ln w="1587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5" name="Ovál 234"/>
          <p:cNvSpPr/>
          <p:nvPr/>
        </p:nvSpPr>
        <p:spPr>
          <a:xfrm>
            <a:off x="1151948" y="3564753"/>
            <a:ext cx="111724" cy="111724"/>
          </a:xfrm>
          <a:prstGeom prst="ellipse">
            <a:avLst/>
          </a:prstGeom>
          <a:noFill/>
          <a:ln w="1587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8" name="Ovál 237"/>
          <p:cNvSpPr/>
          <p:nvPr/>
        </p:nvSpPr>
        <p:spPr>
          <a:xfrm>
            <a:off x="2398673" y="3664274"/>
            <a:ext cx="111724" cy="111724"/>
          </a:xfrm>
          <a:prstGeom prst="ellipse">
            <a:avLst/>
          </a:prstGeom>
          <a:noFill/>
          <a:ln w="1587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9" name="Ovál 238"/>
          <p:cNvSpPr/>
          <p:nvPr/>
        </p:nvSpPr>
        <p:spPr>
          <a:xfrm>
            <a:off x="2436673" y="3678729"/>
            <a:ext cx="111724" cy="111724"/>
          </a:xfrm>
          <a:prstGeom prst="ellipse">
            <a:avLst/>
          </a:prstGeom>
          <a:noFill/>
          <a:ln w="1587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1" name="Ovál 240"/>
          <p:cNvSpPr/>
          <p:nvPr/>
        </p:nvSpPr>
        <p:spPr>
          <a:xfrm>
            <a:off x="1227026" y="4580906"/>
            <a:ext cx="111724" cy="111724"/>
          </a:xfrm>
          <a:prstGeom prst="ellipse">
            <a:avLst/>
          </a:prstGeom>
          <a:noFill/>
          <a:ln w="1587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2" name="Ovál 241"/>
          <p:cNvSpPr/>
          <p:nvPr/>
        </p:nvSpPr>
        <p:spPr>
          <a:xfrm>
            <a:off x="1199811" y="4553036"/>
            <a:ext cx="111724" cy="111724"/>
          </a:xfrm>
          <a:prstGeom prst="ellipse">
            <a:avLst/>
          </a:prstGeom>
          <a:noFill/>
          <a:ln w="15875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48" name="Přímá spojnice 247"/>
          <p:cNvCxnSpPr>
            <a:stCxn id="223" idx="0"/>
          </p:cNvCxnSpPr>
          <p:nvPr/>
        </p:nvCxnSpPr>
        <p:spPr>
          <a:xfrm flipH="1" flipV="1">
            <a:off x="1542604" y="3809692"/>
            <a:ext cx="134534" cy="206400"/>
          </a:xfrm>
          <a:prstGeom prst="line">
            <a:avLst/>
          </a:prstGeom>
          <a:ln w="9525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Přímá spojnice 249"/>
          <p:cNvCxnSpPr>
            <a:stCxn id="223" idx="0"/>
          </p:cNvCxnSpPr>
          <p:nvPr/>
        </p:nvCxnSpPr>
        <p:spPr>
          <a:xfrm flipV="1">
            <a:off x="1677138" y="3645005"/>
            <a:ext cx="394250" cy="371087"/>
          </a:xfrm>
          <a:prstGeom prst="line">
            <a:avLst/>
          </a:prstGeom>
          <a:ln w="9525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Přímá spojnice 255"/>
          <p:cNvCxnSpPr/>
          <p:nvPr/>
        </p:nvCxnSpPr>
        <p:spPr>
          <a:xfrm flipH="1">
            <a:off x="1451881" y="4332469"/>
            <a:ext cx="126635" cy="256581"/>
          </a:xfrm>
          <a:prstGeom prst="line">
            <a:avLst/>
          </a:prstGeom>
          <a:ln w="9525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Obdélník 258"/>
          <p:cNvSpPr/>
          <p:nvPr/>
        </p:nvSpPr>
        <p:spPr>
          <a:xfrm>
            <a:off x="1758964" y="4328733"/>
            <a:ext cx="846530" cy="3187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900" dirty="0" smtClean="0">
                <a:solidFill>
                  <a:srgbClr val="000000"/>
                </a:solidFill>
              </a:rPr>
              <a:t>páteřní síťový prvek propojující WAN a MAN</a:t>
            </a:r>
          </a:p>
        </p:txBody>
      </p:sp>
      <p:pic>
        <p:nvPicPr>
          <p:cNvPr id="275" name="Picture 3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476" y="3096155"/>
            <a:ext cx="456644" cy="45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" name="Picture 3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604" y="4811711"/>
            <a:ext cx="456644" cy="45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6" name="Přímá spojnice 295"/>
          <p:cNvCxnSpPr>
            <a:stCxn id="295" idx="0"/>
            <a:endCxn id="293" idx="2"/>
          </p:cNvCxnSpPr>
          <p:nvPr/>
        </p:nvCxnSpPr>
        <p:spPr>
          <a:xfrm flipV="1">
            <a:off x="4276262" y="3937799"/>
            <a:ext cx="662631" cy="844734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Přímá spojnice 298"/>
          <p:cNvCxnSpPr>
            <a:stCxn id="273" idx="3"/>
            <a:endCxn id="292" idx="1"/>
          </p:cNvCxnSpPr>
          <p:nvPr/>
        </p:nvCxnSpPr>
        <p:spPr>
          <a:xfrm>
            <a:off x="3050933" y="4211666"/>
            <a:ext cx="223466" cy="382275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Přímá spojnice 301"/>
          <p:cNvCxnSpPr>
            <a:stCxn id="292" idx="3"/>
            <a:endCxn id="295" idx="0"/>
          </p:cNvCxnSpPr>
          <p:nvPr/>
        </p:nvCxnSpPr>
        <p:spPr>
          <a:xfrm>
            <a:off x="3820572" y="4593941"/>
            <a:ext cx="455690" cy="188592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Přímá spojnice 305"/>
          <p:cNvCxnSpPr>
            <a:stCxn id="295" idx="0"/>
            <a:endCxn id="294" idx="1"/>
          </p:cNvCxnSpPr>
          <p:nvPr/>
        </p:nvCxnSpPr>
        <p:spPr>
          <a:xfrm flipV="1">
            <a:off x="4276262" y="4528165"/>
            <a:ext cx="537510" cy="25436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Přímá spojnice 309"/>
          <p:cNvCxnSpPr>
            <a:stCxn id="294" idx="1"/>
            <a:endCxn id="293" idx="2"/>
          </p:cNvCxnSpPr>
          <p:nvPr/>
        </p:nvCxnSpPr>
        <p:spPr>
          <a:xfrm flipV="1">
            <a:off x="4813772" y="3937799"/>
            <a:ext cx="125121" cy="590366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Přímá spojnice 312"/>
          <p:cNvCxnSpPr>
            <a:stCxn id="290" idx="2"/>
            <a:endCxn id="293" idx="2"/>
          </p:cNvCxnSpPr>
          <p:nvPr/>
        </p:nvCxnSpPr>
        <p:spPr>
          <a:xfrm flipV="1">
            <a:off x="4033611" y="3937799"/>
            <a:ext cx="905282" cy="63337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Přímá spojnice 325"/>
          <p:cNvCxnSpPr>
            <a:stCxn id="292" idx="3"/>
            <a:endCxn id="290" idx="2"/>
          </p:cNvCxnSpPr>
          <p:nvPr/>
        </p:nvCxnSpPr>
        <p:spPr>
          <a:xfrm flipV="1">
            <a:off x="3820572" y="4001136"/>
            <a:ext cx="213039" cy="592805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Přímá spojnice 328"/>
          <p:cNvCxnSpPr>
            <a:stCxn id="292" idx="3"/>
            <a:endCxn id="293" idx="2"/>
          </p:cNvCxnSpPr>
          <p:nvPr/>
        </p:nvCxnSpPr>
        <p:spPr>
          <a:xfrm flipV="1">
            <a:off x="3820572" y="3937799"/>
            <a:ext cx="1118321" cy="656142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Přímá spojnice 331"/>
          <p:cNvCxnSpPr>
            <a:stCxn id="294" idx="1"/>
            <a:endCxn id="290" idx="2"/>
          </p:cNvCxnSpPr>
          <p:nvPr/>
        </p:nvCxnSpPr>
        <p:spPr>
          <a:xfrm flipH="1" flipV="1">
            <a:off x="4033611" y="4001136"/>
            <a:ext cx="780161" cy="527029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Přímá spojnice 334"/>
          <p:cNvCxnSpPr>
            <a:stCxn id="294" idx="1"/>
            <a:endCxn id="292" idx="3"/>
          </p:cNvCxnSpPr>
          <p:nvPr/>
        </p:nvCxnSpPr>
        <p:spPr>
          <a:xfrm flipH="1">
            <a:off x="3820572" y="4528165"/>
            <a:ext cx="993200" cy="65776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Přímá spojnice 337"/>
          <p:cNvCxnSpPr>
            <a:stCxn id="295" idx="0"/>
            <a:endCxn id="290" idx="2"/>
          </p:cNvCxnSpPr>
          <p:nvPr/>
        </p:nvCxnSpPr>
        <p:spPr>
          <a:xfrm flipH="1" flipV="1">
            <a:off x="4033611" y="4001136"/>
            <a:ext cx="242651" cy="781397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Přímá spojnice 340"/>
          <p:cNvCxnSpPr>
            <a:stCxn id="273" idx="3"/>
            <a:endCxn id="290" idx="1"/>
          </p:cNvCxnSpPr>
          <p:nvPr/>
        </p:nvCxnSpPr>
        <p:spPr>
          <a:xfrm flipV="1">
            <a:off x="3050933" y="3847999"/>
            <a:ext cx="709591" cy="363667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Přímá spojnice 362"/>
          <p:cNvCxnSpPr>
            <a:stCxn id="97" idx="6"/>
            <a:endCxn id="361" idx="1"/>
          </p:cNvCxnSpPr>
          <p:nvPr/>
        </p:nvCxnSpPr>
        <p:spPr>
          <a:xfrm>
            <a:off x="6073026" y="5123586"/>
            <a:ext cx="827705" cy="7651"/>
          </a:xfrm>
          <a:prstGeom prst="line">
            <a:avLst/>
          </a:prstGeom>
          <a:ln w="158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Přímá spojnice 365"/>
          <p:cNvCxnSpPr>
            <a:stCxn id="293" idx="3"/>
            <a:endCxn id="17" idx="1"/>
          </p:cNvCxnSpPr>
          <p:nvPr/>
        </p:nvCxnSpPr>
        <p:spPr>
          <a:xfrm flipV="1">
            <a:off x="5211979" y="3360976"/>
            <a:ext cx="485188" cy="423686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1" name="Ovál 370"/>
          <p:cNvSpPr/>
          <p:nvPr/>
        </p:nvSpPr>
        <p:spPr>
          <a:xfrm>
            <a:off x="6455188" y="4393173"/>
            <a:ext cx="111724" cy="111724"/>
          </a:xfrm>
          <a:prstGeom prst="ellipse">
            <a:avLst/>
          </a:prstGeom>
          <a:noFill/>
          <a:ln w="158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2" name="Ovál 371"/>
          <p:cNvSpPr/>
          <p:nvPr/>
        </p:nvSpPr>
        <p:spPr>
          <a:xfrm>
            <a:off x="6489037" y="4391172"/>
            <a:ext cx="111724" cy="111724"/>
          </a:xfrm>
          <a:prstGeom prst="ellipse">
            <a:avLst/>
          </a:prstGeom>
          <a:noFill/>
          <a:ln w="158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3" name="Ovál 372"/>
          <p:cNvSpPr/>
          <p:nvPr/>
        </p:nvSpPr>
        <p:spPr>
          <a:xfrm>
            <a:off x="5770995" y="4846088"/>
            <a:ext cx="111724" cy="111724"/>
          </a:xfrm>
          <a:prstGeom prst="ellipse">
            <a:avLst/>
          </a:prstGeom>
          <a:noFill/>
          <a:ln w="158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4" name="Ovál 373"/>
          <p:cNvSpPr/>
          <p:nvPr/>
        </p:nvSpPr>
        <p:spPr>
          <a:xfrm>
            <a:off x="5786541" y="4870331"/>
            <a:ext cx="111724" cy="111724"/>
          </a:xfrm>
          <a:prstGeom prst="ellipse">
            <a:avLst/>
          </a:prstGeom>
          <a:noFill/>
          <a:ln w="158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5" name="Ovál 374"/>
          <p:cNvSpPr/>
          <p:nvPr/>
        </p:nvSpPr>
        <p:spPr>
          <a:xfrm>
            <a:off x="6419557" y="5013128"/>
            <a:ext cx="111724" cy="111724"/>
          </a:xfrm>
          <a:prstGeom prst="ellipse">
            <a:avLst/>
          </a:prstGeom>
          <a:noFill/>
          <a:ln w="158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6" name="Ovál 375"/>
          <p:cNvSpPr/>
          <p:nvPr/>
        </p:nvSpPr>
        <p:spPr>
          <a:xfrm>
            <a:off x="6456466" y="5016000"/>
            <a:ext cx="111724" cy="111724"/>
          </a:xfrm>
          <a:prstGeom prst="ellipse">
            <a:avLst/>
          </a:prstGeom>
          <a:noFill/>
          <a:ln w="158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7" name="Ovál 376"/>
          <p:cNvSpPr/>
          <p:nvPr/>
        </p:nvSpPr>
        <p:spPr>
          <a:xfrm>
            <a:off x="6382652" y="5304661"/>
            <a:ext cx="111724" cy="111724"/>
          </a:xfrm>
          <a:prstGeom prst="ellipse">
            <a:avLst/>
          </a:prstGeom>
          <a:noFill/>
          <a:ln w="158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8" name="Ovál 377"/>
          <p:cNvSpPr/>
          <p:nvPr/>
        </p:nvSpPr>
        <p:spPr>
          <a:xfrm>
            <a:off x="6409529" y="5323008"/>
            <a:ext cx="111724" cy="111724"/>
          </a:xfrm>
          <a:prstGeom prst="ellipse">
            <a:avLst/>
          </a:prstGeom>
          <a:noFill/>
          <a:ln w="158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9" name="Ovál 378"/>
          <p:cNvSpPr/>
          <p:nvPr/>
        </p:nvSpPr>
        <p:spPr>
          <a:xfrm>
            <a:off x="5742946" y="5338228"/>
            <a:ext cx="111724" cy="111724"/>
          </a:xfrm>
          <a:prstGeom prst="ellipse">
            <a:avLst/>
          </a:prstGeom>
          <a:noFill/>
          <a:ln w="158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0" name="Ovál 379"/>
          <p:cNvSpPr/>
          <p:nvPr/>
        </p:nvSpPr>
        <p:spPr>
          <a:xfrm>
            <a:off x="5730095" y="5360469"/>
            <a:ext cx="111724" cy="111724"/>
          </a:xfrm>
          <a:prstGeom prst="ellipse">
            <a:avLst/>
          </a:prstGeom>
          <a:noFill/>
          <a:ln w="158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413" name="Skupina 412"/>
          <p:cNvGrpSpPr/>
          <p:nvPr/>
        </p:nvGrpSpPr>
        <p:grpSpPr>
          <a:xfrm>
            <a:off x="3463110" y="5431126"/>
            <a:ext cx="2116476" cy="1152617"/>
            <a:chOff x="3721570" y="5323297"/>
            <a:chExt cx="2116476" cy="1152617"/>
          </a:xfrm>
        </p:grpSpPr>
        <p:cxnSp>
          <p:nvCxnSpPr>
            <p:cNvPr id="387" name="Přímá spojnice 386"/>
            <p:cNvCxnSpPr/>
            <p:nvPr/>
          </p:nvCxnSpPr>
          <p:spPr>
            <a:xfrm flipH="1">
              <a:off x="3954691" y="6470830"/>
              <a:ext cx="1635330" cy="0"/>
            </a:xfrm>
            <a:prstGeom prst="line">
              <a:avLst/>
            </a:prstGeom>
            <a:ln w="158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Přímá spojnice 389"/>
            <p:cNvCxnSpPr/>
            <p:nvPr/>
          </p:nvCxnSpPr>
          <p:spPr>
            <a:xfrm>
              <a:off x="3958876" y="5742334"/>
              <a:ext cx="1" cy="733580"/>
            </a:xfrm>
            <a:prstGeom prst="line">
              <a:avLst/>
            </a:prstGeom>
            <a:ln w="158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Přímá spojnice 392"/>
            <p:cNvCxnSpPr/>
            <p:nvPr/>
          </p:nvCxnSpPr>
          <p:spPr>
            <a:xfrm>
              <a:off x="3721570" y="5741757"/>
              <a:ext cx="248846" cy="577"/>
            </a:xfrm>
            <a:prstGeom prst="line">
              <a:avLst/>
            </a:prstGeom>
            <a:ln w="158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Přímá spojnice 395"/>
            <p:cNvCxnSpPr/>
            <p:nvPr/>
          </p:nvCxnSpPr>
          <p:spPr>
            <a:xfrm>
              <a:off x="5579037" y="5741180"/>
              <a:ext cx="248846" cy="577"/>
            </a:xfrm>
            <a:prstGeom prst="line">
              <a:avLst/>
            </a:prstGeom>
            <a:ln w="158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Přímá spojnice 398"/>
            <p:cNvCxnSpPr/>
            <p:nvPr/>
          </p:nvCxnSpPr>
          <p:spPr>
            <a:xfrm flipH="1">
              <a:off x="3721570" y="5323297"/>
              <a:ext cx="1064071" cy="419037"/>
            </a:xfrm>
            <a:prstGeom prst="line">
              <a:avLst/>
            </a:prstGeom>
            <a:ln w="158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Přímá spojnice 410"/>
            <p:cNvCxnSpPr/>
            <p:nvPr/>
          </p:nvCxnSpPr>
          <p:spPr>
            <a:xfrm flipH="1" flipV="1">
              <a:off x="4773975" y="5323297"/>
              <a:ext cx="1064071" cy="419037"/>
            </a:xfrm>
            <a:prstGeom prst="line">
              <a:avLst/>
            </a:prstGeom>
            <a:ln w="158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Přímá spojnice 411"/>
            <p:cNvCxnSpPr/>
            <p:nvPr/>
          </p:nvCxnSpPr>
          <p:spPr>
            <a:xfrm>
              <a:off x="5581358" y="5735290"/>
              <a:ext cx="1" cy="733580"/>
            </a:xfrm>
            <a:prstGeom prst="line">
              <a:avLst/>
            </a:prstGeom>
            <a:ln w="158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5" name="Obdélník 414"/>
          <p:cNvSpPr/>
          <p:nvPr/>
        </p:nvSpPr>
        <p:spPr>
          <a:xfrm>
            <a:off x="3878685" y="5982123"/>
            <a:ext cx="1329514" cy="318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chemeClr val="accent1">
                    <a:lumMod val="75000"/>
                  </a:schemeClr>
                </a:solidFill>
              </a:rPr>
              <a:t>Lokální síť (LAN/WLAN)</a:t>
            </a:r>
          </a:p>
          <a:p>
            <a:pPr algn="ctr"/>
            <a:r>
              <a:rPr lang="cs-CZ" sz="1200" b="1" dirty="0" smtClean="0">
                <a:solidFill>
                  <a:schemeClr val="accent1">
                    <a:lumMod val="75000"/>
                  </a:schemeClr>
                </a:solidFill>
              </a:rPr>
              <a:t>technologie Ethernet/</a:t>
            </a:r>
            <a:r>
              <a:rPr lang="cs-CZ" sz="1200" b="1" dirty="0" err="1" smtClean="0">
                <a:solidFill>
                  <a:schemeClr val="accent1">
                    <a:lumMod val="75000"/>
                  </a:schemeClr>
                </a:solidFill>
              </a:rPr>
              <a:t>WiFi</a:t>
            </a:r>
            <a:r>
              <a:rPr lang="cs-CZ" sz="12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cs-CZ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31" name="Obdélník 430"/>
          <p:cNvSpPr/>
          <p:nvPr/>
        </p:nvSpPr>
        <p:spPr>
          <a:xfrm>
            <a:off x="7088657" y="4361125"/>
            <a:ext cx="402138" cy="1800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41" name="Mrak 440"/>
          <p:cNvSpPr/>
          <p:nvPr/>
        </p:nvSpPr>
        <p:spPr>
          <a:xfrm>
            <a:off x="2998917" y="3626329"/>
            <a:ext cx="2209282" cy="1498523"/>
          </a:xfrm>
          <a:prstGeom prst="clou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73" name="Picture 3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289" y="3986364"/>
            <a:ext cx="456644" cy="45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0" name="Picture 43" descr="IPTransportConcentrat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524" y="3694862"/>
            <a:ext cx="546173" cy="306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2" name="Picture 43" descr="IPTransportConcentrat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399" y="4440804"/>
            <a:ext cx="546173" cy="306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3" name="Picture 43" descr="IPTransportConcentrat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806" y="3631525"/>
            <a:ext cx="546173" cy="306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4" name="Picture 43" descr="IPTransportConcentrat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772" y="4375028"/>
            <a:ext cx="546173" cy="306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5" name="Picture 43" descr="IPTransportConcentrat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175" y="4782533"/>
            <a:ext cx="546173" cy="306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3" name="Mrak 442"/>
          <p:cNvSpPr/>
          <p:nvPr/>
        </p:nvSpPr>
        <p:spPr>
          <a:xfrm>
            <a:off x="5618363" y="2239702"/>
            <a:ext cx="3497061" cy="1751673"/>
          </a:xfrm>
          <a:prstGeom prst="cloud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7" name="Picture 51" descr="GenericSoftswitc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167" y="3203908"/>
            <a:ext cx="210160" cy="31413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" name="Mrak 136"/>
          <p:cNvSpPr/>
          <p:nvPr/>
        </p:nvSpPr>
        <p:spPr>
          <a:xfrm>
            <a:off x="5122587" y="4038322"/>
            <a:ext cx="3113363" cy="1841757"/>
          </a:xfrm>
          <a:prstGeom prst="cloud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" name="Picture 21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776" y="4093144"/>
            <a:ext cx="1057275" cy="835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pic>
        <p:nvPicPr>
          <p:cNvPr id="18" name="Picture 28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185" y="5492849"/>
            <a:ext cx="504056" cy="36004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1" name="Picture 9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731" y="4846088"/>
            <a:ext cx="431233" cy="570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42" descr="File Server_Updated200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8071" y="4320359"/>
            <a:ext cx="264944" cy="352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Obdélník 82"/>
          <p:cNvSpPr/>
          <p:nvPr/>
        </p:nvSpPr>
        <p:spPr>
          <a:xfrm>
            <a:off x="5759763" y="5923367"/>
            <a:ext cx="2726559" cy="377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Optická přístupová síť (AN) technologie EPON/GPON/Ethernet</a:t>
            </a:r>
          </a:p>
        </p:txBody>
      </p:sp>
      <p:sp>
        <p:nvSpPr>
          <p:cNvPr id="96" name="Obdélník 95"/>
          <p:cNvSpPr/>
          <p:nvPr/>
        </p:nvSpPr>
        <p:spPr>
          <a:xfrm>
            <a:off x="52332" y="2366033"/>
            <a:ext cx="3052367" cy="710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chemeClr val="accent6">
                    <a:lumMod val="75000"/>
                  </a:schemeClr>
                </a:solidFill>
              </a:rPr>
              <a:t>Páteřní síť (WAN)</a:t>
            </a:r>
          </a:p>
          <a:p>
            <a:pPr algn="ctr"/>
            <a:r>
              <a:rPr lang="cs-CZ" sz="1200" b="1" dirty="0" smtClean="0">
                <a:solidFill>
                  <a:schemeClr val="accent6">
                    <a:lumMod val="75000"/>
                  </a:schemeClr>
                </a:solidFill>
              </a:rPr>
              <a:t>technologie PDH/SDH/OTH/ATM/Ethernet</a:t>
            </a:r>
          </a:p>
        </p:txBody>
      </p:sp>
      <p:sp>
        <p:nvSpPr>
          <p:cNvPr id="382" name="Obdélník 381"/>
          <p:cNvSpPr/>
          <p:nvPr/>
        </p:nvSpPr>
        <p:spPr>
          <a:xfrm>
            <a:off x="6766373" y="1809056"/>
            <a:ext cx="2210678" cy="3799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 smtClean="0">
                <a:solidFill>
                  <a:srgbClr val="002060"/>
                </a:solidFill>
              </a:rPr>
              <a:t>Metalická přístupová síť (AN)</a:t>
            </a:r>
          </a:p>
          <a:p>
            <a:pPr algn="ctr"/>
            <a:r>
              <a:rPr lang="cs-CZ" sz="1200" b="1" dirty="0" smtClean="0">
                <a:solidFill>
                  <a:srgbClr val="002060"/>
                </a:solidFill>
              </a:rPr>
              <a:t>technologie xDSL/</a:t>
            </a:r>
            <a:r>
              <a:rPr lang="cs-CZ" sz="1200" b="1" dirty="0" err="1" smtClean="0">
                <a:solidFill>
                  <a:srgbClr val="002060"/>
                </a:solidFill>
              </a:rPr>
              <a:t>CaTV</a:t>
            </a:r>
            <a:endParaRPr lang="cs-CZ" sz="1200" b="1" dirty="0">
              <a:solidFill>
                <a:srgbClr val="002060"/>
              </a:solidFill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7" y="1351298"/>
            <a:ext cx="8975173" cy="574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Dělení telekomunikačních sítí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34392" y="1623926"/>
            <a:ext cx="356402" cy="1024551"/>
          </a:xfrm>
          <a:prstGeom prst="rect">
            <a:avLst/>
          </a:prstGeom>
        </p:spPr>
      </p:pic>
      <p:pic>
        <p:nvPicPr>
          <p:cNvPr id="121" name="Picture 28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485" y="1866958"/>
            <a:ext cx="504056" cy="36004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" name="Picture 28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145" y="2310492"/>
            <a:ext cx="504056" cy="36004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9" name="Přímá spojnice 128"/>
          <p:cNvCxnSpPr>
            <a:stCxn id="293" idx="0"/>
            <a:endCxn id="10" idx="2"/>
          </p:cNvCxnSpPr>
          <p:nvPr/>
        </p:nvCxnSpPr>
        <p:spPr>
          <a:xfrm flipV="1">
            <a:off x="4938893" y="2648477"/>
            <a:ext cx="73700" cy="983048"/>
          </a:xfrm>
          <a:prstGeom prst="line">
            <a:avLst/>
          </a:prstGeom>
          <a:ln w="15875">
            <a:solidFill>
              <a:srgbClr val="CC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Skupina 55"/>
          <p:cNvGrpSpPr/>
          <p:nvPr/>
        </p:nvGrpSpPr>
        <p:grpSpPr>
          <a:xfrm>
            <a:off x="4394340" y="2036432"/>
            <a:ext cx="296226" cy="257339"/>
            <a:chOff x="4394340" y="2036432"/>
            <a:chExt cx="296226" cy="257339"/>
          </a:xfrm>
        </p:grpSpPr>
        <p:cxnSp>
          <p:nvCxnSpPr>
            <p:cNvPr id="134" name="Přímá spojnice 133"/>
            <p:cNvCxnSpPr/>
            <p:nvPr/>
          </p:nvCxnSpPr>
          <p:spPr>
            <a:xfrm flipV="1">
              <a:off x="4394340" y="2086115"/>
              <a:ext cx="155008" cy="207656"/>
            </a:xfrm>
            <a:prstGeom prst="line">
              <a:avLst/>
            </a:prstGeom>
            <a:ln w="15875">
              <a:solidFill>
                <a:srgbClr val="CC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Přímá spojnice 137"/>
            <p:cNvCxnSpPr/>
            <p:nvPr/>
          </p:nvCxnSpPr>
          <p:spPr>
            <a:xfrm flipV="1">
              <a:off x="4394340" y="2162644"/>
              <a:ext cx="143826" cy="128631"/>
            </a:xfrm>
            <a:prstGeom prst="line">
              <a:avLst/>
            </a:prstGeom>
            <a:ln w="15875">
              <a:solidFill>
                <a:srgbClr val="CC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Přímá spojnice 141"/>
            <p:cNvCxnSpPr/>
            <p:nvPr/>
          </p:nvCxnSpPr>
          <p:spPr>
            <a:xfrm flipH="1" flipV="1">
              <a:off x="4531944" y="2164182"/>
              <a:ext cx="6796" cy="82626"/>
            </a:xfrm>
            <a:prstGeom prst="line">
              <a:avLst/>
            </a:prstGeom>
            <a:ln w="15875">
              <a:solidFill>
                <a:srgbClr val="CC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Přímá spojnice 144"/>
            <p:cNvCxnSpPr/>
            <p:nvPr/>
          </p:nvCxnSpPr>
          <p:spPr>
            <a:xfrm flipH="1" flipV="1">
              <a:off x="4546237" y="2084121"/>
              <a:ext cx="6796" cy="82626"/>
            </a:xfrm>
            <a:prstGeom prst="line">
              <a:avLst/>
            </a:prstGeom>
            <a:ln w="15875">
              <a:solidFill>
                <a:srgbClr val="CC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Přímá spojnice 145"/>
            <p:cNvCxnSpPr/>
            <p:nvPr/>
          </p:nvCxnSpPr>
          <p:spPr>
            <a:xfrm flipV="1">
              <a:off x="4546740" y="2036432"/>
              <a:ext cx="143826" cy="128631"/>
            </a:xfrm>
            <a:prstGeom prst="line">
              <a:avLst/>
            </a:prstGeom>
            <a:ln w="15875">
              <a:solidFill>
                <a:srgbClr val="CC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Přímá spojnice 146"/>
            <p:cNvCxnSpPr/>
            <p:nvPr/>
          </p:nvCxnSpPr>
          <p:spPr>
            <a:xfrm flipV="1">
              <a:off x="4538166" y="2043992"/>
              <a:ext cx="144400" cy="199713"/>
            </a:xfrm>
            <a:prstGeom prst="line">
              <a:avLst/>
            </a:prstGeom>
            <a:ln w="15875">
              <a:solidFill>
                <a:srgbClr val="CC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0" name="Skupina 149"/>
          <p:cNvGrpSpPr/>
          <p:nvPr/>
        </p:nvGrpSpPr>
        <p:grpSpPr>
          <a:xfrm rot="1874855">
            <a:off x="4238227" y="1797144"/>
            <a:ext cx="296226" cy="257339"/>
            <a:chOff x="4394340" y="2036432"/>
            <a:chExt cx="296226" cy="257339"/>
          </a:xfrm>
        </p:grpSpPr>
        <p:cxnSp>
          <p:nvCxnSpPr>
            <p:cNvPr id="151" name="Přímá spojnice 150"/>
            <p:cNvCxnSpPr/>
            <p:nvPr/>
          </p:nvCxnSpPr>
          <p:spPr>
            <a:xfrm flipV="1">
              <a:off x="4394340" y="2086115"/>
              <a:ext cx="155008" cy="207656"/>
            </a:xfrm>
            <a:prstGeom prst="line">
              <a:avLst/>
            </a:prstGeom>
            <a:ln w="15875">
              <a:solidFill>
                <a:srgbClr val="CC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Přímá spojnice 151"/>
            <p:cNvCxnSpPr/>
            <p:nvPr/>
          </p:nvCxnSpPr>
          <p:spPr>
            <a:xfrm flipV="1">
              <a:off x="4394340" y="2162644"/>
              <a:ext cx="143826" cy="128631"/>
            </a:xfrm>
            <a:prstGeom prst="line">
              <a:avLst/>
            </a:prstGeom>
            <a:ln w="15875">
              <a:solidFill>
                <a:srgbClr val="CC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Přímá spojnice 153"/>
            <p:cNvCxnSpPr/>
            <p:nvPr/>
          </p:nvCxnSpPr>
          <p:spPr>
            <a:xfrm flipH="1" flipV="1">
              <a:off x="4531944" y="2164182"/>
              <a:ext cx="6796" cy="82626"/>
            </a:xfrm>
            <a:prstGeom prst="line">
              <a:avLst/>
            </a:prstGeom>
            <a:ln w="15875">
              <a:solidFill>
                <a:srgbClr val="CC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Přímá spojnice 154"/>
            <p:cNvCxnSpPr/>
            <p:nvPr/>
          </p:nvCxnSpPr>
          <p:spPr>
            <a:xfrm flipH="1" flipV="1">
              <a:off x="4546237" y="2084121"/>
              <a:ext cx="6796" cy="82626"/>
            </a:xfrm>
            <a:prstGeom prst="line">
              <a:avLst/>
            </a:prstGeom>
            <a:ln w="15875">
              <a:solidFill>
                <a:srgbClr val="CC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Přímá spojnice 155"/>
            <p:cNvCxnSpPr/>
            <p:nvPr/>
          </p:nvCxnSpPr>
          <p:spPr>
            <a:xfrm flipV="1">
              <a:off x="4546740" y="2036432"/>
              <a:ext cx="143826" cy="128631"/>
            </a:xfrm>
            <a:prstGeom prst="line">
              <a:avLst/>
            </a:prstGeom>
            <a:ln w="15875">
              <a:solidFill>
                <a:srgbClr val="CC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Přímá spojnice 156"/>
            <p:cNvCxnSpPr/>
            <p:nvPr/>
          </p:nvCxnSpPr>
          <p:spPr>
            <a:xfrm flipV="1">
              <a:off x="4538166" y="2043992"/>
              <a:ext cx="144400" cy="199713"/>
            </a:xfrm>
            <a:prstGeom prst="line">
              <a:avLst/>
            </a:prstGeom>
            <a:ln w="15875">
              <a:solidFill>
                <a:srgbClr val="CC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4866453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5952274" cy="183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Telekomunikační zařízení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Telekomunikační zařízení </a:t>
            </a:r>
            <a:r>
              <a:rPr lang="cs-CZ" sz="2000" dirty="0" smtClean="0">
                <a:solidFill>
                  <a:srgbClr val="3C3C8C"/>
                </a:solidFill>
              </a:rPr>
              <a:t>slouží </a:t>
            </a:r>
            <a:r>
              <a:rPr lang="cs-CZ" sz="2000" dirty="0">
                <a:solidFill>
                  <a:srgbClr val="3C3C8C"/>
                </a:solidFill>
              </a:rPr>
              <a:t>ke zpracování a využití telekomunikačního signálu, který je nositelem informace v různých formách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Zařízení pro telekomunikační sítě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793" y="2102404"/>
            <a:ext cx="2750052" cy="3662980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6497439" y="5763658"/>
            <a:ext cx="20625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Telefonní ústředna </a:t>
            </a:r>
          </a:p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mobilní sítě WAN.</a:t>
            </a:r>
            <a:endParaRPr lang="cs-CZ" sz="1600" b="1" dirty="0">
              <a:solidFill>
                <a:srgbClr val="000000"/>
              </a:solidFill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016" y="3450584"/>
            <a:ext cx="1634532" cy="1620986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3069186" y="5101155"/>
            <a:ext cx="30812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Zařízení pro počítačové </a:t>
            </a:r>
          </a:p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komunikační sítě MAN a LAN.</a:t>
            </a:r>
            <a:endParaRPr lang="cs-CZ" sz="1600" b="1" dirty="0">
              <a:solidFill>
                <a:srgbClr val="000000"/>
              </a:solidFill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60" y="3037715"/>
            <a:ext cx="3185359" cy="1125494"/>
          </a:xfrm>
          <a:prstGeom prst="rect">
            <a:avLst/>
          </a:prstGeom>
        </p:spPr>
      </p:pic>
      <p:sp>
        <p:nvSpPr>
          <p:cNvPr id="14" name="TextovéPole 13"/>
          <p:cNvSpPr txBox="1"/>
          <p:nvPr/>
        </p:nvSpPr>
        <p:spPr>
          <a:xfrm>
            <a:off x="230343" y="4180726"/>
            <a:ext cx="3425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Zařízení pro telekomunikační sítě</a:t>
            </a:r>
          </a:p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WAN a MAN.</a:t>
            </a:r>
            <a:endParaRPr lang="cs-CZ" sz="1600" b="1" dirty="0">
              <a:solidFill>
                <a:srgbClr val="000000"/>
              </a:solidFill>
            </a:endParaRP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95" y="4943626"/>
            <a:ext cx="1752206" cy="820032"/>
          </a:xfrm>
          <a:prstGeom prst="rect">
            <a:avLst/>
          </a:prstGeom>
        </p:spPr>
      </p:pic>
      <p:sp>
        <p:nvSpPr>
          <p:cNvPr id="15" name="TextovéPole 14"/>
          <p:cNvSpPr txBox="1"/>
          <p:nvPr/>
        </p:nvSpPr>
        <p:spPr>
          <a:xfrm>
            <a:off x="-29728" y="5793539"/>
            <a:ext cx="3714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600" b="1" dirty="0" smtClean="0">
                <a:solidFill>
                  <a:srgbClr val="000000"/>
                </a:solidFill>
              </a:rPr>
              <a:t>Koncové zařízení uživatele v síti AN.</a:t>
            </a:r>
            <a:endParaRPr lang="cs-CZ" sz="1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91948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89644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Páteřní síť WAN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Už víme, že páteřní síť WAN je nejvyšší úrovní v obecném rozdělení telekomunikačních sítí.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Síť WAN pokrývá velkou geograficky rozlehlou oblast.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této oblasti se nalézají jednotlivé lokality s koncovými uživateli, které využívají služby přenosu dat stejného telekomunikačního operátora.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Tyto lokality musí síť WAN vzájemně propojit.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dnešní době se požaduje, aby propojení prostřednictvím sítě WAN bylo vysokorychlostní.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síti WAN se také nacházejí body, kterými se síť WAN jednoho operátora propojuje se sítí WAN jiného operátora.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Zařízení pro telekomunikační sítě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681382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8964416" cy="3595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Páteřní síť WAN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síť typu WAN je typické, že: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 vysokorychlostní, a proto jsou přenosové </a:t>
            </a:r>
            <a:r>
              <a:rPr lang="cs-CZ" sz="2000" dirty="0">
                <a:solidFill>
                  <a:srgbClr val="3C3C8C"/>
                </a:solidFill>
              </a:rPr>
              <a:t>rychlosti </a:t>
            </a:r>
            <a:r>
              <a:rPr lang="cs-CZ" sz="2000" dirty="0" smtClean="0">
                <a:solidFill>
                  <a:srgbClr val="3C3C8C"/>
                </a:solidFill>
              </a:rPr>
              <a:t>v </a:t>
            </a:r>
            <a:r>
              <a:rPr lang="cs-CZ" sz="2000" dirty="0">
                <a:solidFill>
                  <a:srgbClr val="3C3C8C"/>
                </a:solidFill>
              </a:rPr>
              <a:t>řádech jednotek Gbit/s až stovek Gbit/s</a:t>
            </a:r>
            <a:r>
              <a:rPr lang="cs-CZ" sz="2000" dirty="0" smtClean="0">
                <a:solidFill>
                  <a:srgbClr val="3C3C8C"/>
                </a:solidFill>
              </a:rPr>
              <a:t>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obsluhovaná oblast je geograficky rozlehlá, a proto jsou překlenované </a:t>
            </a:r>
            <a:r>
              <a:rPr lang="cs-CZ" sz="2000" dirty="0">
                <a:solidFill>
                  <a:srgbClr val="3C3C8C"/>
                </a:solidFill>
              </a:rPr>
              <a:t>vzdálenosti </a:t>
            </a:r>
            <a:r>
              <a:rPr lang="cs-CZ" sz="2000" dirty="0" smtClean="0">
                <a:solidFill>
                  <a:srgbClr val="3C3C8C"/>
                </a:solidFill>
              </a:rPr>
              <a:t>mezi jednotlivými zařízeními od </a:t>
            </a:r>
            <a:r>
              <a:rPr lang="cs-CZ" sz="2000" dirty="0">
                <a:solidFill>
                  <a:srgbClr val="3C3C8C"/>
                </a:solidFill>
              </a:rPr>
              <a:t>desítek kilometrů </a:t>
            </a:r>
            <a:r>
              <a:rPr lang="cs-CZ" sz="2000" dirty="0" smtClean="0">
                <a:solidFill>
                  <a:srgbClr val="3C3C8C"/>
                </a:solidFill>
              </a:rPr>
              <a:t>výše (až i do tisíců kilometrů),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jednotlivá telekomunikační zařízení se propojují tak, aby síť jako celek tvořila kruh nebo mříž (způsob propojení = topologie),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přenosovým </a:t>
            </a:r>
            <a:r>
              <a:rPr lang="cs-CZ" sz="2000" dirty="0">
                <a:solidFill>
                  <a:srgbClr val="3C3C8C"/>
                </a:solidFill>
              </a:rPr>
              <a:t>mediem je </a:t>
            </a:r>
            <a:r>
              <a:rPr lang="cs-CZ" sz="2000" dirty="0" smtClean="0">
                <a:solidFill>
                  <a:srgbClr val="3C3C8C"/>
                </a:solidFill>
              </a:rPr>
              <a:t>obvykle optické vlákno</a:t>
            </a:r>
            <a:r>
              <a:rPr lang="cs-CZ" sz="2000" dirty="0">
                <a:solidFill>
                  <a:srgbClr val="3C3C8C"/>
                </a:solidFill>
              </a:rPr>
              <a:t>.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Zařízení pro telekomunikační sítě</a:t>
            </a:r>
            <a:endParaRPr lang="cs-CZ" dirty="0"/>
          </a:p>
        </p:txBody>
      </p:sp>
      <p:sp>
        <p:nvSpPr>
          <p:cNvPr id="2" name="Ovál 1"/>
          <p:cNvSpPr/>
          <p:nvPr/>
        </p:nvSpPr>
        <p:spPr>
          <a:xfrm>
            <a:off x="6743579" y="4447260"/>
            <a:ext cx="1656678" cy="1656678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rgbClr val="000000"/>
                </a:solidFill>
              </a:rPr>
              <a:t>Kruhová síť</a:t>
            </a:r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7" name="Ovál 6"/>
          <p:cNvSpPr/>
          <p:nvPr/>
        </p:nvSpPr>
        <p:spPr>
          <a:xfrm>
            <a:off x="7440197" y="4377911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vál 8"/>
          <p:cNvSpPr/>
          <p:nvPr/>
        </p:nvSpPr>
        <p:spPr>
          <a:xfrm>
            <a:off x="7971986" y="4515261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vál 9"/>
          <p:cNvSpPr/>
          <p:nvPr/>
        </p:nvSpPr>
        <p:spPr>
          <a:xfrm>
            <a:off x="8241013" y="4947939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vál 11"/>
          <p:cNvSpPr/>
          <p:nvPr/>
        </p:nvSpPr>
        <p:spPr>
          <a:xfrm>
            <a:off x="8241013" y="5502800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Ovál 13"/>
          <p:cNvSpPr/>
          <p:nvPr/>
        </p:nvSpPr>
        <p:spPr>
          <a:xfrm>
            <a:off x="7910237" y="5905191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Ovál 14"/>
          <p:cNvSpPr/>
          <p:nvPr/>
        </p:nvSpPr>
        <p:spPr>
          <a:xfrm>
            <a:off x="7274070" y="5979826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vál 16"/>
          <p:cNvSpPr/>
          <p:nvPr/>
        </p:nvSpPr>
        <p:spPr>
          <a:xfrm>
            <a:off x="6754907" y="5578546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Ovál 17"/>
          <p:cNvSpPr/>
          <p:nvPr/>
        </p:nvSpPr>
        <p:spPr>
          <a:xfrm>
            <a:off x="6668846" y="5047901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Ovál 18"/>
          <p:cNvSpPr/>
          <p:nvPr/>
        </p:nvSpPr>
        <p:spPr>
          <a:xfrm>
            <a:off x="6927850" y="4601322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4593459" y="5798985"/>
            <a:ext cx="1624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přenosové médium</a:t>
            </a:r>
          </a:p>
          <a:p>
            <a:pPr algn="ctr"/>
            <a:r>
              <a:rPr lang="cs-CZ" sz="1200" b="1" dirty="0" smtClean="0">
                <a:solidFill>
                  <a:srgbClr val="000000"/>
                </a:solidFill>
              </a:rPr>
              <a:t>(optické vlákno)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4117135" y="5173254"/>
            <a:ext cx="2067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200" b="1" dirty="0" smtClean="0">
                <a:solidFill>
                  <a:srgbClr val="000000"/>
                </a:solidFill>
              </a:rPr>
              <a:t>telekomunikační zařízení</a:t>
            </a:r>
            <a:endParaRPr lang="cs-CZ" sz="1200" b="1" dirty="0">
              <a:solidFill>
                <a:srgbClr val="000000"/>
              </a:solidFill>
            </a:endParaRPr>
          </a:p>
        </p:txBody>
      </p:sp>
      <p:sp>
        <p:nvSpPr>
          <p:cNvPr id="21" name="Ovál 20"/>
          <p:cNvSpPr/>
          <p:nvPr/>
        </p:nvSpPr>
        <p:spPr>
          <a:xfrm>
            <a:off x="2469745" y="5047901"/>
            <a:ext cx="1242976" cy="1242976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0000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791673" y="5266998"/>
            <a:ext cx="1624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b="1" dirty="0" smtClean="0">
                <a:solidFill>
                  <a:srgbClr val="000000"/>
                </a:solidFill>
              </a:rPr>
              <a:t>Síť typu mříž</a:t>
            </a:r>
            <a:endParaRPr lang="cs-CZ" b="1" dirty="0">
              <a:solidFill>
                <a:srgbClr val="000000"/>
              </a:solidFill>
            </a:endParaRPr>
          </a:p>
        </p:txBody>
      </p:sp>
      <p:cxnSp>
        <p:nvCxnSpPr>
          <p:cNvPr id="33" name="Přímá spojnice 32"/>
          <p:cNvCxnSpPr>
            <a:stCxn id="30" idx="5"/>
            <a:endCxn id="24" idx="1"/>
          </p:cNvCxnSpPr>
          <p:nvPr/>
        </p:nvCxnSpPr>
        <p:spPr>
          <a:xfrm>
            <a:off x="2850208" y="5202701"/>
            <a:ext cx="554292" cy="905381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Přímá spojnice 34"/>
          <p:cNvCxnSpPr>
            <a:stCxn id="22" idx="3"/>
            <a:endCxn id="24" idx="1"/>
          </p:cNvCxnSpPr>
          <p:nvPr/>
        </p:nvCxnSpPr>
        <p:spPr>
          <a:xfrm>
            <a:off x="3315046" y="5166601"/>
            <a:ext cx="89454" cy="941481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Přímá spojnice 37"/>
          <p:cNvCxnSpPr>
            <a:stCxn id="22" idx="3"/>
            <a:endCxn id="28" idx="6"/>
          </p:cNvCxnSpPr>
          <p:nvPr/>
        </p:nvCxnSpPr>
        <p:spPr>
          <a:xfrm flipH="1">
            <a:off x="2556107" y="5166601"/>
            <a:ext cx="758939" cy="542437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Přímá spojnice 40"/>
          <p:cNvCxnSpPr>
            <a:stCxn id="22" idx="3"/>
            <a:endCxn id="26" idx="7"/>
          </p:cNvCxnSpPr>
          <p:nvPr/>
        </p:nvCxnSpPr>
        <p:spPr>
          <a:xfrm flipH="1">
            <a:off x="2764147" y="5166601"/>
            <a:ext cx="550899" cy="941481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nice 43"/>
          <p:cNvCxnSpPr>
            <a:stCxn id="28" idx="6"/>
            <a:endCxn id="24" idx="1"/>
          </p:cNvCxnSpPr>
          <p:nvPr/>
        </p:nvCxnSpPr>
        <p:spPr>
          <a:xfrm>
            <a:off x="2556107" y="5709038"/>
            <a:ext cx="848393" cy="399044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Přímá spojnice 46"/>
          <p:cNvCxnSpPr>
            <a:stCxn id="28" idx="6"/>
            <a:endCxn id="23" idx="2"/>
          </p:cNvCxnSpPr>
          <p:nvPr/>
        </p:nvCxnSpPr>
        <p:spPr>
          <a:xfrm flipV="1">
            <a:off x="2556107" y="5655391"/>
            <a:ext cx="1070553" cy="53647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Přímá spojnice 49"/>
          <p:cNvCxnSpPr>
            <a:stCxn id="30" idx="5"/>
            <a:endCxn id="23" idx="2"/>
          </p:cNvCxnSpPr>
          <p:nvPr/>
        </p:nvCxnSpPr>
        <p:spPr>
          <a:xfrm>
            <a:off x="2850208" y="5202701"/>
            <a:ext cx="776452" cy="452690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Přímá spojnice 52"/>
          <p:cNvCxnSpPr>
            <a:stCxn id="26" idx="7"/>
            <a:endCxn id="23" idx="2"/>
          </p:cNvCxnSpPr>
          <p:nvPr/>
        </p:nvCxnSpPr>
        <p:spPr>
          <a:xfrm flipV="1">
            <a:off x="2764147" y="5655391"/>
            <a:ext cx="862513" cy="452691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římá spojnice 55"/>
          <p:cNvCxnSpPr>
            <a:stCxn id="30" idx="5"/>
            <a:endCxn id="26" idx="7"/>
          </p:cNvCxnSpPr>
          <p:nvPr/>
        </p:nvCxnSpPr>
        <p:spPr>
          <a:xfrm flipH="1">
            <a:off x="2764147" y="5202701"/>
            <a:ext cx="86061" cy="905381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ál 21"/>
          <p:cNvSpPr/>
          <p:nvPr/>
        </p:nvSpPr>
        <p:spPr>
          <a:xfrm>
            <a:off x="3289839" y="5019686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Ovál 22"/>
          <p:cNvSpPr/>
          <p:nvPr/>
        </p:nvSpPr>
        <p:spPr>
          <a:xfrm>
            <a:off x="3626660" y="5569330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Ovál 23"/>
          <p:cNvSpPr/>
          <p:nvPr/>
        </p:nvSpPr>
        <p:spPr>
          <a:xfrm>
            <a:off x="3379293" y="6082875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Ovál 25"/>
          <p:cNvSpPr/>
          <p:nvPr/>
        </p:nvSpPr>
        <p:spPr>
          <a:xfrm>
            <a:off x="2617232" y="6082875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Ovál 27"/>
          <p:cNvSpPr/>
          <p:nvPr/>
        </p:nvSpPr>
        <p:spPr>
          <a:xfrm>
            <a:off x="2383985" y="5622977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Ovál 29"/>
          <p:cNvSpPr/>
          <p:nvPr/>
        </p:nvSpPr>
        <p:spPr>
          <a:xfrm>
            <a:off x="2703293" y="5055786"/>
            <a:ext cx="172122" cy="1721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70" name="Přímá spojnice se šipkou 69"/>
          <p:cNvCxnSpPr>
            <a:stCxn id="8" idx="3"/>
            <a:endCxn id="2" idx="3"/>
          </p:cNvCxnSpPr>
          <p:nvPr/>
        </p:nvCxnSpPr>
        <p:spPr>
          <a:xfrm flipV="1">
            <a:off x="6217522" y="5861323"/>
            <a:ext cx="768672" cy="168495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Přímá spojnice se šipkou 70"/>
          <p:cNvCxnSpPr>
            <a:stCxn id="8" idx="3"/>
          </p:cNvCxnSpPr>
          <p:nvPr/>
        </p:nvCxnSpPr>
        <p:spPr>
          <a:xfrm flipV="1">
            <a:off x="6217522" y="5502801"/>
            <a:ext cx="526057" cy="527017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Přímá spojnice se šipkou 73"/>
          <p:cNvCxnSpPr>
            <a:stCxn id="8" idx="1"/>
          </p:cNvCxnSpPr>
          <p:nvPr/>
        </p:nvCxnSpPr>
        <p:spPr>
          <a:xfrm flipH="1" flipV="1">
            <a:off x="3414903" y="5900789"/>
            <a:ext cx="1178556" cy="129029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Přímá spojnice se šipkou 76"/>
          <p:cNvCxnSpPr>
            <a:stCxn id="8" idx="1"/>
          </p:cNvCxnSpPr>
          <p:nvPr/>
        </p:nvCxnSpPr>
        <p:spPr>
          <a:xfrm flipH="1" flipV="1">
            <a:off x="3661521" y="5429047"/>
            <a:ext cx="931938" cy="600771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Přímá spojnice se šipkou 79"/>
          <p:cNvCxnSpPr>
            <a:stCxn id="20" idx="3"/>
            <a:endCxn id="18" idx="3"/>
          </p:cNvCxnSpPr>
          <p:nvPr/>
        </p:nvCxnSpPr>
        <p:spPr>
          <a:xfrm flipV="1">
            <a:off x="6184629" y="5194816"/>
            <a:ext cx="509424" cy="116938"/>
          </a:xfrm>
          <a:prstGeom prst="straightConnector1">
            <a:avLst/>
          </a:prstGeom>
          <a:ln w="38100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Přímá spojnice se šipkou 82"/>
          <p:cNvCxnSpPr>
            <a:stCxn id="20" idx="1"/>
          </p:cNvCxnSpPr>
          <p:nvPr/>
        </p:nvCxnSpPr>
        <p:spPr>
          <a:xfrm flipH="1" flipV="1">
            <a:off x="3512518" y="5119607"/>
            <a:ext cx="604617" cy="192147"/>
          </a:xfrm>
          <a:prstGeom prst="straightConnector1">
            <a:avLst/>
          </a:prstGeom>
          <a:ln w="38100">
            <a:solidFill>
              <a:srgbClr val="00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3099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8964416" cy="3903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Telekomunikační zařízení pro sítě WAN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Typ telekomunikačního zařízení respektive použitá technologie v síti WAN obvykle je: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technologie </a:t>
            </a:r>
            <a:r>
              <a:rPr lang="cs-CZ" sz="2000" dirty="0" smtClean="0">
                <a:solidFill>
                  <a:srgbClr val="C00000"/>
                </a:solidFill>
              </a:rPr>
              <a:t>Ethernet </a:t>
            </a:r>
            <a:r>
              <a:rPr lang="cs-CZ" sz="2000" dirty="0">
                <a:solidFill>
                  <a:srgbClr val="C00000"/>
                </a:solidFill>
              </a:rPr>
              <a:t>s podporou MPLS</a:t>
            </a:r>
            <a:r>
              <a:rPr lang="cs-CZ" sz="2000" dirty="0">
                <a:solidFill>
                  <a:srgbClr val="3C3C8C"/>
                </a:solidFill>
              </a:rPr>
              <a:t> (</a:t>
            </a:r>
            <a:r>
              <a:rPr lang="cs-CZ" sz="2000" dirty="0" err="1">
                <a:solidFill>
                  <a:srgbClr val="3C3C8C"/>
                </a:solidFill>
              </a:rPr>
              <a:t>MultiProtocol</a:t>
            </a:r>
            <a:r>
              <a:rPr lang="cs-CZ" sz="2000" dirty="0">
                <a:solidFill>
                  <a:srgbClr val="3C3C8C"/>
                </a:solidFill>
              </a:rPr>
              <a:t> Label </a:t>
            </a:r>
            <a:r>
              <a:rPr lang="cs-CZ" sz="2000" dirty="0" err="1">
                <a:solidFill>
                  <a:srgbClr val="3C3C8C"/>
                </a:solidFill>
              </a:rPr>
              <a:t>Switching</a:t>
            </a:r>
            <a:r>
              <a:rPr lang="cs-CZ" sz="2000" dirty="0">
                <a:solidFill>
                  <a:srgbClr val="3C3C8C"/>
                </a:solidFill>
              </a:rPr>
              <a:t>),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technologie </a:t>
            </a:r>
            <a:r>
              <a:rPr lang="cs-CZ" sz="2000" dirty="0" smtClean="0">
                <a:solidFill>
                  <a:srgbClr val="C00000"/>
                </a:solidFill>
              </a:rPr>
              <a:t>SDH/OTH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>
                <a:solidFill>
                  <a:srgbClr val="3C3C8C"/>
                </a:solidFill>
              </a:rPr>
              <a:t>(</a:t>
            </a:r>
            <a:r>
              <a:rPr lang="cs-CZ" sz="2000" dirty="0" err="1">
                <a:solidFill>
                  <a:srgbClr val="3C3C8C"/>
                </a:solidFill>
              </a:rPr>
              <a:t>Synchronous</a:t>
            </a:r>
            <a:r>
              <a:rPr lang="cs-CZ" sz="2000" dirty="0">
                <a:solidFill>
                  <a:srgbClr val="3C3C8C"/>
                </a:solidFill>
              </a:rPr>
              <a:t> Digital Hierarchy/</a:t>
            </a:r>
            <a:r>
              <a:rPr lang="cs-CZ" sz="2000" dirty="0" err="1">
                <a:solidFill>
                  <a:srgbClr val="3C3C8C"/>
                </a:solidFill>
              </a:rPr>
              <a:t>Optical</a:t>
            </a:r>
            <a:r>
              <a:rPr lang="cs-CZ" sz="2000" dirty="0">
                <a:solidFill>
                  <a:srgbClr val="3C3C8C"/>
                </a:solidFill>
              </a:rPr>
              <a:t> Transport </a:t>
            </a:r>
            <a:r>
              <a:rPr lang="cs-CZ" sz="2000" dirty="0" smtClean="0">
                <a:solidFill>
                  <a:srgbClr val="3C3C8C"/>
                </a:solidFill>
              </a:rPr>
              <a:t>Hierarchy),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technologie </a:t>
            </a:r>
            <a:r>
              <a:rPr lang="cs-CZ" sz="2000" dirty="0" smtClean="0">
                <a:solidFill>
                  <a:srgbClr val="C00000"/>
                </a:solidFill>
              </a:rPr>
              <a:t>hustého </a:t>
            </a:r>
            <a:r>
              <a:rPr lang="cs-CZ" sz="2000" dirty="0">
                <a:solidFill>
                  <a:srgbClr val="C00000"/>
                </a:solidFill>
              </a:rPr>
              <a:t>vlnového dělení DWDM</a:t>
            </a:r>
            <a:r>
              <a:rPr lang="cs-CZ" sz="2000" dirty="0">
                <a:solidFill>
                  <a:srgbClr val="3C3C8C"/>
                </a:solidFill>
              </a:rPr>
              <a:t> (</a:t>
            </a:r>
            <a:r>
              <a:rPr lang="cs-CZ" sz="2000" dirty="0" err="1">
                <a:solidFill>
                  <a:srgbClr val="3C3C8C"/>
                </a:solidFill>
              </a:rPr>
              <a:t>Dense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Wavelength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Division</a:t>
            </a:r>
            <a:r>
              <a:rPr lang="cs-CZ" sz="2000" dirty="0">
                <a:solidFill>
                  <a:srgbClr val="3C3C8C"/>
                </a:solidFill>
              </a:rPr>
              <a:t> Multiplexing</a:t>
            </a:r>
            <a:r>
              <a:rPr lang="cs-CZ" sz="2000" dirty="0" smtClean="0">
                <a:solidFill>
                  <a:srgbClr val="3C3C8C"/>
                </a:solidFill>
              </a:rPr>
              <a:t>),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technologie </a:t>
            </a:r>
            <a:r>
              <a:rPr lang="cs-CZ" sz="2000" dirty="0" smtClean="0">
                <a:solidFill>
                  <a:srgbClr val="C00000"/>
                </a:solidFill>
              </a:rPr>
              <a:t>hrubého </a:t>
            </a:r>
            <a:r>
              <a:rPr lang="cs-CZ" sz="2000" dirty="0">
                <a:solidFill>
                  <a:srgbClr val="C00000"/>
                </a:solidFill>
              </a:rPr>
              <a:t>vlnového dělení CWDM</a:t>
            </a:r>
            <a:r>
              <a:rPr lang="cs-CZ" sz="2000" dirty="0">
                <a:solidFill>
                  <a:srgbClr val="3C3C8C"/>
                </a:solidFill>
              </a:rPr>
              <a:t> (</a:t>
            </a:r>
            <a:r>
              <a:rPr lang="cs-CZ" sz="2000" dirty="0" err="1">
                <a:solidFill>
                  <a:srgbClr val="3C3C8C"/>
                </a:solidFill>
              </a:rPr>
              <a:t>Coarse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Wavelength</a:t>
            </a:r>
            <a:r>
              <a:rPr lang="cs-CZ" sz="2000" dirty="0">
                <a:solidFill>
                  <a:srgbClr val="3C3C8C"/>
                </a:solidFill>
              </a:rPr>
              <a:t> </a:t>
            </a:r>
            <a:r>
              <a:rPr lang="cs-CZ" sz="2000" dirty="0" err="1">
                <a:solidFill>
                  <a:srgbClr val="3C3C8C"/>
                </a:solidFill>
              </a:rPr>
              <a:t>Division</a:t>
            </a:r>
            <a:r>
              <a:rPr lang="cs-CZ" sz="2000" dirty="0">
                <a:solidFill>
                  <a:srgbClr val="3C3C8C"/>
                </a:solidFill>
              </a:rPr>
              <a:t> Multiplexing</a:t>
            </a:r>
            <a:r>
              <a:rPr lang="cs-CZ" sz="2000" dirty="0" smtClean="0">
                <a:solidFill>
                  <a:srgbClr val="3C3C8C"/>
                </a:solidFill>
              </a:rPr>
              <a:t>).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Zařízení pro telekomunikační sítě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568943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7" y="1351298"/>
            <a:ext cx="8986267" cy="51039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Přístupová síť AN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Síť AN se nalézá v druhé úrovni dělení telekomunikačních sítí.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Hlavním úkolem AN je koncovým uživatelům telekomunikačního operátora zajistit připojení do sítě WAN.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Síť AN je tedy ukončena až v našich domácnostech.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 souvislosti se sítí AN se objevuje také termín „</a:t>
            </a:r>
            <a:r>
              <a:rPr lang="cs-CZ" sz="2000" dirty="0" smtClean="0">
                <a:solidFill>
                  <a:srgbClr val="C00000"/>
                </a:solidFill>
              </a:rPr>
              <a:t>Poslední míle</a:t>
            </a:r>
            <a:r>
              <a:rPr lang="cs-CZ" sz="2000" dirty="0" smtClean="0">
                <a:solidFill>
                  <a:srgbClr val="3C3C8C"/>
                </a:solidFill>
              </a:rPr>
              <a:t>“. </a:t>
            </a:r>
          </a:p>
          <a:p>
            <a:pPr marL="0" lvl="1" algn="ctr">
              <a:spcAft>
                <a:spcPts val="200"/>
              </a:spcAft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0" lvl="1" algn="just">
              <a:spcAft>
                <a:spcPts val="200"/>
              </a:spcAft>
            </a:pPr>
            <a:r>
              <a:rPr lang="cs-CZ" sz="2000" dirty="0" smtClean="0">
                <a:solidFill>
                  <a:srgbClr val="3C3C8C"/>
                </a:solidFill>
              </a:rPr>
              <a:t>Vedení </a:t>
            </a:r>
            <a:r>
              <a:rPr lang="cs-CZ" sz="2000" dirty="0">
                <a:solidFill>
                  <a:srgbClr val="3C3C8C"/>
                </a:solidFill>
              </a:rPr>
              <a:t>v poslední míli propojuje poslední telekomunikační zařízení u operátora a telekomunikační zásuvku u koncového uživatele</a:t>
            </a:r>
            <a:r>
              <a:rPr lang="cs-CZ" sz="2000" dirty="0" smtClean="0">
                <a:solidFill>
                  <a:srgbClr val="3C3C8C"/>
                </a:solidFill>
              </a:rPr>
              <a:t>. Poslední míle je tedy posledním úsekem sítě operátora směrem k uživateli. Délka tohoto úseku je v průměru opravdu 1,6 km, což je délka anglické statutární míle.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r>
              <a:rPr lang="cs-CZ" i="1" dirty="0" smtClean="0">
                <a:solidFill>
                  <a:srgbClr val="3C3C8C"/>
                </a:solidFill>
              </a:rPr>
              <a:t>V literatuře se ovšem můžete setkat i s termínem „První míle“ a to proto, že je možné se na hierarchii telekomunikační sítě dívat i směrem od koncového uživatele.</a:t>
            </a:r>
          </a:p>
          <a:p>
            <a:pPr marL="0" lvl="1">
              <a:spcAft>
                <a:spcPts val="200"/>
              </a:spcAft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Zařízení pro telekomunikační sítě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906552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4154890B-6A03-47C1-A31C-E043842E47AA}" vid="{84A36C7E-C579-4BFA-8597-7D6A3B763CC3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Prezentace_sabl</Template>
  <TotalTime>0</TotalTime>
  <Words>1507</Words>
  <Application>Microsoft Office PowerPoint</Application>
  <PresentationFormat>Předvádění na obrazovce (4:3)</PresentationFormat>
  <Paragraphs>270</Paragraphs>
  <Slides>16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Mustr_prezentace_OPPA</vt:lpstr>
      <vt:lpstr>Prezentace aplikace PowerPoint</vt:lpstr>
      <vt:lpstr>Zařízení pro telekomunikační sítě</vt:lpstr>
      <vt:lpstr>Zařízení pro telekomunikační sítě</vt:lpstr>
      <vt:lpstr>Zařízení pro telekomunikační sítě</vt:lpstr>
      <vt:lpstr>Zařízení pro telekomunikační sítě</vt:lpstr>
      <vt:lpstr>Zařízení pro telekomunikační sítě</vt:lpstr>
      <vt:lpstr>Zařízení pro telekomunikační sítě</vt:lpstr>
      <vt:lpstr>Zařízení pro telekomunikační sítě</vt:lpstr>
      <vt:lpstr>Zařízení pro telekomunikační sítě</vt:lpstr>
      <vt:lpstr>Zařízení pro telekomunikační sítě</vt:lpstr>
      <vt:lpstr>Zařízení pro telekomunikační sítě</vt:lpstr>
      <vt:lpstr>Zařízení pro telekomunikační sítě</vt:lpstr>
      <vt:lpstr>Zařízení pro telekomunikační sítě</vt:lpstr>
      <vt:lpstr>Zařízení pro telekomunikační sítě</vt:lpstr>
      <vt:lpstr>Zařízení pro telekomunikační sítě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2015-01-31T01:09:44Z</dcterms:created>
  <dcterms:modified xsi:type="dcterms:W3CDTF">2015-01-31T01:09:49Z</dcterms:modified>
</cp:coreProperties>
</file>