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70" r:id="rId2"/>
    <p:sldId id="289" r:id="rId3"/>
    <p:sldId id="291" r:id="rId4"/>
    <p:sldId id="292" r:id="rId5"/>
    <p:sldId id="290" r:id="rId6"/>
    <p:sldId id="293" r:id="rId7"/>
    <p:sldId id="295" r:id="rId8"/>
    <p:sldId id="296" r:id="rId9"/>
    <p:sldId id="294" r:id="rId10"/>
    <p:sldId id="301" r:id="rId11"/>
    <p:sldId id="305" r:id="rId12"/>
    <p:sldId id="304" r:id="rId13"/>
    <p:sldId id="316" r:id="rId14"/>
    <p:sldId id="320" r:id="rId15"/>
    <p:sldId id="317" r:id="rId16"/>
    <p:sldId id="318" r:id="rId17"/>
    <p:sldId id="307" r:id="rId18"/>
    <p:sldId id="322" r:id="rId19"/>
    <p:sldId id="323" r:id="rId20"/>
    <p:sldId id="319" r:id="rId21"/>
    <p:sldId id="326" r:id="rId22"/>
    <p:sldId id="306" r:id="rId23"/>
    <p:sldId id="321" r:id="rId24"/>
    <p:sldId id="309" r:id="rId25"/>
    <p:sldId id="310" r:id="rId26"/>
    <p:sldId id="325" r:id="rId27"/>
    <p:sldId id="324" r:id="rId28"/>
    <p:sldId id="315" r:id="rId29"/>
    <p:sldId id="311" r:id="rId30"/>
    <p:sldId id="312" r:id="rId31"/>
    <p:sldId id="313" r:id="rId32"/>
    <p:sldId id="280" r:id="rId33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55" autoAdjust="0"/>
    <p:restoredTop sz="80756" autoAdjust="0"/>
  </p:normalViewPr>
  <p:slideViewPr>
    <p:cSldViewPr snapToGrid="0" snapToObjects="1">
      <p:cViewPr varScale="1">
        <p:scale>
          <a:sx n="86" d="100"/>
          <a:sy n="86" d="100"/>
        </p:scale>
        <p:origin x="143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11960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6622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143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05861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31779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47624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44527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6448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54974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6969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07189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9585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25431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14780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90738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44193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94271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97403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80741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85541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548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73737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3803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1661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2048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30826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488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449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9703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3.jpeg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10" Type="http://schemas.openxmlformats.org/officeDocument/2006/relationships/image" Target="../media/image21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Telekomunikační síť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514110" y="6563479"/>
            <a:ext cx="62989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cs-CZ" sz="900" b="1" dirty="0" smtClean="0">
                <a:solidFill>
                  <a:srgbClr val="D42E12"/>
                </a:solidFill>
              </a:rPr>
              <a:t>v1.1</a:t>
            </a:r>
            <a:endParaRPr lang="cs-CZ" sz="9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 obvyklé, že strukturu </a:t>
            </a:r>
            <a:r>
              <a:rPr lang="cs-CZ" sz="2000" dirty="0"/>
              <a:t>kterékoliv </a:t>
            </a:r>
            <a:r>
              <a:rPr lang="cs-CZ" sz="2000" dirty="0" smtClean="0"/>
              <a:t>sítě je </a:t>
            </a:r>
            <a:r>
              <a:rPr lang="cs-CZ" sz="2000" dirty="0"/>
              <a:t>možné </a:t>
            </a:r>
            <a:r>
              <a:rPr lang="cs-CZ" sz="2000" dirty="0" smtClean="0"/>
              <a:t>rozdělit </a:t>
            </a:r>
            <a:r>
              <a:rPr lang="cs-CZ" sz="2000" dirty="0"/>
              <a:t>do třech základních úrovní, které mají </a:t>
            </a:r>
            <a:r>
              <a:rPr lang="cs-CZ" sz="2000" dirty="0">
                <a:solidFill>
                  <a:srgbClr val="C00000"/>
                </a:solidFill>
              </a:rPr>
              <a:t>hierarchické</a:t>
            </a:r>
            <a:r>
              <a:rPr lang="cs-CZ" sz="2000" dirty="0"/>
              <a:t> </a:t>
            </a:r>
            <a:r>
              <a:rPr lang="cs-CZ" sz="2000" dirty="0" smtClean="0"/>
              <a:t>uspořádaní.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Telekomunikační sítě dělíme </a:t>
            </a:r>
            <a:r>
              <a:rPr lang="cs-CZ" sz="2000" dirty="0"/>
              <a:t>na</a:t>
            </a:r>
            <a:r>
              <a:rPr lang="cs-CZ" sz="2000" dirty="0" smtClean="0"/>
              <a:t>:</a:t>
            </a:r>
            <a:endParaRPr lang="cs-CZ" sz="2000" dirty="0" smtClean="0">
              <a:solidFill>
                <a:srgbClr val="C00000"/>
              </a:solidFill>
            </a:endParaRP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Páteřní </a:t>
            </a:r>
            <a:r>
              <a:rPr lang="cs-CZ" sz="2000" dirty="0">
                <a:solidFill>
                  <a:srgbClr val="C00000"/>
                </a:solidFill>
              </a:rPr>
              <a:t>sítě 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Přístupové </a:t>
            </a:r>
            <a:r>
              <a:rPr lang="cs-CZ" sz="2000" dirty="0">
                <a:solidFill>
                  <a:srgbClr val="C00000"/>
                </a:solidFill>
              </a:rPr>
              <a:t>sítě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Lokální sítě</a:t>
            </a:r>
            <a:endParaRPr lang="cs-CZ" sz="2000" dirty="0">
              <a:solidFill>
                <a:srgbClr val="C0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444" y="2372090"/>
            <a:ext cx="6287245" cy="352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86813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hierarchickém upořádání je na nejvyšší úrovni </a:t>
            </a:r>
            <a:r>
              <a:rPr lang="cs-CZ" sz="2000" dirty="0" smtClean="0">
                <a:solidFill>
                  <a:srgbClr val="C00000"/>
                </a:solidFill>
              </a:rPr>
              <a:t>síť páteřní</a:t>
            </a:r>
            <a:r>
              <a:rPr lang="cs-CZ" sz="2000" dirty="0" smtClean="0"/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 možné zkonstatovat, že páteřní síť má každý operátor jen jednu. 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Páteřní síť se však může dělit do více podsítí např. podle regionů v rámci jednoho státu.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 úroveň níž se v hierarchii nalézají </a:t>
            </a:r>
            <a:r>
              <a:rPr lang="cs-CZ" sz="2000" dirty="0" smtClean="0">
                <a:solidFill>
                  <a:srgbClr val="C00000"/>
                </a:solidFill>
              </a:rPr>
              <a:t>sítě přístupové</a:t>
            </a:r>
            <a:r>
              <a:rPr lang="cs-CZ" sz="2000" dirty="0" smtClean="0"/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Počet těchto sítí odpovídá většinou počtu lokalit, ve kterých operátor poskytuje svoje služby.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Nejníže v hierarchii se nalézají </a:t>
            </a:r>
            <a:r>
              <a:rPr lang="cs-CZ" sz="2000" dirty="0" smtClean="0">
                <a:solidFill>
                  <a:srgbClr val="C00000"/>
                </a:solidFill>
              </a:rPr>
              <a:t>lokální sítě </a:t>
            </a:r>
            <a:r>
              <a:rPr lang="cs-CZ" sz="2000" dirty="0" smtClean="0"/>
              <a:t>jednotlivých účastníků.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Dělení telekomunikační sítě do hierarchických úrovní koresponduje s úkoly, které má síť v každé úrovni plnit. Tomu také odpovídají používaná telekomunikační zařízení nebo přenosová média.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  <p:sp>
        <p:nvSpPr>
          <p:cNvPr id="2" name="Zahnutá šipka doleva 1"/>
          <p:cNvSpPr/>
          <p:nvPr/>
        </p:nvSpPr>
        <p:spPr>
          <a:xfrm>
            <a:off x="7775847" y="1351298"/>
            <a:ext cx="1219200" cy="1704136"/>
          </a:xfrm>
          <a:prstGeom prst="curvedLeftArrow">
            <a:avLst/>
          </a:prstGeom>
          <a:solidFill>
            <a:schemeClr val="accent1">
              <a:alpha val="30000"/>
            </a:schemeClr>
          </a:solidFill>
          <a:ln>
            <a:solidFill>
              <a:schemeClr val="accent1">
                <a:shade val="50000"/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8" name="Zahnutá šipka doleva 7"/>
          <p:cNvSpPr/>
          <p:nvPr/>
        </p:nvSpPr>
        <p:spPr>
          <a:xfrm>
            <a:off x="8051180" y="2616628"/>
            <a:ext cx="927720" cy="1921918"/>
          </a:xfrm>
          <a:prstGeom prst="curvedLeftArrow">
            <a:avLst/>
          </a:prstGeom>
          <a:solidFill>
            <a:schemeClr val="accent1">
              <a:alpha val="30000"/>
            </a:schemeClr>
          </a:solidFill>
          <a:ln>
            <a:solidFill>
              <a:schemeClr val="accent1">
                <a:shade val="50000"/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64512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14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Páteřní síť</a:t>
            </a:r>
            <a:endParaRPr lang="cs-CZ" sz="2000" b="1" dirty="0">
              <a:solidFill>
                <a:srgbClr val="C00000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Páteřní </a:t>
            </a:r>
            <a:r>
              <a:rPr lang="cs-CZ" sz="2000" dirty="0"/>
              <a:t>síť představuje hierarchicky nejvyšší úroveň sítě.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Jejím </a:t>
            </a:r>
            <a:r>
              <a:rPr lang="cs-CZ" sz="2000" dirty="0"/>
              <a:t>úkolem je vysokorychlostně propojit všechny lokality s přístupovými sítěmi operátora.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páteřní síti se také realizují propojovací body se sítěmi jiných operátorů. Páteřní sítě se </a:t>
            </a:r>
            <a:r>
              <a:rPr lang="cs-CZ" sz="2000" dirty="0" smtClean="0"/>
              <a:t>označují </a:t>
            </a:r>
            <a:r>
              <a:rPr lang="cs-CZ" sz="2000" dirty="0"/>
              <a:t>obecnou zkratkou </a:t>
            </a:r>
            <a:r>
              <a:rPr lang="cs-CZ" sz="2000" dirty="0">
                <a:solidFill>
                  <a:srgbClr val="C00000"/>
                </a:solidFill>
              </a:rPr>
              <a:t>WAN</a:t>
            </a:r>
            <a:r>
              <a:rPr lang="cs-CZ" sz="2000" dirty="0"/>
              <a:t> (</a:t>
            </a:r>
            <a:r>
              <a:rPr lang="cs-CZ" sz="2000" dirty="0" err="1"/>
              <a:t>Wide</a:t>
            </a:r>
            <a:r>
              <a:rPr lang="cs-CZ" sz="2000" dirty="0"/>
              <a:t> Area Network</a:t>
            </a:r>
            <a:r>
              <a:rPr lang="cs-CZ" sz="2000" dirty="0" smtClean="0"/>
              <a:t>).</a:t>
            </a:r>
          </a:p>
          <a:p>
            <a:pPr marL="0" lvl="1">
              <a:spcAft>
                <a:spcPts val="200"/>
              </a:spcAft>
            </a:pPr>
            <a:r>
              <a:rPr lang="cs-CZ" sz="2000" dirty="0" smtClean="0"/>
              <a:t>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/>
              <a:t>páteřní sítě jsou typické následující charakteristiky: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</a:t>
            </a:r>
            <a:r>
              <a:rPr lang="cs-CZ" sz="2000" dirty="0"/>
              <a:t>rychlosti jsou v řádech jednotek Gbit/s až stovek Gbit/s,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překlenované </a:t>
            </a:r>
            <a:r>
              <a:rPr lang="cs-CZ" sz="2000" dirty="0"/>
              <a:t>vzdálenosti jsou od desítek kilometrů výše,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typickým </a:t>
            </a:r>
            <a:r>
              <a:rPr lang="cs-CZ" sz="2000" dirty="0"/>
              <a:t>přenosovým mediem je optické vlákno,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síti se vyskytují desítky až stovky síťových uzlů.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</p:spTree>
    <p:extLst>
      <p:ext uri="{BB962C8B-B14F-4D97-AF65-F5344CB8AC3E}">
        <p14:creationId xmlns:p14="http://schemas.microsoft.com/office/powerpoint/2010/main" val="406242603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28" y="1351298"/>
            <a:ext cx="7088188" cy="5024334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Páteřní síť – příklad páteřní </a:t>
            </a:r>
            <a:r>
              <a:rPr lang="cs-CZ" sz="2000" b="1" dirty="0">
                <a:solidFill>
                  <a:srgbClr val="C00000"/>
                </a:solidFill>
              </a:rPr>
              <a:t>sítě společnosti České Radiokomunikace a.s.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</p:spTree>
    <p:extLst>
      <p:ext uri="{BB962C8B-B14F-4D97-AF65-F5344CB8AC3E}">
        <p14:creationId xmlns:p14="http://schemas.microsoft.com/office/powerpoint/2010/main" val="8174624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128" y="1578544"/>
            <a:ext cx="6724185" cy="4755273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Páteřní síť – příklad páteřní </a:t>
            </a:r>
            <a:r>
              <a:rPr lang="cs-CZ" sz="2000" b="1" dirty="0">
                <a:solidFill>
                  <a:srgbClr val="C00000"/>
                </a:solidFill>
              </a:rPr>
              <a:t>sítě společnosti </a:t>
            </a:r>
            <a:r>
              <a:rPr lang="cs-CZ" sz="2000" b="1" dirty="0" smtClean="0">
                <a:solidFill>
                  <a:srgbClr val="C00000"/>
                </a:solidFill>
              </a:rPr>
              <a:t>ČD Telematika a.s.</a:t>
            </a:r>
            <a:endParaRPr lang="cs-CZ" sz="2000" b="1" dirty="0">
              <a:solidFill>
                <a:srgbClr val="C00000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</p:spTree>
    <p:extLst>
      <p:ext uri="{BB962C8B-B14F-4D97-AF65-F5344CB8AC3E}">
        <p14:creationId xmlns:p14="http://schemas.microsoft.com/office/powerpoint/2010/main" val="209519461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024" y="5998105"/>
            <a:ext cx="5426346" cy="358422"/>
          </a:xfrm>
          <a:prstGeom prst="rect">
            <a:avLst/>
          </a:prstGeom>
        </p:spPr>
      </p:pic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Páteřní síť – příklad vytížení páteřní </a:t>
            </a:r>
            <a:r>
              <a:rPr lang="cs-CZ" sz="2000" b="1" dirty="0">
                <a:solidFill>
                  <a:srgbClr val="C00000"/>
                </a:solidFill>
              </a:rPr>
              <a:t>sítě CESNET, z. s. p. o.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78" y="1764867"/>
            <a:ext cx="7370956" cy="42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70679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365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Páteřní síť – příklad instalovaných podmořských kabelů</a:t>
            </a:r>
          </a:p>
          <a:p>
            <a:pPr marL="0" lvl="1">
              <a:spcAft>
                <a:spcPts val="200"/>
              </a:spcAft>
            </a:pP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b="1" dirty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b="1" dirty="0" smtClean="0">
              <a:solidFill>
                <a:srgbClr val="C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1400" i="1" dirty="0" smtClean="0">
              <a:solidFill>
                <a:srgbClr val="0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1400" i="1" dirty="0">
              <a:solidFill>
                <a:srgbClr val="000000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1400" i="1" dirty="0" smtClean="0">
              <a:solidFill>
                <a:srgbClr val="000000"/>
              </a:solidFill>
            </a:endParaRPr>
          </a:p>
          <a:p>
            <a:pPr marL="0" lvl="1" algn="ctr">
              <a:spcAft>
                <a:spcPts val="200"/>
              </a:spcAft>
            </a:pPr>
            <a:r>
              <a:rPr lang="cs-CZ" sz="900" i="1" dirty="0" smtClean="0">
                <a:solidFill>
                  <a:srgbClr val="000000"/>
                </a:solidFill>
              </a:rPr>
              <a:t>Zdroj</a:t>
            </a:r>
            <a:r>
              <a:rPr lang="cs-CZ" sz="900" i="1" dirty="0">
                <a:solidFill>
                  <a:srgbClr val="000000"/>
                </a:solidFill>
              </a:rPr>
              <a:t>: http://www.alcatel-lucent.com/solutions/submarine-networks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887" y="1716844"/>
            <a:ext cx="6250801" cy="463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9229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236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Metropolitní síť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Přenosové systémy pro páteřní sítě jsou koncipovány takovým způsobem, aby byly schopny zajistit přenos velkého množství dat z různých zdrojů s různou garancí kvality služby. </a:t>
            </a: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případě velkých městských aglomerací, které jsou specifické vysokou hustotou obyvatelstva, je možné se setkat se zkratkou </a:t>
            </a:r>
            <a:r>
              <a:rPr lang="cs-CZ" sz="2000" dirty="0">
                <a:solidFill>
                  <a:srgbClr val="C00000"/>
                </a:solidFill>
              </a:rPr>
              <a:t>MAN</a:t>
            </a:r>
            <a:r>
              <a:rPr lang="cs-CZ" sz="2000" dirty="0"/>
              <a:t> (Metropolitan Area Network). </a:t>
            </a:r>
            <a:endParaRPr lang="cs-CZ" sz="20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Takto </a:t>
            </a:r>
            <a:r>
              <a:rPr lang="cs-CZ" sz="2000" dirty="0"/>
              <a:t>se označuje síť s charakteristikami WAN ovšem </a:t>
            </a:r>
            <a:r>
              <a:rPr lang="cs-CZ" sz="2000" dirty="0" smtClean="0"/>
              <a:t>v působnosti </a:t>
            </a:r>
            <a:r>
              <a:rPr lang="cs-CZ" sz="2000" dirty="0"/>
              <a:t>rozsáhlejší městské aglomerace. 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</p:spTree>
    <p:extLst>
      <p:ext uri="{BB962C8B-B14F-4D97-AF65-F5344CB8AC3E}">
        <p14:creationId xmlns:p14="http://schemas.microsoft.com/office/powerpoint/2010/main" val="27750011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Metropolitní síť MAN – příklad metropolitní sítě ČVUT v Praze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741" y="1751408"/>
            <a:ext cx="6073708" cy="476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07735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103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Přístupová síť 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Hlavní úkol této sítě je zajistit </a:t>
            </a:r>
            <a:r>
              <a:rPr lang="cs-CZ" sz="2000" dirty="0"/>
              <a:t>připojení do páteřní sítě koncovým stanicím </a:t>
            </a:r>
            <a:r>
              <a:rPr lang="cs-CZ" sz="2000" dirty="0" smtClean="0"/>
              <a:t>účastníků. 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Přístupová síť bývá obecně označována zkratkou </a:t>
            </a:r>
            <a:r>
              <a:rPr lang="cs-CZ" sz="2000" dirty="0" smtClean="0">
                <a:solidFill>
                  <a:srgbClr val="C00000"/>
                </a:solidFill>
              </a:rPr>
              <a:t>AN</a:t>
            </a:r>
            <a:r>
              <a:rPr lang="cs-CZ" sz="2000" dirty="0" smtClean="0"/>
              <a:t> (Access Network).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Tato síť tedy končí (nebo začíná) až u nás doma.</a:t>
            </a:r>
          </a:p>
          <a:p>
            <a:pPr>
              <a:spcAft>
                <a:spcPts val="200"/>
              </a:spcAft>
            </a:pPr>
            <a:endParaRPr lang="cs-CZ" sz="800" dirty="0" smtClean="0"/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/>
              <a:t>přístupovou síť je charakteristické, že: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přenosové </a:t>
            </a:r>
            <a:r>
              <a:rPr lang="cs-CZ" sz="2000" dirty="0"/>
              <a:t>rychlosti jsou v řádech stovek kbit/s až jednotek či desítek Mbit/s,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překlenované </a:t>
            </a:r>
            <a:r>
              <a:rPr lang="cs-CZ" sz="2000" dirty="0"/>
              <a:t>vzdálenosti jsou řádově kilometry,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typickým </a:t>
            </a:r>
            <a:r>
              <a:rPr lang="cs-CZ" sz="2000" dirty="0"/>
              <a:t>přenosovým mediem je metalické vedení, volný prostor (vzduch), výjimečně i optické </a:t>
            </a:r>
            <a:r>
              <a:rPr lang="cs-CZ" sz="2000" dirty="0" smtClean="0"/>
              <a:t>vlákno</a:t>
            </a:r>
            <a:r>
              <a:rPr lang="cs-CZ" sz="2000" dirty="0"/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</p:spTree>
    <p:extLst>
      <p:ext uri="{BB962C8B-B14F-4D97-AF65-F5344CB8AC3E}">
        <p14:creationId xmlns:p14="http://schemas.microsoft.com/office/powerpoint/2010/main" val="422503094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endParaRPr lang="cs-CZ" sz="2000" dirty="0" smtClean="0"/>
          </a:p>
          <a:p>
            <a:pPr marL="0" lvl="1" algn="ctr">
              <a:spcAft>
                <a:spcPts val="200"/>
              </a:spcAft>
            </a:pPr>
            <a:r>
              <a:rPr lang="cs-CZ" sz="2000" dirty="0" smtClean="0"/>
              <a:t>Snaha </a:t>
            </a:r>
            <a:r>
              <a:rPr lang="cs-CZ" sz="2000" dirty="0"/>
              <a:t>člověka dorozumívat se (komunikovat) na </a:t>
            </a:r>
            <a:r>
              <a:rPr lang="cs-CZ" sz="2000" dirty="0" smtClean="0"/>
              <a:t>větší</a:t>
            </a:r>
          </a:p>
          <a:p>
            <a:pPr marL="0" lvl="1" algn="ctr">
              <a:spcAft>
                <a:spcPts val="200"/>
              </a:spcAft>
            </a:pPr>
            <a:r>
              <a:rPr lang="cs-CZ" sz="2000" dirty="0" smtClean="0"/>
              <a:t>vzdálenosti</a:t>
            </a:r>
            <a:r>
              <a:rPr lang="cs-CZ" sz="2000" dirty="0"/>
              <a:t>, než na jakou mu dovolují jeho smysly, </a:t>
            </a:r>
            <a:r>
              <a:rPr lang="cs-CZ" sz="2000" dirty="0" smtClean="0"/>
              <a:t>vedla</a:t>
            </a:r>
          </a:p>
          <a:p>
            <a:pPr marL="0" lvl="1" algn="ctr">
              <a:spcAft>
                <a:spcPts val="200"/>
              </a:spcAft>
            </a:pPr>
            <a:r>
              <a:rPr lang="cs-CZ" sz="2000" dirty="0" smtClean="0"/>
              <a:t>postupně </a:t>
            </a:r>
            <a:r>
              <a:rPr lang="cs-CZ" sz="2000" dirty="0"/>
              <a:t>ke vzniku různorodých zařízení a přístrojů.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0" lvl="1" algn="ctr">
              <a:spcAft>
                <a:spcPts val="200"/>
              </a:spcAft>
            </a:pPr>
            <a:r>
              <a:rPr lang="cs-CZ" sz="2000" dirty="0" smtClean="0"/>
              <a:t>Komunikace </a:t>
            </a:r>
            <a:r>
              <a:rPr lang="cs-CZ" sz="2000" dirty="0"/>
              <a:t>na dálku se označuje termínem </a:t>
            </a:r>
            <a:r>
              <a:rPr lang="cs-CZ" sz="2000" dirty="0" smtClean="0">
                <a:solidFill>
                  <a:srgbClr val="C00000"/>
                </a:solidFill>
              </a:rPr>
              <a:t>telekomunikace</a:t>
            </a:r>
            <a:r>
              <a:rPr lang="cs-CZ" sz="2000" dirty="0" smtClean="0"/>
              <a:t>.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945" y="2782963"/>
            <a:ext cx="7588621" cy="2620320"/>
          </a:xfrm>
          <a:prstGeom prst="rect">
            <a:avLst/>
          </a:prstGeom>
        </p:spPr>
      </p:pic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Přístupová </a:t>
            </a:r>
            <a:r>
              <a:rPr lang="cs-CZ" sz="2000" b="1" dirty="0" smtClean="0">
                <a:solidFill>
                  <a:srgbClr val="C00000"/>
                </a:solidFill>
              </a:rPr>
              <a:t>síť – příklad topologie a možných přenosových technologií 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  <p:grpSp>
        <p:nvGrpSpPr>
          <p:cNvPr id="8" name="Skupina 7"/>
          <p:cNvGrpSpPr/>
          <p:nvPr/>
        </p:nvGrpSpPr>
        <p:grpSpPr>
          <a:xfrm>
            <a:off x="443694" y="1833844"/>
            <a:ext cx="8566491" cy="4521083"/>
            <a:chOff x="179512" y="1212173"/>
            <a:chExt cx="8566491" cy="4521083"/>
          </a:xfrm>
        </p:grpSpPr>
        <p:pic>
          <p:nvPicPr>
            <p:cNvPr id="9" name="Picture 14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2486025"/>
              <a:ext cx="2952328" cy="2378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1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5993" y="4842673"/>
              <a:ext cx="1057275" cy="835025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1312230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1898" y="1260211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5597" y="3524722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7433" y="3524722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3524722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Skupina 16"/>
            <p:cNvGrpSpPr/>
            <p:nvPr/>
          </p:nvGrpSpPr>
          <p:grpSpPr>
            <a:xfrm>
              <a:off x="4694929" y="3191803"/>
              <a:ext cx="3049820" cy="216024"/>
              <a:chOff x="1954228" y="5661248"/>
              <a:chExt cx="2185724" cy="432048"/>
            </a:xfrm>
          </p:grpSpPr>
          <p:sp>
            <p:nvSpPr>
              <p:cNvPr id="102" name="Kosoúhelník 101"/>
              <p:cNvSpPr/>
              <p:nvPr/>
            </p:nvSpPr>
            <p:spPr>
              <a:xfrm>
                <a:off x="1954228" y="5661248"/>
                <a:ext cx="2185724" cy="432048"/>
              </a:xfrm>
              <a:prstGeom prst="parallelogram">
                <a:avLst>
                  <a:gd name="adj" fmla="val 9202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103" name="Přímá spojnice 102"/>
              <p:cNvCxnSpPr>
                <a:stCxn id="102" idx="5"/>
                <a:endCxn id="102" idx="2"/>
              </p:cNvCxnSpPr>
              <p:nvPr/>
            </p:nvCxnSpPr>
            <p:spPr>
              <a:xfrm>
                <a:off x="2025460" y="5877272"/>
                <a:ext cx="2043259" cy="0"/>
              </a:xfrm>
              <a:prstGeom prst="line">
                <a:avLst/>
              </a:prstGeom>
              <a:ln w="31750" cmpd="dbl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Přímá spojnice 103"/>
              <p:cNvCxnSpPr/>
              <p:nvPr/>
            </p:nvCxnSpPr>
            <p:spPr>
              <a:xfrm>
                <a:off x="1954228" y="6021288"/>
                <a:ext cx="2146748" cy="0"/>
              </a:xfrm>
              <a:prstGeom prst="line">
                <a:avLst/>
              </a:prstGeom>
              <a:ln w="9525" cmpd="sng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Přímá spojnice 104"/>
              <p:cNvCxnSpPr/>
              <p:nvPr/>
            </p:nvCxnSpPr>
            <p:spPr>
              <a:xfrm>
                <a:off x="1972492" y="5733256"/>
                <a:ext cx="2128485" cy="0"/>
              </a:xfrm>
              <a:prstGeom prst="line">
                <a:avLst/>
              </a:prstGeom>
              <a:ln w="9525" cmpd="sng"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Picture 51" descr="GenericSoftswitch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916" y="3445166"/>
              <a:ext cx="270146" cy="42748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8408" y="5101604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2885" y="5373216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5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5295" y="2283713"/>
              <a:ext cx="338125" cy="359569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0857" y="1996400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5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2877" y="1709559"/>
              <a:ext cx="338125" cy="359569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" name="Přímá spojnice 23"/>
            <p:cNvCxnSpPr>
              <a:stCxn id="72" idx="3"/>
              <a:endCxn id="57" idx="2"/>
            </p:cNvCxnSpPr>
            <p:nvPr/>
          </p:nvCxnSpPr>
          <p:spPr>
            <a:xfrm flipV="1">
              <a:off x="2456399" y="3540346"/>
              <a:ext cx="234450" cy="292404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Přímá spojnice 24"/>
            <p:cNvCxnSpPr>
              <a:stCxn id="57" idx="3"/>
              <a:endCxn id="21" idx="2"/>
            </p:cNvCxnSpPr>
            <p:nvPr/>
          </p:nvCxnSpPr>
          <p:spPr>
            <a:xfrm flipV="1">
              <a:off x="2825922" y="2643282"/>
              <a:ext cx="598436" cy="68332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Přímá spojnice 25"/>
            <p:cNvCxnSpPr>
              <a:stCxn id="21" idx="3"/>
              <a:endCxn id="23" idx="2"/>
            </p:cNvCxnSpPr>
            <p:nvPr/>
          </p:nvCxnSpPr>
          <p:spPr>
            <a:xfrm flipV="1">
              <a:off x="3593420" y="2069128"/>
              <a:ext cx="438520" cy="39437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Přímá spojnice 26"/>
            <p:cNvCxnSpPr>
              <a:stCxn id="21" idx="3"/>
              <a:endCxn id="28" idx="2"/>
            </p:cNvCxnSpPr>
            <p:nvPr/>
          </p:nvCxnSpPr>
          <p:spPr>
            <a:xfrm flipV="1">
              <a:off x="3593420" y="2356588"/>
              <a:ext cx="1017910" cy="10691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2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9302" y="1996548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9" name="Přímá spojnice 28"/>
            <p:cNvCxnSpPr>
              <a:stCxn id="23" idx="3"/>
              <a:endCxn id="11" idx="2"/>
            </p:cNvCxnSpPr>
            <p:nvPr/>
          </p:nvCxnSpPr>
          <p:spPr>
            <a:xfrm flipV="1">
              <a:off x="4201002" y="1672270"/>
              <a:ext cx="1343106" cy="21707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Přímá spojnice 29"/>
            <p:cNvCxnSpPr>
              <a:stCxn id="23" idx="3"/>
              <a:endCxn id="12" idx="2"/>
            </p:cNvCxnSpPr>
            <p:nvPr/>
          </p:nvCxnSpPr>
          <p:spPr>
            <a:xfrm flipV="1">
              <a:off x="4201002" y="1620251"/>
              <a:ext cx="442924" cy="26909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nice 30"/>
            <p:cNvCxnSpPr>
              <a:stCxn id="21" idx="1"/>
              <a:endCxn id="22" idx="2"/>
            </p:cNvCxnSpPr>
            <p:nvPr/>
          </p:nvCxnSpPr>
          <p:spPr>
            <a:xfrm flipH="1" flipV="1">
              <a:off x="2782885" y="2356440"/>
              <a:ext cx="472410" cy="10705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Přímá spojnice 31"/>
            <p:cNvCxnSpPr>
              <a:endCxn id="16" idx="2"/>
            </p:cNvCxnSpPr>
            <p:nvPr/>
          </p:nvCxnSpPr>
          <p:spPr>
            <a:xfrm flipV="1">
              <a:off x="5616116" y="3884762"/>
              <a:ext cx="0" cy="135249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Přímá spojnice 32"/>
            <p:cNvCxnSpPr>
              <a:endCxn id="15" idx="2"/>
            </p:cNvCxnSpPr>
            <p:nvPr/>
          </p:nvCxnSpPr>
          <p:spPr>
            <a:xfrm flipV="1">
              <a:off x="6439461" y="3884762"/>
              <a:ext cx="0" cy="19231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Přímá spojnice 33"/>
            <p:cNvCxnSpPr>
              <a:endCxn id="14" idx="2"/>
            </p:cNvCxnSpPr>
            <p:nvPr/>
          </p:nvCxnSpPr>
          <p:spPr>
            <a:xfrm flipV="1">
              <a:off x="7457625" y="3884762"/>
              <a:ext cx="0" cy="25573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Přímá spojnice 34"/>
            <p:cNvCxnSpPr/>
            <p:nvPr/>
          </p:nvCxnSpPr>
          <p:spPr>
            <a:xfrm flipH="1">
              <a:off x="4085586" y="4140497"/>
              <a:ext cx="337204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Přímá spojnice 35"/>
            <p:cNvCxnSpPr/>
            <p:nvPr/>
          </p:nvCxnSpPr>
          <p:spPr>
            <a:xfrm flipH="1">
              <a:off x="4201002" y="4077072"/>
              <a:ext cx="2240833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Přímá spojnice 36"/>
            <p:cNvCxnSpPr/>
            <p:nvPr/>
          </p:nvCxnSpPr>
          <p:spPr>
            <a:xfrm flipH="1">
              <a:off x="4227076" y="4020012"/>
              <a:ext cx="138904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Přímá spojnice 37"/>
            <p:cNvCxnSpPr>
              <a:endCxn id="18" idx="2"/>
            </p:cNvCxnSpPr>
            <p:nvPr/>
          </p:nvCxnSpPr>
          <p:spPr>
            <a:xfrm flipH="1" flipV="1">
              <a:off x="4175989" y="3872650"/>
              <a:ext cx="51086" cy="14736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Přímá spojnice 38"/>
            <p:cNvCxnSpPr>
              <a:endCxn id="18" idx="2"/>
            </p:cNvCxnSpPr>
            <p:nvPr/>
          </p:nvCxnSpPr>
          <p:spPr>
            <a:xfrm flipH="1" flipV="1">
              <a:off x="4175989" y="3872650"/>
              <a:ext cx="25543" cy="20442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Přímá spojnice 39"/>
            <p:cNvCxnSpPr>
              <a:endCxn id="18" idx="2"/>
            </p:cNvCxnSpPr>
            <p:nvPr/>
          </p:nvCxnSpPr>
          <p:spPr>
            <a:xfrm flipV="1">
              <a:off x="4085586" y="3872650"/>
              <a:ext cx="90403" cy="2678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Přímá spojnice 40"/>
            <p:cNvCxnSpPr/>
            <p:nvPr/>
          </p:nvCxnSpPr>
          <p:spPr>
            <a:xfrm flipV="1">
              <a:off x="5073363" y="2849486"/>
              <a:ext cx="0" cy="135249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Přímá spojnice 41"/>
            <p:cNvCxnSpPr/>
            <p:nvPr/>
          </p:nvCxnSpPr>
          <p:spPr>
            <a:xfrm flipV="1">
              <a:off x="5886467" y="2849486"/>
              <a:ext cx="0" cy="19231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Přímá spojnice 42"/>
            <p:cNvCxnSpPr/>
            <p:nvPr/>
          </p:nvCxnSpPr>
          <p:spPr>
            <a:xfrm flipV="1">
              <a:off x="6904631" y="2849486"/>
              <a:ext cx="0" cy="25573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Přímá spojnice 43"/>
            <p:cNvCxnSpPr/>
            <p:nvPr/>
          </p:nvCxnSpPr>
          <p:spPr>
            <a:xfrm flipH="1">
              <a:off x="4283968" y="3105221"/>
              <a:ext cx="2620664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Přímá spojnice 44"/>
            <p:cNvCxnSpPr/>
            <p:nvPr/>
          </p:nvCxnSpPr>
          <p:spPr>
            <a:xfrm flipH="1">
              <a:off x="4227075" y="3041796"/>
              <a:ext cx="1661766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Přímá spojnice 45"/>
            <p:cNvCxnSpPr/>
            <p:nvPr/>
          </p:nvCxnSpPr>
          <p:spPr>
            <a:xfrm flipH="1">
              <a:off x="4171182" y="2984735"/>
              <a:ext cx="904874" cy="2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Picture 2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3965" y="2583285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2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6825" y="2583285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9" name="Přímá spojnice 48"/>
            <p:cNvCxnSpPr>
              <a:stCxn id="18" idx="0"/>
            </p:cNvCxnSpPr>
            <p:nvPr/>
          </p:nvCxnSpPr>
          <p:spPr>
            <a:xfrm flipV="1">
              <a:off x="4175989" y="3112862"/>
              <a:ext cx="107979" cy="33230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Přímá spojnice 49"/>
            <p:cNvCxnSpPr>
              <a:stCxn id="18" idx="0"/>
            </p:cNvCxnSpPr>
            <p:nvPr/>
          </p:nvCxnSpPr>
          <p:spPr>
            <a:xfrm flipV="1">
              <a:off x="4175989" y="3041796"/>
              <a:ext cx="51086" cy="40337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Přímá spojnice 50"/>
            <p:cNvCxnSpPr>
              <a:stCxn id="18" idx="0"/>
            </p:cNvCxnSpPr>
            <p:nvPr/>
          </p:nvCxnSpPr>
          <p:spPr>
            <a:xfrm flipH="1" flipV="1">
              <a:off x="4171182" y="2984735"/>
              <a:ext cx="4807" cy="46043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2" name="Picture 28"/>
            <p:cNvPicPr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5369" y="2583285"/>
              <a:ext cx="504056" cy="36004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3" name="Přímá spojnice 52"/>
            <p:cNvCxnSpPr>
              <a:stCxn id="73" idx="3"/>
            </p:cNvCxnSpPr>
            <p:nvPr/>
          </p:nvCxnSpPr>
          <p:spPr>
            <a:xfrm flipV="1">
              <a:off x="2721343" y="3675066"/>
              <a:ext cx="1310596" cy="641619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Přímá spojnice 53"/>
            <p:cNvCxnSpPr>
              <a:stCxn id="73" idx="3"/>
              <a:endCxn id="10" idx="1"/>
            </p:cNvCxnSpPr>
            <p:nvPr/>
          </p:nvCxnSpPr>
          <p:spPr>
            <a:xfrm>
              <a:off x="2721343" y="4316685"/>
              <a:ext cx="2364650" cy="943501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Přímá spojnice 54"/>
            <p:cNvCxnSpPr>
              <a:stCxn id="73" idx="3"/>
              <a:endCxn id="98" idx="1"/>
            </p:cNvCxnSpPr>
            <p:nvPr/>
          </p:nvCxnSpPr>
          <p:spPr>
            <a:xfrm>
              <a:off x="2721343" y="4316685"/>
              <a:ext cx="692207" cy="753964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Přímá spojnice 55"/>
            <p:cNvCxnSpPr/>
            <p:nvPr/>
          </p:nvCxnSpPr>
          <p:spPr>
            <a:xfrm flipV="1">
              <a:off x="2413632" y="3499286"/>
              <a:ext cx="234450" cy="292404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51" descr="GenericSoftswitch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776" y="3112862"/>
              <a:ext cx="270146" cy="42748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8" name="Přímá spojnice 57"/>
            <p:cNvCxnSpPr>
              <a:stCxn id="66" idx="0"/>
              <a:endCxn id="72" idx="1"/>
            </p:cNvCxnSpPr>
            <p:nvPr/>
          </p:nvCxnSpPr>
          <p:spPr>
            <a:xfrm flipV="1">
              <a:off x="1568135" y="3832750"/>
              <a:ext cx="517136" cy="244322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Přímá spojnice 58"/>
            <p:cNvCxnSpPr>
              <a:stCxn id="60" idx="2"/>
              <a:endCxn id="72" idx="1"/>
            </p:cNvCxnSpPr>
            <p:nvPr/>
          </p:nvCxnSpPr>
          <p:spPr>
            <a:xfrm>
              <a:off x="1547664" y="3130586"/>
              <a:ext cx="537607" cy="702164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0" name="Picture 21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2100" y="2756063"/>
              <a:ext cx="371128" cy="37452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1" name="Přímá spojnice 60"/>
            <p:cNvCxnSpPr>
              <a:endCxn id="66" idx="0"/>
            </p:cNvCxnSpPr>
            <p:nvPr/>
          </p:nvCxnSpPr>
          <p:spPr>
            <a:xfrm>
              <a:off x="1115616" y="3832750"/>
              <a:ext cx="452519" cy="244322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Přímá spojnice 61"/>
            <p:cNvCxnSpPr>
              <a:endCxn id="60" idx="2"/>
            </p:cNvCxnSpPr>
            <p:nvPr/>
          </p:nvCxnSpPr>
          <p:spPr>
            <a:xfrm flipV="1">
              <a:off x="1187624" y="3130586"/>
              <a:ext cx="360040" cy="112895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Přímá spojnice 62"/>
            <p:cNvCxnSpPr>
              <a:endCxn id="72" idx="1"/>
            </p:cNvCxnSpPr>
            <p:nvPr/>
          </p:nvCxnSpPr>
          <p:spPr>
            <a:xfrm>
              <a:off x="971600" y="3573016"/>
              <a:ext cx="1113671" cy="259734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Přímá spojnice 63"/>
            <p:cNvCxnSpPr/>
            <p:nvPr/>
          </p:nvCxnSpPr>
          <p:spPr>
            <a:xfrm flipH="1" flipV="1">
              <a:off x="1618366" y="4283088"/>
              <a:ext cx="229723" cy="214285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Přímá spojnice 64"/>
            <p:cNvCxnSpPr/>
            <p:nvPr/>
          </p:nvCxnSpPr>
          <p:spPr>
            <a:xfrm flipH="1" flipV="1">
              <a:off x="1623831" y="4390230"/>
              <a:ext cx="229723" cy="214285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6" name="Picture 21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2571" y="4077072"/>
              <a:ext cx="371128" cy="37452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51" descr="GenericSoftswitch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4347" y="4316685"/>
              <a:ext cx="270146" cy="427484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8" name="Přímá spojnice 67"/>
            <p:cNvCxnSpPr>
              <a:stCxn id="67" idx="2"/>
              <a:endCxn id="69" idx="0"/>
            </p:cNvCxnSpPr>
            <p:nvPr/>
          </p:nvCxnSpPr>
          <p:spPr>
            <a:xfrm>
              <a:off x="1969420" y="4744169"/>
              <a:ext cx="254210" cy="38442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9" name="Picture 25"/>
            <p:cNvPicPr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4567" y="5128592"/>
              <a:ext cx="338125" cy="359569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0" name="Přímá spojnice 69"/>
            <p:cNvCxnSpPr>
              <a:stCxn id="73" idx="0"/>
              <a:endCxn id="72" idx="3"/>
            </p:cNvCxnSpPr>
            <p:nvPr/>
          </p:nvCxnSpPr>
          <p:spPr>
            <a:xfrm flipH="1" flipV="1">
              <a:off x="2456399" y="3832750"/>
              <a:ext cx="132472" cy="307747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Přímá spojnice 70"/>
            <p:cNvCxnSpPr/>
            <p:nvPr/>
          </p:nvCxnSpPr>
          <p:spPr>
            <a:xfrm flipH="1" flipV="1">
              <a:off x="2339752" y="3717032"/>
              <a:ext cx="249119" cy="566056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2" name="Picture 21"/>
            <p:cNvPicPr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5271" y="3645488"/>
              <a:ext cx="371128" cy="37452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sx="102000" sy="102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" name="Picture 42" descr="File Server_Updated200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6399" y="4140497"/>
              <a:ext cx="264944" cy="35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" name="Ovál 73"/>
            <p:cNvSpPr/>
            <p:nvPr/>
          </p:nvSpPr>
          <p:spPr>
            <a:xfrm>
              <a:off x="2054567" y="2977354"/>
              <a:ext cx="964523" cy="15530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5" name="Ovál 74"/>
            <p:cNvSpPr/>
            <p:nvPr/>
          </p:nvSpPr>
          <p:spPr>
            <a:xfrm rot="18696505">
              <a:off x="1439791" y="3898654"/>
              <a:ext cx="673005" cy="102318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6" name="Obdélník 75"/>
            <p:cNvSpPr/>
            <p:nvPr/>
          </p:nvSpPr>
          <p:spPr>
            <a:xfrm>
              <a:off x="179512" y="2486025"/>
              <a:ext cx="1080120" cy="23780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77" name="Skupina 76"/>
            <p:cNvGrpSpPr/>
            <p:nvPr/>
          </p:nvGrpSpPr>
          <p:grpSpPr>
            <a:xfrm>
              <a:off x="3376641" y="5035835"/>
              <a:ext cx="252028" cy="237727"/>
              <a:chOff x="6433341" y="4832922"/>
              <a:chExt cx="252028" cy="237727"/>
            </a:xfrm>
          </p:grpSpPr>
          <p:sp>
            <p:nvSpPr>
              <p:cNvPr id="98" name="Ovál 97"/>
              <p:cNvSpPr/>
              <p:nvPr/>
            </p:nvSpPr>
            <p:spPr>
              <a:xfrm>
                <a:off x="6433341" y="4832922"/>
                <a:ext cx="252028" cy="237727"/>
              </a:xfrm>
              <a:prstGeom prst="ellipse">
                <a:avLst/>
              </a:prstGeom>
              <a:noFill/>
              <a:ln w="158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99" name="Přímá spojnice se šipkou 98"/>
              <p:cNvCxnSpPr>
                <a:endCxn id="98" idx="5"/>
              </p:cNvCxnSpPr>
              <p:nvPr/>
            </p:nvCxnSpPr>
            <p:spPr>
              <a:xfrm>
                <a:off x="6476480" y="4883524"/>
                <a:ext cx="171980" cy="152311"/>
              </a:xfrm>
              <a:prstGeom prst="straightConnector1">
                <a:avLst/>
              </a:prstGeom>
              <a:ln w="15875">
                <a:solidFill>
                  <a:srgbClr val="FFC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Přímá spojnice se šipkou 99"/>
              <p:cNvCxnSpPr>
                <a:endCxn id="98" idx="6"/>
              </p:cNvCxnSpPr>
              <p:nvPr/>
            </p:nvCxnSpPr>
            <p:spPr>
              <a:xfrm flipV="1">
                <a:off x="6559355" y="4951786"/>
                <a:ext cx="126014" cy="7893"/>
              </a:xfrm>
              <a:prstGeom prst="straightConnector1">
                <a:avLst/>
              </a:prstGeom>
              <a:ln w="15875">
                <a:solidFill>
                  <a:srgbClr val="FFC000"/>
                </a:solidFill>
                <a:headEnd type="non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Přímá spojnice se šipkou 100"/>
              <p:cNvCxnSpPr>
                <a:endCxn id="98" idx="4"/>
              </p:cNvCxnSpPr>
              <p:nvPr/>
            </p:nvCxnSpPr>
            <p:spPr>
              <a:xfrm flipH="1">
                <a:off x="6559355" y="4959679"/>
                <a:ext cx="3115" cy="110970"/>
              </a:xfrm>
              <a:prstGeom prst="straightConnector1">
                <a:avLst/>
              </a:prstGeom>
              <a:ln w="15875">
                <a:solidFill>
                  <a:srgbClr val="FFC000"/>
                </a:solidFill>
                <a:headEnd type="non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Přímá spojnice 77"/>
            <p:cNvCxnSpPr>
              <a:stCxn id="98" idx="5"/>
              <a:endCxn id="19" idx="1"/>
            </p:cNvCxnSpPr>
            <p:nvPr/>
          </p:nvCxnSpPr>
          <p:spPr>
            <a:xfrm>
              <a:off x="3591760" y="5238748"/>
              <a:ext cx="326648" cy="42876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Přímá spojnice 78"/>
            <p:cNvCxnSpPr>
              <a:stCxn id="98" idx="4"/>
              <a:endCxn id="20" idx="3"/>
            </p:cNvCxnSpPr>
            <p:nvPr/>
          </p:nvCxnSpPr>
          <p:spPr>
            <a:xfrm flipH="1">
              <a:off x="3286941" y="5273562"/>
              <a:ext cx="215714" cy="279674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Přímá spojnice 79"/>
            <p:cNvCxnSpPr>
              <a:stCxn id="69" idx="2"/>
            </p:cNvCxnSpPr>
            <p:nvPr/>
          </p:nvCxnSpPr>
          <p:spPr>
            <a:xfrm>
              <a:off x="2223630" y="5488161"/>
              <a:ext cx="116122" cy="24509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Přímá spojnice 80"/>
            <p:cNvCxnSpPr>
              <a:stCxn id="69" idx="2"/>
            </p:cNvCxnSpPr>
            <p:nvPr/>
          </p:nvCxnSpPr>
          <p:spPr>
            <a:xfrm flipH="1">
              <a:off x="2104493" y="5488161"/>
              <a:ext cx="119137" cy="19874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bdélník 81"/>
            <p:cNvSpPr/>
            <p:nvPr/>
          </p:nvSpPr>
          <p:spPr>
            <a:xfrm>
              <a:off x="1298915" y="1212173"/>
              <a:ext cx="2824158" cy="3970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chemeClr val="tx1"/>
                  </a:solidFill>
                </a:rPr>
                <a:t>klasická metalická přístupová síť s topologií stromu, tvořená symetrickými páry</a:t>
              </a:r>
              <a:endParaRPr lang="cs-CZ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3" name="Obdélník 82"/>
            <p:cNvSpPr/>
            <p:nvPr/>
          </p:nvSpPr>
          <p:spPr>
            <a:xfrm>
              <a:off x="5357026" y="2157893"/>
              <a:ext cx="2824158" cy="3970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chemeClr val="tx1"/>
                  </a:solidFill>
                </a:rPr>
                <a:t>hybridní přístupová síť s </a:t>
              </a:r>
              <a:r>
                <a:rPr lang="cs-CZ" sz="1200" b="1" dirty="0" err="1" smtClean="0">
                  <a:solidFill>
                    <a:schemeClr val="tx1"/>
                  </a:solidFill>
                </a:rPr>
                <a:t>FTTCab</a:t>
              </a:r>
              <a:endParaRPr lang="cs-CZ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4" name="Obdélník 83"/>
            <p:cNvSpPr/>
            <p:nvPr/>
          </p:nvSpPr>
          <p:spPr>
            <a:xfrm>
              <a:off x="3872743" y="4381636"/>
              <a:ext cx="1661489" cy="3970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cs-CZ" sz="1200" b="1" dirty="0" smtClean="0">
                  <a:solidFill>
                    <a:schemeClr val="tx1"/>
                  </a:solidFill>
                </a:rPr>
                <a:t>optická přístupová síť </a:t>
              </a:r>
            </a:p>
            <a:p>
              <a:pPr algn="ctr"/>
              <a:r>
                <a:rPr lang="cs-CZ" sz="1200" b="1" dirty="0" err="1" smtClean="0">
                  <a:solidFill>
                    <a:schemeClr val="tx1"/>
                  </a:solidFill>
                </a:rPr>
                <a:t>FTTO</a:t>
              </a:r>
              <a:r>
                <a:rPr lang="cs-CZ" sz="1200" b="1" dirty="0" smtClean="0">
                  <a:solidFill>
                    <a:schemeClr val="tx1"/>
                  </a:solidFill>
                </a:rPr>
                <a:t> a </a:t>
              </a:r>
              <a:r>
                <a:rPr lang="cs-CZ" sz="1200" b="1" dirty="0" err="1" smtClean="0">
                  <a:solidFill>
                    <a:schemeClr val="tx1"/>
                  </a:solidFill>
                </a:rPr>
                <a:t>FTTB</a:t>
              </a:r>
              <a:endParaRPr lang="cs-CZ" sz="1200" b="1" dirty="0">
                <a:solidFill>
                  <a:schemeClr val="tx1"/>
                </a:solidFill>
              </a:endParaRPr>
            </a:p>
          </p:txBody>
        </p:sp>
        <p:sp>
          <p:nvSpPr>
            <p:cNvPr id="85" name="Obdélník 84"/>
            <p:cNvSpPr/>
            <p:nvPr/>
          </p:nvSpPr>
          <p:spPr>
            <a:xfrm>
              <a:off x="6811146" y="4316685"/>
              <a:ext cx="1934857" cy="39709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1200" b="1" dirty="0" smtClean="0">
                  <a:solidFill>
                    <a:schemeClr val="tx1"/>
                  </a:solidFill>
                </a:rPr>
                <a:t>původní symetrické páry</a:t>
              </a:r>
            </a:p>
            <a:p>
              <a:r>
                <a:rPr lang="cs-CZ" sz="1200" b="1" dirty="0" smtClean="0">
                  <a:solidFill>
                    <a:schemeClr val="tx1"/>
                  </a:solidFill>
                </a:rPr>
                <a:t>optická vlákna</a:t>
              </a:r>
              <a:endParaRPr lang="cs-CZ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6" name="Přímá spojnice 85"/>
            <p:cNvCxnSpPr/>
            <p:nvPr/>
          </p:nvCxnSpPr>
          <p:spPr>
            <a:xfrm>
              <a:off x="6294584" y="4622598"/>
              <a:ext cx="396905" cy="0"/>
            </a:xfrm>
            <a:prstGeom prst="line">
              <a:avLst/>
            </a:prstGeom>
            <a:ln w="158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Přímá spojnice 86"/>
            <p:cNvCxnSpPr/>
            <p:nvPr/>
          </p:nvCxnSpPr>
          <p:spPr>
            <a:xfrm>
              <a:off x="6294584" y="4492873"/>
              <a:ext cx="396905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bdélník 87"/>
            <p:cNvSpPr/>
            <p:nvPr/>
          </p:nvSpPr>
          <p:spPr>
            <a:xfrm>
              <a:off x="4355315" y="3439442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err="1" smtClean="0">
                  <a:solidFill>
                    <a:schemeClr val="tx1"/>
                  </a:solidFill>
                </a:rPr>
                <a:t>DSLAM</a:t>
              </a:r>
              <a:r>
                <a:rPr lang="cs-CZ" sz="900" b="1" dirty="0" smtClean="0">
                  <a:solidFill>
                    <a:schemeClr val="tx1"/>
                  </a:solidFill>
                </a:rPr>
                <a:t> předsunutý do</a:t>
              </a:r>
            </a:p>
            <a:p>
              <a:r>
                <a:rPr lang="cs-CZ" sz="900" b="1" dirty="0" smtClean="0">
                  <a:solidFill>
                    <a:schemeClr val="tx1"/>
                  </a:solidFill>
                </a:rPr>
                <a:t> uličního rozvaděče</a:t>
              </a:r>
              <a:endParaRPr lang="cs-CZ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89" name="Obdélník 88"/>
            <p:cNvSpPr/>
            <p:nvPr/>
          </p:nvSpPr>
          <p:spPr>
            <a:xfrm>
              <a:off x="3664638" y="2473023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smtClean="0">
                  <a:solidFill>
                    <a:schemeClr val="tx1"/>
                  </a:solidFill>
                </a:rPr>
                <a:t>síťový </a:t>
              </a:r>
            </a:p>
            <a:p>
              <a:r>
                <a:rPr lang="cs-CZ" sz="900" b="1" dirty="0" smtClean="0">
                  <a:solidFill>
                    <a:schemeClr val="tx1"/>
                  </a:solidFill>
                </a:rPr>
                <a:t>rozvaděč</a:t>
              </a:r>
              <a:endParaRPr lang="cs-CZ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90" name="Obdélník 89"/>
            <p:cNvSpPr/>
            <p:nvPr/>
          </p:nvSpPr>
          <p:spPr>
            <a:xfrm>
              <a:off x="3342559" y="1672270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smtClean="0">
                  <a:solidFill>
                    <a:schemeClr val="tx1"/>
                  </a:solidFill>
                </a:rPr>
                <a:t>síťový </a:t>
              </a:r>
            </a:p>
            <a:p>
              <a:r>
                <a:rPr lang="cs-CZ" sz="900" b="1" dirty="0" smtClean="0">
                  <a:solidFill>
                    <a:schemeClr val="tx1"/>
                  </a:solidFill>
                </a:rPr>
                <a:t>rozvaděč</a:t>
              </a:r>
              <a:endParaRPr lang="cs-CZ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91" name="Obdélník 90"/>
            <p:cNvSpPr/>
            <p:nvPr/>
          </p:nvSpPr>
          <p:spPr>
            <a:xfrm>
              <a:off x="3411874" y="4732848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smtClean="0">
                  <a:solidFill>
                    <a:schemeClr val="tx1"/>
                  </a:solidFill>
                </a:rPr>
                <a:t>optický </a:t>
              </a:r>
            </a:p>
            <a:p>
              <a:r>
                <a:rPr lang="cs-CZ" sz="900" b="1" dirty="0" smtClean="0">
                  <a:solidFill>
                    <a:schemeClr val="tx1"/>
                  </a:solidFill>
                </a:rPr>
                <a:t>rozbočovač</a:t>
              </a:r>
              <a:endParaRPr lang="cs-CZ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92" name="Obdélník 91"/>
            <p:cNvSpPr/>
            <p:nvPr/>
          </p:nvSpPr>
          <p:spPr>
            <a:xfrm>
              <a:off x="2177430" y="3401894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800" b="1" dirty="0" smtClean="0">
                  <a:solidFill>
                    <a:schemeClr val="tx1"/>
                  </a:solidFill>
                </a:rPr>
                <a:t>HOST</a:t>
              </a:r>
              <a:endParaRPr lang="cs-CZ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93" name="Obdélník 92"/>
            <p:cNvSpPr/>
            <p:nvPr/>
          </p:nvSpPr>
          <p:spPr>
            <a:xfrm>
              <a:off x="2223630" y="3140450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800" b="1" dirty="0" err="1" smtClean="0">
                  <a:solidFill>
                    <a:schemeClr val="tx1"/>
                  </a:solidFill>
                </a:rPr>
                <a:t>DLSAM</a:t>
              </a:r>
              <a:endParaRPr lang="cs-CZ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94" name="Obdélník 93"/>
            <p:cNvSpPr/>
            <p:nvPr/>
          </p:nvSpPr>
          <p:spPr>
            <a:xfrm>
              <a:off x="2621897" y="3884762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800" b="1" dirty="0" err="1" smtClean="0">
                  <a:solidFill>
                    <a:schemeClr val="tx1"/>
                  </a:solidFill>
                </a:rPr>
                <a:t>OLT</a:t>
              </a:r>
              <a:endParaRPr lang="cs-CZ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95" name="Obdélník 94"/>
            <p:cNvSpPr/>
            <p:nvPr/>
          </p:nvSpPr>
          <p:spPr>
            <a:xfrm>
              <a:off x="2352350" y="2753308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smtClean="0">
                  <a:solidFill>
                    <a:srgbClr val="FF0000"/>
                  </a:solidFill>
                </a:rPr>
                <a:t>síťový uzel</a:t>
              </a:r>
              <a:endParaRPr lang="cs-CZ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96" name="Obdélník 95"/>
            <p:cNvSpPr/>
            <p:nvPr/>
          </p:nvSpPr>
          <p:spPr>
            <a:xfrm>
              <a:off x="755576" y="4230865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smtClean="0">
                  <a:solidFill>
                    <a:srgbClr val="FF0000"/>
                  </a:solidFill>
                </a:rPr>
                <a:t>síťový uzel</a:t>
              </a:r>
              <a:endParaRPr lang="cs-CZ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97" name="Obdélník 96"/>
            <p:cNvSpPr/>
            <p:nvPr/>
          </p:nvSpPr>
          <p:spPr>
            <a:xfrm>
              <a:off x="1223822" y="2178469"/>
              <a:ext cx="1661489" cy="3187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cs-CZ" sz="900" b="1" dirty="0" smtClean="0">
                  <a:solidFill>
                    <a:schemeClr val="accent5">
                      <a:lumMod val="75000"/>
                    </a:schemeClr>
                  </a:solidFill>
                </a:rPr>
                <a:t>páteřní síť </a:t>
              </a:r>
            </a:p>
            <a:p>
              <a:r>
                <a:rPr lang="cs-CZ" sz="900" b="1" dirty="0" smtClean="0">
                  <a:solidFill>
                    <a:schemeClr val="accent5">
                      <a:lumMod val="75000"/>
                    </a:schemeClr>
                  </a:solidFill>
                </a:rPr>
                <a:t>poskytovatele připojení</a:t>
              </a:r>
              <a:endParaRPr lang="cs-CZ" sz="9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18944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>
                <a:solidFill>
                  <a:srgbClr val="C00000"/>
                </a:solidFill>
              </a:rPr>
              <a:t>Přístupová </a:t>
            </a:r>
            <a:r>
              <a:rPr lang="cs-CZ" sz="2000" b="1" dirty="0" smtClean="0">
                <a:solidFill>
                  <a:srgbClr val="C00000"/>
                </a:solidFill>
              </a:rPr>
              <a:t>síť – příklad přístupové sítě společnosti GTS Czech s.r.o.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938" y="1700415"/>
            <a:ext cx="7458635" cy="446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84780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Lokální síť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Lokální sítí </a:t>
            </a:r>
            <a:r>
              <a:rPr lang="cs-CZ" sz="2000" dirty="0"/>
              <a:t>rozumíme </a:t>
            </a:r>
            <a:r>
              <a:rPr lang="cs-CZ" sz="2000" dirty="0" smtClean="0"/>
              <a:t>vše, co se nalézá v místě </a:t>
            </a:r>
            <a:r>
              <a:rPr lang="cs-CZ" sz="2000" dirty="0"/>
              <a:t>koncového </a:t>
            </a:r>
            <a:r>
              <a:rPr lang="cs-CZ" sz="2000" dirty="0" smtClean="0"/>
              <a:t>účastníka.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Lokální síť se označuje zkratkou </a:t>
            </a:r>
            <a:r>
              <a:rPr lang="cs-CZ" sz="2000" dirty="0" smtClean="0">
                <a:solidFill>
                  <a:srgbClr val="C00000"/>
                </a:solidFill>
              </a:rPr>
              <a:t>LAN</a:t>
            </a:r>
            <a:r>
              <a:rPr lang="cs-CZ" sz="2000" dirty="0" smtClean="0"/>
              <a:t> (</a:t>
            </a:r>
            <a:r>
              <a:rPr lang="cs-CZ" sz="2000" dirty="0" err="1" smtClean="0"/>
              <a:t>Local</a:t>
            </a:r>
            <a:r>
              <a:rPr lang="cs-CZ" sz="2000" dirty="0" smtClean="0"/>
              <a:t> Area Network).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Prostřednictvím lokální sítě mohou být vzájemně propojeny jednotlivé </a:t>
            </a:r>
            <a:r>
              <a:rPr lang="cs-CZ" sz="2000" dirty="0"/>
              <a:t>terminály, </a:t>
            </a:r>
            <a:r>
              <a:rPr lang="cs-CZ" sz="2000" dirty="0" smtClean="0"/>
              <a:t>telefonní přístroje, počítače </a:t>
            </a:r>
            <a:r>
              <a:rPr lang="cs-CZ" sz="2000" dirty="0"/>
              <a:t>a další prvky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 prostřednictvím lokální sítě mohou komunikovat i s okolním světem.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lokální sítě je typické: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přenosové </a:t>
            </a:r>
            <a:r>
              <a:rPr lang="cs-CZ" sz="2000" dirty="0">
                <a:solidFill>
                  <a:srgbClr val="3C3C8C"/>
                </a:solidFill>
              </a:rPr>
              <a:t>rychlosti jsou v řádech stovek </a:t>
            </a:r>
            <a:r>
              <a:rPr lang="cs-CZ" sz="2000" dirty="0" err="1">
                <a:solidFill>
                  <a:srgbClr val="3C3C8C"/>
                </a:solidFill>
              </a:rPr>
              <a:t>Mbit</a:t>
            </a:r>
            <a:r>
              <a:rPr lang="cs-CZ" sz="2000" dirty="0">
                <a:solidFill>
                  <a:srgbClr val="3C3C8C"/>
                </a:solidFill>
              </a:rPr>
              <a:t>/s až 1 </a:t>
            </a:r>
            <a:r>
              <a:rPr lang="cs-CZ" sz="2000" dirty="0" err="1">
                <a:solidFill>
                  <a:srgbClr val="3C3C8C"/>
                </a:solidFill>
              </a:rPr>
              <a:t>Gbit</a:t>
            </a:r>
            <a:r>
              <a:rPr lang="cs-CZ" sz="2000" dirty="0">
                <a:solidFill>
                  <a:srgbClr val="3C3C8C"/>
                </a:solidFill>
              </a:rPr>
              <a:t>/s,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překlenované </a:t>
            </a:r>
            <a:r>
              <a:rPr lang="cs-CZ" sz="2000" dirty="0">
                <a:solidFill>
                  <a:srgbClr val="3C3C8C"/>
                </a:solidFill>
              </a:rPr>
              <a:t>vzdálenosti jsou řádově desítky metrů,</a:t>
            </a:r>
          </a:p>
          <a:p>
            <a:pPr marL="742950" lvl="2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typickým </a:t>
            </a:r>
            <a:r>
              <a:rPr lang="cs-CZ" sz="2000" dirty="0">
                <a:solidFill>
                  <a:srgbClr val="3C3C8C"/>
                </a:solidFill>
              </a:rPr>
              <a:t>přenosovým mediem je metalické vedení, nebo skleněné optické </a:t>
            </a:r>
            <a:r>
              <a:rPr lang="cs-CZ" sz="2000" dirty="0" smtClean="0">
                <a:solidFill>
                  <a:srgbClr val="3C3C8C"/>
                </a:solidFill>
              </a:rPr>
              <a:t>vlákno</a:t>
            </a:r>
            <a:r>
              <a:rPr lang="cs-CZ" sz="2000" dirty="0">
                <a:solidFill>
                  <a:srgbClr val="3C3C8C"/>
                </a:solidFill>
              </a:rPr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</p:spTree>
    <p:extLst>
      <p:ext uri="{BB962C8B-B14F-4D97-AF65-F5344CB8AC3E}">
        <p14:creationId xmlns:p14="http://schemas.microsoft.com/office/powerpoint/2010/main" val="305085458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Lokální síť – příklad topologie LAN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114" y="1791165"/>
            <a:ext cx="5986284" cy="433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09439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Koncepce Inteligentní sítě (IN)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Vychází z existujících sítí (zejména ISDN a IDN), ze signalizační sítě SS7.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V síti </a:t>
            </a:r>
            <a:r>
              <a:rPr lang="cs-CZ" sz="2000" dirty="0" smtClean="0">
                <a:solidFill>
                  <a:srgbClr val="3C3C8C"/>
                </a:solidFill>
              </a:rPr>
              <a:t>existují </a:t>
            </a:r>
            <a:r>
              <a:rPr lang="cs-CZ" sz="2000" dirty="0" smtClean="0">
                <a:solidFill>
                  <a:srgbClr val="C00000"/>
                </a:solidFill>
              </a:rPr>
              <a:t>typické </a:t>
            </a:r>
            <a:r>
              <a:rPr lang="cs-CZ" sz="2000" dirty="0">
                <a:solidFill>
                  <a:srgbClr val="C00000"/>
                </a:solidFill>
              </a:rPr>
              <a:t>síťové </a:t>
            </a:r>
            <a:r>
              <a:rPr lang="cs-CZ" sz="2000" dirty="0" smtClean="0">
                <a:solidFill>
                  <a:srgbClr val="C00000"/>
                </a:solidFill>
              </a:rPr>
              <a:t>uzly</a:t>
            </a:r>
            <a:r>
              <a:rPr lang="cs-CZ" sz="2000" dirty="0" smtClean="0">
                <a:solidFill>
                  <a:srgbClr val="3C3C8C"/>
                </a:solidFill>
              </a:rPr>
              <a:t>, jako </a:t>
            </a:r>
            <a:r>
              <a:rPr lang="cs-CZ" sz="2000" dirty="0">
                <a:solidFill>
                  <a:srgbClr val="3C3C8C"/>
                </a:solidFill>
              </a:rPr>
              <a:t>jsou </a:t>
            </a:r>
            <a:r>
              <a:rPr lang="cs-CZ" sz="2000" dirty="0" smtClean="0">
                <a:solidFill>
                  <a:srgbClr val="C00000"/>
                </a:solidFill>
              </a:rPr>
              <a:t>běžné telefonní </a:t>
            </a:r>
            <a:r>
              <a:rPr lang="cs-CZ" sz="2000" dirty="0">
                <a:solidFill>
                  <a:srgbClr val="C00000"/>
                </a:solidFill>
              </a:rPr>
              <a:t>ústředny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Nově však síť obsahuje i </a:t>
            </a:r>
            <a:r>
              <a:rPr lang="cs-CZ" sz="2000" dirty="0" smtClean="0">
                <a:solidFill>
                  <a:srgbClr val="C00000"/>
                </a:solidFill>
              </a:rPr>
              <a:t>síťové uzly s chytrými prvky</a:t>
            </a:r>
            <a:r>
              <a:rPr lang="cs-CZ" sz="2000" dirty="0" smtClean="0">
                <a:solidFill>
                  <a:srgbClr val="3C3C8C"/>
                </a:solidFill>
              </a:rPr>
              <a:t>, jejichž inteligence umožňuje </a:t>
            </a:r>
            <a:r>
              <a:rPr lang="cs-CZ" sz="2000" dirty="0" smtClean="0">
                <a:solidFill>
                  <a:srgbClr val="C00000"/>
                </a:solidFill>
              </a:rPr>
              <a:t>realizaci nových služeb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Chytré prvky jsou sdruženy do bloku či platformy označované zkratkou </a:t>
            </a:r>
            <a:r>
              <a:rPr lang="cs-CZ" sz="2000" dirty="0" smtClean="0">
                <a:solidFill>
                  <a:srgbClr val="C00000"/>
                </a:solidFill>
              </a:rPr>
              <a:t>IN</a:t>
            </a:r>
            <a:r>
              <a:rPr lang="cs-CZ" sz="2000" dirty="0" smtClean="0">
                <a:solidFill>
                  <a:srgbClr val="3C3C8C"/>
                </a:solidFill>
              </a:rPr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Chytré prvky se nazývají </a:t>
            </a:r>
            <a:r>
              <a:rPr lang="cs-CZ" sz="2000" dirty="0" smtClean="0">
                <a:solidFill>
                  <a:srgbClr val="C00000"/>
                </a:solidFill>
              </a:rPr>
              <a:t>SCP</a:t>
            </a:r>
            <a:r>
              <a:rPr lang="cs-CZ" sz="2000" dirty="0" smtClean="0">
                <a:solidFill>
                  <a:srgbClr val="3C3C8C"/>
                </a:solidFill>
              </a:rPr>
              <a:t> (</a:t>
            </a:r>
            <a:r>
              <a:rPr lang="cs-CZ" sz="2000" dirty="0" err="1" smtClean="0">
                <a:solidFill>
                  <a:srgbClr val="3C3C8C"/>
                </a:solidFill>
              </a:rPr>
              <a:t>Service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Control</a:t>
            </a:r>
            <a:r>
              <a:rPr lang="cs-CZ" sz="2000" dirty="0" smtClean="0">
                <a:solidFill>
                  <a:srgbClr val="3C3C8C"/>
                </a:solidFill>
              </a:rPr>
              <a:t> Point).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Chytré prvky pracují na databázových principech a odpovídají na dotazy a požadavky ostatních uzlů v telekomunikační síti (například jak hovor </a:t>
            </a:r>
            <a:r>
              <a:rPr lang="cs-CZ" sz="2000" dirty="0" err="1" smtClean="0">
                <a:solidFill>
                  <a:srgbClr val="3C3C8C"/>
                </a:solidFill>
              </a:rPr>
              <a:t>tarifikovat</a:t>
            </a:r>
            <a:r>
              <a:rPr lang="cs-CZ" sz="2000" dirty="0" smtClean="0">
                <a:solidFill>
                  <a:srgbClr val="3C3C8C"/>
                </a:solidFill>
              </a:rPr>
              <a:t>, kam hovor směrovat, apod.).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</a:t>
            </a:r>
            <a:r>
              <a:rPr lang="cs-CZ" sz="2400" dirty="0" smtClean="0"/>
              <a:t>síť IN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3615560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139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Architektura IN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Architektura sítí IN se skládá: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Ze stávajících síťových uzlů – hlavní (místí) telefonní ústředny, tedy </a:t>
            </a:r>
            <a:r>
              <a:rPr lang="cs-CZ" sz="2000" dirty="0"/>
              <a:t>ústředny typu </a:t>
            </a:r>
            <a:r>
              <a:rPr lang="cs-CZ" sz="2000" dirty="0" smtClean="0"/>
              <a:t>HOST.</a:t>
            </a:r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3C3C8C"/>
                </a:solidFill>
              </a:rPr>
              <a:t>Z nových chytrých </a:t>
            </a:r>
            <a:r>
              <a:rPr lang="cs-CZ" sz="2000" dirty="0">
                <a:solidFill>
                  <a:srgbClr val="3C3C8C"/>
                </a:solidFill>
              </a:rPr>
              <a:t>prvků </a:t>
            </a:r>
            <a:r>
              <a:rPr lang="cs-CZ" sz="2000" dirty="0" smtClean="0">
                <a:solidFill>
                  <a:srgbClr val="3C3C8C"/>
                </a:solidFill>
              </a:rPr>
              <a:t>instalovaných do stávajících síťových uzlů </a:t>
            </a:r>
            <a:r>
              <a:rPr lang="cs-CZ" sz="2000" dirty="0">
                <a:solidFill>
                  <a:srgbClr val="3C3C8C"/>
                </a:solidFill>
              </a:rPr>
              <a:t>(může to být software v ústřednách</a:t>
            </a:r>
            <a:r>
              <a:rPr lang="cs-CZ" sz="2000" dirty="0" smtClean="0">
                <a:solidFill>
                  <a:srgbClr val="3C3C8C"/>
                </a:solidFill>
              </a:rPr>
              <a:t>) – propojovací bod </a:t>
            </a:r>
            <a:r>
              <a:rPr lang="cs-CZ" sz="2000" dirty="0">
                <a:solidFill>
                  <a:srgbClr val="3C3C8C"/>
                </a:solidFill>
              </a:rPr>
              <a:t>jednotlivých </a:t>
            </a:r>
            <a:r>
              <a:rPr lang="cs-CZ" sz="2000" dirty="0" smtClean="0">
                <a:solidFill>
                  <a:srgbClr val="3C3C8C"/>
                </a:solidFill>
              </a:rPr>
              <a:t>služeb SSP.</a:t>
            </a:r>
            <a:endParaRPr lang="cs-CZ" sz="2000" dirty="0">
              <a:solidFill>
                <a:srgbClr val="3C3C8C"/>
              </a:solidFill>
            </a:endParaRPr>
          </a:p>
          <a:p>
            <a:pPr lvl="2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>
                <a:solidFill>
                  <a:srgbClr val="3C3C8C"/>
                </a:solidFill>
              </a:rPr>
              <a:t>Z nových síťových uzlů s chytrými prvky: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>
                <a:solidFill>
                  <a:srgbClr val="3C3C8C"/>
                </a:solidFill>
              </a:rPr>
              <a:t>SCP – řídící bod služeb.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SMP – bod managementu služeb.</a:t>
            </a:r>
          </a:p>
          <a:p>
            <a:pPr marL="1200150" lvl="3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IP – inteligentní periférie.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</a:t>
            </a:r>
            <a:r>
              <a:rPr lang="cs-CZ" sz="2400" dirty="0" smtClean="0"/>
              <a:t>síť IN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66966510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Architektura IN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</a:t>
            </a:r>
            <a:r>
              <a:rPr lang="cs-CZ" sz="2400" dirty="0" smtClean="0"/>
              <a:t>síť IN</a:t>
            </a:r>
            <a:endParaRPr lang="cs-CZ" sz="2400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423" y="2008163"/>
            <a:ext cx="5630427" cy="409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45943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5042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Architektura IN</a:t>
            </a:r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dirty="0" smtClean="0"/>
              <a:t>Logika </a:t>
            </a:r>
            <a:r>
              <a:rPr lang="cs-CZ" dirty="0"/>
              <a:t>a data IN jsou soustředěny v malém počtu centralizovaných informačních serverů, které na základě dotazů z ústředen předávají ústřednám informace o směrování daného spojení, o jeho tarifování apod. </a:t>
            </a:r>
          </a:p>
          <a:p>
            <a:pPr marL="285750" lvl="1" indent="-285750">
              <a:spcAft>
                <a:spcPts val="1200"/>
              </a:spcAft>
              <a:buFont typeface="Arial" pitchFamily="34" charset="0"/>
              <a:buChar char="•"/>
            </a:pPr>
            <a:r>
              <a:rPr lang="cs-CZ" dirty="0" smtClean="0"/>
              <a:t>Centralizovaná </a:t>
            </a:r>
            <a:r>
              <a:rPr lang="cs-CZ" dirty="0"/>
              <a:t>koncepce umožňuje pružnou a rychlou aktualizaci dat v síťových databázích. Informační servery </a:t>
            </a:r>
            <a:r>
              <a:rPr lang="cs-CZ" dirty="0" smtClean="0"/>
              <a:t>SCP a </a:t>
            </a:r>
            <a:r>
              <a:rPr lang="cs-CZ" dirty="0"/>
              <a:t>komunikují s ústřednami prostřednictvím signalizační sítě SS7. </a:t>
            </a:r>
            <a:endParaRPr lang="cs-CZ" sz="800" dirty="0" smtClean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dirty="0" smtClean="0"/>
              <a:t>V </a:t>
            </a:r>
            <a:r>
              <a:rPr lang="cs-CZ" dirty="0"/>
              <a:t>ústřednách jsou umístěny </a:t>
            </a:r>
            <a:r>
              <a:rPr lang="cs-CZ" dirty="0" smtClean="0"/>
              <a:t>body SSP (</a:t>
            </a:r>
            <a:r>
              <a:rPr lang="cs-CZ" dirty="0"/>
              <a:t>zpravidla přídavná programová vybavení). Spojovací bod služeb umožňuje (na základě volaného čísla) rozpoznat, zda se jedná o službu IN nebo o běžné spojení. </a:t>
            </a:r>
            <a:endParaRPr lang="cs-CZ" sz="800" dirty="0" smtClean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dirty="0" smtClean="0"/>
              <a:t>V případě požadavku na službu IN vyvolá SSP pomocí signalizačních zpráv SS7 komunikaci s SCP, který obsahuje data služeb a programy logiky služeb, potřebné pro realizaci služeb IN. </a:t>
            </a:r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dirty="0"/>
              <a:t>Řídící bod služeb SCP zpracovává dotazy z SSP a výsledkem jsou informace, které předává zpět do SSP formou signalizačních zpráv SS7.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</a:t>
            </a:r>
            <a:r>
              <a:rPr lang="cs-CZ" sz="2400" dirty="0" smtClean="0"/>
              <a:t>síť IN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62812017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503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Princip IN</a:t>
            </a:r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/>
              <a:t>Na základě těchto informací spojovací bod služeb SSP aktivuje operace, směřujících k poskytnutí (event. odmítnutí) požadované služby IN.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Inteligentní </a:t>
            </a:r>
            <a:r>
              <a:rPr lang="cs-CZ" sz="2000" dirty="0"/>
              <a:t>periferie IP je zařízení, sloužící jedné nebo několika ústřednám. </a:t>
            </a:r>
            <a:endParaRPr lang="cs-CZ" sz="2000" dirty="0" smtClean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Slouží </a:t>
            </a:r>
            <a:r>
              <a:rPr lang="cs-CZ" sz="2000" dirty="0"/>
              <a:t>ke zprostředkování výměny informací s uživatelem služby a umožňuje další speciální služby (např. </a:t>
            </a:r>
            <a:r>
              <a:rPr lang="cs-CZ" sz="2000" dirty="0" smtClean="0"/>
              <a:t>audio konferenční </a:t>
            </a:r>
            <a:r>
              <a:rPr lang="cs-CZ" sz="2000" dirty="0"/>
              <a:t>spojení). </a:t>
            </a:r>
            <a:endParaRPr lang="cs-CZ" sz="2000" dirty="0" smtClean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Zpravidla </a:t>
            </a:r>
            <a:r>
              <a:rPr lang="cs-CZ" sz="2000" dirty="0"/>
              <a:t>umožňuje dialog s uživatelem, v jednodušším případě informuje uživatele prostřednictvím hlásky. </a:t>
            </a:r>
            <a:endParaRPr lang="cs-CZ" sz="2000" dirty="0" smtClean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Při </a:t>
            </a:r>
            <a:r>
              <a:rPr lang="cs-CZ" sz="2000" dirty="0"/>
              <a:t>dialogu předává volající do IP informace pomocí tónové volby nebo hlasově (IP v tomto případě obsahuje zařízení pro rozpoznání řeči a hlasový syntezátor). </a:t>
            </a:r>
            <a:endParaRPr lang="cs-CZ" sz="2000" dirty="0" smtClean="0"/>
          </a:p>
          <a:p>
            <a:pPr marL="2857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cs-CZ" sz="2000" dirty="0" smtClean="0"/>
              <a:t>Bod </a:t>
            </a:r>
            <a:r>
              <a:rPr lang="cs-CZ" sz="2000" dirty="0"/>
              <a:t>managementu služeb SMP umožňuje řízení a administrování služeb IN, aktualizaci služeb, testování, sběr provozních údajů apod</a:t>
            </a:r>
            <a:r>
              <a:rPr lang="cs-CZ" sz="2000" dirty="0" smtClean="0"/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</a:t>
            </a:r>
            <a:r>
              <a:rPr lang="cs-CZ" sz="2400" dirty="0" smtClean="0"/>
              <a:t>síť IN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45678289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852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Služby IN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VPN</a:t>
            </a:r>
            <a:r>
              <a:rPr lang="cs-CZ" sz="2000" dirty="0" smtClean="0"/>
              <a:t> – Virtual </a:t>
            </a:r>
            <a:r>
              <a:rPr lang="cs-CZ" sz="2000" dirty="0" err="1" smtClean="0"/>
              <a:t>Private</a:t>
            </a:r>
            <a:r>
              <a:rPr lang="cs-CZ" sz="2000" dirty="0" smtClean="0"/>
              <a:t> Network – virtuální privátní síť. Uživatelé z libovolné IN jsou spojeni do skupiny, která má charakter pobočkové ústředny se svými charakteristickými službami.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UPT</a:t>
            </a:r>
            <a:r>
              <a:rPr lang="cs-CZ" sz="2000" dirty="0" smtClean="0">
                <a:solidFill>
                  <a:srgbClr val="3C3C8C"/>
                </a:solidFill>
              </a:rPr>
              <a:t> – Universal </a:t>
            </a:r>
            <a:r>
              <a:rPr lang="cs-CZ" sz="2000" dirty="0" err="1" smtClean="0">
                <a:solidFill>
                  <a:srgbClr val="3C3C8C"/>
                </a:solidFill>
              </a:rPr>
              <a:t>Personal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Telecommunication</a:t>
            </a:r>
            <a:r>
              <a:rPr lang="cs-CZ" sz="2000" dirty="0" smtClean="0">
                <a:solidFill>
                  <a:srgbClr val="3C3C8C"/>
                </a:solidFill>
              </a:rPr>
              <a:t> – osobní identifikační číslo – umožňuje uživateli volat z libovolní stanice (terminálu, telefonu) v celé síti IN s tím, že uživatel má k dispozici své placené služby.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C00000"/>
                </a:solidFill>
              </a:rPr>
              <a:t>Televoting</a:t>
            </a:r>
            <a:r>
              <a:rPr lang="cs-CZ" sz="2000" dirty="0" smtClean="0">
                <a:solidFill>
                  <a:srgbClr val="3C3C8C"/>
                </a:solidFill>
              </a:rPr>
              <a:t> – dálkové hlasování – za jednotný tarif z libovolné lokality IN. Výsledky se sumarizují za danou lokalitu a předávají se nadřízenému centru sítě IN.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C00000"/>
                </a:solidFill>
              </a:rPr>
              <a:t>Freephone</a:t>
            </a:r>
            <a:r>
              <a:rPr lang="cs-CZ" sz="2000" dirty="0" smtClean="0">
                <a:solidFill>
                  <a:srgbClr val="3C3C8C"/>
                </a:solidFill>
              </a:rPr>
              <a:t> – bezplatné volání (tzv. zelená linka) pro volajícího uživatele (telefonní čísla začínající 800 XXX XXX).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</a:t>
            </a:r>
            <a:r>
              <a:rPr lang="cs-CZ" sz="2400" dirty="0" smtClean="0"/>
              <a:t>síť IN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51500649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734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>
              <a:solidFill>
                <a:srgbClr val="C00000"/>
              </a:solidFill>
            </a:endParaRPr>
          </a:p>
          <a:p>
            <a:pPr marL="0" lvl="1" algn="ctr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Telekomunikace</a:t>
            </a:r>
            <a:r>
              <a:rPr lang="cs-CZ" sz="2000" dirty="0" smtClean="0"/>
              <a:t> = řecké </a:t>
            </a:r>
            <a:r>
              <a:rPr lang="cs-CZ" sz="2000" dirty="0"/>
              <a:t>slovo </a:t>
            </a:r>
            <a:r>
              <a:rPr lang="cs-CZ" sz="2000" dirty="0">
                <a:solidFill>
                  <a:srgbClr val="C00000"/>
                </a:solidFill>
              </a:rPr>
              <a:t>tele</a:t>
            </a:r>
            <a:r>
              <a:rPr lang="cs-CZ" sz="2000" dirty="0"/>
              <a:t> (vzdálený</a:t>
            </a:r>
            <a:r>
              <a:rPr lang="cs-CZ" sz="2000" dirty="0" smtClean="0"/>
              <a:t>)</a:t>
            </a:r>
            <a:r>
              <a:rPr lang="cs-CZ" sz="2000" dirty="0"/>
              <a:t> </a:t>
            </a:r>
            <a:r>
              <a:rPr lang="cs-CZ" sz="2000" dirty="0" smtClean="0"/>
              <a:t>+ slovo </a:t>
            </a:r>
            <a:r>
              <a:rPr lang="cs-CZ" sz="2000" dirty="0" smtClean="0">
                <a:solidFill>
                  <a:srgbClr val="C00000"/>
                </a:solidFill>
              </a:rPr>
              <a:t>komunikace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0" lvl="1" algn="ctr">
              <a:spcAft>
                <a:spcPts val="200"/>
              </a:spcAft>
            </a:pPr>
            <a:r>
              <a:rPr lang="cs-CZ" sz="2000" dirty="0" smtClean="0"/>
              <a:t>Zařízení</a:t>
            </a:r>
            <a:r>
              <a:rPr lang="cs-CZ" sz="2000" dirty="0"/>
              <a:t>, které nám umožňuje vzdálené dorozumívání, označujeme jako </a:t>
            </a:r>
            <a:r>
              <a:rPr lang="cs-CZ" sz="2000" dirty="0">
                <a:solidFill>
                  <a:srgbClr val="C00000"/>
                </a:solidFill>
              </a:rPr>
              <a:t>telekomunikační zařízení</a:t>
            </a:r>
            <a:r>
              <a:rPr lang="cs-CZ" sz="2000" dirty="0"/>
              <a:t>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0" lvl="1" algn="ctr">
              <a:spcAft>
                <a:spcPts val="200"/>
              </a:spcAft>
            </a:pPr>
            <a:endParaRPr lang="cs-CZ" sz="2000" dirty="0" smtClean="0"/>
          </a:p>
          <a:p>
            <a:pPr marL="0" lvl="1" algn="ctr">
              <a:spcAft>
                <a:spcPts val="200"/>
              </a:spcAft>
            </a:pPr>
            <a:endParaRPr lang="cs-CZ" sz="2000" dirty="0"/>
          </a:p>
          <a:p>
            <a:pPr marL="0" lvl="1" algn="ctr">
              <a:spcAft>
                <a:spcPts val="200"/>
              </a:spcAft>
            </a:pPr>
            <a:endParaRPr lang="cs-CZ" sz="2000" dirty="0" smtClean="0"/>
          </a:p>
          <a:p>
            <a:pPr marL="0" lvl="1" algn="ctr">
              <a:spcAft>
                <a:spcPts val="200"/>
              </a:spcAft>
            </a:pPr>
            <a:r>
              <a:rPr lang="cs-CZ" sz="2000" dirty="0" smtClean="0"/>
              <a:t>Vzájemným </a:t>
            </a:r>
            <a:r>
              <a:rPr lang="cs-CZ" sz="2000" dirty="0"/>
              <a:t>propojením </a:t>
            </a:r>
            <a:endParaRPr lang="cs-CZ" sz="2000" dirty="0" smtClean="0"/>
          </a:p>
          <a:p>
            <a:pPr marL="0" lvl="1" algn="ctr">
              <a:spcAft>
                <a:spcPts val="200"/>
              </a:spcAft>
            </a:pPr>
            <a:r>
              <a:rPr lang="cs-CZ" sz="2000" dirty="0" smtClean="0"/>
              <a:t>telekomunikačních </a:t>
            </a:r>
            <a:r>
              <a:rPr lang="cs-CZ" sz="2000" dirty="0"/>
              <a:t>zařízení vzniká </a:t>
            </a:r>
            <a:endParaRPr lang="cs-CZ" sz="2000" dirty="0" smtClean="0"/>
          </a:p>
          <a:p>
            <a:pPr marL="0" lvl="1" algn="ctr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telekomunikační </a:t>
            </a:r>
            <a:r>
              <a:rPr lang="cs-CZ" sz="2000" dirty="0">
                <a:solidFill>
                  <a:srgbClr val="C00000"/>
                </a:solidFill>
              </a:rPr>
              <a:t>síť</a:t>
            </a:r>
            <a:r>
              <a:rPr lang="cs-CZ" sz="2000" dirty="0"/>
              <a:t>. </a:t>
            </a:r>
            <a:endParaRPr lang="cs-CZ" sz="2000" dirty="0" smtClean="0"/>
          </a:p>
          <a:p>
            <a:pPr marL="0" lvl="1">
              <a:spcAft>
                <a:spcPts val="200"/>
              </a:spcAft>
            </a:pPr>
            <a:endParaRPr lang="cs-CZ" sz="2000" dirty="0" smtClean="0"/>
          </a:p>
          <a:p>
            <a:pPr marL="0" lvl="1">
              <a:spcAft>
                <a:spcPts val="200"/>
              </a:spcAft>
            </a:pPr>
            <a:endParaRPr lang="cs-CZ" sz="2000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888" y="3114943"/>
            <a:ext cx="7332800" cy="2645760"/>
          </a:xfrm>
          <a:prstGeom prst="rect">
            <a:avLst/>
          </a:prstGeom>
        </p:spPr>
      </p:pic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915523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360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Služby IN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UAN</a:t>
            </a:r>
            <a:r>
              <a:rPr lang="cs-CZ" sz="2000" dirty="0" smtClean="0"/>
              <a:t> – </a:t>
            </a:r>
            <a:r>
              <a:rPr lang="cs-CZ" sz="2000" dirty="0" err="1" smtClean="0"/>
              <a:t>Univeral</a:t>
            </a:r>
            <a:r>
              <a:rPr lang="cs-CZ" sz="2000" dirty="0" smtClean="0"/>
              <a:t> Access </a:t>
            </a:r>
            <a:r>
              <a:rPr lang="cs-CZ" sz="2000" dirty="0" err="1" smtClean="0"/>
              <a:t>Number</a:t>
            </a:r>
            <a:r>
              <a:rPr lang="cs-CZ" sz="2000" dirty="0" smtClean="0"/>
              <a:t> – jednotné přístupové číslo, příchozí volání je směrováno uživateli na příslušné terminály (telefony) podle zvoleného režimu (denního, týdenního, apod.).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PNP</a:t>
            </a:r>
            <a:r>
              <a:rPr lang="cs-CZ" sz="2000" dirty="0" smtClean="0"/>
              <a:t> – </a:t>
            </a:r>
            <a:r>
              <a:rPr lang="cs-CZ" sz="2000" dirty="0" err="1" smtClean="0"/>
              <a:t>Personal</a:t>
            </a:r>
            <a:r>
              <a:rPr lang="cs-CZ" sz="2000" dirty="0" smtClean="0"/>
              <a:t> </a:t>
            </a:r>
            <a:r>
              <a:rPr lang="cs-CZ" sz="2000" dirty="0" err="1" smtClean="0"/>
              <a:t>Number</a:t>
            </a:r>
            <a:r>
              <a:rPr lang="cs-CZ" sz="2000" dirty="0" smtClean="0"/>
              <a:t> Portability – přenositelnost účastnického čísla.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CCBS</a:t>
            </a:r>
            <a:r>
              <a:rPr lang="cs-CZ" sz="2000" dirty="0" smtClean="0"/>
              <a:t> – </a:t>
            </a:r>
            <a:r>
              <a:rPr lang="cs-CZ" sz="2000" dirty="0" err="1" smtClean="0"/>
              <a:t>Completion</a:t>
            </a:r>
            <a:r>
              <a:rPr lang="cs-CZ" sz="2000" dirty="0" smtClean="0"/>
              <a:t> </a:t>
            </a:r>
            <a:r>
              <a:rPr lang="cs-CZ" sz="2000" dirty="0" err="1" smtClean="0"/>
              <a:t>of</a:t>
            </a:r>
            <a:r>
              <a:rPr lang="cs-CZ" sz="2000" dirty="0" smtClean="0"/>
              <a:t> Call to Busy </a:t>
            </a:r>
            <a:r>
              <a:rPr lang="cs-CZ" sz="2000" dirty="0" err="1" smtClean="0"/>
              <a:t>Subscriber</a:t>
            </a:r>
            <a:r>
              <a:rPr lang="cs-CZ" sz="2000" dirty="0" smtClean="0"/>
              <a:t> – dokončené volání k obsazenému účastníkovi. Volající aktivuje službu v případě, že volaný je obsazen. Ústředna HOST zařadí požadavek do fronty a dohlíží na uvolnění volaného. Po uvolnění volaného je volající vyzváněn a po jeho přihlášení se sestaví spojení.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SPL</a:t>
            </a:r>
            <a:r>
              <a:rPr lang="cs-CZ" sz="2000" dirty="0" smtClean="0">
                <a:solidFill>
                  <a:srgbClr val="3C3C8C"/>
                </a:solidFill>
              </a:rPr>
              <a:t> – Split </a:t>
            </a:r>
            <a:r>
              <a:rPr lang="cs-CZ" sz="2000" dirty="0" err="1" smtClean="0">
                <a:solidFill>
                  <a:srgbClr val="3C3C8C"/>
                </a:solidFill>
              </a:rPr>
              <a:t>Charging</a:t>
            </a:r>
            <a:r>
              <a:rPr lang="cs-CZ" sz="2000" dirty="0" smtClean="0">
                <a:solidFill>
                  <a:srgbClr val="3C3C8C"/>
                </a:solidFill>
              </a:rPr>
              <a:t> – sdílení poplatků, kdy část hradí volající a číst volaný.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</a:t>
            </a:r>
            <a:r>
              <a:rPr lang="cs-CZ" sz="2400" dirty="0" smtClean="0"/>
              <a:t>síť IN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32954671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856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Služby IN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CRD</a:t>
            </a:r>
            <a:r>
              <a:rPr lang="cs-CZ" sz="2000" dirty="0" smtClean="0"/>
              <a:t> – Call </a:t>
            </a:r>
            <a:r>
              <a:rPr lang="cs-CZ" sz="2000" dirty="0" err="1" smtClean="0"/>
              <a:t>Reroting</a:t>
            </a:r>
            <a:r>
              <a:rPr lang="cs-CZ" sz="2000" dirty="0" smtClean="0"/>
              <a:t> </a:t>
            </a:r>
            <a:r>
              <a:rPr lang="cs-CZ" sz="2000" dirty="0" err="1" smtClean="0"/>
              <a:t>Distribution</a:t>
            </a:r>
            <a:r>
              <a:rPr lang="cs-CZ" sz="2000" dirty="0" smtClean="0"/>
              <a:t> – vícenásobné přesměrování volání.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VCC</a:t>
            </a:r>
            <a:r>
              <a:rPr lang="cs-CZ" sz="2000" dirty="0" smtClean="0">
                <a:solidFill>
                  <a:srgbClr val="3C3C8C"/>
                </a:solidFill>
              </a:rPr>
              <a:t> – Virtual </a:t>
            </a:r>
            <a:r>
              <a:rPr lang="cs-CZ" sz="2000" dirty="0" err="1" smtClean="0">
                <a:solidFill>
                  <a:srgbClr val="3C3C8C"/>
                </a:solidFill>
              </a:rPr>
              <a:t>Card</a:t>
            </a:r>
            <a:r>
              <a:rPr lang="cs-CZ" sz="2000" dirty="0" smtClean="0">
                <a:solidFill>
                  <a:srgbClr val="3C3C8C"/>
                </a:solidFill>
              </a:rPr>
              <a:t> </a:t>
            </a:r>
            <a:r>
              <a:rPr lang="cs-CZ" sz="2000" dirty="0" err="1" smtClean="0">
                <a:solidFill>
                  <a:srgbClr val="3C3C8C"/>
                </a:solidFill>
              </a:rPr>
              <a:t>Calling</a:t>
            </a:r>
            <a:r>
              <a:rPr lang="cs-CZ" sz="2000" dirty="0" smtClean="0">
                <a:solidFill>
                  <a:srgbClr val="3C3C8C"/>
                </a:solidFill>
              </a:rPr>
              <a:t> – volání s virtuální kartou, kdy jsou poplatky hrazeny z určeného účtu.</a:t>
            </a:r>
            <a:endParaRPr lang="cs-CZ" sz="2000" dirty="0">
              <a:solidFill>
                <a:srgbClr val="3C3C8C"/>
              </a:solidFill>
            </a:endParaRP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</a:t>
            </a:r>
            <a:r>
              <a:rPr lang="cs-CZ" sz="2400" dirty="0" smtClean="0"/>
              <a:t>síť IN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2408479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842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Telekomunikace </a:t>
            </a:r>
            <a:r>
              <a:rPr lang="cs-CZ" sz="2000" dirty="0"/>
              <a:t>je tedy nauka o přenosu zpráv a spadá pod obecnou disciplínu nazývanou sdělovací technika, </a:t>
            </a:r>
            <a:r>
              <a:rPr lang="cs-CZ" sz="2000" dirty="0" smtClean="0"/>
              <a:t>nebo </a:t>
            </a:r>
            <a:r>
              <a:rPr lang="cs-CZ" sz="2000" dirty="0"/>
              <a:t>též komunikační </a:t>
            </a:r>
            <a:r>
              <a:rPr lang="cs-CZ" sz="2000" dirty="0" smtClean="0"/>
              <a:t>technika.</a:t>
            </a: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800" dirty="0" smtClean="0"/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Telekomunikace dnes tvoří </a:t>
            </a:r>
            <a:r>
              <a:rPr lang="cs-CZ" sz="2000" dirty="0"/>
              <a:t>neoddělitelnou součást oboru </a:t>
            </a:r>
            <a:r>
              <a:rPr lang="cs-CZ" sz="2000" dirty="0" smtClean="0"/>
              <a:t>označovaného jako </a:t>
            </a:r>
            <a:r>
              <a:rPr lang="cs-CZ" sz="2000" dirty="0" smtClean="0">
                <a:solidFill>
                  <a:srgbClr val="C00000"/>
                </a:solidFill>
              </a:rPr>
              <a:t>ICT</a:t>
            </a:r>
            <a:r>
              <a:rPr lang="cs-CZ" sz="2000" dirty="0" smtClean="0"/>
              <a:t> </a:t>
            </a:r>
            <a:r>
              <a:rPr lang="cs-CZ" sz="2000" dirty="0"/>
              <a:t>(</a:t>
            </a:r>
            <a:r>
              <a:rPr lang="cs-CZ" sz="2000" dirty="0" err="1"/>
              <a:t>Information</a:t>
            </a:r>
            <a:r>
              <a:rPr lang="cs-CZ" sz="2000" dirty="0"/>
              <a:t> and </a:t>
            </a:r>
            <a:r>
              <a:rPr lang="cs-CZ" sz="2000" dirty="0" err="1"/>
              <a:t>Communication</a:t>
            </a:r>
            <a:r>
              <a:rPr lang="cs-CZ" sz="2000" dirty="0"/>
              <a:t> Technology</a:t>
            </a:r>
            <a:r>
              <a:rPr lang="cs-CZ" sz="2000" dirty="0" smtClean="0"/>
              <a:t>).</a:t>
            </a: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0" lvl="1" algn="ctr">
              <a:spcAft>
                <a:spcPts val="200"/>
              </a:spcAft>
            </a:pPr>
            <a:r>
              <a:rPr lang="cs-CZ" sz="2400" dirty="0" smtClean="0">
                <a:solidFill>
                  <a:srgbClr val="3C3C8C"/>
                </a:solidFill>
              </a:rPr>
              <a:t>Definice  </a:t>
            </a:r>
          </a:p>
          <a:p>
            <a:pPr marL="0" lvl="1" algn="ctr">
              <a:spcAft>
                <a:spcPts val="200"/>
              </a:spcAft>
            </a:pPr>
            <a:r>
              <a:rPr lang="cs-CZ" sz="2000" dirty="0" smtClean="0">
                <a:solidFill>
                  <a:srgbClr val="C00000"/>
                </a:solidFill>
              </a:rPr>
              <a:t>Telekomunikační </a:t>
            </a:r>
            <a:r>
              <a:rPr lang="cs-CZ" sz="2000" dirty="0">
                <a:solidFill>
                  <a:srgbClr val="C00000"/>
                </a:solidFill>
              </a:rPr>
              <a:t>síť </a:t>
            </a:r>
            <a:r>
              <a:rPr lang="cs-CZ" sz="2000" dirty="0">
                <a:solidFill>
                  <a:srgbClr val="3C3C8C"/>
                </a:solidFill>
              </a:rPr>
              <a:t>je soubor vzájemně propojených telekomunikačních zařízení, který umožňuje přenos informace mezi koncovými body. </a:t>
            </a:r>
            <a:endParaRPr lang="cs-CZ" sz="2000" dirty="0" smtClean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Telekomunikační </a:t>
            </a:r>
            <a:r>
              <a:rPr lang="cs-CZ" sz="2000" dirty="0">
                <a:solidFill>
                  <a:srgbClr val="3C3C8C"/>
                </a:solidFill>
              </a:rPr>
              <a:t>síť je tvořena spojnicemi (přenosovými cestami) a uzly (síťovými prvky</a:t>
            </a:r>
            <a:r>
              <a:rPr lang="cs-CZ" sz="2000" dirty="0" smtClean="0">
                <a:solidFill>
                  <a:srgbClr val="3C3C8C"/>
                </a:solidFill>
              </a:rPr>
              <a:t>).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5131" y="3167269"/>
            <a:ext cx="452301" cy="453370"/>
          </a:xfrm>
          <a:prstGeom prst="rect">
            <a:avLst/>
          </a:prstGeom>
        </p:spPr>
      </p:pic>
      <p:grpSp>
        <p:nvGrpSpPr>
          <p:cNvPr id="77" name="Skupina 76"/>
          <p:cNvGrpSpPr/>
          <p:nvPr/>
        </p:nvGrpSpPr>
        <p:grpSpPr>
          <a:xfrm>
            <a:off x="2145407" y="5219779"/>
            <a:ext cx="2804422" cy="999197"/>
            <a:chOff x="3665785" y="5198089"/>
            <a:chExt cx="2804422" cy="999197"/>
          </a:xfrm>
        </p:grpSpPr>
        <p:sp>
          <p:nvSpPr>
            <p:cNvPr id="7" name="Ovál 6"/>
            <p:cNvSpPr/>
            <p:nvPr/>
          </p:nvSpPr>
          <p:spPr>
            <a:xfrm>
              <a:off x="4257301" y="5280032"/>
              <a:ext cx="159026" cy="15902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Ovál 9"/>
            <p:cNvSpPr/>
            <p:nvPr/>
          </p:nvSpPr>
          <p:spPr>
            <a:xfrm>
              <a:off x="5246449" y="5478284"/>
              <a:ext cx="159026" cy="15902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Ovál 10"/>
            <p:cNvSpPr/>
            <p:nvPr/>
          </p:nvSpPr>
          <p:spPr>
            <a:xfrm>
              <a:off x="3794993" y="5724051"/>
              <a:ext cx="159026" cy="15902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2" name="Ovál 11"/>
            <p:cNvSpPr/>
            <p:nvPr/>
          </p:nvSpPr>
          <p:spPr>
            <a:xfrm>
              <a:off x="4540600" y="5919016"/>
              <a:ext cx="159026" cy="15902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Ovál 13"/>
            <p:cNvSpPr/>
            <p:nvPr/>
          </p:nvSpPr>
          <p:spPr>
            <a:xfrm>
              <a:off x="5857776" y="5996099"/>
              <a:ext cx="159026" cy="15902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" name="Ovál 14"/>
            <p:cNvSpPr/>
            <p:nvPr/>
          </p:nvSpPr>
          <p:spPr>
            <a:xfrm>
              <a:off x="6057918" y="5200519"/>
              <a:ext cx="159026" cy="15902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6" name="Přímá spojnice 15"/>
            <p:cNvCxnSpPr>
              <a:stCxn id="11" idx="3"/>
            </p:cNvCxnSpPr>
            <p:nvPr/>
          </p:nvCxnSpPr>
          <p:spPr>
            <a:xfrm flipH="1">
              <a:off x="3665785" y="5859788"/>
              <a:ext cx="152497" cy="198839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římá spojnice 17"/>
            <p:cNvCxnSpPr>
              <a:stCxn id="11" idx="6"/>
              <a:endCxn id="12" idx="2"/>
            </p:cNvCxnSpPr>
            <p:nvPr/>
          </p:nvCxnSpPr>
          <p:spPr>
            <a:xfrm>
              <a:off x="3954019" y="5803564"/>
              <a:ext cx="586581" cy="194965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Přímá spojnice 21"/>
            <p:cNvCxnSpPr>
              <a:stCxn id="11" idx="6"/>
              <a:endCxn id="7" idx="3"/>
            </p:cNvCxnSpPr>
            <p:nvPr/>
          </p:nvCxnSpPr>
          <p:spPr>
            <a:xfrm flipV="1">
              <a:off x="3954019" y="5415769"/>
              <a:ext cx="326571" cy="387795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Přímá spojnice 24"/>
            <p:cNvCxnSpPr>
              <a:stCxn id="10" idx="2"/>
              <a:endCxn id="7" idx="6"/>
            </p:cNvCxnSpPr>
            <p:nvPr/>
          </p:nvCxnSpPr>
          <p:spPr>
            <a:xfrm flipH="1" flipV="1">
              <a:off x="4416327" y="5359545"/>
              <a:ext cx="830122" cy="198252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Přímá spojnice 27"/>
            <p:cNvCxnSpPr>
              <a:stCxn id="10" idx="2"/>
              <a:endCxn id="12" idx="6"/>
            </p:cNvCxnSpPr>
            <p:nvPr/>
          </p:nvCxnSpPr>
          <p:spPr>
            <a:xfrm flipH="1">
              <a:off x="4699626" y="5557797"/>
              <a:ext cx="546823" cy="440732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Přímá spojnice 30"/>
            <p:cNvCxnSpPr>
              <a:stCxn id="7" idx="5"/>
              <a:endCxn id="12" idx="0"/>
            </p:cNvCxnSpPr>
            <p:nvPr/>
          </p:nvCxnSpPr>
          <p:spPr>
            <a:xfrm>
              <a:off x="4393038" y="5415769"/>
              <a:ext cx="227075" cy="503247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Přímá spojnice 33"/>
            <p:cNvCxnSpPr>
              <a:stCxn id="12" idx="3"/>
            </p:cNvCxnSpPr>
            <p:nvPr/>
          </p:nvCxnSpPr>
          <p:spPr>
            <a:xfrm flipH="1">
              <a:off x="4308538" y="6054753"/>
              <a:ext cx="255351" cy="11003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Přímá spojnice 36"/>
            <p:cNvCxnSpPr>
              <a:stCxn id="12" idx="5"/>
            </p:cNvCxnSpPr>
            <p:nvPr/>
          </p:nvCxnSpPr>
          <p:spPr>
            <a:xfrm>
              <a:off x="4676337" y="6054753"/>
              <a:ext cx="155051" cy="84588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Přímá spojnice 39"/>
            <p:cNvCxnSpPr>
              <a:stCxn id="10" idx="6"/>
              <a:endCxn id="15" idx="2"/>
            </p:cNvCxnSpPr>
            <p:nvPr/>
          </p:nvCxnSpPr>
          <p:spPr>
            <a:xfrm flipV="1">
              <a:off x="5405475" y="5280032"/>
              <a:ext cx="652443" cy="277765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Přímá spojnice 42"/>
            <p:cNvCxnSpPr>
              <a:stCxn id="15" idx="4"/>
              <a:endCxn id="14" idx="0"/>
            </p:cNvCxnSpPr>
            <p:nvPr/>
          </p:nvCxnSpPr>
          <p:spPr>
            <a:xfrm flipH="1">
              <a:off x="5937289" y="5359545"/>
              <a:ext cx="200142" cy="636554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Přímá spojnice 45"/>
            <p:cNvCxnSpPr>
              <a:stCxn id="10" idx="6"/>
              <a:endCxn id="14" idx="0"/>
            </p:cNvCxnSpPr>
            <p:nvPr/>
          </p:nvCxnSpPr>
          <p:spPr>
            <a:xfrm>
              <a:off x="5405475" y="5557797"/>
              <a:ext cx="531814" cy="438302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Přímá spojnice 48"/>
            <p:cNvCxnSpPr>
              <a:stCxn id="14" idx="2"/>
              <a:endCxn id="12" idx="6"/>
            </p:cNvCxnSpPr>
            <p:nvPr/>
          </p:nvCxnSpPr>
          <p:spPr>
            <a:xfrm flipH="1" flipV="1">
              <a:off x="4699626" y="5998529"/>
              <a:ext cx="1158150" cy="77083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Přímá spojnice 51"/>
            <p:cNvCxnSpPr>
              <a:endCxn id="7" idx="6"/>
            </p:cNvCxnSpPr>
            <p:nvPr/>
          </p:nvCxnSpPr>
          <p:spPr>
            <a:xfrm flipH="1">
              <a:off x="4416327" y="5280032"/>
              <a:ext cx="1621034" cy="79513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Přímá spojnice 54"/>
            <p:cNvCxnSpPr>
              <a:stCxn id="15" idx="6"/>
            </p:cNvCxnSpPr>
            <p:nvPr/>
          </p:nvCxnSpPr>
          <p:spPr>
            <a:xfrm flipV="1">
              <a:off x="6216944" y="5198089"/>
              <a:ext cx="253263" cy="81943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Přímá spojnice 57"/>
            <p:cNvCxnSpPr>
              <a:stCxn id="15" idx="6"/>
            </p:cNvCxnSpPr>
            <p:nvPr/>
          </p:nvCxnSpPr>
          <p:spPr>
            <a:xfrm>
              <a:off x="6216944" y="5280032"/>
              <a:ext cx="205638" cy="135737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Přímá spojnice 60"/>
            <p:cNvCxnSpPr>
              <a:stCxn id="14" idx="7"/>
            </p:cNvCxnSpPr>
            <p:nvPr/>
          </p:nvCxnSpPr>
          <p:spPr>
            <a:xfrm flipV="1">
              <a:off x="5993513" y="5915662"/>
              <a:ext cx="223431" cy="103726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Přímá spojnice 63"/>
            <p:cNvCxnSpPr>
              <a:stCxn id="14" idx="5"/>
            </p:cNvCxnSpPr>
            <p:nvPr/>
          </p:nvCxnSpPr>
          <p:spPr>
            <a:xfrm>
              <a:off x="5993513" y="6131836"/>
              <a:ext cx="143918" cy="65450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Přímá spojnice 66"/>
            <p:cNvCxnSpPr>
              <a:stCxn id="11" idx="1"/>
            </p:cNvCxnSpPr>
            <p:nvPr/>
          </p:nvCxnSpPr>
          <p:spPr>
            <a:xfrm flipH="1" flipV="1">
              <a:off x="3690870" y="5517778"/>
              <a:ext cx="127412" cy="229562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Nadpis 7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  <a:endParaRPr lang="cs-CZ" dirty="0"/>
          </a:p>
        </p:txBody>
      </p:sp>
      <p:cxnSp>
        <p:nvCxnSpPr>
          <p:cNvPr id="8" name="Přímá spojnice se šipkou 7"/>
          <p:cNvCxnSpPr>
            <a:stCxn id="9" idx="1"/>
          </p:cNvCxnSpPr>
          <p:nvPr/>
        </p:nvCxnSpPr>
        <p:spPr>
          <a:xfrm flipH="1">
            <a:off x="4549502" y="5420584"/>
            <a:ext cx="545089" cy="288000"/>
          </a:xfrm>
          <a:prstGeom prst="straightConnector1">
            <a:avLst/>
          </a:prstGeom>
          <a:ln w="19050">
            <a:solidFill>
              <a:srgbClr val="000000"/>
            </a:solidFill>
            <a:prstDash val="sysDash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8"/>
          <p:cNvSpPr txBox="1"/>
          <p:nvPr/>
        </p:nvSpPr>
        <p:spPr>
          <a:xfrm>
            <a:off x="5094591" y="5128196"/>
            <a:ext cx="4179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 smtClean="0"/>
              <a:t>Přenosová cesta (metalický symetrický pár, </a:t>
            </a:r>
          </a:p>
          <a:p>
            <a:r>
              <a:rPr lang="cs-CZ" sz="1600" dirty="0" smtClean="0"/>
              <a:t>optické vlákno, radiový spoj)</a:t>
            </a:r>
            <a:endParaRPr lang="cs-CZ" sz="1600" dirty="0"/>
          </a:p>
        </p:txBody>
      </p:sp>
      <p:cxnSp>
        <p:nvCxnSpPr>
          <p:cNvPr id="38" name="Přímá spojnice se šipkou 37"/>
          <p:cNvCxnSpPr/>
          <p:nvPr/>
        </p:nvCxnSpPr>
        <p:spPr>
          <a:xfrm flipH="1">
            <a:off x="4575938" y="6041078"/>
            <a:ext cx="452300" cy="58654"/>
          </a:xfrm>
          <a:prstGeom prst="straightConnector1">
            <a:avLst/>
          </a:prstGeom>
          <a:ln w="19050">
            <a:solidFill>
              <a:srgbClr val="000000"/>
            </a:solidFill>
            <a:prstDash val="sysDash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ovéPole 40"/>
          <p:cNvSpPr txBox="1"/>
          <p:nvPr/>
        </p:nvSpPr>
        <p:spPr>
          <a:xfrm>
            <a:off x="5107751" y="5766372"/>
            <a:ext cx="3336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 smtClean="0"/>
              <a:t>Síťový prvek (telefonní ústředna, </a:t>
            </a:r>
          </a:p>
          <a:p>
            <a:r>
              <a:rPr lang="cs-CZ" sz="1600" dirty="0" smtClean="0"/>
              <a:t>pobočková ústředna, směrovač,...)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999255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48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Telekomunikační </a:t>
            </a:r>
            <a:r>
              <a:rPr lang="cs-CZ" sz="2000" dirty="0"/>
              <a:t>sítě jsou budovány za účelem poskytování služeb, jako je telefonie (</a:t>
            </a:r>
            <a:r>
              <a:rPr lang="cs-CZ" sz="2000" dirty="0" err="1"/>
              <a:t>voice</a:t>
            </a:r>
            <a:r>
              <a:rPr lang="cs-CZ" sz="2000" dirty="0"/>
              <a:t>), televize, přístup k </a:t>
            </a:r>
            <a:r>
              <a:rPr lang="cs-CZ" sz="2000" dirty="0" smtClean="0"/>
              <a:t>celosvětové síti </a:t>
            </a:r>
            <a:r>
              <a:rPr lang="cs-CZ" sz="2000" dirty="0"/>
              <a:t>Internet.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Místo </a:t>
            </a:r>
            <a:r>
              <a:rPr lang="cs-CZ" sz="2000" dirty="0"/>
              <a:t>pojmu telekomunikační sítě se </a:t>
            </a:r>
            <a:r>
              <a:rPr lang="cs-CZ" sz="2000" dirty="0" smtClean="0"/>
              <a:t>častěji dnes </a:t>
            </a:r>
            <a:r>
              <a:rPr lang="cs-CZ" sz="2000" dirty="0"/>
              <a:t>používá termín </a:t>
            </a:r>
            <a:r>
              <a:rPr lang="cs-CZ" sz="2000" dirty="0">
                <a:solidFill>
                  <a:srgbClr val="C00000"/>
                </a:solidFill>
              </a:rPr>
              <a:t>sítě elektronických </a:t>
            </a:r>
            <a:r>
              <a:rPr lang="cs-CZ" sz="2000" dirty="0" smtClean="0">
                <a:solidFill>
                  <a:srgbClr val="C00000"/>
                </a:solidFill>
              </a:rPr>
              <a:t>komunikací</a:t>
            </a:r>
            <a:r>
              <a:rPr lang="cs-CZ" sz="2000" dirty="0" smtClean="0"/>
              <a:t>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Podmínky </a:t>
            </a:r>
            <a:r>
              <a:rPr lang="cs-CZ" sz="2000" dirty="0"/>
              <a:t>provozování sítí a služeb upravuje </a:t>
            </a:r>
            <a:r>
              <a:rPr lang="cs-CZ" sz="2000" dirty="0">
                <a:solidFill>
                  <a:srgbClr val="C00000"/>
                </a:solidFill>
              </a:rPr>
              <a:t>Zákon o </a:t>
            </a:r>
            <a:r>
              <a:rPr lang="cs-CZ" sz="2000" dirty="0" smtClean="0">
                <a:solidFill>
                  <a:srgbClr val="C00000"/>
                </a:solidFill>
              </a:rPr>
              <a:t>elektronických </a:t>
            </a:r>
            <a:r>
              <a:rPr lang="cs-CZ" sz="2000" dirty="0">
                <a:solidFill>
                  <a:srgbClr val="C00000"/>
                </a:solidFill>
              </a:rPr>
              <a:t>komunikacích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Dodržováním </a:t>
            </a:r>
            <a:r>
              <a:rPr lang="cs-CZ" sz="2000" dirty="0"/>
              <a:t>pravidel a </a:t>
            </a:r>
            <a:r>
              <a:rPr lang="cs-CZ" sz="2000" dirty="0" smtClean="0"/>
              <a:t>regulaci </a:t>
            </a:r>
            <a:r>
              <a:rPr lang="cs-CZ" sz="2000" dirty="0"/>
              <a:t>v tomto segmentu zajišťuje státem zřízený </a:t>
            </a:r>
            <a:r>
              <a:rPr lang="cs-CZ" sz="2000" dirty="0">
                <a:solidFill>
                  <a:srgbClr val="C00000"/>
                </a:solidFill>
              </a:rPr>
              <a:t>Český telekomunikační úřad</a:t>
            </a:r>
            <a:r>
              <a:rPr lang="cs-CZ" sz="2000" dirty="0"/>
              <a:t> (ČTÚ).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Technické </a:t>
            </a:r>
            <a:r>
              <a:rPr lang="cs-CZ" sz="2000" dirty="0"/>
              <a:t>principy </a:t>
            </a:r>
            <a:r>
              <a:rPr lang="cs-CZ" sz="2000" dirty="0" smtClean="0"/>
              <a:t>v </a:t>
            </a:r>
            <a:r>
              <a:rPr lang="cs-CZ" sz="2000" dirty="0"/>
              <a:t>sítích musí být mezinárodně standardizovány, aby byla zajištěna spolupráce zařízení různých výrobců a sítí různých operátorů. Jednou ze standardizačních institucí je </a:t>
            </a:r>
            <a:r>
              <a:rPr lang="cs-CZ" sz="2000" dirty="0">
                <a:solidFill>
                  <a:srgbClr val="C00000"/>
                </a:solidFill>
              </a:rPr>
              <a:t>Mezinárodní telekomunikační unie </a:t>
            </a:r>
            <a:r>
              <a:rPr lang="cs-CZ" sz="2000" dirty="0"/>
              <a:t>pro telekomunikační sektor ITU-T (International </a:t>
            </a:r>
            <a:r>
              <a:rPr lang="cs-CZ" sz="2000" dirty="0" err="1"/>
              <a:t>Telecommunication</a:t>
            </a:r>
            <a:r>
              <a:rPr lang="cs-CZ" sz="2000" dirty="0"/>
              <a:t> Union</a:t>
            </a:r>
            <a:r>
              <a:rPr lang="cs-CZ" sz="2000" dirty="0" smtClean="0"/>
              <a:t>).</a:t>
            </a:r>
            <a:endParaRPr lang="cs-CZ" sz="2000" dirty="0">
              <a:solidFill>
                <a:srgbClr val="3C3C8C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03587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3113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endParaRPr lang="cs-CZ" sz="2000" dirty="0" smtClean="0"/>
          </a:p>
          <a:p>
            <a:pPr marL="0" lvl="1" algn="ctr">
              <a:spcAft>
                <a:spcPts val="200"/>
              </a:spcAft>
            </a:pPr>
            <a:r>
              <a:rPr lang="cs-CZ" sz="2000" dirty="0" smtClean="0"/>
              <a:t>První </a:t>
            </a:r>
            <a:r>
              <a:rPr lang="cs-CZ" sz="2000" dirty="0"/>
              <a:t>transatlantický kabel byl položen už v roce 1858 mezi Irskem a kanadským ostrovem Newfoundland</a:t>
            </a:r>
            <a:r>
              <a:rPr lang="cs-CZ" sz="2000" dirty="0" smtClean="0"/>
              <a:t>.</a:t>
            </a:r>
          </a:p>
          <a:p>
            <a:pPr marL="0" lvl="1" algn="ctr">
              <a:spcAft>
                <a:spcPts val="200"/>
              </a:spcAft>
            </a:pPr>
            <a:r>
              <a:rPr lang="cs-CZ" sz="2000" dirty="0" smtClean="0"/>
              <a:t> </a:t>
            </a:r>
          </a:p>
          <a:p>
            <a:pPr marL="0" lvl="1" algn="ctr">
              <a:spcAft>
                <a:spcPts val="200"/>
              </a:spcAft>
            </a:pPr>
            <a:r>
              <a:rPr lang="cs-CZ" sz="2000" dirty="0" smtClean="0"/>
              <a:t>Jako </a:t>
            </a:r>
            <a:r>
              <a:rPr lang="cs-CZ" sz="2000" dirty="0"/>
              <a:t>první zprávy se přenesly vzájemné pozdravy mezi královnou Viktorií a americkým prezidentem Jamesem </a:t>
            </a:r>
            <a:r>
              <a:rPr lang="cs-CZ" sz="2000" dirty="0" err="1"/>
              <a:t>Buchananem</a:t>
            </a:r>
            <a:r>
              <a:rPr lang="cs-CZ" sz="2000" dirty="0"/>
              <a:t>. </a:t>
            </a:r>
            <a:endParaRPr lang="cs-CZ" sz="2000" dirty="0" smtClean="0"/>
          </a:p>
          <a:p>
            <a:pPr marL="0" lvl="1" algn="ctr">
              <a:spcAft>
                <a:spcPts val="200"/>
              </a:spcAft>
            </a:pPr>
            <a:endParaRPr lang="cs-CZ" sz="800" dirty="0" smtClean="0"/>
          </a:p>
          <a:p>
            <a:pPr marL="0" lvl="1" algn="ctr">
              <a:spcAft>
                <a:spcPts val="200"/>
              </a:spcAft>
            </a:pPr>
            <a:r>
              <a:rPr lang="cs-CZ" sz="2000" dirty="0" smtClean="0"/>
              <a:t>Přenesení </a:t>
            </a:r>
            <a:r>
              <a:rPr lang="cs-CZ" sz="2000" dirty="0"/>
              <a:t>každého znaku Morseovi abecedy však trvalo v průměru 2 minuty a 5 sekund a proto se odpověď prezidenta </a:t>
            </a:r>
            <a:r>
              <a:rPr lang="cs-CZ" sz="2000" dirty="0" err="1"/>
              <a:t>Buchanana</a:t>
            </a:r>
            <a:r>
              <a:rPr lang="cs-CZ" sz="2000" dirty="0"/>
              <a:t> o </a:t>
            </a:r>
            <a:r>
              <a:rPr lang="cs-CZ" sz="2000" dirty="0" smtClean="0"/>
              <a:t>celkem 320 </a:t>
            </a:r>
            <a:r>
              <a:rPr lang="cs-CZ" sz="2000" dirty="0"/>
              <a:t>znacích přenášela </a:t>
            </a:r>
            <a:r>
              <a:rPr lang="cs-CZ" sz="2000" dirty="0" smtClean="0"/>
              <a:t>celých 17 </a:t>
            </a:r>
            <a:r>
              <a:rPr lang="cs-CZ" sz="2000" dirty="0"/>
              <a:t>hodin a 40 minut</a:t>
            </a:r>
            <a:r>
              <a:rPr lang="cs-CZ" sz="2000" dirty="0" smtClean="0"/>
              <a:t>.</a:t>
            </a:r>
          </a:p>
        </p:txBody>
      </p:sp>
      <p:sp>
        <p:nvSpPr>
          <p:cNvPr id="3" name="Mrak 2"/>
          <p:cNvSpPr/>
          <p:nvPr/>
        </p:nvSpPr>
        <p:spPr>
          <a:xfrm>
            <a:off x="3059906" y="4601829"/>
            <a:ext cx="3060700" cy="1365250"/>
          </a:xfrm>
          <a:prstGeom prst="cloud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rgbClr val="000000"/>
                </a:solidFill>
              </a:rPr>
              <a:t>Proč to tak dlouho trvalo?</a:t>
            </a:r>
            <a:endParaRPr lang="cs-CZ" b="1" dirty="0">
              <a:solidFill>
                <a:srgbClr val="000000"/>
              </a:solidFill>
            </a:endParaRPr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59932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Rozvoj </a:t>
            </a:r>
            <a:r>
              <a:rPr lang="cs-CZ" sz="2000" dirty="0"/>
              <a:t>v oblasti výpočetní techniky ovlivňuje i vývoj </a:t>
            </a:r>
            <a:r>
              <a:rPr lang="cs-CZ" sz="2000" dirty="0" smtClean="0"/>
              <a:t>telekomunikačních </a:t>
            </a:r>
            <a:r>
              <a:rPr lang="cs-CZ" sz="2000" dirty="0"/>
              <a:t>sítí.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dnešní době tak existují telekomunikační sítě, které neslouží pro potřeby člověka a jeho dorozumívání se především prostřednictvím telefonní služby, ale využívají se pro přenos počítačových dat.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Oblast </a:t>
            </a:r>
            <a:r>
              <a:rPr lang="cs-CZ" sz="2000" dirty="0"/>
              <a:t>klasické telefonie a oblast počítačových datových sítí se tak vzájemně významným způsobem prolnuly. 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Dochází ke spojování jednotlivých typů sítí = </a:t>
            </a:r>
            <a:r>
              <a:rPr lang="cs-CZ" sz="2000" dirty="0" smtClean="0">
                <a:solidFill>
                  <a:srgbClr val="C00000"/>
                </a:solidFill>
              </a:rPr>
              <a:t>konvergenci</a:t>
            </a:r>
            <a:r>
              <a:rPr lang="cs-CZ" sz="2000" dirty="0" smtClean="0"/>
              <a:t>.</a:t>
            </a: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Už nemá </a:t>
            </a:r>
            <a:r>
              <a:rPr lang="cs-CZ" sz="2000" dirty="0"/>
              <a:t>význam dělení telekomunikačních sítí podle typu přenášených informací (telefonní hovor pro člověka, datové zprávy pro počítače).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Logickým </a:t>
            </a:r>
            <a:r>
              <a:rPr lang="cs-CZ" sz="2000" dirty="0"/>
              <a:t>důsledkem rozvoje je vytvoření univerzální telekomunikační sítě, která je schopna přenášet informace </a:t>
            </a:r>
            <a:r>
              <a:rPr lang="cs-CZ" sz="2000" dirty="0" smtClean="0"/>
              <a:t>či </a:t>
            </a:r>
            <a:r>
              <a:rPr lang="cs-CZ" sz="2000" dirty="0"/>
              <a:t>data pro různé služby</a:t>
            </a:r>
            <a:r>
              <a:rPr lang="cs-CZ" sz="2000" dirty="0" smtClean="0"/>
              <a:t>.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623636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65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Jednou z nejznámějších komunikačních sítí </a:t>
            </a:r>
            <a:r>
              <a:rPr lang="cs-CZ" sz="2000" dirty="0"/>
              <a:t>pro výměnu informací </a:t>
            </a:r>
            <a:r>
              <a:rPr lang="cs-CZ" sz="2000" dirty="0" smtClean="0"/>
              <a:t>je dnes síť </a:t>
            </a:r>
            <a:r>
              <a:rPr lang="cs-CZ" sz="2000" dirty="0" smtClean="0">
                <a:solidFill>
                  <a:srgbClr val="C00000"/>
                </a:solidFill>
              </a:rPr>
              <a:t>Internet</a:t>
            </a:r>
            <a:r>
              <a:rPr lang="cs-CZ" sz="2000" dirty="0"/>
              <a:t>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Internet </a:t>
            </a:r>
            <a:r>
              <a:rPr lang="cs-CZ" sz="2000" dirty="0"/>
              <a:t>je </a:t>
            </a:r>
            <a:r>
              <a:rPr lang="cs-CZ" sz="2000" dirty="0" smtClean="0"/>
              <a:t>však </a:t>
            </a:r>
            <a:r>
              <a:rPr lang="cs-CZ" sz="2000" dirty="0"/>
              <a:t>tvořen vzájemně propojenými telekomunikačními sítěmi jednotlivých operátorů. </a:t>
            </a:r>
            <a:r>
              <a:rPr lang="cs-CZ" sz="2000" dirty="0" smtClean="0"/>
              <a:t>Proto se nejedná o </a:t>
            </a:r>
            <a:r>
              <a:rPr lang="cs-CZ" sz="2000" dirty="0"/>
              <a:t>typickou telekomunikační síť. </a:t>
            </a:r>
            <a:r>
              <a:rPr lang="cs-CZ" sz="2000" dirty="0" smtClean="0"/>
              <a:t>Internet </a:t>
            </a:r>
            <a:r>
              <a:rPr lang="cs-CZ" sz="2000" dirty="0"/>
              <a:t>je tak vlastně </a:t>
            </a:r>
            <a:r>
              <a:rPr lang="cs-CZ" sz="2000" dirty="0">
                <a:solidFill>
                  <a:srgbClr val="C00000"/>
                </a:solidFill>
              </a:rPr>
              <a:t>síť tvořená jednotlivými telekomunikačními sítěmi</a:t>
            </a:r>
            <a:r>
              <a:rPr lang="cs-CZ" sz="2000" dirty="0"/>
              <a:t>. </a:t>
            </a:r>
            <a:endParaRPr lang="cs-CZ" sz="2000" dirty="0" smtClean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335" y="3185012"/>
            <a:ext cx="5113353" cy="2829388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72008" y="2930271"/>
            <a:ext cx="3744327" cy="2887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Součástí </a:t>
            </a:r>
            <a:r>
              <a:rPr lang="cs-CZ" sz="2000" dirty="0"/>
              <a:t>Internetu nejsou jen telekomunikační sítě, ale i informační zdroje v podobě </a:t>
            </a:r>
            <a:r>
              <a:rPr lang="cs-CZ" sz="2000" dirty="0" smtClean="0"/>
              <a:t>serverů nebo datových </a:t>
            </a:r>
            <a:r>
              <a:rPr lang="cs-CZ" sz="2000" dirty="0"/>
              <a:t>uložišť.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Rozsáhlá </a:t>
            </a:r>
            <a:r>
              <a:rPr lang="cs-CZ" sz="2000" dirty="0"/>
              <a:t>výpočetní a datová centra </a:t>
            </a:r>
            <a:r>
              <a:rPr lang="cs-CZ" sz="2000" dirty="0" smtClean="0"/>
              <a:t>se </a:t>
            </a:r>
            <a:r>
              <a:rPr lang="cs-CZ" sz="2000" dirty="0"/>
              <a:t>dnes </a:t>
            </a:r>
            <a:r>
              <a:rPr lang="cs-CZ" sz="2000" dirty="0" smtClean="0"/>
              <a:t>označují </a:t>
            </a:r>
            <a:r>
              <a:rPr lang="cs-CZ" sz="2000" dirty="0"/>
              <a:t>termínem z angličtiny „</a:t>
            </a:r>
            <a:r>
              <a:rPr lang="cs-CZ" sz="2000" dirty="0" err="1"/>
              <a:t>cloud</a:t>
            </a:r>
            <a:r>
              <a:rPr lang="cs-CZ" sz="2000" dirty="0" smtClean="0"/>
              <a:t>“.</a:t>
            </a:r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934470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4272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 již bylo řečeno, Internet je tvořen velkým množstvím sítí různých telekomunikačních operátorů.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Aby účastníci připojení do různých sítí mohli spolu komunikovat, jsou telekomunikační sítě jednotlivých operátorů vzájemně propojeny v takzvaných propojovacích bodech</a:t>
            </a:r>
            <a:r>
              <a:rPr lang="cs-CZ" sz="2000" dirty="0" smtClean="0"/>
              <a:t>.</a:t>
            </a:r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Pro Internet se tyto body označují jako </a:t>
            </a:r>
            <a:r>
              <a:rPr lang="cs-CZ" sz="2000" dirty="0" err="1">
                <a:solidFill>
                  <a:srgbClr val="C00000"/>
                </a:solidFill>
              </a:rPr>
              <a:t>IXPs</a:t>
            </a:r>
            <a:r>
              <a:rPr lang="cs-CZ" sz="2000" dirty="0"/>
              <a:t> (Internet Exchange </a:t>
            </a:r>
            <a:r>
              <a:rPr lang="cs-CZ" sz="2000" dirty="0" err="1"/>
              <a:t>Points</a:t>
            </a:r>
            <a:r>
              <a:rPr lang="cs-CZ" sz="2000" dirty="0"/>
              <a:t>). Po celém světě jich je přibližně 156. </a:t>
            </a:r>
            <a:endParaRPr lang="cs-CZ" sz="2000" dirty="0" smtClean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85750" lvl="1" indent="-2857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 ČR máme celkem 3 propojovací body a nejznámější je zájmové sdružení právnických osob NIX.CZ, </a:t>
            </a:r>
            <a:r>
              <a:rPr lang="cs-CZ" sz="2000" dirty="0" err="1"/>
              <a:t>z.s.p.o</a:t>
            </a:r>
            <a:r>
              <a:rPr lang="cs-CZ" sz="2000" dirty="0"/>
              <a:t>.</a:t>
            </a:r>
            <a:endParaRPr lang="cs-CZ" sz="2000" dirty="0">
              <a:solidFill>
                <a:srgbClr val="3C3C8C"/>
              </a:solidFill>
            </a:endParaRPr>
          </a:p>
          <a:p>
            <a:pPr marL="0" lvl="1">
              <a:spcAft>
                <a:spcPts val="200"/>
              </a:spcAft>
            </a:pPr>
            <a:endParaRPr lang="cs-CZ" sz="2000" dirty="0" smtClean="0">
              <a:solidFill>
                <a:srgbClr val="3C3C8C"/>
              </a:solidFill>
            </a:endParaRPr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/>
              <a:t>Telekomunikační síť</a:t>
            </a:r>
          </a:p>
        </p:txBody>
      </p:sp>
    </p:spTree>
    <p:extLst>
      <p:ext uri="{BB962C8B-B14F-4D97-AF65-F5344CB8AC3E}">
        <p14:creationId xmlns:p14="http://schemas.microsoft.com/office/powerpoint/2010/main" val="337111142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sabl.potx" id="{1CFC211A-922D-4832-B4B7-F662BA84FF98}" vid="{C39D2A88-5D70-4ABA-BF60-AA74020A3FE3}"/>
    </a:ext>
  </a:ext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2169</Words>
  <Application>Microsoft Office PowerPoint</Application>
  <PresentationFormat>Předvádění na obrazovce (4:3)</PresentationFormat>
  <Paragraphs>455</Paragraphs>
  <Slides>32</Slides>
  <Notes>30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6" baseType="lpstr">
      <vt:lpstr>Arial</vt:lpstr>
      <vt:lpstr>Calibri</vt:lpstr>
      <vt:lpstr>Wingdings</vt:lpstr>
      <vt:lpstr>Mustr_prezentace_OPPA</vt:lpstr>
      <vt:lpstr>Prezentace aplikace PowerPoint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</vt:lpstr>
      <vt:lpstr>Telekomunikační síť IN</vt:lpstr>
      <vt:lpstr>Telekomunikační síť IN</vt:lpstr>
      <vt:lpstr>Telekomunikační síť IN</vt:lpstr>
      <vt:lpstr>Telekomunikační síť IN</vt:lpstr>
      <vt:lpstr>Telekomunikační síť IN</vt:lpstr>
      <vt:lpstr>Telekomunikační síť IN</vt:lpstr>
      <vt:lpstr>Telekomunikační síť IN</vt:lpstr>
      <vt:lpstr>Telekomunikační síť IN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2015-01-31T01:09:13Z</dcterms:created>
  <dcterms:modified xsi:type="dcterms:W3CDTF">2015-01-31T01:09:19Z</dcterms:modified>
</cp:coreProperties>
</file>