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vsd" ContentType="application/vnd.visio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0" r:id="rId2"/>
    <p:sldId id="302" r:id="rId3"/>
    <p:sldId id="303" r:id="rId4"/>
    <p:sldId id="289" r:id="rId5"/>
    <p:sldId id="290" r:id="rId6"/>
    <p:sldId id="291" r:id="rId7"/>
    <p:sldId id="292" r:id="rId8"/>
    <p:sldId id="294" r:id="rId9"/>
    <p:sldId id="293" r:id="rId10"/>
    <p:sldId id="295" r:id="rId11"/>
    <p:sldId id="296" r:id="rId12"/>
    <p:sldId id="297" r:id="rId13"/>
    <p:sldId id="298" r:id="rId14"/>
    <p:sldId id="299" r:id="rId15"/>
    <p:sldId id="300" r:id="rId16"/>
    <p:sldId id="280" r:id="rId17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18770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4225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7290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6165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45174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6492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8332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2062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7751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3376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655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9272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2258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V_kres_Microsoft_Visia_2003-20101.vsd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Lokální </a:t>
            </a:r>
            <a:r>
              <a:rPr lang="cs-CZ" sz="4000" b="1" dirty="0">
                <a:solidFill>
                  <a:schemeClr val="bg1"/>
                </a:solidFill>
              </a:rPr>
              <a:t>datové sítě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Technologie Ethernet II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Robert </a:t>
            </a:r>
            <a:r>
              <a:rPr lang="cs-CZ" sz="2000" dirty="0" err="1"/>
              <a:t>Metcalfe</a:t>
            </a:r>
            <a:r>
              <a:rPr lang="cs-CZ" sz="2000" dirty="0"/>
              <a:t> v roce 1979 opustil Xerox </a:t>
            </a:r>
            <a:r>
              <a:rPr lang="cs-CZ" sz="2000" dirty="0" smtClean="0"/>
              <a:t>– dále aktivně propagoval myšlenky Ethernetu i u jiných firem.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roce 1982 navázal spolupráci se společnostmi DEC </a:t>
            </a:r>
            <a:r>
              <a:rPr lang="cs-CZ" sz="2000" dirty="0"/>
              <a:t>a </a:t>
            </a:r>
            <a:r>
              <a:rPr lang="cs-CZ" sz="2000" dirty="0" smtClean="0"/>
              <a:t>Intel, které měly významné slovo v oblasti vývoje osobních počítačů.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Ethernet byl jimi akceptován jako firemní </a:t>
            </a:r>
            <a:r>
              <a:rPr lang="cs-CZ" sz="2000" dirty="0"/>
              <a:t>standard pro komunikaci počítačů v lokálních datových sítích.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Upravený </a:t>
            </a:r>
            <a:r>
              <a:rPr lang="cs-CZ" sz="2000" dirty="0"/>
              <a:t>Ethernet vycházel již z přenosové rychlosti 10 </a:t>
            </a:r>
            <a:r>
              <a:rPr lang="cs-CZ" sz="2000" dirty="0" err="1" smtClean="0"/>
              <a:t>Mbit</a:t>
            </a:r>
            <a:r>
              <a:rPr lang="cs-CZ" sz="2000" dirty="0" smtClean="0"/>
              <a:t>/s.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Jako přenosové médium používal </a:t>
            </a:r>
            <a:r>
              <a:rPr lang="cs-CZ" sz="2000" dirty="0"/>
              <a:t>tenký koaxiální </a:t>
            </a:r>
            <a:r>
              <a:rPr lang="cs-CZ" sz="2000" dirty="0" smtClean="0"/>
              <a:t>kabel.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Dnes </a:t>
            </a:r>
            <a:r>
              <a:rPr lang="cs-CZ" sz="2000" dirty="0"/>
              <a:t>je tato verze Ethernetu známa pod označením buď jako </a:t>
            </a:r>
            <a:r>
              <a:rPr lang="cs-CZ" sz="2000" dirty="0">
                <a:solidFill>
                  <a:srgbClr val="C00000"/>
                </a:solidFill>
              </a:rPr>
              <a:t>Ethernet II</a:t>
            </a:r>
            <a:r>
              <a:rPr lang="cs-CZ" sz="2000" dirty="0"/>
              <a:t> nebo </a:t>
            </a:r>
            <a:r>
              <a:rPr lang="cs-CZ" sz="2000" dirty="0">
                <a:solidFill>
                  <a:srgbClr val="C00000"/>
                </a:solidFill>
              </a:rPr>
              <a:t>DIX </a:t>
            </a:r>
            <a:r>
              <a:rPr lang="cs-CZ" sz="2000" dirty="0" smtClean="0">
                <a:solidFill>
                  <a:srgbClr val="C00000"/>
                </a:solidFill>
              </a:rPr>
              <a:t>Ethernet</a:t>
            </a:r>
            <a:r>
              <a:rPr lang="cs-CZ" sz="2000" dirty="0" smtClean="0"/>
              <a:t> (první písmena slov DEC, Intel, Xerox).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datové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654557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204395" y="1351298"/>
            <a:ext cx="58844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Technologie Ethernetu pro rychlost 10 </a:t>
            </a:r>
            <a:r>
              <a:rPr lang="cs-CZ" sz="2000" b="1" dirty="0" err="1" smtClean="0">
                <a:solidFill>
                  <a:srgbClr val="C00000"/>
                </a:solidFill>
              </a:rPr>
              <a:t>Mbit</a:t>
            </a:r>
            <a:r>
              <a:rPr lang="cs-CZ" sz="2000" b="1" dirty="0" smtClean="0">
                <a:solidFill>
                  <a:srgbClr val="C00000"/>
                </a:solidFill>
              </a:rPr>
              <a:t>/s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datové sítě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204394" y="1705793"/>
            <a:ext cx="7846786" cy="4237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 Varianta 10BASE-5: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Přenos </a:t>
            </a:r>
            <a:r>
              <a:rPr lang="cs-CZ" sz="1600" dirty="0"/>
              <a:t>v základním </a:t>
            </a:r>
            <a:r>
              <a:rPr lang="cs-CZ" sz="1600" dirty="0" smtClean="0"/>
              <a:t>pásmu (proto označení BASE),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max</a:t>
            </a:r>
            <a:r>
              <a:rPr lang="cs-CZ" sz="1600" dirty="0"/>
              <a:t>. délka segmentu </a:t>
            </a:r>
            <a:r>
              <a:rPr lang="cs-CZ" sz="1600" dirty="0" smtClean="0"/>
              <a:t>500 m</a:t>
            </a:r>
            <a:r>
              <a:rPr lang="cs-CZ" sz="1600" dirty="0"/>
              <a:t>, 1024 </a:t>
            </a:r>
            <a:r>
              <a:rPr lang="cs-CZ" sz="1600" dirty="0" smtClean="0"/>
              <a:t>stanic DTE (Data Terminal </a:t>
            </a:r>
            <a:r>
              <a:rPr lang="cs-CZ" sz="1600" dirty="0" err="1" smtClean="0"/>
              <a:t>Equipment</a:t>
            </a:r>
            <a:r>
              <a:rPr lang="cs-CZ" sz="1600" dirty="0" smtClean="0"/>
              <a:t>), 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medium</a:t>
            </a:r>
            <a:r>
              <a:rPr lang="cs-CZ" sz="1600" dirty="0"/>
              <a:t>: tlustý koaxiální </a:t>
            </a:r>
            <a:r>
              <a:rPr lang="cs-CZ" sz="1600" dirty="0" smtClean="0"/>
              <a:t>kabel,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topologie sítě je sběrnice.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Varianta 10BASE-2: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Přenos </a:t>
            </a:r>
            <a:r>
              <a:rPr lang="cs-CZ" sz="1600" dirty="0"/>
              <a:t>v základním </a:t>
            </a:r>
            <a:r>
              <a:rPr lang="cs-CZ" sz="1600" dirty="0" smtClean="0"/>
              <a:t>pásmu,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max</a:t>
            </a:r>
            <a:r>
              <a:rPr lang="cs-CZ" sz="1600" dirty="0"/>
              <a:t>. délka segmentu </a:t>
            </a:r>
            <a:r>
              <a:rPr lang="cs-CZ" sz="1600" dirty="0" smtClean="0"/>
              <a:t>185m, 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medium</a:t>
            </a:r>
            <a:r>
              <a:rPr lang="cs-CZ" sz="1600" dirty="0"/>
              <a:t>: tenký koaxiální </a:t>
            </a:r>
            <a:r>
              <a:rPr lang="cs-CZ" sz="1600" dirty="0" smtClean="0"/>
              <a:t>kabel,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topologie sítě je sběrnice.</a:t>
            </a: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Varianta </a:t>
            </a:r>
            <a:r>
              <a:rPr lang="cs-CZ" dirty="0" smtClean="0">
                <a:solidFill>
                  <a:srgbClr val="C00000"/>
                </a:solidFill>
              </a:rPr>
              <a:t>10BASE-T:</a:t>
            </a:r>
            <a:endParaRPr lang="cs-CZ" dirty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Přenos </a:t>
            </a:r>
            <a:r>
              <a:rPr lang="cs-CZ" sz="1600" dirty="0"/>
              <a:t>v základním </a:t>
            </a:r>
            <a:r>
              <a:rPr lang="cs-CZ" sz="1600" dirty="0" smtClean="0"/>
              <a:t>pásmu,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max</a:t>
            </a:r>
            <a:r>
              <a:rPr lang="cs-CZ" sz="1600" dirty="0"/>
              <a:t>. délka segmentu </a:t>
            </a:r>
            <a:r>
              <a:rPr lang="cs-CZ" sz="1600" dirty="0" smtClean="0"/>
              <a:t>100m, 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medium</a:t>
            </a:r>
            <a:r>
              <a:rPr lang="cs-CZ" sz="1600" dirty="0"/>
              <a:t>: UTP </a:t>
            </a:r>
            <a:r>
              <a:rPr lang="cs-CZ" sz="1600" dirty="0" err="1"/>
              <a:t>Cat</a:t>
            </a:r>
            <a:r>
              <a:rPr lang="cs-CZ" sz="1600" dirty="0"/>
              <a:t> 3, 4, 5; používá 2 </a:t>
            </a:r>
            <a:r>
              <a:rPr lang="cs-CZ" sz="1600" dirty="0" smtClean="0"/>
              <a:t>páry,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topologie sítě je strom (větvení zajišťují přepínače).</a:t>
            </a:r>
            <a:endParaRPr lang="cs-CZ" sz="1600" dirty="0"/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367986"/>
              </p:ext>
            </p:extLst>
          </p:nvPr>
        </p:nvGraphicFramePr>
        <p:xfrm>
          <a:off x="3743325" y="2868613"/>
          <a:ext cx="5400675" cy="349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Visio" r:id="rId6" imgW="8305800" imgH="5010060" progId="Visio.Drawing.11">
                  <p:embed/>
                </p:oleObj>
              </mc:Choice>
              <mc:Fallback>
                <p:oleObj name="Visio" r:id="rId6" imgW="8305800" imgH="50100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3325" y="2868613"/>
                        <a:ext cx="5400675" cy="349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817053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204395" y="1351298"/>
            <a:ext cx="58844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Technologie Ethernetu pro rychlost 100 </a:t>
            </a:r>
            <a:r>
              <a:rPr lang="cs-CZ" sz="2000" b="1" dirty="0" err="1" smtClean="0">
                <a:solidFill>
                  <a:srgbClr val="C00000"/>
                </a:solidFill>
              </a:rPr>
              <a:t>Mbit</a:t>
            </a:r>
            <a:r>
              <a:rPr lang="cs-CZ" sz="2000" b="1" dirty="0" smtClean="0">
                <a:solidFill>
                  <a:srgbClr val="C00000"/>
                </a:solidFill>
              </a:rPr>
              <a:t>/s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datové sítě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204394" y="1705793"/>
            <a:ext cx="8939606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Ethernet </a:t>
            </a:r>
            <a:r>
              <a:rPr lang="cs-CZ" dirty="0" smtClean="0">
                <a:solidFill>
                  <a:srgbClr val="C00000"/>
                </a:solidFill>
              </a:rPr>
              <a:t>100Baste-Tx </a:t>
            </a:r>
            <a:r>
              <a:rPr lang="cs-CZ" dirty="0" smtClean="0"/>
              <a:t>je označován také jako </a:t>
            </a:r>
            <a:r>
              <a:rPr lang="cs-CZ" dirty="0" err="1" smtClean="0">
                <a:solidFill>
                  <a:srgbClr val="C00000"/>
                </a:solidFill>
              </a:rPr>
              <a:t>FastEthernet</a:t>
            </a:r>
            <a:r>
              <a:rPr lang="cs-CZ" dirty="0" smtClean="0">
                <a:solidFill>
                  <a:srgbClr val="C00000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Změny </a:t>
            </a:r>
            <a:r>
              <a:rPr lang="cs-CZ" dirty="0"/>
              <a:t>oproti 10 Mbit/s </a:t>
            </a:r>
            <a:r>
              <a:rPr lang="cs-CZ" dirty="0" smtClean="0"/>
              <a:t>Ethernetu: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10</a:t>
            </a:r>
            <a:r>
              <a:rPr lang="cs-CZ" dirty="0"/>
              <a:t>× zkrácení bitového intervalu </a:t>
            </a:r>
            <a:r>
              <a:rPr lang="cs-CZ" dirty="0" smtClean="0"/>
              <a:t>(délky trvání signálového prvku),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efektivnější linkový kód,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zkrácení délka </a:t>
            </a:r>
            <a:r>
              <a:rPr lang="cs-CZ" dirty="0"/>
              <a:t>segmentu </a:t>
            </a:r>
            <a:r>
              <a:rPr lang="cs-CZ" dirty="0" smtClean="0"/>
              <a:t>(vzdálenosti 2 zařízení) max</a:t>
            </a:r>
            <a:r>
              <a:rPr lang="cs-CZ" dirty="0"/>
              <a:t>. </a:t>
            </a:r>
            <a:r>
              <a:rPr lang="cs-CZ" dirty="0" smtClean="0"/>
              <a:t>100m,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topologie sítě strom.</a:t>
            </a:r>
          </a:p>
        </p:txBody>
      </p:sp>
      <p:sp>
        <p:nvSpPr>
          <p:cNvPr id="9" name="Obdélník 8"/>
          <p:cNvSpPr/>
          <p:nvPr/>
        </p:nvSpPr>
        <p:spPr>
          <a:xfrm>
            <a:off x="204393" y="3865359"/>
            <a:ext cx="4281546" cy="1159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Varianta 100BASE-T4: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modulace PAM-3,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médium je </a:t>
            </a:r>
            <a:r>
              <a:rPr lang="cs-CZ" sz="1600" dirty="0"/>
              <a:t>UTP </a:t>
            </a:r>
            <a:r>
              <a:rPr lang="cs-CZ" sz="1600" dirty="0" err="1"/>
              <a:t>Cat</a:t>
            </a:r>
            <a:r>
              <a:rPr lang="cs-CZ" sz="1600" dirty="0"/>
              <a:t> 3, 4, 5 </a:t>
            </a:r>
            <a:r>
              <a:rPr lang="cs-CZ" sz="1600" dirty="0" smtClean="0"/>
              <a:t>s využitím všech čtyř párů.</a:t>
            </a:r>
            <a:endParaRPr lang="cs-CZ" sz="1600" dirty="0"/>
          </a:p>
        </p:txBody>
      </p:sp>
      <p:sp>
        <p:nvSpPr>
          <p:cNvPr id="10" name="Obdélník 9"/>
          <p:cNvSpPr/>
          <p:nvPr/>
        </p:nvSpPr>
        <p:spPr>
          <a:xfrm>
            <a:off x="5103597" y="3720975"/>
            <a:ext cx="4040404" cy="1728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Varianta100BASE-Fx: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délka </a:t>
            </a:r>
            <a:r>
              <a:rPr lang="cs-CZ" sz="1600" dirty="0"/>
              <a:t>segmentu max. </a:t>
            </a:r>
            <a:r>
              <a:rPr lang="cs-CZ" sz="1600" dirty="0" smtClean="0"/>
              <a:t>200 m,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médium</a:t>
            </a:r>
            <a:r>
              <a:rPr lang="cs-CZ" sz="1600" dirty="0"/>
              <a:t>: </a:t>
            </a:r>
            <a:r>
              <a:rPr lang="cs-CZ" sz="1600" dirty="0" err="1"/>
              <a:t>multimodové</a:t>
            </a:r>
            <a:r>
              <a:rPr lang="cs-CZ" sz="1600" dirty="0"/>
              <a:t> </a:t>
            </a:r>
            <a:r>
              <a:rPr lang="cs-CZ" sz="1600" dirty="0" err="1" smtClean="0"/>
              <a:t>opt</a:t>
            </a:r>
            <a:r>
              <a:rPr lang="cs-CZ" sz="1600" dirty="0" smtClean="0"/>
              <a:t>. vlákno, 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max</a:t>
            </a:r>
            <a:r>
              <a:rPr lang="cs-CZ" sz="1600" dirty="0"/>
              <a:t>. délka </a:t>
            </a:r>
            <a:r>
              <a:rPr lang="cs-CZ" sz="1600" dirty="0" err="1"/>
              <a:t>opt</a:t>
            </a:r>
            <a:r>
              <a:rPr lang="cs-CZ" sz="1600" dirty="0"/>
              <a:t>. </a:t>
            </a:r>
            <a:r>
              <a:rPr lang="cs-CZ" sz="1600" dirty="0" smtClean="0"/>
              <a:t>vlákna:</a:t>
            </a:r>
            <a:endParaRPr lang="cs-CZ" sz="16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Full duplex 2000 m,</a:t>
            </a:r>
            <a:endParaRPr lang="cs-CZ" sz="16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err="1" smtClean="0"/>
              <a:t>Half</a:t>
            </a:r>
            <a:r>
              <a:rPr lang="cs-CZ" sz="1600" dirty="0" smtClean="0"/>
              <a:t> </a:t>
            </a:r>
            <a:r>
              <a:rPr lang="cs-CZ" sz="1600" dirty="0"/>
              <a:t>duplex </a:t>
            </a:r>
            <a:r>
              <a:rPr lang="cs-CZ" sz="1600" dirty="0" smtClean="0"/>
              <a:t>412 m.</a:t>
            </a:r>
            <a:endParaRPr lang="cs-CZ" sz="1600" dirty="0"/>
          </a:p>
        </p:txBody>
      </p:sp>
      <p:sp>
        <p:nvSpPr>
          <p:cNvPr id="11" name="Obdélník 10"/>
          <p:cNvSpPr/>
          <p:nvPr/>
        </p:nvSpPr>
        <p:spPr>
          <a:xfrm>
            <a:off x="2615501" y="5034695"/>
            <a:ext cx="568940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Varianta </a:t>
            </a:r>
            <a:r>
              <a:rPr lang="cs-CZ" dirty="0" smtClean="0">
                <a:solidFill>
                  <a:srgbClr val="C00000"/>
                </a:solidFill>
              </a:rPr>
              <a:t>100BASE-Tx:</a:t>
            </a:r>
            <a:r>
              <a:rPr lang="cs-CZ" dirty="0" smtClean="0"/>
              <a:t> 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přenos </a:t>
            </a:r>
            <a:r>
              <a:rPr lang="cs-CZ" sz="1600" dirty="0"/>
              <a:t>v základním </a:t>
            </a:r>
            <a:r>
              <a:rPr lang="cs-CZ" sz="1600" dirty="0" smtClean="0"/>
              <a:t>pásmu,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médium je UTP </a:t>
            </a:r>
            <a:r>
              <a:rPr lang="cs-CZ" sz="1600" dirty="0" err="1"/>
              <a:t>Cat</a:t>
            </a:r>
            <a:r>
              <a:rPr lang="cs-CZ" sz="1600" dirty="0"/>
              <a:t> 5 a </a:t>
            </a:r>
            <a:r>
              <a:rPr lang="cs-CZ" sz="1600" dirty="0" smtClean="0"/>
              <a:t>STP s využitím dvou </a:t>
            </a:r>
            <a:r>
              <a:rPr lang="cs-CZ" sz="1600" dirty="0"/>
              <a:t>párů </a:t>
            </a:r>
          </a:p>
        </p:txBody>
      </p:sp>
    </p:spTree>
    <p:extLst>
      <p:ext uri="{BB962C8B-B14F-4D97-AF65-F5344CB8AC3E}">
        <p14:creationId xmlns:p14="http://schemas.microsoft.com/office/powerpoint/2010/main" val="2814992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datové sítě</a:t>
            </a:r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72008" y="1351298"/>
            <a:ext cx="9036496" cy="3811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Technologie Ethernetu pro rychlost 1000 </a:t>
            </a:r>
            <a:r>
              <a:rPr lang="cs-CZ" sz="2000" b="1" dirty="0" err="1" smtClean="0">
                <a:solidFill>
                  <a:srgbClr val="C00000"/>
                </a:solidFill>
              </a:rPr>
              <a:t>Mbit</a:t>
            </a:r>
            <a:r>
              <a:rPr lang="cs-CZ" sz="2000" b="1" dirty="0" smtClean="0">
                <a:solidFill>
                  <a:srgbClr val="C00000"/>
                </a:solidFill>
              </a:rPr>
              <a:t>/s – 1Gbit/s</a:t>
            </a:r>
            <a:endParaRPr lang="de-DE" sz="2000" b="1" dirty="0">
              <a:solidFill>
                <a:srgbClr val="C00000"/>
              </a:solidFill>
            </a:endParaRPr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První čistě </a:t>
            </a:r>
            <a:r>
              <a:rPr lang="cs-CZ" sz="2000" dirty="0"/>
              <a:t>optická verze 1G Ethernetu byla schválena v roce </a:t>
            </a:r>
            <a:r>
              <a:rPr lang="cs-CZ" sz="2000" dirty="0" smtClean="0"/>
              <a:t>1998.</a:t>
            </a:r>
            <a:endParaRPr lang="cs-CZ" sz="2000" dirty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Verze pro metalická vedení přijata </a:t>
            </a:r>
            <a:r>
              <a:rPr lang="cs-CZ" sz="2000" dirty="0"/>
              <a:t>až o rok později </a:t>
            </a:r>
            <a:r>
              <a:rPr lang="cs-CZ" sz="2000" dirty="0" smtClean="0"/>
              <a:t>(není to zcela triviální).</a:t>
            </a:r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Varianta 1000BASE-T/CX dle doporučení IEEE802.3ab:</a:t>
            </a:r>
            <a:endParaRPr lang="cs-CZ" sz="2000" dirty="0"/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/>
              <a:t>médium je kabel </a:t>
            </a:r>
            <a:r>
              <a:rPr lang="cs-CZ" sz="1600" dirty="0"/>
              <a:t>UTP </a:t>
            </a:r>
            <a:r>
              <a:rPr lang="cs-CZ" sz="1600" dirty="0" err="1"/>
              <a:t>Cat</a:t>
            </a:r>
            <a:r>
              <a:rPr lang="cs-CZ" sz="1600" dirty="0"/>
              <a:t> 5+ </a:t>
            </a:r>
            <a:r>
              <a:rPr lang="cs-CZ" sz="1600" dirty="0" smtClean="0"/>
              <a:t>s využitím všech čtyř párů a </a:t>
            </a:r>
            <a:r>
              <a:rPr lang="cs-CZ" sz="1600" dirty="0"/>
              <a:t>max. </a:t>
            </a:r>
            <a:r>
              <a:rPr lang="cs-CZ" sz="1600" dirty="0" smtClean="0"/>
              <a:t>délkou </a:t>
            </a:r>
            <a:r>
              <a:rPr lang="cs-CZ" sz="1600" dirty="0"/>
              <a:t>segmentu 100 m</a:t>
            </a:r>
            <a:r>
              <a:rPr lang="cs-CZ" sz="1600" dirty="0" smtClean="0"/>
              <a:t>,</a:t>
            </a:r>
            <a:endParaRPr lang="cs-CZ" sz="1600" dirty="0"/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/>
              <a:t>topologie sítě je strom.</a:t>
            </a:r>
            <a:endParaRPr lang="cs-CZ" sz="1600" dirty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Varianta 1000BASE-SX/LX dle doporučení IEEE802.3z:</a:t>
            </a:r>
            <a:endParaRPr lang="cs-CZ" sz="2000" dirty="0"/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/>
              <a:t>médium je </a:t>
            </a:r>
            <a:r>
              <a:rPr lang="cs-CZ" sz="1600" dirty="0"/>
              <a:t>optické vlákno </a:t>
            </a:r>
            <a:r>
              <a:rPr lang="cs-CZ" sz="1600" dirty="0" smtClean="0"/>
              <a:t>s max</a:t>
            </a:r>
            <a:r>
              <a:rPr lang="cs-CZ" sz="1600" dirty="0"/>
              <a:t>. </a:t>
            </a:r>
            <a:r>
              <a:rPr lang="cs-CZ" sz="1600" dirty="0" smtClean="0"/>
              <a:t>délkou 5000 m,</a:t>
            </a:r>
            <a:endParaRPr lang="cs-CZ" sz="1600" dirty="0"/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/>
              <a:t>krátkovlnný </a:t>
            </a:r>
            <a:r>
              <a:rPr lang="cs-CZ" sz="1600" dirty="0"/>
              <a:t>laser (SX), dlouhovlnný </a:t>
            </a:r>
            <a:r>
              <a:rPr lang="cs-CZ" sz="1600" dirty="0" smtClean="0"/>
              <a:t>laser </a:t>
            </a:r>
            <a:r>
              <a:rPr lang="cs-CZ" sz="1600" dirty="0"/>
              <a:t>(LX</a:t>
            </a:r>
            <a:r>
              <a:rPr lang="cs-CZ" sz="1600" dirty="0" smtClean="0"/>
              <a:t>),</a:t>
            </a:r>
            <a:endParaRPr lang="cs-CZ" sz="1600" dirty="0"/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err="1" smtClean="0"/>
              <a:t>singlemod</a:t>
            </a:r>
            <a:r>
              <a:rPr lang="cs-CZ" sz="1600" dirty="0" smtClean="0"/>
              <a:t> </a:t>
            </a:r>
            <a:r>
              <a:rPr lang="cs-CZ" sz="1600" dirty="0"/>
              <a:t>(LX), </a:t>
            </a:r>
            <a:r>
              <a:rPr lang="cs-CZ" sz="1600" dirty="0" err="1"/>
              <a:t>multimod</a:t>
            </a:r>
            <a:r>
              <a:rPr lang="cs-CZ" sz="1600" dirty="0"/>
              <a:t> (LX i SX</a:t>
            </a:r>
            <a:r>
              <a:rPr lang="cs-CZ" sz="1600" dirty="0" smtClean="0"/>
              <a:t>),</a:t>
            </a:r>
            <a:endParaRPr lang="cs-CZ" sz="1600" dirty="0"/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/>
              <a:t>topologie sítě je strom.</a:t>
            </a:r>
          </a:p>
        </p:txBody>
      </p:sp>
    </p:spTree>
    <p:extLst>
      <p:ext uri="{BB962C8B-B14F-4D97-AF65-F5344CB8AC3E}">
        <p14:creationId xmlns:p14="http://schemas.microsoft.com/office/powerpoint/2010/main" val="30082565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datové sítě</a:t>
            </a:r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72008" y="1351298"/>
            <a:ext cx="903649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Technologie Ethernetu pro rychlost 10 </a:t>
            </a:r>
            <a:r>
              <a:rPr lang="cs-CZ" sz="2000" b="1" dirty="0" err="1" smtClean="0">
                <a:solidFill>
                  <a:srgbClr val="C00000"/>
                </a:solidFill>
              </a:rPr>
              <a:t>Gbit</a:t>
            </a:r>
            <a:r>
              <a:rPr lang="cs-CZ" sz="2000" b="1" dirty="0" smtClean="0">
                <a:solidFill>
                  <a:srgbClr val="C00000"/>
                </a:solidFill>
              </a:rPr>
              <a:t>/s</a:t>
            </a:r>
            <a:endParaRPr lang="de-DE" sz="2000" b="1" dirty="0">
              <a:solidFill>
                <a:srgbClr val="C00000"/>
              </a:solidFill>
            </a:endParaRPr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Rok 2003 – významný mezník </a:t>
            </a:r>
            <a:r>
              <a:rPr lang="cs-CZ" sz="2000" dirty="0"/>
              <a:t>u systému Ethernet. </a:t>
            </a:r>
            <a:endParaRPr lang="cs-CZ" sz="2000" dirty="0" smtClean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Pracovní </a:t>
            </a:r>
            <a:r>
              <a:rPr lang="cs-CZ" sz="2000" dirty="0"/>
              <a:t>skupina IEEE 802.3ae úspěšně dokončila práci na dodatku, který zvyšuje přenosovou rychlost opět na </a:t>
            </a:r>
            <a:r>
              <a:rPr lang="cs-CZ" sz="2000" dirty="0" smtClean="0"/>
              <a:t>desetinásobek.</a:t>
            </a:r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Vznik tzv. deseti gigabitového Ethernetu – označovaného </a:t>
            </a:r>
            <a:r>
              <a:rPr lang="cs-CZ" sz="2000" dirty="0"/>
              <a:t>zkratkou 10GE. </a:t>
            </a:r>
            <a:endParaRPr lang="cs-CZ" sz="2000" dirty="0" smtClean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Schválené varianty s předpokladem </a:t>
            </a:r>
            <a:r>
              <a:rPr lang="cs-CZ" sz="2000" dirty="0"/>
              <a:t>použití optických vláken:</a:t>
            </a:r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10GBASE-SR (</a:t>
            </a:r>
            <a:r>
              <a:rPr lang="cs-CZ" dirty="0" err="1" smtClean="0"/>
              <a:t>Short</a:t>
            </a:r>
            <a:r>
              <a:rPr lang="cs-CZ" dirty="0" smtClean="0"/>
              <a:t> </a:t>
            </a:r>
            <a:r>
              <a:rPr lang="cs-CZ" dirty="0" err="1" smtClean="0"/>
              <a:t>Reach</a:t>
            </a:r>
            <a:r>
              <a:rPr lang="cs-CZ" dirty="0" smtClean="0"/>
              <a:t>) pro </a:t>
            </a:r>
            <a:r>
              <a:rPr lang="cs-CZ" dirty="0"/>
              <a:t>mnohavidové vlákno </a:t>
            </a:r>
            <a:r>
              <a:rPr lang="cs-CZ" dirty="0" smtClean="0"/>
              <a:t>do </a:t>
            </a:r>
            <a:r>
              <a:rPr lang="cs-CZ" dirty="0"/>
              <a:t>300 m, </a:t>
            </a:r>
            <a:r>
              <a:rPr lang="cs-CZ" dirty="0" smtClean="0">
                <a:sym typeface="Symbol" panose="05050102010706020507" pitchFamily="18" charset="2"/>
              </a:rPr>
              <a:t></a:t>
            </a:r>
            <a:r>
              <a:rPr lang="cs-CZ" dirty="0" smtClean="0"/>
              <a:t>=</a:t>
            </a:r>
            <a:r>
              <a:rPr lang="cs-CZ" dirty="0"/>
              <a:t>850 </a:t>
            </a:r>
            <a:r>
              <a:rPr lang="cs-CZ" dirty="0" err="1" smtClean="0"/>
              <a:t>nm</a:t>
            </a:r>
            <a:r>
              <a:rPr lang="cs-CZ" dirty="0" smtClean="0"/>
              <a:t>,</a:t>
            </a:r>
            <a:endParaRPr lang="cs-CZ" dirty="0"/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10GBASE-LR (Long </a:t>
            </a:r>
            <a:r>
              <a:rPr lang="cs-CZ" dirty="0" err="1" smtClean="0"/>
              <a:t>Reach</a:t>
            </a:r>
            <a:r>
              <a:rPr lang="cs-CZ" dirty="0" smtClean="0"/>
              <a:t>) </a:t>
            </a:r>
            <a:r>
              <a:rPr lang="cs-CZ" dirty="0"/>
              <a:t>pro jednovidové vlákno do 10 km, </a:t>
            </a:r>
            <a:r>
              <a:rPr lang="cs-CZ" dirty="0">
                <a:sym typeface="Symbol" panose="05050102010706020507" pitchFamily="18" charset="2"/>
              </a:rPr>
              <a:t> </a:t>
            </a:r>
            <a:r>
              <a:rPr lang="cs-CZ" dirty="0" smtClean="0"/>
              <a:t>=</a:t>
            </a:r>
            <a:r>
              <a:rPr lang="cs-CZ" dirty="0"/>
              <a:t>1310 </a:t>
            </a:r>
            <a:r>
              <a:rPr lang="cs-CZ" dirty="0" err="1" smtClean="0"/>
              <a:t>nm</a:t>
            </a:r>
            <a:r>
              <a:rPr lang="cs-CZ" dirty="0" smtClean="0"/>
              <a:t>,</a:t>
            </a:r>
            <a:endParaRPr lang="cs-CZ" dirty="0"/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10GBASE-ER (</a:t>
            </a:r>
            <a:r>
              <a:rPr lang="cs-CZ" dirty="0" err="1" smtClean="0"/>
              <a:t>Extended</a:t>
            </a:r>
            <a:r>
              <a:rPr lang="cs-CZ" dirty="0" smtClean="0"/>
              <a:t> </a:t>
            </a:r>
            <a:r>
              <a:rPr lang="cs-CZ" dirty="0" err="1" smtClean="0"/>
              <a:t>Reach</a:t>
            </a:r>
            <a:r>
              <a:rPr lang="cs-CZ" dirty="0" smtClean="0"/>
              <a:t>) </a:t>
            </a:r>
            <a:r>
              <a:rPr lang="cs-CZ" dirty="0"/>
              <a:t>pro jednovidové vlákno do 40 km, </a:t>
            </a:r>
            <a:r>
              <a:rPr lang="cs-CZ" dirty="0">
                <a:sym typeface="Symbol" panose="05050102010706020507" pitchFamily="18" charset="2"/>
              </a:rPr>
              <a:t> </a:t>
            </a:r>
            <a:r>
              <a:rPr lang="cs-CZ" dirty="0" smtClean="0"/>
              <a:t>=</a:t>
            </a:r>
            <a:r>
              <a:rPr lang="cs-CZ" dirty="0"/>
              <a:t>1550 </a:t>
            </a:r>
            <a:r>
              <a:rPr lang="cs-CZ" dirty="0" err="1" smtClean="0"/>
              <a:t>nm</a:t>
            </a:r>
            <a:r>
              <a:rPr lang="cs-CZ" dirty="0" smtClean="0"/>
              <a:t>.</a:t>
            </a:r>
            <a:endParaRPr lang="cs-CZ" dirty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307576160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datové sítě</a:t>
            </a:r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72008" y="1351298"/>
            <a:ext cx="9036496" cy="4688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Technologie Ethernetu pro rychlost 10 </a:t>
            </a:r>
            <a:r>
              <a:rPr lang="cs-CZ" sz="2000" b="1" dirty="0" err="1" smtClean="0">
                <a:solidFill>
                  <a:srgbClr val="C00000"/>
                </a:solidFill>
              </a:rPr>
              <a:t>Gbit</a:t>
            </a:r>
            <a:r>
              <a:rPr lang="cs-CZ" sz="2000" b="1" dirty="0" smtClean="0">
                <a:solidFill>
                  <a:srgbClr val="C00000"/>
                </a:solidFill>
              </a:rPr>
              <a:t>/s</a:t>
            </a:r>
            <a:endParaRPr lang="de-DE" sz="2000" b="1" dirty="0">
              <a:solidFill>
                <a:srgbClr val="C00000"/>
              </a:solidFill>
            </a:endParaRPr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Ethernet 10GE je prvním dodatkem standardu Ethernet, ve kterém se kromě rozhraní typických pro LAN (SR, LR a ER) definují ještě rozhraní WAN kompatibilní s přenosovou technologií SDH </a:t>
            </a:r>
            <a:r>
              <a:rPr lang="cs-CZ" sz="2000" dirty="0" smtClean="0"/>
              <a:t>(</a:t>
            </a:r>
            <a:r>
              <a:rPr lang="cs-CZ" sz="2000" dirty="0" err="1" smtClean="0"/>
              <a:t>Eth</a:t>
            </a:r>
            <a:r>
              <a:rPr lang="cs-CZ" sz="2000" dirty="0" smtClean="0"/>
              <a:t>. varianty SW</a:t>
            </a:r>
            <a:r>
              <a:rPr lang="cs-CZ" sz="2000" dirty="0"/>
              <a:t>, LW a EW).</a:t>
            </a:r>
          </a:p>
          <a:p>
            <a:pPr marL="0" lvl="1">
              <a:spcAft>
                <a:spcPts val="200"/>
              </a:spcAft>
            </a:pPr>
            <a:r>
              <a:rPr lang="cs-CZ" sz="800" dirty="0" smtClean="0"/>
              <a:t> </a:t>
            </a:r>
            <a:endParaRPr lang="cs-CZ" sz="800" dirty="0"/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Varianty:</a:t>
            </a:r>
            <a:endParaRPr lang="cs-CZ" sz="2000" dirty="0"/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10GBASE-SW</a:t>
            </a:r>
            <a:r>
              <a:rPr lang="cs-CZ" dirty="0"/>
              <a:t>, pro mnohavidové vlákno </a:t>
            </a:r>
            <a:r>
              <a:rPr lang="cs-CZ" dirty="0" smtClean="0"/>
              <a:t>do </a:t>
            </a:r>
            <a:r>
              <a:rPr lang="cs-CZ" dirty="0"/>
              <a:t>300 m, </a:t>
            </a:r>
            <a:r>
              <a:rPr lang="cs-CZ" dirty="0">
                <a:sym typeface="Symbol" panose="05050102010706020507" pitchFamily="18" charset="2"/>
              </a:rPr>
              <a:t> </a:t>
            </a:r>
            <a:r>
              <a:rPr lang="cs-CZ" dirty="0" smtClean="0"/>
              <a:t>=</a:t>
            </a:r>
            <a:r>
              <a:rPr lang="cs-CZ" dirty="0"/>
              <a:t>850 </a:t>
            </a:r>
            <a:r>
              <a:rPr lang="cs-CZ" dirty="0" err="1" smtClean="0"/>
              <a:t>nm</a:t>
            </a:r>
            <a:r>
              <a:rPr lang="cs-CZ" dirty="0" smtClean="0"/>
              <a:t>,</a:t>
            </a:r>
            <a:endParaRPr lang="cs-CZ" dirty="0"/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10GBASE-LW</a:t>
            </a:r>
            <a:r>
              <a:rPr lang="cs-CZ" dirty="0"/>
              <a:t>, pro jednovidové vlákno do 10 km, </a:t>
            </a:r>
            <a:r>
              <a:rPr lang="cs-CZ" dirty="0">
                <a:sym typeface="Symbol" panose="05050102010706020507" pitchFamily="18" charset="2"/>
              </a:rPr>
              <a:t> </a:t>
            </a:r>
            <a:r>
              <a:rPr lang="cs-CZ" dirty="0" smtClean="0"/>
              <a:t>=</a:t>
            </a:r>
            <a:r>
              <a:rPr lang="cs-CZ" dirty="0"/>
              <a:t>1310 </a:t>
            </a:r>
            <a:r>
              <a:rPr lang="cs-CZ" dirty="0" err="1" smtClean="0"/>
              <a:t>nm</a:t>
            </a:r>
            <a:r>
              <a:rPr lang="cs-CZ" dirty="0" smtClean="0"/>
              <a:t>,</a:t>
            </a:r>
            <a:endParaRPr lang="cs-CZ" dirty="0"/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10GBASE-EW</a:t>
            </a:r>
            <a:r>
              <a:rPr lang="cs-CZ" dirty="0"/>
              <a:t>, pro jednovidové vlákno do 40 km, </a:t>
            </a:r>
            <a:r>
              <a:rPr lang="cs-CZ" dirty="0">
                <a:sym typeface="Symbol" panose="05050102010706020507" pitchFamily="18" charset="2"/>
              </a:rPr>
              <a:t> </a:t>
            </a:r>
            <a:r>
              <a:rPr lang="cs-CZ" dirty="0" smtClean="0"/>
              <a:t>=</a:t>
            </a:r>
            <a:r>
              <a:rPr lang="cs-CZ" dirty="0"/>
              <a:t>1550 </a:t>
            </a:r>
            <a:r>
              <a:rPr lang="cs-CZ" dirty="0" err="1" smtClean="0"/>
              <a:t>nm</a:t>
            </a:r>
            <a:r>
              <a:rPr lang="cs-CZ" dirty="0" smtClean="0"/>
              <a:t>,</a:t>
            </a:r>
            <a:endParaRPr lang="cs-CZ" dirty="0"/>
          </a:p>
          <a:p>
            <a:pPr marL="628650" lvl="2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10GBASE-LX4</a:t>
            </a:r>
            <a:r>
              <a:rPr lang="cs-CZ" dirty="0"/>
              <a:t>, pro jednovidové vlákno do 10 km, </a:t>
            </a:r>
            <a:r>
              <a:rPr lang="cs-CZ" dirty="0" smtClean="0"/>
              <a:t>4x </a:t>
            </a:r>
            <a:r>
              <a:rPr lang="cs-CZ" dirty="0" smtClean="0">
                <a:sym typeface="Symbol" panose="05050102010706020507" pitchFamily="18" charset="2"/>
              </a:rPr>
              <a:t></a:t>
            </a:r>
            <a:r>
              <a:rPr lang="cs-CZ" dirty="0" smtClean="0"/>
              <a:t>, </a:t>
            </a:r>
            <a:r>
              <a:rPr lang="cs-CZ" dirty="0"/>
              <a:t>pro mnohavidové vlákno do 300 </a:t>
            </a:r>
            <a:r>
              <a:rPr lang="cs-CZ" dirty="0" smtClean="0"/>
              <a:t>m.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V průběhu roku 2006 byl schválen dodatek k </a:t>
            </a:r>
            <a:r>
              <a:rPr lang="cs-CZ" sz="2000" dirty="0" smtClean="0">
                <a:solidFill>
                  <a:srgbClr val="C00000"/>
                </a:solidFill>
              </a:rPr>
              <a:t>10GBASE-T </a:t>
            </a:r>
            <a:r>
              <a:rPr lang="cs-CZ" sz="2000" dirty="0" smtClean="0"/>
              <a:t>pro přenos </a:t>
            </a:r>
            <a:r>
              <a:rPr lang="cs-CZ" sz="2000" dirty="0"/>
              <a:t>po metalickém symetrickém </a:t>
            </a:r>
            <a:r>
              <a:rPr lang="cs-CZ" sz="2000" dirty="0" smtClean="0"/>
              <a:t>kabelu (strukturované kabeláži) do </a:t>
            </a:r>
            <a:r>
              <a:rPr lang="cs-CZ" sz="2000" dirty="0"/>
              <a:t>typické délky 100 m pro třídu </a:t>
            </a:r>
            <a:r>
              <a:rPr lang="cs-CZ" sz="2000" dirty="0" smtClean="0"/>
              <a:t>kabelu F </a:t>
            </a:r>
            <a:r>
              <a:rPr lang="cs-CZ" sz="2000" dirty="0"/>
              <a:t>a od 55 do 100 m pro třídu </a:t>
            </a:r>
            <a:r>
              <a:rPr lang="cs-CZ" sz="2000" dirty="0" smtClean="0"/>
              <a:t>kabelu E</a:t>
            </a:r>
            <a:r>
              <a:rPr lang="cs-CZ" sz="2000" dirty="0"/>
              <a:t>. </a:t>
            </a:r>
          </a:p>
          <a:p>
            <a:pPr marL="171450" lvl="1" indent="-1714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74978495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Lokální síť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Lokální sítí </a:t>
            </a:r>
            <a:r>
              <a:rPr lang="cs-CZ" sz="2000" dirty="0"/>
              <a:t>rozumíme </a:t>
            </a:r>
            <a:r>
              <a:rPr lang="cs-CZ" sz="2000" dirty="0" smtClean="0"/>
              <a:t>vše, co se nalézá v místě </a:t>
            </a:r>
            <a:r>
              <a:rPr lang="cs-CZ" sz="2000" dirty="0"/>
              <a:t>koncového </a:t>
            </a:r>
            <a:r>
              <a:rPr lang="cs-CZ" sz="2000" dirty="0" smtClean="0"/>
              <a:t>účastníka.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Lokální síť se označuje zkratkou </a:t>
            </a:r>
            <a:r>
              <a:rPr lang="cs-CZ" sz="2000" dirty="0" smtClean="0">
                <a:solidFill>
                  <a:srgbClr val="C00000"/>
                </a:solidFill>
              </a:rPr>
              <a:t>LAN</a:t>
            </a:r>
            <a:r>
              <a:rPr lang="cs-CZ" sz="2000" dirty="0" smtClean="0"/>
              <a:t> (</a:t>
            </a:r>
            <a:r>
              <a:rPr lang="cs-CZ" sz="2000" dirty="0" err="1" smtClean="0"/>
              <a:t>Local</a:t>
            </a:r>
            <a:r>
              <a:rPr lang="cs-CZ" sz="2000" dirty="0" smtClean="0"/>
              <a:t> Area Network).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Prostřednictvím lokální sítě mohou být vzájemně propojeny jednotlivé </a:t>
            </a:r>
            <a:r>
              <a:rPr lang="cs-CZ" sz="2000" dirty="0"/>
              <a:t>terminály, </a:t>
            </a:r>
            <a:r>
              <a:rPr lang="cs-CZ" sz="2000" dirty="0" smtClean="0"/>
              <a:t>telefonní přístroje, počítače </a:t>
            </a:r>
            <a:r>
              <a:rPr lang="cs-CZ" sz="2000" dirty="0"/>
              <a:t>a další prvky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 prostřednictvím lokální sítě mohou komunikovat i s okolním světem.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lokální sítě je typické: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přenosové </a:t>
            </a:r>
            <a:r>
              <a:rPr lang="cs-CZ" sz="2000" dirty="0">
                <a:solidFill>
                  <a:srgbClr val="3C3C8C"/>
                </a:solidFill>
              </a:rPr>
              <a:t>rychlosti jsou v řádech stovek </a:t>
            </a:r>
            <a:r>
              <a:rPr lang="cs-CZ" sz="2000" dirty="0" err="1">
                <a:solidFill>
                  <a:srgbClr val="3C3C8C"/>
                </a:solidFill>
              </a:rPr>
              <a:t>Mbit</a:t>
            </a:r>
            <a:r>
              <a:rPr lang="cs-CZ" sz="2000" dirty="0">
                <a:solidFill>
                  <a:srgbClr val="3C3C8C"/>
                </a:solidFill>
              </a:rPr>
              <a:t>/s až 1 </a:t>
            </a:r>
            <a:r>
              <a:rPr lang="cs-CZ" sz="2000" dirty="0" err="1">
                <a:solidFill>
                  <a:srgbClr val="3C3C8C"/>
                </a:solidFill>
              </a:rPr>
              <a:t>Gbit</a:t>
            </a:r>
            <a:r>
              <a:rPr lang="cs-CZ" sz="2000" dirty="0">
                <a:solidFill>
                  <a:srgbClr val="3C3C8C"/>
                </a:solidFill>
              </a:rPr>
              <a:t>/s,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překlenované </a:t>
            </a:r>
            <a:r>
              <a:rPr lang="cs-CZ" sz="2000" dirty="0">
                <a:solidFill>
                  <a:srgbClr val="3C3C8C"/>
                </a:solidFill>
              </a:rPr>
              <a:t>vzdálenosti jsou řádově desítky metrů,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typickým </a:t>
            </a:r>
            <a:r>
              <a:rPr lang="cs-CZ" sz="2000" dirty="0">
                <a:solidFill>
                  <a:srgbClr val="3C3C8C"/>
                </a:solidFill>
              </a:rPr>
              <a:t>přenosovým mediem je metalické vedení, nebo skleněné optické </a:t>
            </a:r>
            <a:r>
              <a:rPr lang="cs-CZ" sz="2000" dirty="0" smtClean="0">
                <a:solidFill>
                  <a:srgbClr val="3C3C8C"/>
                </a:solidFill>
              </a:rPr>
              <a:t>vlákno</a:t>
            </a:r>
            <a:r>
              <a:rPr lang="cs-CZ" sz="2000" dirty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Lokální datové sítě</a:t>
            </a:r>
          </a:p>
        </p:txBody>
      </p:sp>
    </p:spTree>
    <p:extLst>
      <p:ext uri="{BB962C8B-B14F-4D97-AF65-F5344CB8AC3E}">
        <p14:creationId xmlns:p14="http://schemas.microsoft.com/office/powerpoint/2010/main" val="82939681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Lokální síť – příklad topologie LAN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Lokální datové sítě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114" y="1791165"/>
            <a:ext cx="5986284" cy="433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38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37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Historie a důvody vzniku LAN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Primárním úkolem </a:t>
            </a:r>
            <a:r>
              <a:rPr lang="cs-CZ" sz="2000" dirty="0" smtClean="0"/>
              <a:t>dnešní lokální </a:t>
            </a:r>
            <a:r>
              <a:rPr lang="cs-CZ" sz="2000" dirty="0"/>
              <a:t>datové sítě je zajistit vzájemné propojení definovaného počtu </a:t>
            </a:r>
            <a:r>
              <a:rPr lang="cs-CZ" sz="2000" dirty="0" smtClean="0"/>
              <a:t>telekomunikačních zařízení (terminálů), </a:t>
            </a:r>
            <a:r>
              <a:rPr lang="cs-CZ" sz="2000" dirty="0"/>
              <a:t>dnes nejčastěji osobních počítačů.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Historie vzniku LAN sahá až do šedesátých let </a:t>
            </a:r>
            <a:r>
              <a:rPr lang="cs-CZ" sz="2000" dirty="0" smtClean="0"/>
              <a:t>20. století – příchod prvotních inteligentních osobních terminálů.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Osobní terminály byly posléze postupně </a:t>
            </a:r>
            <a:r>
              <a:rPr lang="cs-CZ" sz="2000" dirty="0"/>
              <a:t>nahrazovány počítači na bázi technologie IBM PC.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Prvotním </a:t>
            </a:r>
            <a:r>
              <a:rPr lang="cs-CZ" sz="2000" dirty="0"/>
              <a:t>smyslem vzniku </a:t>
            </a:r>
            <a:r>
              <a:rPr lang="cs-CZ" sz="2000" dirty="0" smtClean="0"/>
              <a:t>sítí LAN bylo </a:t>
            </a:r>
            <a:r>
              <a:rPr lang="cs-CZ" sz="2000" dirty="0"/>
              <a:t>propojení a sdílení tehdy velice nákladných periferních komponent, tiskáren, zapisovacích zařízení, atd.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Teprve </a:t>
            </a:r>
            <a:r>
              <a:rPr lang="cs-CZ" sz="2000" dirty="0"/>
              <a:t>později sehrály lokální sítě </a:t>
            </a:r>
            <a:r>
              <a:rPr lang="cs-CZ" sz="2000" dirty="0" smtClean="0"/>
              <a:t>důležitou </a:t>
            </a:r>
            <a:r>
              <a:rPr lang="cs-CZ" sz="2000" dirty="0"/>
              <a:t>roli i ve světě digitální komunikace, především díky zavedení a značné popularitě služby elektronické pošty a posléze i </a:t>
            </a:r>
            <a:r>
              <a:rPr lang="cs-CZ" sz="2000" dirty="0" smtClean="0"/>
              <a:t>dalších (například služba WWW).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datové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Historie a důvody vzniku LAN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 </a:t>
            </a:r>
            <a:r>
              <a:rPr lang="cs-CZ" sz="2000" dirty="0" smtClean="0"/>
              <a:t>prvopočátcích nebyly </a:t>
            </a:r>
            <a:r>
              <a:rPr lang="cs-CZ" sz="2000" dirty="0"/>
              <a:t>technologie lokálních datových sítí </a:t>
            </a:r>
            <a:r>
              <a:rPr lang="cs-CZ" sz="2000" dirty="0" smtClean="0"/>
              <a:t>od různých výrobců standardizovány – každý výrobce řešil přenos dat v LAN vlastním způsobem.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To způsobilo nekompatibilitu ve vzájemné komunikaci mezi jednotlivými zařízeními.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Problematika standardizace se však začala postupně řešit s rostoucím využívání sítí LAN.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Nejvýznamnější standardizační organizací v oblasti LAN je americká </a:t>
            </a:r>
            <a:r>
              <a:rPr lang="cs-CZ" sz="2000" dirty="0"/>
              <a:t>organizace </a:t>
            </a:r>
            <a:r>
              <a:rPr lang="cs-CZ" sz="2000" dirty="0" smtClean="0">
                <a:solidFill>
                  <a:srgbClr val="C00000"/>
                </a:solidFill>
              </a:rPr>
              <a:t>IEEE</a:t>
            </a:r>
            <a:r>
              <a:rPr lang="cs-CZ" sz="2000" dirty="0" smtClean="0"/>
              <a:t> (</a:t>
            </a:r>
            <a:r>
              <a:rPr lang="en-US" sz="2000" dirty="0"/>
              <a:t>The Institute of Electrical and Electronics Engineers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Dnes existuje </a:t>
            </a:r>
            <a:r>
              <a:rPr lang="cs-CZ" sz="2000" dirty="0"/>
              <a:t>několik </a:t>
            </a:r>
            <a:r>
              <a:rPr lang="cs-CZ" sz="2000" dirty="0" smtClean="0"/>
              <a:t>technických </a:t>
            </a:r>
            <a:r>
              <a:rPr lang="cs-CZ" sz="2000" dirty="0"/>
              <a:t>řešení </a:t>
            </a:r>
            <a:r>
              <a:rPr lang="cs-CZ" sz="2000" dirty="0" smtClean="0"/>
              <a:t>(technologií) lokálních </a:t>
            </a:r>
            <a:r>
              <a:rPr lang="cs-CZ" sz="2000" dirty="0"/>
              <a:t>datových </a:t>
            </a:r>
            <a:r>
              <a:rPr lang="cs-CZ" sz="2000" dirty="0" smtClean="0"/>
              <a:t>sítí LAN. 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datové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2493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26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Standardy technologií pro LAN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Mezi neznámější technologie pro realizaci sítí LAN patří: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IEEE </a:t>
            </a:r>
            <a:r>
              <a:rPr lang="cs-CZ" sz="2000" dirty="0">
                <a:solidFill>
                  <a:srgbClr val="3C3C8C"/>
                </a:solidFill>
              </a:rPr>
              <a:t>802.3 – technologie sítí </a:t>
            </a:r>
            <a:r>
              <a:rPr lang="cs-CZ" sz="2000" dirty="0" smtClean="0">
                <a:solidFill>
                  <a:srgbClr val="C00000"/>
                </a:solidFill>
              </a:rPr>
              <a:t>Ethernet.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IEEE </a:t>
            </a:r>
            <a:r>
              <a:rPr lang="cs-CZ" sz="2000" dirty="0">
                <a:solidFill>
                  <a:srgbClr val="3C3C8C"/>
                </a:solidFill>
              </a:rPr>
              <a:t>802.5 – technologie sítí </a:t>
            </a:r>
            <a:r>
              <a:rPr lang="cs-CZ" sz="2000" dirty="0">
                <a:solidFill>
                  <a:srgbClr val="C00000"/>
                </a:solidFill>
              </a:rPr>
              <a:t>Token Ring</a:t>
            </a:r>
            <a:r>
              <a:rPr lang="cs-CZ" sz="2000" dirty="0">
                <a:solidFill>
                  <a:srgbClr val="3C3C8C"/>
                </a:solidFill>
              </a:rPr>
              <a:t>. </a:t>
            </a:r>
            <a:r>
              <a:rPr lang="cs-CZ" sz="2000" dirty="0" smtClean="0">
                <a:solidFill>
                  <a:srgbClr val="3C3C8C"/>
                </a:solidFill>
              </a:rPr>
              <a:t>Původně </a:t>
            </a:r>
            <a:r>
              <a:rPr lang="cs-CZ" sz="2000" dirty="0">
                <a:solidFill>
                  <a:srgbClr val="3C3C8C"/>
                </a:solidFill>
              </a:rPr>
              <a:t>vyvinuta a hojně používána firmou IBM v </a:t>
            </a:r>
            <a:r>
              <a:rPr lang="cs-CZ" sz="2000" dirty="0" smtClean="0">
                <a:solidFill>
                  <a:srgbClr val="3C3C8C"/>
                </a:solidFill>
              </a:rPr>
              <a:t>jejích </a:t>
            </a:r>
            <a:r>
              <a:rPr lang="cs-CZ" sz="2000" dirty="0">
                <a:solidFill>
                  <a:srgbClr val="3C3C8C"/>
                </a:solidFill>
              </a:rPr>
              <a:t>datových sítích a v datových sítích jejích zákazníků.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IEEE </a:t>
            </a:r>
            <a:r>
              <a:rPr lang="cs-CZ" sz="2000" dirty="0">
                <a:solidFill>
                  <a:srgbClr val="3C3C8C"/>
                </a:solidFill>
              </a:rPr>
              <a:t>802.4 – síť </a:t>
            </a:r>
            <a:r>
              <a:rPr lang="cs-CZ" sz="2000" dirty="0">
                <a:solidFill>
                  <a:srgbClr val="C00000"/>
                </a:solidFill>
              </a:rPr>
              <a:t>Token Bus </a:t>
            </a:r>
            <a:r>
              <a:rPr lang="cs-CZ" sz="2000" dirty="0">
                <a:solidFill>
                  <a:srgbClr val="3C3C8C"/>
                </a:solidFill>
              </a:rPr>
              <a:t>se podobá síti Token Ring, </a:t>
            </a:r>
            <a:r>
              <a:rPr lang="cs-CZ" sz="2000" dirty="0" smtClean="0">
                <a:solidFill>
                  <a:srgbClr val="3C3C8C"/>
                </a:solidFill>
              </a:rPr>
              <a:t>liší se však odlišným vzájemným propojením jednotlivých zařízení.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IEEE </a:t>
            </a:r>
            <a:r>
              <a:rPr lang="cs-CZ" sz="2000" dirty="0">
                <a:solidFill>
                  <a:srgbClr val="3C3C8C"/>
                </a:solidFill>
              </a:rPr>
              <a:t>802.12 </a:t>
            </a:r>
            <a:r>
              <a:rPr lang="cs-CZ" sz="2000" dirty="0" smtClean="0">
                <a:solidFill>
                  <a:srgbClr val="3C3C8C"/>
                </a:solidFill>
              </a:rPr>
              <a:t>– technologie vyvinutá </a:t>
            </a:r>
            <a:r>
              <a:rPr lang="cs-CZ" sz="2000" dirty="0">
                <a:solidFill>
                  <a:srgbClr val="3C3C8C"/>
                </a:solidFill>
              </a:rPr>
              <a:t>původně firmou Hewlett-Packard, původně nazývaná jako </a:t>
            </a:r>
            <a:r>
              <a:rPr lang="cs-CZ" sz="2000" dirty="0" err="1">
                <a:solidFill>
                  <a:srgbClr val="C00000"/>
                </a:solidFill>
              </a:rPr>
              <a:t>VGAnyLAN</a:t>
            </a:r>
            <a:r>
              <a:rPr lang="cs-CZ" sz="2000" dirty="0">
                <a:solidFill>
                  <a:srgbClr val="3C3C8C"/>
                </a:solidFill>
              </a:rPr>
              <a:t> s přenosovou rychlostí 100 Mbit/s.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datové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82949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LAN a technologie Ethernetu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Některé </a:t>
            </a:r>
            <a:r>
              <a:rPr lang="cs-CZ" sz="2000" dirty="0"/>
              <a:t>uvedené technologie se </a:t>
            </a:r>
            <a:r>
              <a:rPr lang="cs-CZ" sz="2000" dirty="0" smtClean="0"/>
              <a:t>v </a:t>
            </a:r>
            <a:r>
              <a:rPr lang="cs-CZ" sz="2000" dirty="0"/>
              <a:t>průběhu let </a:t>
            </a:r>
            <a:r>
              <a:rPr lang="cs-CZ" sz="2000" dirty="0" smtClean="0"/>
              <a:t>paralelně dále vyvíjely až do první poloviny devadesátých let 20. století.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Jako nejperspektivnější technologie pro LAN se jevily: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IEEE </a:t>
            </a:r>
            <a:r>
              <a:rPr lang="cs-CZ" sz="2000" dirty="0"/>
              <a:t>802.5 – Token </a:t>
            </a:r>
            <a:r>
              <a:rPr lang="cs-CZ" sz="2000" dirty="0" smtClean="0"/>
              <a:t>Ring, </a:t>
            </a:r>
            <a:r>
              <a:rPr lang="cs-CZ" sz="2000" dirty="0"/>
              <a:t>v prvopočátcích 4 </a:t>
            </a:r>
            <a:r>
              <a:rPr lang="cs-CZ" sz="2000" dirty="0" err="1"/>
              <a:t>Mbit</a:t>
            </a:r>
            <a:r>
              <a:rPr lang="cs-CZ" sz="2000" dirty="0"/>
              <a:t>/s, posléze 16 </a:t>
            </a:r>
            <a:r>
              <a:rPr lang="cs-CZ" sz="2000" dirty="0" err="1"/>
              <a:t>Mbit</a:t>
            </a:r>
            <a:r>
              <a:rPr lang="cs-CZ" sz="2000" dirty="0"/>
              <a:t>/s, následně 155 </a:t>
            </a:r>
            <a:r>
              <a:rPr lang="cs-CZ" sz="2000" dirty="0" err="1"/>
              <a:t>Mbit</a:t>
            </a:r>
            <a:r>
              <a:rPr lang="cs-CZ" sz="2000" dirty="0"/>
              <a:t>/s </a:t>
            </a:r>
            <a:r>
              <a:rPr lang="cs-CZ" sz="2000" dirty="0" smtClean="0"/>
              <a:t>a </a:t>
            </a:r>
            <a:r>
              <a:rPr lang="cs-CZ" sz="2000" dirty="0"/>
              <a:t>v poslední fázi 100 </a:t>
            </a:r>
            <a:r>
              <a:rPr lang="cs-CZ" sz="2000" dirty="0" err="1"/>
              <a:t>Mbit</a:t>
            </a:r>
            <a:r>
              <a:rPr lang="cs-CZ" sz="2000" dirty="0"/>
              <a:t>/s, resp. 1 </a:t>
            </a:r>
            <a:r>
              <a:rPr lang="cs-CZ" sz="2000" dirty="0" err="1" smtClean="0"/>
              <a:t>Gbit</a:t>
            </a:r>
            <a:r>
              <a:rPr lang="cs-CZ" sz="2000" dirty="0" smtClean="0"/>
              <a:t>/s.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IEEE </a:t>
            </a:r>
            <a:r>
              <a:rPr lang="cs-CZ" sz="2000" dirty="0"/>
              <a:t>802.12 – </a:t>
            </a:r>
            <a:r>
              <a:rPr lang="cs-CZ" sz="2000" dirty="0" err="1"/>
              <a:t>VGAnyLAN</a:t>
            </a:r>
            <a:r>
              <a:rPr lang="cs-CZ" sz="2000" dirty="0"/>
              <a:t> od </a:t>
            </a:r>
            <a:r>
              <a:rPr lang="cs-CZ" sz="2000" dirty="0" smtClean="0"/>
              <a:t>HP.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IEEE </a:t>
            </a:r>
            <a:r>
              <a:rPr lang="cs-CZ" sz="2000" dirty="0"/>
              <a:t>802.3 – </a:t>
            </a:r>
            <a:r>
              <a:rPr lang="cs-CZ" sz="2000" dirty="0">
                <a:solidFill>
                  <a:srgbClr val="C00000"/>
                </a:solidFill>
              </a:rPr>
              <a:t>Ethernet</a:t>
            </a:r>
            <a:r>
              <a:rPr lang="cs-CZ" sz="2000" dirty="0"/>
              <a:t> 100 </a:t>
            </a:r>
            <a:r>
              <a:rPr lang="cs-CZ" sz="2000" dirty="0" err="1" smtClean="0"/>
              <a:t>Mbit</a:t>
            </a:r>
            <a:r>
              <a:rPr lang="cs-CZ" sz="2000" dirty="0" smtClean="0"/>
              <a:t>/s.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První </a:t>
            </a:r>
            <a:r>
              <a:rPr lang="cs-CZ" sz="2000" dirty="0"/>
              <a:t>dvě uvedené technologie jsou lépe technicky navržené než </a:t>
            </a:r>
            <a:r>
              <a:rPr lang="cs-CZ" sz="2000" dirty="0" smtClean="0"/>
              <a:t>Ethernet.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Ethernet však díky své jednoduchosti a </a:t>
            </a:r>
            <a:r>
              <a:rPr lang="cs-CZ" sz="2000" dirty="0"/>
              <a:t>schopnosti </a:t>
            </a:r>
            <a:r>
              <a:rPr lang="cs-CZ" sz="2000" dirty="0" smtClean="0"/>
              <a:t>rychlé adaptace </a:t>
            </a:r>
            <a:r>
              <a:rPr lang="cs-CZ" sz="2000" dirty="0"/>
              <a:t>na neustále se zvyšující kapacitní </a:t>
            </a:r>
            <a:r>
              <a:rPr lang="cs-CZ" sz="2000" dirty="0" smtClean="0"/>
              <a:t>požadavky, získal </a:t>
            </a:r>
            <a:r>
              <a:rPr lang="cs-CZ" sz="2000" dirty="0"/>
              <a:t>prvenství v praktickém </a:t>
            </a:r>
            <a:r>
              <a:rPr lang="cs-CZ" sz="2000" dirty="0" smtClean="0"/>
              <a:t>nasazení. </a:t>
            </a:r>
            <a:r>
              <a:rPr lang="cs-CZ" sz="2000" dirty="0"/>
              <a:t>V</a:t>
            </a:r>
            <a:r>
              <a:rPr lang="cs-CZ" sz="2000" dirty="0" smtClean="0"/>
              <a:t> </a:t>
            </a:r>
            <a:r>
              <a:rPr lang="cs-CZ" sz="2000" dirty="0"/>
              <a:t>sítích </a:t>
            </a:r>
            <a:r>
              <a:rPr lang="cs-CZ" sz="2000" dirty="0" smtClean="0"/>
              <a:t>současnosti i </a:t>
            </a:r>
            <a:r>
              <a:rPr lang="cs-CZ" sz="2000" dirty="0"/>
              <a:t>v sítích budoucnosti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Jeho </a:t>
            </a:r>
            <a:r>
              <a:rPr lang="cs-CZ" sz="2000" dirty="0"/>
              <a:t>pozice je dnes tak silná, že se začíná prosazovat i v </a:t>
            </a:r>
            <a:r>
              <a:rPr lang="cs-CZ" sz="2000" dirty="0" smtClean="0"/>
              <a:t>sítích na vyšších hierarchických úrovních.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datové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3434951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Vznik technologie Ethernet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Otcem Ethernetu je Robert </a:t>
            </a:r>
            <a:r>
              <a:rPr lang="cs-CZ" sz="2000" dirty="0" err="1" smtClean="0"/>
              <a:t>Metcalfe</a:t>
            </a:r>
            <a:r>
              <a:rPr lang="cs-CZ" sz="2000" dirty="0" smtClean="0"/>
              <a:t> – v roce </a:t>
            </a:r>
            <a:r>
              <a:rPr lang="cs-CZ" sz="2000" dirty="0"/>
              <a:t>1972 </a:t>
            </a:r>
            <a:r>
              <a:rPr lang="cs-CZ" sz="2000" dirty="0" smtClean="0"/>
              <a:t>pracoval v </a:t>
            </a:r>
            <a:r>
              <a:rPr lang="cs-CZ" sz="2000" dirty="0"/>
              <a:t>laboratořích Palo </a:t>
            </a:r>
            <a:r>
              <a:rPr lang="cs-CZ" sz="2000" dirty="0" err="1"/>
              <a:t>Alto</a:t>
            </a:r>
            <a:r>
              <a:rPr lang="cs-CZ" sz="2000" dirty="0"/>
              <a:t> </a:t>
            </a:r>
            <a:r>
              <a:rPr lang="cs-CZ" sz="2000" dirty="0" err="1"/>
              <a:t>Research</a:t>
            </a:r>
            <a:r>
              <a:rPr lang="cs-CZ" sz="2000" dirty="0"/>
              <a:t> Center firmy </a:t>
            </a:r>
            <a:r>
              <a:rPr lang="cs-CZ" sz="2000" dirty="0" smtClean="0"/>
              <a:t>Xerox.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Ethernet vznikl jako řešení úkolu </a:t>
            </a:r>
            <a:r>
              <a:rPr lang="cs-CZ" sz="2000" dirty="0"/>
              <a:t>propojit několik set </a:t>
            </a:r>
            <a:r>
              <a:rPr lang="cs-CZ" sz="2000" dirty="0" smtClean="0"/>
              <a:t>firemních počítačů </a:t>
            </a:r>
            <a:r>
              <a:rPr lang="cs-CZ" sz="2000" dirty="0"/>
              <a:t>za účelem sdílení nově vyvinuté laserové </a:t>
            </a:r>
            <a:r>
              <a:rPr lang="cs-CZ" sz="2000" dirty="0" smtClean="0"/>
              <a:t>tiskárny (obvyklé počty počítačů ve firmách v té době však byly dva až tři a úkol tak byl určen pro řešení spíše budoucích potřeb).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</a:t>
            </a:r>
            <a:r>
              <a:rPr lang="cs-CZ" sz="2000" dirty="0"/>
              <a:t>obrázku je nakreslen jeden z prvotních návrhů </a:t>
            </a:r>
            <a:r>
              <a:rPr lang="cs-CZ" sz="2000" dirty="0" smtClean="0"/>
              <a:t>technologie </a:t>
            </a:r>
            <a:r>
              <a:rPr lang="cs-CZ" sz="2000" dirty="0"/>
              <a:t>Ethernet.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datové sítě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35" y="4073880"/>
            <a:ext cx="3857625" cy="201930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6414751" y="5446849"/>
            <a:ext cx="2341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000000"/>
                </a:solidFill>
              </a:rPr>
              <a:t>První nákres principu technologie Ethernet.</a:t>
            </a:r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12110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88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Vznik technologie Ethernet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Ethernet ve svém prvním návrhu dosahoval přenosové rychlosti </a:t>
            </a:r>
            <a:r>
              <a:rPr lang="cs-CZ" sz="2000" dirty="0"/>
              <a:t>2,94 </a:t>
            </a:r>
            <a:r>
              <a:rPr lang="cs-CZ" sz="2000" dirty="0" err="1" smtClean="0"/>
              <a:t>Mbit</a:t>
            </a:r>
            <a:r>
              <a:rPr lang="cs-CZ" sz="2000" dirty="0" smtClean="0"/>
              <a:t>/s.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médium tvořil tzv</a:t>
            </a:r>
            <a:r>
              <a:rPr lang="cs-CZ" sz="2000" dirty="0"/>
              <a:t>. „</a:t>
            </a:r>
            <a:r>
              <a:rPr lang="cs-CZ" sz="2000" dirty="0" smtClean="0"/>
              <a:t>tlustý“ </a:t>
            </a:r>
            <a:r>
              <a:rPr lang="cs-CZ" sz="2000" dirty="0"/>
              <a:t>koaxiální kabel </a:t>
            </a:r>
            <a:r>
              <a:rPr lang="cs-CZ" sz="2000" dirty="0" smtClean="0"/>
              <a:t>s průměrem cca </a:t>
            </a:r>
            <a:r>
              <a:rPr lang="cs-CZ" sz="2000" dirty="0"/>
              <a:t>1 cm.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Protože je přenosové médium sdíleno mezi více koncovými zařízeními (terminály), je nutné koordinovat využívání (vysílání a příjem) tohoto média.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Způsob koordinace ve využívání přenosového média se označuje termínem </a:t>
            </a:r>
            <a:r>
              <a:rPr lang="cs-CZ" sz="2000" dirty="0" smtClean="0">
                <a:solidFill>
                  <a:srgbClr val="C00000"/>
                </a:solidFill>
              </a:rPr>
              <a:t>přístupová metoda</a:t>
            </a:r>
            <a:r>
              <a:rPr lang="cs-CZ" sz="2000" dirty="0" smtClean="0"/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Přístupová metoda použitá pro Ethernet, byla </a:t>
            </a:r>
            <a:r>
              <a:rPr lang="cs-CZ" sz="2000" dirty="0"/>
              <a:t>původně testovaná v počítačové radiové síti na havajské universitě, kde sloužila pro spojení terminálů na odlehlých ostrovech s centrálním počítačem.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Díky svým jednoduchým principům získal Ethernet postupně převahu nad ostatními technologiemi pro LAN.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Lokální datové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738712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4154890B-6A03-47C1-A31C-E043842E47AA}" vid="{84A36C7E-C579-4BFA-8597-7D6A3B763CC3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1572</Words>
  <Application>Microsoft Office PowerPoint</Application>
  <PresentationFormat>Předvádění na obrazovce (4:3)</PresentationFormat>
  <Paragraphs>264</Paragraphs>
  <Slides>16</Slides>
  <Notes>14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2" baseType="lpstr">
      <vt:lpstr>Arial</vt:lpstr>
      <vt:lpstr>Calibri</vt:lpstr>
      <vt:lpstr>Symbol</vt:lpstr>
      <vt:lpstr>Wingdings</vt:lpstr>
      <vt:lpstr>Mustr_prezentace_OPPA</vt:lpstr>
      <vt:lpstr>Visio</vt:lpstr>
      <vt:lpstr>Prezentace aplikace PowerPoint</vt:lpstr>
      <vt:lpstr>Lokální datové sítě</vt:lpstr>
      <vt:lpstr>Lokální datové sítě</vt:lpstr>
      <vt:lpstr>Lokální datové sítě</vt:lpstr>
      <vt:lpstr>Lokální datové sítě</vt:lpstr>
      <vt:lpstr>Lokální datové sítě</vt:lpstr>
      <vt:lpstr>Lokální datové sítě</vt:lpstr>
      <vt:lpstr>Lokální datové sítě</vt:lpstr>
      <vt:lpstr>Lokální datové sítě</vt:lpstr>
      <vt:lpstr>Lokální datové sítě</vt:lpstr>
      <vt:lpstr>Lokální datové sítě</vt:lpstr>
      <vt:lpstr>Lokální datové sítě</vt:lpstr>
      <vt:lpstr>Lokální datové sítě</vt:lpstr>
      <vt:lpstr>Lokální datové sítě</vt:lpstr>
      <vt:lpstr>Lokální datové sítě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2015-01-31T01:19:30Z</dcterms:created>
  <dcterms:modified xsi:type="dcterms:W3CDTF">2015-01-31T01:19:33Z</dcterms:modified>
</cp:coreProperties>
</file>