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70" r:id="rId2"/>
    <p:sldId id="312" r:id="rId3"/>
    <p:sldId id="313" r:id="rId4"/>
    <p:sldId id="290" r:id="rId5"/>
    <p:sldId id="289" r:id="rId6"/>
    <p:sldId id="291" r:id="rId7"/>
    <p:sldId id="292" r:id="rId8"/>
    <p:sldId id="294" r:id="rId9"/>
    <p:sldId id="293" r:id="rId10"/>
    <p:sldId id="295" r:id="rId11"/>
    <p:sldId id="296" r:id="rId12"/>
    <p:sldId id="297" r:id="rId13"/>
    <p:sldId id="298" r:id="rId14"/>
    <p:sldId id="301" r:id="rId15"/>
    <p:sldId id="302" r:id="rId16"/>
    <p:sldId id="303" r:id="rId17"/>
    <p:sldId id="304" r:id="rId18"/>
    <p:sldId id="319" r:id="rId19"/>
    <p:sldId id="320" r:id="rId20"/>
    <p:sldId id="314" r:id="rId21"/>
    <p:sldId id="315" r:id="rId22"/>
    <p:sldId id="317" r:id="rId23"/>
    <p:sldId id="318" r:id="rId24"/>
    <p:sldId id="305" r:id="rId25"/>
    <p:sldId id="306" r:id="rId26"/>
    <p:sldId id="307" r:id="rId27"/>
    <p:sldId id="308" r:id="rId28"/>
    <p:sldId id="309" r:id="rId29"/>
    <p:sldId id="311" r:id="rId30"/>
    <p:sldId id="280" r:id="rId31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FF9933"/>
    <a:srgbClr val="000000"/>
    <a:srgbClr val="3C3C8C"/>
    <a:srgbClr val="D42E12"/>
    <a:srgbClr val="F7D4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 Světlá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75DCB02-9BB8-47FD-8907-85C794F793BA}" styleName="Styl s motivem 1 – zvýraznění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80756" autoAdjust="0"/>
  </p:normalViewPr>
  <p:slideViewPr>
    <p:cSldViewPr snapToGrid="0" snapToObjects="1">
      <p:cViewPr varScale="1">
        <p:scale>
          <a:sx n="86" d="100"/>
          <a:sy n="86" d="100"/>
        </p:scale>
        <p:origin x="147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22365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81790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26098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26465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97413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36279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87753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31817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57526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7809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5265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17114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07997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676928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233070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012235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177749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606114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494926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471903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22429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50727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166266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930166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08463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68354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8069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11.jpg"/><Relationship Id="rId7" Type="http://schemas.openxmlformats.org/officeDocument/2006/relationships/image" Target="../media/image14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2501883"/>
            <a:ext cx="765175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pt-BR" sz="4000" b="1" dirty="0" smtClean="0">
                <a:solidFill>
                  <a:schemeClr val="bg1"/>
                </a:solidFill>
              </a:rPr>
              <a:t>Přenosová </a:t>
            </a:r>
            <a:r>
              <a:rPr lang="pt-BR" sz="4000" b="1" dirty="0">
                <a:solidFill>
                  <a:schemeClr val="bg1"/>
                </a:solidFill>
              </a:rPr>
              <a:t>média v lokální datové síti</a:t>
            </a:r>
            <a:endParaRPr lang="cs-CZ" sz="4000" b="1" dirty="0">
              <a:solidFill>
                <a:schemeClr val="bg1"/>
              </a:solidFill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8514110" y="6563479"/>
            <a:ext cx="6298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cs-CZ" sz="900" b="1" dirty="0" smtClean="0">
                <a:solidFill>
                  <a:srgbClr val="D42E12"/>
                </a:solidFill>
              </a:rPr>
              <a:t>v1.1</a:t>
            </a:r>
            <a:endParaRPr lang="cs-CZ" sz="9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0064" y="3485478"/>
            <a:ext cx="4700994" cy="3159884"/>
          </a:xfrm>
          <a:prstGeom prst="rect">
            <a:avLst/>
          </a:prstGeo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2857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Hierarchie </a:t>
            </a:r>
            <a:r>
              <a:rPr lang="cs-CZ" sz="2000" b="1" dirty="0">
                <a:solidFill>
                  <a:srgbClr val="C00000"/>
                </a:solidFill>
              </a:rPr>
              <a:t>rozvodů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Strukturované kabelové rozvody se tedy dělí na tři subsystémy: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páteřní </a:t>
            </a:r>
            <a:r>
              <a:rPr lang="cs-CZ" sz="2000" dirty="0">
                <a:solidFill>
                  <a:srgbClr val="C00000"/>
                </a:solidFill>
              </a:rPr>
              <a:t>rozvody areálu budov</a:t>
            </a:r>
            <a:r>
              <a:rPr lang="cs-CZ" sz="2000" dirty="0"/>
              <a:t> (</a:t>
            </a:r>
            <a:r>
              <a:rPr lang="cs-CZ" sz="2000" dirty="0" err="1"/>
              <a:t>campus</a:t>
            </a:r>
            <a:r>
              <a:rPr lang="cs-CZ" sz="2000" dirty="0"/>
              <a:t> </a:t>
            </a:r>
            <a:r>
              <a:rPr lang="cs-CZ" sz="2000" dirty="0" err="1"/>
              <a:t>backbone</a:t>
            </a:r>
            <a:r>
              <a:rPr lang="cs-CZ" sz="2000" dirty="0"/>
              <a:t>),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páteřní kabelové </a:t>
            </a:r>
            <a:r>
              <a:rPr lang="cs-CZ" sz="2000" dirty="0">
                <a:solidFill>
                  <a:srgbClr val="C00000"/>
                </a:solidFill>
              </a:rPr>
              <a:t>rozvody budovy</a:t>
            </a:r>
            <a:r>
              <a:rPr lang="cs-CZ" sz="2000" dirty="0"/>
              <a:t> (</a:t>
            </a:r>
            <a:r>
              <a:rPr lang="cs-CZ" sz="2000" dirty="0" err="1"/>
              <a:t>building</a:t>
            </a:r>
            <a:r>
              <a:rPr lang="cs-CZ" sz="2000" dirty="0"/>
              <a:t> </a:t>
            </a:r>
            <a:r>
              <a:rPr lang="cs-CZ" sz="2000" dirty="0" err="1"/>
              <a:t>backbone</a:t>
            </a:r>
            <a:r>
              <a:rPr lang="cs-CZ" sz="2000" dirty="0"/>
              <a:t>),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horizontální </a:t>
            </a:r>
            <a:r>
              <a:rPr lang="cs-CZ" sz="2000" dirty="0">
                <a:solidFill>
                  <a:srgbClr val="C00000"/>
                </a:solidFill>
              </a:rPr>
              <a:t>kabelové rozvody</a:t>
            </a:r>
            <a:r>
              <a:rPr lang="cs-CZ" sz="2000" dirty="0"/>
              <a:t> v budově v rámci jednoho podlaží.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Jednotlivé dílčí kabelové subsystémy jsou mezi sebou vzájemně propojeny a tvoří hierarchické upořádání.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Přenosová </a:t>
            </a:r>
            <a:r>
              <a:rPr lang="pt-BR" dirty="0"/>
              <a:t>média v </a:t>
            </a:r>
            <a:r>
              <a:rPr lang="cs-CZ" dirty="0" smtClean="0"/>
              <a:t>LAN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4623924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Hierarchie </a:t>
            </a:r>
            <a:r>
              <a:rPr lang="cs-CZ" sz="2000" b="1" dirty="0">
                <a:solidFill>
                  <a:srgbClr val="C00000"/>
                </a:solidFill>
              </a:rPr>
              <a:t>rozvodů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Kabelový </a:t>
            </a:r>
            <a:r>
              <a:rPr lang="cs-CZ" sz="2000" dirty="0"/>
              <a:t>subsystém se skládá z rozvaděčů, od kterých hvězdicovitě vedou kabelové rozvody k </a:t>
            </a:r>
            <a:r>
              <a:rPr lang="cs-CZ" sz="2000" dirty="0" smtClean="0"/>
              <a:t>rozvaděčům </a:t>
            </a:r>
            <a:r>
              <a:rPr lang="cs-CZ" sz="2000" dirty="0"/>
              <a:t>nižší hierarchické úrovně. Standard umožňuje též realizovat přímé propojení kabelovými rozvody mezi hlavními rozvaděči jednotlivých budov areálu</a:t>
            </a:r>
            <a:r>
              <a:rPr lang="cs-CZ" sz="2000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V některých případech povoluje standard také propojit rozvaděče v různých podlažích budovy přímo, </a:t>
            </a:r>
            <a:r>
              <a:rPr lang="cs-CZ" sz="2000" dirty="0" smtClean="0"/>
              <a:t>ale </a:t>
            </a:r>
            <a:r>
              <a:rPr lang="cs-CZ" sz="2000" dirty="0"/>
              <a:t>to jen jako dodatek k výše uvedenému základnímu hvězdicovému způsobu</a:t>
            </a:r>
            <a:r>
              <a:rPr lang="cs-CZ" sz="2000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Bod CP slouží jako dodatečný rozvaděč, který zlepšuje flexibilitu propojení horizontálních rozvodů. Typické použití CP bodu je např. v případě instalace kabelových rozvodů v otevřených kancelářských prostorách (Open Office).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Přenosová </a:t>
            </a:r>
            <a:r>
              <a:rPr lang="pt-BR" dirty="0"/>
              <a:t>média v </a:t>
            </a:r>
            <a:r>
              <a:rPr lang="cs-CZ" dirty="0" smtClean="0"/>
              <a:t>LAN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404365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718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Hierarchie </a:t>
            </a:r>
            <a:r>
              <a:rPr lang="cs-CZ" sz="2000" b="1" dirty="0">
                <a:solidFill>
                  <a:srgbClr val="C00000"/>
                </a:solidFill>
              </a:rPr>
              <a:t>rozvodů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Na jednotlivých podlažích jsou ve vhodných místech umístěny příslušné rozvaděče FD.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Každý </a:t>
            </a:r>
            <a:r>
              <a:rPr lang="cs-CZ" sz="2000" dirty="0"/>
              <a:t>z </a:t>
            </a:r>
            <a:r>
              <a:rPr lang="cs-CZ" sz="2000" dirty="0" smtClean="0"/>
              <a:t>rozvaděčů FD pokrývá </a:t>
            </a:r>
            <a:r>
              <a:rPr lang="cs-CZ" sz="2000" dirty="0"/>
              <a:t>horizontálními kabely vždy odpovídající podlaží.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FD </a:t>
            </a:r>
            <a:r>
              <a:rPr lang="cs-CZ" sz="2000" dirty="0"/>
              <a:t>rozvaděče jsou kabelovými páteřními (vertikálními) rozvody hvězdicově napojeny na hlavní rozvaděč budovy BD, který se typicky nachází na jednom z nejnižších podlaží.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Rozvaděče se instalují do speciálně k tomu určených prostor, které se nazývají </a:t>
            </a:r>
            <a:r>
              <a:rPr lang="cs-CZ" sz="2000" dirty="0">
                <a:solidFill>
                  <a:srgbClr val="C00000"/>
                </a:solidFill>
              </a:rPr>
              <a:t>telekomunikační místnosti</a:t>
            </a:r>
            <a:r>
              <a:rPr lang="cs-CZ" sz="2000" dirty="0"/>
              <a:t> (</a:t>
            </a:r>
            <a:r>
              <a:rPr lang="cs-CZ" sz="2000" dirty="0" err="1"/>
              <a:t>Telecommunication</a:t>
            </a:r>
            <a:r>
              <a:rPr lang="cs-CZ" sz="2000" dirty="0"/>
              <a:t> </a:t>
            </a:r>
            <a:r>
              <a:rPr lang="cs-CZ" sz="2000" dirty="0" err="1"/>
              <a:t>Rooms</a:t>
            </a:r>
            <a:r>
              <a:rPr lang="cs-CZ" sz="2000" dirty="0"/>
              <a:t>). 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Přenosová </a:t>
            </a:r>
            <a:r>
              <a:rPr lang="pt-BR" dirty="0"/>
              <a:t>média v </a:t>
            </a:r>
            <a:r>
              <a:rPr lang="cs-CZ" dirty="0" smtClean="0"/>
              <a:t>LAN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9091474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Hierarchie </a:t>
            </a:r>
            <a:r>
              <a:rPr lang="cs-CZ" sz="2000" b="1" dirty="0">
                <a:solidFill>
                  <a:srgbClr val="C00000"/>
                </a:solidFill>
              </a:rPr>
              <a:t>rozvodů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Technické prostory pro hierarchii strukturované kabeláže: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technické </a:t>
            </a:r>
            <a:r>
              <a:rPr lang="cs-CZ" sz="2000" dirty="0"/>
              <a:t>prostory pasivních kabelových rozvaděčů (</a:t>
            </a:r>
            <a:r>
              <a:rPr lang="cs-CZ" sz="2000" dirty="0" err="1"/>
              <a:t>Telecommunication</a:t>
            </a:r>
            <a:r>
              <a:rPr lang="cs-CZ" sz="2000" dirty="0"/>
              <a:t> </a:t>
            </a:r>
            <a:r>
              <a:rPr lang="cs-CZ" sz="2000" dirty="0" err="1"/>
              <a:t>Closets</a:t>
            </a:r>
            <a:r>
              <a:rPr lang="cs-CZ" sz="2000" dirty="0" smtClean="0"/>
              <a:t>),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Přenosová </a:t>
            </a:r>
            <a:r>
              <a:rPr lang="pt-BR" dirty="0"/>
              <a:t>média v </a:t>
            </a:r>
            <a:r>
              <a:rPr lang="cs-CZ" dirty="0" smtClean="0"/>
              <a:t>LAN</a:t>
            </a:r>
            <a:endParaRPr lang="cs-CZ" dirty="0"/>
          </a:p>
        </p:txBody>
      </p:sp>
      <p:sp>
        <p:nvSpPr>
          <p:cNvPr id="9" name="Obdélník 8"/>
          <p:cNvSpPr/>
          <p:nvPr/>
        </p:nvSpPr>
        <p:spPr>
          <a:xfrm>
            <a:off x="72008" y="2806731"/>
            <a:ext cx="4833479" cy="1805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technické </a:t>
            </a:r>
            <a:r>
              <a:rPr lang="cs-CZ" sz="2000" dirty="0"/>
              <a:t>prostory telekomunikačních zařízení (</a:t>
            </a:r>
            <a:r>
              <a:rPr lang="cs-CZ" sz="2000" dirty="0" err="1"/>
              <a:t>Equipment</a:t>
            </a:r>
            <a:r>
              <a:rPr lang="cs-CZ" sz="2000" dirty="0"/>
              <a:t> </a:t>
            </a:r>
            <a:r>
              <a:rPr lang="cs-CZ" sz="2000" dirty="0" err="1"/>
              <a:t>Rooms</a:t>
            </a:r>
            <a:r>
              <a:rPr lang="cs-CZ" sz="2000" dirty="0" smtClean="0"/>
              <a:t>),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technický </a:t>
            </a:r>
            <a:r>
              <a:rPr lang="cs-CZ" sz="2000" dirty="0"/>
              <a:t>prostor ukončení vnějších kabelů vstupujících do budovy (</a:t>
            </a:r>
            <a:r>
              <a:rPr lang="cs-CZ" sz="2000" dirty="0" err="1"/>
              <a:t>Entrance</a:t>
            </a:r>
            <a:r>
              <a:rPr lang="cs-CZ" sz="2000" dirty="0"/>
              <a:t> </a:t>
            </a:r>
            <a:r>
              <a:rPr lang="cs-CZ" sz="2000" dirty="0" err="1"/>
              <a:t>Facility</a:t>
            </a:r>
            <a:r>
              <a:rPr lang="cs-CZ" sz="2000" dirty="0" smtClean="0"/>
              <a:t>)</a:t>
            </a:r>
            <a:endParaRPr lang="cs-CZ" sz="2000" dirty="0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8662" y="2326448"/>
            <a:ext cx="4899026" cy="4415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00072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965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Provedení </a:t>
            </a:r>
            <a:r>
              <a:rPr lang="cs-CZ" sz="2000" b="1" dirty="0">
                <a:solidFill>
                  <a:srgbClr val="C00000"/>
                </a:solidFill>
              </a:rPr>
              <a:t>metalických kabelů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Ve strukturovaných kabelážních rozvodech se používají metalické symetrické páry (</a:t>
            </a:r>
            <a:r>
              <a:rPr lang="cs-CZ" sz="2000" dirty="0" err="1"/>
              <a:t>twisted</a:t>
            </a:r>
            <a:r>
              <a:rPr lang="cs-CZ" sz="2000" dirty="0"/>
              <a:t> pair).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Typické </a:t>
            </a:r>
            <a:r>
              <a:rPr lang="cs-CZ" sz="2000" dirty="0"/>
              <a:t>provedení kabelu pro horizontální kabeláže jsou 4 páry 4x2x0,5 mm (AWG 24) s plným měděným drátem.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0" lvl="1">
              <a:spcAft>
                <a:spcPts val="200"/>
              </a:spcAft>
            </a:pPr>
            <a:endParaRPr lang="cs-CZ" sz="2000" dirty="0"/>
          </a:p>
          <a:p>
            <a:pPr marL="0" lvl="1">
              <a:spcAft>
                <a:spcPts val="200"/>
              </a:spcAft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 </a:t>
            </a:r>
            <a:r>
              <a:rPr lang="cs-CZ" sz="2000" dirty="0"/>
              <a:t>propojovací kabely (</a:t>
            </a:r>
            <a:r>
              <a:rPr lang="cs-CZ" sz="2000" dirty="0" err="1"/>
              <a:t>patch</a:t>
            </a:r>
            <a:r>
              <a:rPr lang="cs-CZ" sz="2000" dirty="0"/>
              <a:t> </a:t>
            </a:r>
            <a:r>
              <a:rPr lang="cs-CZ" sz="2000" dirty="0" err="1"/>
              <a:t>cord</a:t>
            </a:r>
            <a:r>
              <a:rPr lang="cs-CZ" sz="2000" dirty="0"/>
              <a:t>) v rozvaděčích a u </a:t>
            </a:r>
            <a:r>
              <a:rPr lang="cs-CZ" sz="2000" dirty="0" smtClean="0"/>
              <a:t>uživatelů, </a:t>
            </a:r>
            <a:r>
              <a:rPr lang="cs-CZ" sz="2000" dirty="0"/>
              <a:t>se vyžaduje ohebnost, </a:t>
            </a:r>
            <a:r>
              <a:rPr lang="cs-CZ" sz="2000" dirty="0" smtClean="0"/>
              <a:t>proto </a:t>
            </a:r>
            <a:r>
              <a:rPr lang="cs-CZ" sz="2000" dirty="0"/>
              <a:t>se používá lanko spletené ze svazku </a:t>
            </a:r>
            <a:r>
              <a:rPr lang="cs-CZ" sz="2000" dirty="0" smtClean="0"/>
              <a:t>vodičů (tzv. </a:t>
            </a:r>
            <a:r>
              <a:rPr lang="cs-CZ" sz="2000" dirty="0" err="1" smtClean="0"/>
              <a:t>licna</a:t>
            </a:r>
            <a:r>
              <a:rPr lang="cs-CZ" sz="2000" dirty="0" smtClean="0"/>
              <a:t>). 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Přenosová </a:t>
            </a:r>
            <a:r>
              <a:rPr lang="pt-BR" dirty="0"/>
              <a:t>média v </a:t>
            </a:r>
            <a:r>
              <a:rPr lang="cs-CZ" dirty="0" smtClean="0"/>
              <a:t>LAN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6126" y="3091708"/>
            <a:ext cx="1675080" cy="1513680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2667815" y="4399402"/>
            <a:ext cx="3571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>
                <a:solidFill>
                  <a:srgbClr val="000000"/>
                </a:solidFill>
              </a:rPr>
              <a:t>Řez UTP kabelem pro realizaci strukturované kabeláže.</a:t>
            </a:r>
            <a:endParaRPr lang="cs-CZ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43373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7448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Provedení </a:t>
            </a:r>
            <a:r>
              <a:rPr lang="cs-CZ" sz="2000" b="1" dirty="0">
                <a:solidFill>
                  <a:srgbClr val="C00000"/>
                </a:solidFill>
              </a:rPr>
              <a:t>metalických kabelů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Plastová </a:t>
            </a:r>
            <a:r>
              <a:rPr lang="cs-CZ" sz="2000" dirty="0"/>
              <a:t>izolace je barevně odlišena a celek uzavírá plastový plášť</a:t>
            </a:r>
            <a:r>
              <a:rPr lang="cs-CZ" sz="2000" dirty="0" smtClean="0"/>
              <a:t>. Izolace </a:t>
            </a:r>
            <a:r>
              <a:rPr lang="cs-CZ" sz="2000" dirty="0"/>
              <a:t>každého páru je označena jednou z těchto barev: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FF9933"/>
                </a:solidFill>
              </a:rPr>
              <a:t>oranžová</a:t>
            </a:r>
            <a:r>
              <a:rPr lang="cs-CZ" dirty="0"/>
              <a:t>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00B050"/>
                </a:solidFill>
              </a:rPr>
              <a:t>zelená</a:t>
            </a:r>
            <a:r>
              <a:rPr lang="cs-CZ" dirty="0"/>
              <a:t>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modrá</a:t>
            </a:r>
            <a:r>
              <a:rPr lang="cs-CZ" dirty="0"/>
              <a:t>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CC3300"/>
                </a:solidFill>
              </a:rPr>
              <a:t>hnědá</a:t>
            </a:r>
            <a:r>
              <a:rPr lang="cs-CZ" dirty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Vodiče se v páru od sebe liší tím, že jeden z nich má plné označení dané barvy, kdežto druhý má barvu </a:t>
            </a:r>
            <a:r>
              <a:rPr lang="cs-CZ" sz="2000" dirty="0" smtClean="0"/>
              <a:t>skombinovanou </a:t>
            </a:r>
            <a:r>
              <a:rPr lang="cs-CZ" sz="2000" dirty="0"/>
              <a:t>s bílým pruhem. Páry mají potom toto barevné značení: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1. pár - oranžovo-bílý</a:t>
            </a:r>
            <a:r>
              <a:rPr lang="cs-CZ" dirty="0"/>
              <a:t>, oranžový,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2. pár - zeleno-bílý</a:t>
            </a:r>
            <a:r>
              <a:rPr lang="cs-CZ" dirty="0"/>
              <a:t>, zelený,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3. pár - modro-bílý</a:t>
            </a:r>
            <a:r>
              <a:rPr lang="cs-CZ" dirty="0"/>
              <a:t>, modrý,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/>
              <a:t>4</a:t>
            </a:r>
            <a:r>
              <a:rPr lang="cs-CZ" dirty="0" smtClean="0"/>
              <a:t>. pár - hnědo-bílý</a:t>
            </a:r>
            <a:r>
              <a:rPr lang="cs-CZ" dirty="0"/>
              <a:t>, hnědý.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Dále může být použito různě provedené stínění.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Přenosová </a:t>
            </a:r>
            <a:r>
              <a:rPr lang="pt-BR" dirty="0"/>
              <a:t>média v </a:t>
            </a:r>
            <a:r>
              <a:rPr lang="cs-CZ" dirty="0" smtClean="0"/>
              <a:t>LAN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1104788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2375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Typy </a:t>
            </a:r>
            <a:r>
              <a:rPr lang="cs-CZ" sz="2000" b="1" dirty="0">
                <a:solidFill>
                  <a:srgbClr val="C00000"/>
                </a:solidFill>
              </a:rPr>
              <a:t>metalických kabelů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Základní rozdělení a označení metalických kabelů podle stínění je: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U </a:t>
            </a:r>
            <a:r>
              <a:rPr lang="cs-CZ" sz="2000" dirty="0"/>
              <a:t>(</a:t>
            </a:r>
            <a:r>
              <a:rPr lang="cs-CZ" sz="2000" dirty="0" err="1"/>
              <a:t>Unshielded</a:t>
            </a:r>
            <a:r>
              <a:rPr lang="cs-CZ" sz="2000" dirty="0"/>
              <a:t>) – nestíněné.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 </a:t>
            </a:r>
            <a:r>
              <a:rPr lang="cs-CZ" sz="2000" dirty="0"/>
              <a:t>(</a:t>
            </a:r>
            <a:r>
              <a:rPr lang="cs-CZ" sz="2000" dirty="0" err="1"/>
              <a:t>Screened</a:t>
            </a:r>
            <a:r>
              <a:rPr lang="cs-CZ" sz="2000" dirty="0"/>
              <a:t> </a:t>
            </a:r>
            <a:r>
              <a:rPr lang="cs-CZ" sz="2000" dirty="0" err="1"/>
              <a:t>Shielded</a:t>
            </a:r>
            <a:r>
              <a:rPr lang="cs-CZ" sz="2000" dirty="0"/>
              <a:t> ) – stíněné opletením.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F </a:t>
            </a:r>
            <a:r>
              <a:rPr lang="cs-CZ" sz="2000" dirty="0"/>
              <a:t>(</a:t>
            </a:r>
            <a:r>
              <a:rPr lang="cs-CZ" sz="2000" dirty="0" err="1"/>
              <a:t>Foil</a:t>
            </a:r>
            <a:r>
              <a:rPr lang="cs-CZ" sz="2000" dirty="0"/>
              <a:t> </a:t>
            </a:r>
            <a:r>
              <a:rPr lang="cs-CZ" sz="2000" dirty="0" err="1"/>
              <a:t>Shielded</a:t>
            </a:r>
            <a:r>
              <a:rPr lang="cs-CZ" sz="2000" dirty="0"/>
              <a:t>) – stíněné folií.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Rozlišuje se stínění jednotlivých párů a stínění celého kabelu a provedení stínění pomocí hliníkové fólie nebo opletení.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Přenosová </a:t>
            </a:r>
            <a:r>
              <a:rPr lang="pt-BR" dirty="0"/>
              <a:t>média v </a:t>
            </a:r>
            <a:r>
              <a:rPr lang="cs-CZ" dirty="0" smtClean="0"/>
              <a:t>LAN</a:t>
            </a:r>
            <a:endParaRPr lang="cs-CZ" dirty="0"/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2954244"/>
              </p:ext>
            </p:extLst>
          </p:nvPr>
        </p:nvGraphicFramePr>
        <p:xfrm>
          <a:off x="1079500" y="3938483"/>
          <a:ext cx="7010251" cy="2085798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752025"/>
                <a:gridCol w="1752742"/>
                <a:gridCol w="1752742"/>
                <a:gridCol w="1752742"/>
              </a:tblGrid>
              <a:tr h="347633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>
                          <a:effectLst/>
                        </a:rPr>
                        <a:t>Staré označení</a:t>
                      </a:r>
                      <a:endParaRPr lang="cs-CZ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>
                          <a:effectLst/>
                        </a:rPr>
                        <a:t>Nové označení</a:t>
                      </a:r>
                      <a:endParaRPr lang="cs-CZ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>
                          <a:effectLst/>
                        </a:rPr>
                        <a:t>Stínění párů</a:t>
                      </a:r>
                      <a:endParaRPr lang="cs-CZ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>
                          <a:effectLst/>
                        </a:rPr>
                        <a:t>Stínění pláště</a:t>
                      </a:r>
                      <a:endParaRPr lang="cs-CZ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7633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800">
                          <a:effectLst/>
                        </a:rPr>
                        <a:t>UTP</a:t>
                      </a:r>
                      <a:endParaRPr lang="cs-CZ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>
                          <a:effectLst/>
                        </a:rPr>
                        <a:t>U/UTP</a:t>
                      </a:r>
                      <a:endParaRPr lang="cs-CZ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>
                          <a:effectLst/>
                        </a:rPr>
                        <a:t>žádné</a:t>
                      </a:r>
                      <a:endParaRPr lang="cs-CZ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>
                          <a:effectLst/>
                        </a:rPr>
                        <a:t>žádné</a:t>
                      </a:r>
                      <a:endParaRPr lang="cs-CZ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7633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800">
                          <a:effectLst/>
                        </a:rPr>
                        <a:t>STP</a:t>
                      </a:r>
                      <a:endParaRPr lang="cs-CZ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>
                          <a:effectLst/>
                        </a:rPr>
                        <a:t>U/FTP</a:t>
                      </a:r>
                      <a:endParaRPr lang="cs-CZ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>
                          <a:effectLst/>
                        </a:rPr>
                        <a:t>folie</a:t>
                      </a:r>
                      <a:endParaRPr lang="cs-CZ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>
                          <a:effectLst/>
                        </a:rPr>
                        <a:t>žádné</a:t>
                      </a:r>
                      <a:endParaRPr lang="cs-CZ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7633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800">
                          <a:effectLst/>
                        </a:rPr>
                        <a:t>FTP</a:t>
                      </a:r>
                      <a:endParaRPr lang="cs-CZ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>
                          <a:effectLst/>
                        </a:rPr>
                        <a:t>F/UTP</a:t>
                      </a:r>
                      <a:endParaRPr lang="cs-CZ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>
                          <a:effectLst/>
                        </a:rPr>
                        <a:t>žádné</a:t>
                      </a:r>
                      <a:endParaRPr lang="cs-CZ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>
                          <a:effectLst/>
                        </a:rPr>
                        <a:t>folie</a:t>
                      </a:r>
                      <a:endParaRPr lang="cs-CZ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7633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800">
                          <a:effectLst/>
                        </a:rPr>
                        <a:t>S-STP</a:t>
                      </a:r>
                      <a:endParaRPr lang="cs-CZ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>
                          <a:effectLst/>
                        </a:rPr>
                        <a:t>S/FTP</a:t>
                      </a:r>
                      <a:endParaRPr lang="cs-CZ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>
                          <a:effectLst/>
                        </a:rPr>
                        <a:t>folie</a:t>
                      </a:r>
                      <a:endParaRPr lang="cs-CZ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>
                          <a:effectLst/>
                        </a:rPr>
                        <a:t>opletení</a:t>
                      </a:r>
                      <a:endParaRPr lang="cs-CZ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7633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800">
                          <a:effectLst/>
                        </a:rPr>
                        <a:t>S-FTP</a:t>
                      </a:r>
                      <a:endParaRPr lang="cs-CZ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>
                          <a:effectLst/>
                        </a:rPr>
                        <a:t>SF/UTP</a:t>
                      </a:r>
                      <a:endParaRPr lang="cs-CZ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>
                          <a:effectLst/>
                        </a:rPr>
                        <a:t>žádné</a:t>
                      </a:r>
                      <a:endParaRPr lang="cs-CZ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>
                          <a:effectLst/>
                        </a:rPr>
                        <a:t>opletení, folie</a:t>
                      </a:r>
                      <a:endParaRPr lang="cs-CZ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775481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ázek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3655" y="2915590"/>
            <a:ext cx="3203355" cy="1832319"/>
          </a:xfrm>
          <a:prstGeom prst="rect">
            <a:avLst/>
          </a:prstGeom>
        </p:spPr>
      </p:pic>
      <p:pic>
        <p:nvPicPr>
          <p:cNvPr id="16" name="Obráze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260" y="4469184"/>
            <a:ext cx="4762500" cy="1990725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303" y="1428384"/>
            <a:ext cx="3675858" cy="1610026"/>
          </a:xfrm>
          <a:prstGeom prst="rect">
            <a:avLst/>
          </a:prstGeo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Typy </a:t>
            </a:r>
            <a:r>
              <a:rPr lang="cs-CZ" sz="2000" b="1" dirty="0">
                <a:solidFill>
                  <a:srgbClr val="C00000"/>
                </a:solidFill>
              </a:rPr>
              <a:t>metalických </a:t>
            </a:r>
            <a:r>
              <a:rPr lang="cs-CZ" sz="2000" b="1" dirty="0" smtClean="0">
                <a:solidFill>
                  <a:srgbClr val="C00000"/>
                </a:solidFill>
              </a:rPr>
              <a:t>kabelů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Přenosová </a:t>
            </a:r>
            <a:r>
              <a:rPr lang="pt-BR" dirty="0"/>
              <a:t>média v </a:t>
            </a:r>
            <a:r>
              <a:rPr lang="cs-CZ" dirty="0" smtClean="0"/>
              <a:t>LAN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283" y="1751408"/>
            <a:ext cx="2972921" cy="1302139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1214009" y="2591524"/>
            <a:ext cx="1490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>
                <a:solidFill>
                  <a:srgbClr val="000000"/>
                </a:solidFill>
              </a:rPr>
              <a:t>Kabel UTP</a:t>
            </a:r>
            <a:endParaRPr lang="cs-CZ" sz="2000" dirty="0">
              <a:solidFill>
                <a:srgbClr val="000000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5657441" y="2591524"/>
            <a:ext cx="1490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>
                <a:solidFill>
                  <a:srgbClr val="000000"/>
                </a:solidFill>
              </a:rPr>
              <a:t>Kabel FTP</a:t>
            </a:r>
            <a:endParaRPr lang="cs-CZ" sz="2000" dirty="0">
              <a:solidFill>
                <a:srgbClr val="000000"/>
              </a:solidFill>
            </a:endParaRPr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83" y="3206180"/>
            <a:ext cx="2944533" cy="1289705"/>
          </a:xfrm>
          <a:prstGeom prst="rect">
            <a:avLst/>
          </a:prstGeom>
        </p:spPr>
      </p:pic>
      <p:sp>
        <p:nvSpPr>
          <p:cNvPr id="14" name="TextovéPole 13"/>
          <p:cNvSpPr txBox="1"/>
          <p:nvPr/>
        </p:nvSpPr>
        <p:spPr>
          <a:xfrm>
            <a:off x="1079500" y="4246351"/>
            <a:ext cx="1490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>
                <a:solidFill>
                  <a:srgbClr val="000000"/>
                </a:solidFill>
              </a:rPr>
              <a:t>Kabel STP</a:t>
            </a:r>
            <a:endParaRPr lang="cs-CZ" sz="2000" dirty="0">
              <a:solidFill>
                <a:srgbClr val="000000"/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4916245" y="4155816"/>
            <a:ext cx="16782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>
                <a:solidFill>
                  <a:srgbClr val="000000"/>
                </a:solidFill>
              </a:rPr>
              <a:t>Kabel SSTP</a:t>
            </a:r>
            <a:endParaRPr lang="cs-CZ" sz="2000" dirty="0">
              <a:solidFill>
                <a:srgbClr val="000000"/>
              </a:solidFill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2862008" y="5480208"/>
            <a:ext cx="1728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>
                <a:solidFill>
                  <a:srgbClr val="000000"/>
                </a:solidFill>
              </a:rPr>
              <a:t>Kabel SFTP</a:t>
            </a:r>
            <a:endParaRPr lang="cs-CZ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87486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570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Strukturovaná kabeláž – fyzický kanál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Pro specifikaci přenosových parametrů kabelového rozvodu byla definována množina parametrů, způsoby </a:t>
            </a:r>
            <a:r>
              <a:rPr lang="cs-CZ" sz="2000" dirty="0" smtClean="0"/>
              <a:t>jejich měření </a:t>
            </a:r>
            <a:r>
              <a:rPr lang="cs-CZ" sz="2000" dirty="0"/>
              <a:t>a limitní hodnoty pro jednoznačnou kvalifikaci </a:t>
            </a:r>
            <a:r>
              <a:rPr lang="cs-CZ" sz="2000" dirty="0" err="1" smtClean="0"/>
              <a:t>vyhvuje</a:t>
            </a:r>
            <a:r>
              <a:rPr lang="cs-CZ" sz="2000" dirty="0" smtClean="0"/>
              <a:t>/nevyhovuje.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Definuje se tzv</a:t>
            </a:r>
            <a:r>
              <a:rPr lang="cs-CZ" sz="2000" dirty="0"/>
              <a:t>. </a:t>
            </a:r>
            <a:r>
              <a:rPr lang="cs-CZ" sz="2000" dirty="0">
                <a:solidFill>
                  <a:srgbClr val="C00000"/>
                </a:solidFill>
              </a:rPr>
              <a:t>fyzický kanál</a:t>
            </a:r>
            <a:r>
              <a:rPr lang="cs-CZ" sz="2000" dirty="0"/>
              <a:t>, což je přenosová cesta řešená strukturovanými rozvody zahrnující kabelové prvky, propojovací panely, konektory, zásuvky.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Měření parametrů fyzického kanálu lze provést na více úrovních kabelového rozvodu, jmenovitě: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mezi </a:t>
            </a:r>
            <a:r>
              <a:rPr lang="cs-CZ" sz="2000" dirty="0"/>
              <a:t>areálovými rozvaděči,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mezi </a:t>
            </a:r>
            <a:r>
              <a:rPr lang="cs-CZ" sz="2000" dirty="0"/>
              <a:t>BD a FD rozvaděči,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mezi </a:t>
            </a:r>
            <a:r>
              <a:rPr lang="cs-CZ" sz="2000" dirty="0"/>
              <a:t>FD a telekomunikační zásuvkou TO,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 </a:t>
            </a:r>
            <a:r>
              <a:rPr lang="cs-CZ" sz="2000" dirty="0"/>
              <a:t>sekvenci spojení dané předchozími možnostmi.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Přenosová </a:t>
            </a:r>
            <a:r>
              <a:rPr lang="pt-BR" dirty="0"/>
              <a:t>média v </a:t>
            </a:r>
            <a:r>
              <a:rPr lang="cs-CZ" dirty="0" smtClean="0"/>
              <a:t>LAN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2806089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Strukturovaná kabeláž – fyzický kanál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Pro strukturované kabelážní rozvody se používají</a:t>
            </a:r>
            <a:r>
              <a:rPr lang="cs-CZ" sz="2000" dirty="0" smtClean="0"/>
              <a:t>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stíněné </a:t>
            </a:r>
            <a:r>
              <a:rPr lang="cs-CZ" sz="2000" dirty="0"/>
              <a:t>či nestíněné metalické kabely se symetrickými páry,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kabely </a:t>
            </a:r>
            <a:r>
              <a:rPr lang="cs-CZ" sz="2000" dirty="0"/>
              <a:t>s </a:t>
            </a:r>
            <a:r>
              <a:rPr lang="cs-CZ" sz="2000" dirty="0" smtClean="0"/>
              <a:t>optickými </a:t>
            </a:r>
            <a:r>
              <a:rPr lang="cs-CZ" sz="2000" dirty="0"/>
              <a:t>vlákny.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Typické </a:t>
            </a:r>
            <a:r>
              <a:rPr lang="cs-CZ" sz="2000" dirty="0"/>
              <a:t>provedení metalické strukturované kabeláže vychází z maximální délky 100 m. Součástí takto realizované přenosové cesty je</a:t>
            </a:r>
            <a:r>
              <a:rPr lang="cs-CZ" sz="2000" dirty="0" smtClean="0"/>
              <a:t>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propojovací </a:t>
            </a:r>
            <a:r>
              <a:rPr lang="cs-CZ" sz="2000" dirty="0"/>
              <a:t>kabel (</a:t>
            </a:r>
            <a:r>
              <a:rPr lang="cs-CZ" sz="2000" dirty="0" err="1"/>
              <a:t>patch</a:t>
            </a:r>
            <a:r>
              <a:rPr lang="cs-CZ" sz="2000" dirty="0"/>
              <a:t> </a:t>
            </a:r>
            <a:r>
              <a:rPr lang="cs-CZ" sz="2000" dirty="0" err="1"/>
              <a:t>cord</a:t>
            </a:r>
            <a:r>
              <a:rPr lang="cs-CZ" sz="2000" dirty="0"/>
              <a:t>) od rozvaděče FD k aktivnímu prvku (typicky přepínač Ethernet) délky 4 m,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propojovací </a:t>
            </a:r>
            <a:r>
              <a:rPr lang="cs-CZ" sz="2000" dirty="0"/>
              <a:t>panel (</a:t>
            </a:r>
            <a:r>
              <a:rPr lang="cs-CZ" sz="2000" dirty="0" err="1"/>
              <a:t>patch</a:t>
            </a:r>
            <a:r>
              <a:rPr lang="cs-CZ" sz="2000" dirty="0"/>
              <a:t> panel) v rozvaděči FD,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horizontální </a:t>
            </a:r>
            <a:r>
              <a:rPr lang="cs-CZ" sz="2000" dirty="0"/>
              <a:t>kabel délky 90 m,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zásuvka </a:t>
            </a:r>
            <a:r>
              <a:rPr lang="cs-CZ" sz="2000" dirty="0"/>
              <a:t>TO,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uživatelský </a:t>
            </a:r>
            <a:r>
              <a:rPr lang="cs-CZ" sz="2000" dirty="0"/>
              <a:t>propojovací kabel (typicky k počítači PC) délky 6 m.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Přenosová </a:t>
            </a:r>
            <a:r>
              <a:rPr lang="pt-BR" dirty="0"/>
              <a:t>média v </a:t>
            </a:r>
            <a:r>
              <a:rPr lang="cs-CZ" dirty="0" smtClean="0"/>
              <a:t>LAN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7684035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Lokální síť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Lokální sítí </a:t>
            </a:r>
            <a:r>
              <a:rPr lang="cs-CZ" sz="2000" dirty="0"/>
              <a:t>rozumíme </a:t>
            </a:r>
            <a:r>
              <a:rPr lang="cs-CZ" sz="2000" dirty="0" smtClean="0"/>
              <a:t>vše, co se nalézá v místě </a:t>
            </a:r>
            <a:r>
              <a:rPr lang="cs-CZ" sz="2000" dirty="0"/>
              <a:t>koncového </a:t>
            </a:r>
            <a:r>
              <a:rPr lang="cs-CZ" sz="2000" dirty="0" smtClean="0"/>
              <a:t>účastníka.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Lokální síť se označuje zkratkou </a:t>
            </a:r>
            <a:r>
              <a:rPr lang="cs-CZ" sz="2000" dirty="0" smtClean="0">
                <a:solidFill>
                  <a:srgbClr val="C00000"/>
                </a:solidFill>
              </a:rPr>
              <a:t>LAN</a:t>
            </a:r>
            <a:r>
              <a:rPr lang="cs-CZ" sz="2000" dirty="0" smtClean="0"/>
              <a:t> (</a:t>
            </a:r>
            <a:r>
              <a:rPr lang="cs-CZ" sz="2000" dirty="0" err="1" smtClean="0"/>
              <a:t>Local</a:t>
            </a:r>
            <a:r>
              <a:rPr lang="cs-CZ" sz="2000" dirty="0" smtClean="0"/>
              <a:t> Area Network).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Prostřednictvím lokální sítě mohou být vzájemně propojeny jednotlivé </a:t>
            </a:r>
            <a:r>
              <a:rPr lang="cs-CZ" sz="2000" dirty="0"/>
              <a:t>terminály, </a:t>
            </a:r>
            <a:r>
              <a:rPr lang="cs-CZ" sz="2000" dirty="0" smtClean="0"/>
              <a:t>telefonní přístroje, počítače </a:t>
            </a:r>
            <a:r>
              <a:rPr lang="cs-CZ" sz="2000" dirty="0"/>
              <a:t>a další prvky</a:t>
            </a:r>
            <a:r>
              <a:rPr lang="cs-CZ" sz="2000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A prostřednictvím lokální sítě mohou komunikovat i s okolním světem.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 lokální sítě je typické: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přenosové </a:t>
            </a:r>
            <a:r>
              <a:rPr lang="cs-CZ" sz="2000" dirty="0">
                <a:solidFill>
                  <a:srgbClr val="3C3C8C"/>
                </a:solidFill>
              </a:rPr>
              <a:t>rychlosti jsou v řádech stovek </a:t>
            </a:r>
            <a:r>
              <a:rPr lang="cs-CZ" sz="2000" dirty="0" err="1">
                <a:solidFill>
                  <a:srgbClr val="3C3C8C"/>
                </a:solidFill>
              </a:rPr>
              <a:t>Mbit</a:t>
            </a:r>
            <a:r>
              <a:rPr lang="cs-CZ" sz="2000" dirty="0">
                <a:solidFill>
                  <a:srgbClr val="3C3C8C"/>
                </a:solidFill>
              </a:rPr>
              <a:t>/s až 1 </a:t>
            </a:r>
            <a:r>
              <a:rPr lang="cs-CZ" sz="2000" dirty="0" err="1">
                <a:solidFill>
                  <a:srgbClr val="3C3C8C"/>
                </a:solidFill>
              </a:rPr>
              <a:t>Gbit</a:t>
            </a:r>
            <a:r>
              <a:rPr lang="cs-CZ" sz="2000" dirty="0">
                <a:solidFill>
                  <a:srgbClr val="3C3C8C"/>
                </a:solidFill>
              </a:rPr>
              <a:t>/s,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překlenované </a:t>
            </a:r>
            <a:r>
              <a:rPr lang="cs-CZ" sz="2000" dirty="0">
                <a:solidFill>
                  <a:srgbClr val="3C3C8C"/>
                </a:solidFill>
              </a:rPr>
              <a:t>vzdálenosti jsou řádově desítky metrů,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typickým </a:t>
            </a:r>
            <a:r>
              <a:rPr lang="cs-CZ" sz="2000" dirty="0">
                <a:solidFill>
                  <a:srgbClr val="3C3C8C"/>
                </a:solidFill>
              </a:rPr>
              <a:t>přenosovým mediem je metalické vedení, nebo skleněné optické </a:t>
            </a:r>
            <a:r>
              <a:rPr lang="cs-CZ" sz="2000" dirty="0" smtClean="0">
                <a:solidFill>
                  <a:srgbClr val="3C3C8C"/>
                </a:solidFill>
              </a:rPr>
              <a:t>vlákno</a:t>
            </a:r>
            <a:r>
              <a:rPr lang="cs-CZ" sz="2000" dirty="0">
                <a:solidFill>
                  <a:srgbClr val="3C3C8C"/>
                </a:solidFill>
              </a:rPr>
              <a:t>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Přenosová média v </a:t>
            </a:r>
            <a:r>
              <a:rPr lang="cs-CZ" dirty="0"/>
              <a:t>LAN</a:t>
            </a:r>
          </a:p>
        </p:txBody>
      </p:sp>
    </p:spTree>
    <p:extLst>
      <p:ext uri="{BB962C8B-B14F-4D97-AF65-F5344CB8AC3E}">
        <p14:creationId xmlns:p14="http://schemas.microsoft.com/office/powerpoint/2010/main" val="281471340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5228602" cy="45807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Nejdůležitějším </a:t>
            </a:r>
            <a:r>
              <a:rPr lang="cs-CZ" sz="2000" dirty="0">
                <a:solidFill>
                  <a:srgbClr val="3C3C8C"/>
                </a:solidFill>
              </a:rPr>
              <a:t>parametrem ovlivňujícím přenos </a:t>
            </a:r>
            <a:r>
              <a:rPr lang="cs-CZ" sz="2000" dirty="0" smtClean="0">
                <a:solidFill>
                  <a:srgbClr val="3C3C8C"/>
                </a:solidFill>
              </a:rPr>
              <a:t>sdělovacího signálu </a:t>
            </a:r>
            <a:r>
              <a:rPr lang="cs-CZ" sz="2000" dirty="0">
                <a:solidFill>
                  <a:srgbClr val="3C3C8C"/>
                </a:solidFill>
              </a:rPr>
              <a:t>je </a:t>
            </a:r>
            <a:r>
              <a:rPr lang="cs-CZ" sz="2000" dirty="0">
                <a:solidFill>
                  <a:srgbClr val="C00000"/>
                </a:solidFill>
              </a:rPr>
              <a:t>útlum vedení </a:t>
            </a:r>
            <a:r>
              <a:rPr lang="cs-CZ" sz="2000" dirty="0" smtClean="0">
                <a:solidFill>
                  <a:srgbClr val="3C3C8C"/>
                </a:solidFill>
              </a:rPr>
              <a:t>označovaný symbolem A.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Útlum </a:t>
            </a:r>
            <a:r>
              <a:rPr lang="cs-CZ" sz="2000" dirty="0">
                <a:solidFill>
                  <a:srgbClr val="3C3C8C"/>
                </a:solidFill>
              </a:rPr>
              <a:t>vyjadřuje schopnost přenosového média přenést signál představovaný elektrickým výkonem ze vstupu na výstup</a:t>
            </a:r>
            <a:r>
              <a:rPr lang="cs-CZ" sz="2000" dirty="0" smtClean="0">
                <a:solidFill>
                  <a:srgbClr val="3C3C8C"/>
                </a:solidFill>
              </a:rPr>
              <a:t>. Čím vyšší je útlum, tím horší jsou podmínky přenosu, neboť se na výstup vedení dostaneme nižší signál – to znamená více utlumený.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Měrný útlum </a:t>
            </a:r>
            <a:r>
              <a:rPr lang="cs-CZ" sz="2000" dirty="0" smtClean="0">
                <a:solidFill>
                  <a:srgbClr val="3C3C8C"/>
                </a:solidFill>
                <a:sym typeface="Symbol" panose="05050102010706020507" pitchFamily="18" charset="2"/>
              </a:rPr>
              <a:t> </a:t>
            </a:r>
            <a:r>
              <a:rPr lang="cs-CZ" sz="2000" dirty="0" smtClean="0">
                <a:solidFill>
                  <a:srgbClr val="3C3C8C"/>
                </a:solidFill>
              </a:rPr>
              <a:t>vyjadřuje změnu hodnoty útlumu na jednotkovou délku (kilometr). </a:t>
            </a: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do přenosových medií pro telekomunikace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0610" y="2072982"/>
            <a:ext cx="3589390" cy="3470465"/>
          </a:xfrm>
          <a:prstGeom prst="rect">
            <a:avLst/>
          </a:prstGeom>
        </p:spPr>
      </p:pic>
      <p:sp>
        <p:nvSpPr>
          <p:cNvPr id="8" name="Obdélník 7"/>
          <p:cNvSpPr/>
          <p:nvPr/>
        </p:nvSpPr>
        <p:spPr>
          <a:xfrm>
            <a:off x="72008" y="1351298"/>
            <a:ext cx="57751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Parametry metalických přenosových médií</a:t>
            </a:r>
          </a:p>
        </p:txBody>
      </p:sp>
    </p:spTree>
    <p:extLst>
      <p:ext uri="{BB962C8B-B14F-4D97-AF65-F5344CB8AC3E}">
        <p14:creationId xmlns:p14="http://schemas.microsoft.com/office/powerpoint/2010/main" val="313047896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226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Parametry metalických přenosových médií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Mimo útlumu přenosového média, působí na přenášený sdělovací signál i řada dalších negativních vlivů.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Významnými negativními externími vlivy jsou </a:t>
            </a:r>
            <a:r>
              <a:rPr lang="cs-CZ" sz="2000" dirty="0" smtClean="0">
                <a:solidFill>
                  <a:srgbClr val="C00000"/>
                </a:solidFill>
              </a:rPr>
              <a:t>přeslechy</a:t>
            </a:r>
            <a:r>
              <a:rPr lang="cs-CZ" sz="2000" dirty="0" smtClean="0">
                <a:solidFill>
                  <a:srgbClr val="3C3C8C"/>
                </a:solidFill>
              </a:rPr>
              <a:t>. Ty jsou způsobeny přenosem části vysílané energie signálu z jednoho symetrického páru vedení do sousedního páru vedení.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Záleží </a:t>
            </a:r>
            <a:r>
              <a:rPr lang="cs-CZ" sz="2000" dirty="0">
                <a:solidFill>
                  <a:srgbClr val="3C3C8C"/>
                </a:solidFill>
              </a:rPr>
              <a:t>na vzájemné poloze </a:t>
            </a:r>
            <a:r>
              <a:rPr lang="cs-CZ" sz="2000" dirty="0" smtClean="0">
                <a:solidFill>
                  <a:srgbClr val="3C3C8C"/>
                </a:solidFill>
              </a:rPr>
              <a:t>rušícího rušeného páru v </a:t>
            </a:r>
            <a:r>
              <a:rPr lang="cs-CZ" sz="2000" dirty="0">
                <a:solidFill>
                  <a:srgbClr val="3C3C8C"/>
                </a:solidFill>
              </a:rPr>
              <a:t>kabelu, na vzájemných poměrech </a:t>
            </a:r>
            <a:r>
              <a:rPr lang="cs-CZ" sz="2000" dirty="0" err="1">
                <a:solidFill>
                  <a:srgbClr val="3C3C8C"/>
                </a:solidFill>
              </a:rPr>
              <a:t>skrutů</a:t>
            </a:r>
            <a:r>
              <a:rPr lang="cs-CZ" sz="2000" dirty="0">
                <a:solidFill>
                  <a:srgbClr val="3C3C8C"/>
                </a:solidFill>
              </a:rPr>
              <a:t>, přesnosti výroby apod. 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Podle </a:t>
            </a:r>
            <a:r>
              <a:rPr lang="cs-CZ" sz="2000" dirty="0">
                <a:solidFill>
                  <a:srgbClr val="3C3C8C"/>
                </a:solidFill>
              </a:rPr>
              <a:t>toho, na jakém místě se přeslechy projevují, rozeznáváme: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přeslech </a:t>
            </a:r>
            <a:r>
              <a:rPr lang="cs-CZ" sz="2000" dirty="0">
                <a:solidFill>
                  <a:srgbClr val="3C3C8C"/>
                </a:solidFill>
              </a:rPr>
              <a:t>na blízkém </a:t>
            </a:r>
            <a:r>
              <a:rPr lang="cs-CZ" sz="2000" dirty="0" smtClean="0">
                <a:solidFill>
                  <a:srgbClr val="3C3C8C"/>
                </a:solidFill>
              </a:rPr>
              <a:t>konci,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přeslech </a:t>
            </a:r>
            <a:r>
              <a:rPr lang="cs-CZ" sz="2000" dirty="0">
                <a:solidFill>
                  <a:srgbClr val="3C3C8C"/>
                </a:solidFill>
              </a:rPr>
              <a:t>na </a:t>
            </a:r>
            <a:r>
              <a:rPr lang="cs-CZ" sz="2000" dirty="0" smtClean="0">
                <a:solidFill>
                  <a:srgbClr val="3C3C8C"/>
                </a:solidFill>
              </a:rPr>
              <a:t>vzdáleném konci.</a:t>
            </a: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do přenosových medií pro telekomunikace</a:t>
            </a:r>
          </a:p>
        </p:txBody>
      </p:sp>
    </p:spTree>
    <p:extLst>
      <p:ext uri="{BB962C8B-B14F-4D97-AF65-F5344CB8AC3E}">
        <p14:creationId xmlns:p14="http://schemas.microsoft.com/office/powerpoint/2010/main" val="306477848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066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Parametry metalických přenosových médií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Vznik a měření přeslechu </a:t>
            </a:r>
            <a:r>
              <a:rPr lang="cs-CZ" sz="2000" dirty="0">
                <a:solidFill>
                  <a:srgbClr val="3C3C8C"/>
                </a:solidFill>
              </a:rPr>
              <a:t>na blízkém konci (NEXT</a:t>
            </a:r>
            <a:r>
              <a:rPr lang="cs-CZ" sz="2000" dirty="0" smtClean="0">
                <a:solidFill>
                  <a:srgbClr val="3C3C8C"/>
                </a:solidFill>
              </a:rPr>
              <a:t>).</a:t>
            </a: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do přenosových medií pro telekomunikace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4138" y="2936603"/>
            <a:ext cx="5032148" cy="2471738"/>
          </a:xfrm>
          <a:prstGeom prst="rect">
            <a:avLst/>
          </a:prstGeom>
        </p:spPr>
      </p:pic>
      <p:sp>
        <p:nvSpPr>
          <p:cNvPr id="2" name="Zahnutá šipka doleva 1"/>
          <p:cNvSpPr/>
          <p:nvPr/>
        </p:nvSpPr>
        <p:spPr>
          <a:xfrm>
            <a:off x="4713514" y="3537857"/>
            <a:ext cx="794657" cy="1240972"/>
          </a:xfrm>
          <a:prstGeom prst="curvedLeftArrow">
            <a:avLst/>
          </a:prstGeom>
          <a:solidFill>
            <a:schemeClr val="accent1">
              <a:alpha val="20000"/>
            </a:schemeClr>
          </a:solidFill>
          <a:ln>
            <a:solidFill>
              <a:schemeClr val="accent1">
                <a:shade val="50000"/>
                <a:alpha val="1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67441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5729" y="2783717"/>
            <a:ext cx="5959130" cy="2605745"/>
          </a:xfrm>
          <a:prstGeom prst="rect">
            <a:avLst/>
          </a:prstGeo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066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Parametry metalických přenosových médií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Vznik a měření přeslechu </a:t>
            </a:r>
            <a:r>
              <a:rPr lang="cs-CZ" sz="2000" dirty="0">
                <a:solidFill>
                  <a:srgbClr val="3C3C8C"/>
                </a:solidFill>
              </a:rPr>
              <a:t>na vzdáleném konci (FEXT</a:t>
            </a:r>
            <a:r>
              <a:rPr lang="cs-CZ" sz="2000" dirty="0" smtClean="0">
                <a:solidFill>
                  <a:srgbClr val="3C3C8C"/>
                </a:solidFill>
              </a:rPr>
              <a:t>).</a:t>
            </a: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do přenosových medií pro telekomunikace</a:t>
            </a:r>
          </a:p>
        </p:txBody>
      </p:sp>
      <p:sp>
        <p:nvSpPr>
          <p:cNvPr id="7" name="Ohnutá šipka 6"/>
          <p:cNvSpPr/>
          <p:nvPr/>
        </p:nvSpPr>
        <p:spPr>
          <a:xfrm flipV="1">
            <a:off x="3546021" y="3649165"/>
            <a:ext cx="1601107" cy="943428"/>
          </a:xfrm>
          <a:prstGeom prst="bentArrow">
            <a:avLst/>
          </a:prstGeom>
          <a:solidFill>
            <a:schemeClr val="accent1">
              <a:alpha val="20000"/>
            </a:schemeClr>
          </a:solidFill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51424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4730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Rozdělení </a:t>
            </a:r>
            <a:r>
              <a:rPr lang="cs-CZ" sz="2000" b="1" dirty="0">
                <a:solidFill>
                  <a:srgbClr val="C00000"/>
                </a:solidFill>
              </a:rPr>
              <a:t>fyzického kanálu do tříd 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Strukturovaný kabelový rozvod využívající metalický kabel </a:t>
            </a:r>
            <a:r>
              <a:rPr lang="cs-CZ" sz="2000" dirty="0" smtClean="0"/>
              <a:t>lze, </a:t>
            </a:r>
            <a:r>
              <a:rPr lang="cs-CZ" sz="2000" dirty="0"/>
              <a:t>z hlediska přenosových parametrů fyzického </a:t>
            </a:r>
            <a:r>
              <a:rPr lang="cs-CZ" sz="2000" dirty="0" smtClean="0"/>
              <a:t>kanálu, </a:t>
            </a:r>
            <a:r>
              <a:rPr lang="cs-CZ" sz="2000" dirty="0"/>
              <a:t>rozdělit do celkem šesti tříd podle frekvenčního pásma, ve kterém jsou garantovány parametry podle normy</a:t>
            </a:r>
            <a:r>
              <a:rPr lang="cs-CZ" sz="2000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Původní </a:t>
            </a:r>
            <a:r>
              <a:rPr lang="cs-CZ" sz="2000" dirty="0"/>
              <a:t>třídy E a F byly doplněny o rozšířené varianty E</a:t>
            </a:r>
            <a:r>
              <a:rPr lang="cs-CZ" sz="2000" baseline="-25000" dirty="0"/>
              <a:t>A</a:t>
            </a:r>
            <a:r>
              <a:rPr lang="cs-CZ" sz="2000" dirty="0"/>
              <a:t> do 500 MHz, F</a:t>
            </a:r>
            <a:r>
              <a:rPr lang="cs-CZ" sz="2000" baseline="-25000" dirty="0"/>
              <a:t>A</a:t>
            </a:r>
            <a:r>
              <a:rPr lang="cs-CZ" sz="2000" dirty="0"/>
              <a:t> do 1 GHz</a:t>
            </a:r>
            <a:r>
              <a:rPr lang="cs-CZ" sz="2000" dirty="0" smtClean="0"/>
              <a:t>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Přenosová </a:t>
            </a:r>
            <a:r>
              <a:rPr lang="pt-BR" dirty="0"/>
              <a:t>média v </a:t>
            </a:r>
            <a:r>
              <a:rPr lang="cs-CZ" dirty="0" smtClean="0"/>
              <a:t>LAN</a:t>
            </a:r>
            <a:endParaRPr lang="cs-CZ" dirty="0"/>
          </a:p>
        </p:txBody>
      </p:sp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7878201"/>
              </p:ext>
            </p:extLst>
          </p:nvPr>
        </p:nvGraphicFramePr>
        <p:xfrm>
          <a:off x="2829354" y="2782255"/>
          <a:ext cx="3388566" cy="2166262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694109"/>
                <a:gridCol w="1694457"/>
              </a:tblGrid>
              <a:tr h="309466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800" dirty="0">
                          <a:effectLst/>
                        </a:rPr>
                        <a:t>Třída</a:t>
                      </a:r>
                      <a:endParaRPr lang="cs-CZ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1800">
                          <a:effectLst/>
                        </a:rPr>
                        <a:t>Pásmo [MHz]</a:t>
                      </a:r>
                      <a:endParaRPr lang="cs-CZ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9466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>
                          <a:effectLst/>
                        </a:rPr>
                        <a:t>A</a:t>
                      </a:r>
                      <a:endParaRPr lang="cs-CZ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>
                          <a:effectLst/>
                        </a:rPr>
                        <a:t>0,1</a:t>
                      </a:r>
                      <a:endParaRPr lang="cs-CZ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9466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>
                          <a:effectLst/>
                        </a:rPr>
                        <a:t>B</a:t>
                      </a:r>
                      <a:endParaRPr lang="cs-CZ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>
                          <a:effectLst/>
                        </a:rPr>
                        <a:t>1</a:t>
                      </a:r>
                      <a:endParaRPr lang="cs-CZ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9466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>
                          <a:effectLst/>
                        </a:rPr>
                        <a:t>C</a:t>
                      </a:r>
                      <a:endParaRPr lang="cs-CZ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>
                          <a:effectLst/>
                        </a:rPr>
                        <a:t>16</a:t>
                      </a:r>
                      <a:endParaRPr lang="cs-CZ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9466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>
                          <a:effectLst/>
                        </a:rPr>
                        <a:t>D</a:t>
                      </a:r>
                      <a:endParaRPr lang="cs-CZ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>
                          <a:effectLst/>
                        </a:rPr>
                        <a:t>100</a:t>
                      </a:r>
                      <a:endParaRPr lang="cs-CZ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9466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>
                          <a:effectLst/>
                        </a:rPr>
                        <a:t>E</a:t>
                      </a:r>
                      <a:endParaRPr lang="cs-CZ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>
                          <a:effectLst/>
                        </a:rPr>
                        <a:t>250</a:t>
                      </a:r>
                      <a:endParaRPr lang="cs-CZ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9466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>
                          <a:effectLst/>
                        </a:rPr>
                        <a:t>F</a:t>
                      </a:r>
                      <a:endParaRPr lang="cs-CZ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1800" dirty="0">
                          <a:effectLst/>
                        </a:rPr>
                        <a:t>600</a:t>
                      </a:r>
                      <a:endParaRPr lang="cs-CZ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535299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3550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Rozdělení </a:t>
            </a:r>
            <a:r>
              <a:rPr lang="cs-CZ" sz="2000" b="1" dirty="0">
                <a:solidFill>
                  <a:srgbClr val="C00000"/>
                </a:solidFill>
              </a:rPr>
              <a:t>fyzického kanálu do tříd 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/>
              <a:t>Pokud je v roli přenosového média fyzického kanálu použito optické vlákno, dělí se kanály do těchto tříd: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dirty="0"/>
              <a:t>OF – 300, jedná se o fyzický kanál s délkou </a:t>
            </a:r>
            <a:r>
              <a:rPr lang="cs-CZ" dirty="0" err="1" smtClean="0"/>
              <a:t>opt</a:t>
            </a:r>
            <a:r>
              <a:rPr lang="cs-CZ" dirty="0" smtClean="0"/>
              <a:t>. kabelu </a:t>
            </a:r>
            <a:r>
              <a:rPr lang="cs-CZ" dirty="0"/>
              <a:t>minimálně 300 m.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dirty="0"/>
              <a:t>OF – 500, jedná se o fyzický kanál s délkou </a:t>
            </a:r>
            <a:r>
              <a:rPr lang="cs-CZ" dirty="0" err="1" smtClean="0"/>
              <a:t>opt</a:t>
            </a:r>
            <a:r>
              <a:rPr lang="cs-CZ" dirty="0" smtClean="0"/>
              <a:t>. </a:t>
            </a:r>
            <a:r>
              <a:rPr lang="cs-CZ" dirty="0"/>
              <a:t>kabelu minimálně 500 m.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dirty="0"/>
              <a:t>OF – 2000, jedná se o fyzický kanál s délkou </a:t>
            </a:r>
            <a:r>
              <a:rPr lang="cs-CZ" dirty="0" err="1" smtClean="0"/>
              <a:t>opt</a:t>
            </a:r>
            <a:r>
              <a:rPr lang="cs-CZ" dirty="0" smtClean="0"/>
              <a:t>. </a:t>
            </a:r>
            <a:r>
              <a:rPr lang="cs-CZ" dirty="0"/>
              <a:t>kabelu minimálně 2000 m.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Přenosová </a:t>
            </a:r>
            <a:r>
              <a:rPr lang="pt-BR" dirty="0"/>
              <a:t>média v </a:t>
            </a:r>
            <a:r>
              <a:rPr lang="cs-CZ" dirty="0" smtClean="0"/>
              <a:t>LAN</a:t>
            </a:r>
            <a:endParaRPr lang="cs-CZ" dirty="0"/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4951350"/>
              </p:ext>
            </p:extLst>
          </p:nvPr>
        </p:nvGraphicFramePr>
        <p:xfrm>
          <a:off x="710098" y="3551210"/>
          <a:ext cx="7648594" cy="2155128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064038"/>
                <a:gridCol w="994931"/>
                <a:gridCol w="1529875"/>
                <a:gridCol w="1529875"/>
                <a:gridCol w="1529875"/>
              </a:tblGrid>
              <a:tr h="359188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2000" dirty="0">
                          <a:effectLst/>
                        </a:rPr>
                        <a:t>Třída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Maximální hodnota útlumu kanálu [dB]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59188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Druh vlákna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mnohavidové vlákno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jednovidové vlákno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59188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2000" dirty="0">
                          <a:effectLst/>
                        </a:rPr>
                        <a:t>Vlnová délka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850 nm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1310 nm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1310 nm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1550 nm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59188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OF-300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2,55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1,95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1,80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1,80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59188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OF-500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3,25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2,25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2,00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2,00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59188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OF-2000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8,50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4,50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3,50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 dirty="0">
                          <a:effectLst/>
                        </a:rPr>
                        <a:t>3,50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272886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088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Kategorie kabelů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/>
              <a:t>S třídou fyzického kanálu souvisí kategorie kabeláže. Norma je navržena tak, že pokud bude fyzický kanál tvořen jen prvky určité kategorie, bude i jeho výsledná třída v souladu s kategorií těchto prvků. Pokud budou např. všechny prvky fyzického kanálu odpovídat kategorii 5, měl by příslušný fyzický kanál vyhovovat třídě D do 100 MHz.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Přenosová </a:t>
            </a:r>
            <a:r>
              <a:rPr lang="pt-BR" dirty="0"/>
              <a:t>média v </a:t>
            </a:r>
            <a:r>
              <a:rPr lang="cs-CZ" dirty="0" smtClean="0"/>
              <a:t>LAN</a:t>
            </a:r>
            <a:endParaRPr lang="cs-CZ" dirty="0"/>
          </a:p>
        </p:txBody>
      </p:sp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1353393"/>
              </p:ext>
            </p:extLst>
          </p:nvPr>
        </p:nvGraphicFramePr>
        <p:xfrm>
          <a:off x="1581467" y="3379087"/>
          <a:ext cx="6209665" cy="261292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069465"/>
                <a:gridCol w="2070100"/>
                <a:gridCol w="2070100"/>
              </a:tblGrid>
              <a:tr h="326615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 dirty="0">
                          <a:effectLst/>
                        </a:rPr>
                        <a:t>Kategorie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 dirty="0">
                          <a:effectLst/>
                        </a:rPr>
                        <a:t>Pásmo [MHz]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 dirty="0">
                          <a:effectLst/>
                        </a:rPr>
                        <a:t>Max. rychlost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6615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CAT 1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Analog. telefon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 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6615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CAT 2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Digital. telefon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1 Mbit/s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6615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CAT 3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16 MHz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4 Mbit/s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6615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CAT 4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20 MHz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16 Mbit/s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6615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CAT 5, 5e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100 MHz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1 Gbit/s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6615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CAT 6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250 MHz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10 Gbit/s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6615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cs-CZ" sz="2000">
                          <a:effectLst/>
                        </a:rPr>
                        <a:t>CAT 7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 dirty="0">
                          <a:effectLst/>
                        </a:rPr>
                        <a:t>600 MHz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cs-CZ" sz="2000" dirty="0">
                          <a:effectLst/>
                        </a:rPr>
                        <a:t>10 </a:t>
                      </a:r>
                      <a:r>
                        <a:rPr lang="cs-CZ" sz="2000" dirty="0" err="1">
                          <a:effectLst/>
                        </a:rPr>
                        <a:t>Gbit</a:t>
                      </a:r>
                      <a:r>
                        <a:rPr lang="cs-CZ" sz="2000" dirty="0">
                          <a:effectLst/>
                        </a:rPr>
                        <a:t>/s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37328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53788" y="1351298"/>
            <a:ext cx="9054716" cy="39959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Kategorie kabelů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/>
              <a:t>Původní kategorie 6 a 7 byly doplněny o rozšířené varianty CAT 6</a:t>
            </a:r>
            <a:r>
              <a:rPr lang="cs-CZ" sz="2000" baseline="-25000" dirty="0"/>
              <a:t>A</a:t>
            </a:r>
            <a:r>
              <a:rPr lang="cs-CZ" sz="2000" dirty="0"/>
              <a:t> – 500 MHz a CAT 7</a:t>
            </a:r>
            <a:r>
              <a:rPr lang="cs-CZ" sz="2000" baseline="-25000" dirty="0"/>
              <a:t>A</a:t>
            </a:r>
            <a:r>
              <a:rPr lang="cs-CZ" sz="2000" dirty="0"/>
              <a:t> – 1 GHz (cílem je přenést tok 40 </a:t>
            </a:r>
            <a:r>
              <a:rPr lang="cs-CZ" sz="2000" dirty="0" err="1"/>
              <a:t>Gbit</a:t>
            </a:r>
            <a:r>
              <a:rPr lang="cs-CZ" sz="2000" dirty="0"/>
              <a:t>/s metalickou kabeláží na vzdálenost cca 50 m).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 smtClean="0"/>
              <a:t>Podobně, </a:t>
            </a:r>
            <a:r>
              <a:rPr lang="cs-CZ" sz="2000" dirty="0"/>
              <a:t>jako se dělí kabely do kategorií, dělí se též do kategorií ostatní komponenty fyzického kanálu (konektory, propojovací kabely, atd.). </a:t>
            </a:r>
            <a:endParaRPr lang="cs-CZ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8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dirty="0" smtClean="0"/>
              <a:t>Standardy </a:t>
            </a:r>
            <a:r>
              <a:rPr lang="cs-CZ" dirty="0"/>
              <a:t>dnes uznávají pro strukturované rozvody kabely, které obsahují skupinu čtyř symetrických metalických párů s </a:t>
            </a:r>
            <a:r>
              <a:rPr lang="cs-CZ" dirty="0" smtClean="0"/>
              <a:t>charakter. </a:t>
            </a:r>
            <a:r>
              <a:rPr lang="cs-CZ" dirty="0"/>
              <a:t>impedancí 100 </a:t>
            </a:r>
            <a:r>
              <a:rPr lang="cs-CZ" dirty="0" smtClean="0">
                <a:sym typeface="Symbol" panose="05050102010706020507" pitchFamily="18" charset="2"/>
              </a:rPr>
              <a:t></a:t>
            </a:r>
            <a:r>
              <a:rPr lang="cs-CZ" dirty="0" smtClean="0"/>
              <a:t>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cs-CZ" sz="8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dirty="0" smtClean="0"/>
              <a:t>Inovované </a:t>
            </a:r>
            <a:r>
              <a:rPr lang="cs-CZ" dirty="0"/>
              <a:t>evropské normy dnes uznávají pro nové instalace jen kategorie 5, 6 a 7, přičemž evropská kategorie 5 odpovídá kategorii 5e podle EIA/TIA-568-B</a:t>
            </a:r>
            <a:r>
              <a:rPr lang="cs-CZ" dirty="0" smtClean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cs-CZ" sz="8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dirty="0" smtClean="0"/>
              <a:t>Nové </a:t>
            </a:r>
            <a:r>
              <a:rPr lang="cs-CZ" dirty="0"/>
              <a:t>instalace horizontálních rozvodů musí být realizovány minimálně v kategorii 5 (rozuměj 5e) nebo vyšší</a:t>
            </a:r>
            <a:r>
              <a:rPr lang="cs-CZ" dirty="0" smtClean="0"/>
              <a:t>.</a:t>
            </a:r>
            <a:endParaRPr lang="cs-CZ" sz="800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Přenosová </a:t>
            </a:r>
            <a:r>
              <a:rPr lang="pt-BR" dirty="0"/>
              <a:t>média v </a:t>
            </a:r>
            <a:r>
              <a:rPr lang="cs-CZ" dirty="0" smtClean="0"/>
              <a:t>LAN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1735053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53788" y="1351298"/>
            <a:ext cx="9054716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Propojovací konektory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/>
              <a:t>Úkolem konektorů je poskytnout uživateli flexibilní, opakovatelný spoj se stabilními přenosovými parametry, ideálně neměnnými se zvětšujícím se počtem realizovaných spojení a rozpojení. </a:t>
            </a:r>
            <a:endParaRPr lang="cs-CZ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 smtClean="0"/>
              <a:t>Propojovací </a:t>
            </a:r>
            <a:r>
              <a:rPr lang="cs-CZ" sz="2000" dirty="0"/>
              <a:t>kabely (</a:t>
            </a:r>
            <a:r>
              <a:rPr lang="cs-CZ" sz="2000" dirty="0" err="1"/>
              <a:t>patchcords</a:t>
            </a:r>
            <a:r>
              <a:rPr lang="cs-CZ" sz="2000" dirty="0"/>
              <a:t>) jsou cca 0,5 – 2 m dlouhé úseky kabelu na obou koncích zakončené odpovídajícím konektorem umožňujícím realizovat buď požadovaný spoj mezi dvěma kabely pevného rozvodu, nebo připojení uživatelského zařízení k zásuvce, popř. připojení síťového zařízení k rozvodu.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Přenosová </a:t>
            </a:r>
            <a:r>
              <a:rPr lang="pt-BR" dirty="0"/>
              <a:t>média v </a:t>
            </a:r>
            <a:r>
              <a:rPr lang="cs-CZ" dirty="0" smtClean="0"/>
              <a:t>LAN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3556" y="4026834"/>
            <a:ext cx="3143250" cy="1924050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6490596" y="4788804"/>
            <a:ext cx="21262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>
                <a:solidFill>
                  <a:srgbClr val="000000"/>
                </a:solidFill>
              </a:rPr>
              <a:t>Konektor RJ-45.</a:t>
            </a:r>
            <a:endParaRPr lang="cs-CZ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00326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53788" y="1351298"/>
            <a:ext cx="9054716" cy="5575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Propojovací konektory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/>
              <a:t>Ve strukturovaných kabelových rozvodech se používají konektory označované jako </a:t>
            </a:r>
            <a:r>
              <a:rPr lang="cs-CZ" sz="2000" dirty="0">
                <a:solidFill>
                  <a:srgbClr val="C00000"/>
                </a:solidFill>
              </a:rPr>
              <a:t>RJ</a:t>
            </a:r>
            <a:r>
              <a:rPr lang="cs-CZ" sz="2000" dirty="0"/>
              <a:t> (</a:t>
            </a:r>
            <a:r>
              <a:rPr lang="cs-CZ" sz="2000" dirty="0" err="1"/>
              <a:t>Registered</a:t>
            </a:r>
            <a:r>
              <a:rPr lang="cs-CZ" sz="2000" dirty="0"/>
              <a:t> Jack) s umělohmotným opticky transparentním nosným tělem, které byly původně uvedené na trh firmou AT&amp;T v sedmdesátých letech minulého století. </a:t>
            </a:r>
            <a:endParaRPr lang="cs-CZ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 smtClean="0"/>
              <a:t>Tyto </a:t>
            </a:r>
            <a:r>
              <a:rPr lang="cs-CZ" sz="2000" dirty="0"/>
              <a:t>konektory lze použít v kabelových systémech nejvýše do třídy E (kategorie 6). </a:t>
            </a:r>
            <a:endParaRPr lang="cs-CZ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 smtClean="0"/>
              <a:t>Pro </a:t>
            </a:r>
            <a:r>
              <a:rPr lang="cs-CZ" sz="2000" dirty="0"/>
              <a:t>třídu F (kategorie 7) je nutné zvolit odlišný typ konektoru, protože je nutné řešit stínění jednotlivých párů mezi sebou. </a:t>
            </a:r>
            <a:endParaRPr lang="cs-CZ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/>
              <a:t>Konektory mají 8 pinů (kontaktů) číslovaných podle obrázku shora dolů. </a:t>
            </a:r>
            <a:r>
              <a:rPr lang="cs-CZ" sz="2000" dirty="0" smtClean="0"/>
              <a:t>Pořadí </a:t>
            </a:r>
            <a:r>
              <a:rPr lang="cs-CZ" sz="2000" dirty="0"/>
              <a:t>vodičů kabelu může být dvojí. Na obrázku je kreslena varianta TIA/EIA </a:t>
            </a:r>
            <a:r>
              <a:rPr lang="cs-CZ" sz="2000" dirty="0" smtClean="0"/>
              <a:t>568B. </a:t>
            </a:r>
            <a:r>
              <a:rPr lang="cs-CZ" sz="2000" dirty="0"/>
              <a:t>Varianta TIA/EIA 568 A se liší vzájemnou záměnou páru označeného oranžově a zeleně.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Přenosová </a:t>
            </a:r>
            <a:r>
              <a:rPr lang="pt-BR" dirty="0"/>
              <a:t>média v </a:t>
            </a:r>
            <a:r>
              <a:rPr lang="cs-CZ" dirty="0" smtClean="0"/>
              <a:t>LAN</a:t>
            </a:r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5959736" y="5300634"/>
            <a:ext cx="26571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 smtClean="0">
                <a:solidFill>
                  <a:srgbClr val="000000"/>
                </a:solidFill>
              </a:rPr>
              <a:t>Barevné značení pinů konektoru RJ-45.</a:t>
            </a:r>
            <a:endParaRPr lang="cs-CZ" sz="2000" dirty="0">
              <a:solidFill>
                <a:srgbClr val="000000"/>
              </a:solidFill>
            </a:endParaRPr>
          </a:p>
        </p:txBody>
      </p:sp>
      <p:grpSp>
        <p:nvGrpSpPr>
          <p:cNvPr id="9" name="Skupina 8"/>
          <p:cNvGrpSpPr/>
          <p:nvPr/>
        </p:nvGrpSpPr>
        <p:grpSpPr>
          <a:xfrm>
            <a:off x="3214308" y="5336256"/>
            <a:ext cx="2733675" cy="1366839"/>
            <a:chOff x="2748649" y="5375274"/>
            <a:chExt cx="2733675" cy="1366839"/>
          </a:xfrm>
        </p:grpSpPr>
        <p:pic>
          <p:nvPicPr>
            <p:cNvPr id="1026" name="Picture 2" descr="http://upload.wikimedia.org/wikipedia/commons/thumb/6/60/RJ-45_TIA-568B_Left.png/220px-RJ-45_TIA-568B_Left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8649" y="5375274"/>
              <a:ext cx="2733675" cy="13668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Obdélník 1"/>
            <p:cNvSpPr/>
            <p:nvPr/>
          </p:nvSpPr>
          <p:spPr>
            <a:xfrm>
              <a:off x="3507475" y="6515100"/>
              <a:ext cx="1050877" cy="22701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</p:spTree>
    <p:extLst>
      <p:ext uri="{BB962C8B-B14F-4D97-AF65-F5344CB8AC3E}">
        <p14:creationId xmlns:p14="http://schemas.microsoft.com/office/powerpoint/2010/main" val="257093954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Lokální síť – příklad topologie LAN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Přenosová média v LAN</a:t>
            </a: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114" y="1791165"/>
            <a:ext cx="5986284" cy="4337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47701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831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Úvod ke strukturovaným kabelovým rozvodům pro LAN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minulosti byly slaboproudé rozvody v objektech určeny vždy jen pro konkrétní systém či technologii (kamerový systém, domácí telefon, spojení mezi PC – sériový kabel, spojení s tiskárnou – paralelní kabel,..).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Tyto rozvody tak byly </a:t>
            </a:r>
            <a:r>
              <a:rPr lang="cs-CZ" sz="2000" dirty="0"/>
              <a:t>vzájemně nekompatibilní</a:t>
            </a:r>
            <a:r>
              <a:rPr lang="cs-CZ" sz="2000" dirty="0" smtClean="0"/>
              <a:t>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Přenosová </a:t>
            </a:r>
            <a:r>
              <a:rPr lang="pt-BR" dirty="0"/>
              <a:t>média v </a:t>
            </a:r>
            <a:r>
              <a:rPr lang="cs-CZ" dirty="0" smtClean="0"/>
              <a:t>LAN</a:t>
            </a:r>
            <a:endParaRPr lang="cs-CZ" dirty="0"/>
          </a:p>
        </p:txBody>
      </p:sp>
      <p:pic>
        <p:nvPicPr>
          <p:cNvPr id="1026" name="Picture 2" descr="Server Room Cabling Toile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4388" y="2675713"/>
            <a:ext cx="2991470" cy="342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bdélník 7"/>
          <p:cNvSpPr/>
          <p:nvPr/>
        </p:nvSpPr>
        <p:spPr>
          <a:xfrm>
            <a:off x="72008" y="3175870"/>
            <a:ext cx="5519734" cy="3036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To neúměrné zvyšovalo nároky </a:t>
            </a:r>
            <a:r>
              <a:rPr lang="cs-CZ" sz="2000" dirty="0"/>
              <a:t>na budování, správu a dohled takovýchto </a:t>
            </a:r>
            <a:r>
              <a:rPr lang="cs-CZ" sz="2000" dirty="0" smtClean="0"/>
              <a:t>systémů.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Představa univerzálních strukturovaných </a:t>
            </a:r>
            <a:r>
              <a:rPr lang="cs-CZ" sz="2000" dirty="0"/>
              <a:t>kabelových rozvodů (</a:t>
            </a:r>
            <a:r>
              <a:rPr lang="cs-CZ" sz="2000" dirty="0" err="1"/>
              <a:t>Structured</a:t>
            </a:r>
            <a:r>
              <a:rPr lang="cs-CZ" sz="2000" dirty="0"/>
              <a:t> </a:t>
            </a:r>
            <a:r>
              <a:rPr lang="cs-CZ" sz="2000" dirty="0" err="1"/>
              <a:t>Cabling</a:t>
            </a:r>
            <a:r>
              <a:rPr lang="cs-CZ" sz="2000" dirty="0"/>
              <a:t> Systems) vznikla začátkem devadesátých let minulého století, kdy rostl zájem o instalaci moderních elektronických informačních, dohledových a jiných systémů, v nových i starých budovách. </a:t>
            </a:r>
            <a:endParaRPr lang="cs-CZ" sz="2000" dirty="0" smtClean="0">
              <a:solidFill>
                <a:srgbClr val="3C3C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35959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9039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Úvod ke strukturovaným kabelovým rozvodům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Organizací, která se začala zabývat otázkou standardizace kabelových rozvodů v komerčních budovách je </a:t>
            </a:r>
            <a:r>
              <a:rPr lang="cs-CZ" sz="2000" dirty="0">
                <a:solidFill>
                  <a:srgbClr val="C00000"/>
                </a:solidFill>
              </a:rPr>
              <a:t>TIA</a:t>
            </a:r>
            <a:r>
              <a:rPr lang="cs-CZ" sz="2000" dirty="0"/>
              <a:t> (</a:t>
            </a:r>
            <a:r>
              <a:rPr lang="cs-CZ" sz="2000" dirty="0" err="1"/>
              <a:t>Telecommunications</a:t>
            </a:r>
            <a:r>
              <a:rPr lang="cs-CZ" sz="2000" dirty="0"/>
              <a:t> </a:t>
            </a:r>
            <a:r>
              <a:rPr lang="cs-CZ" sz="2000" dirty="0" err="1"/>
              <a:t>Industry</a:t>
            </a:r>
            <a:r>
              <a:rPr lang="cs-CZ" sz="2000" dirty="0"/>
              <a:t> </a:t>
            </a:r>
            <a:r>
              <a:rPr lang="cs-CZ" sz="2000" dirty="0" err="1"/>
              <a:t>Association</a:t>
            </a:r>
            <a:r>
              <a:rPr lang="cs-CZ" sz="2000" dirty="0"/>
              <a:t>), která je součástí americké asociace </a:t>
            </a:r>
            <a:r>
              <a:rPr lang="cs-CZ" sz="2000" dirty="0">
                <a:solidFill>
                  <a:srgbClr val="C00000"/>
                </a:solidFill>
              </a:rPr>
              <a:t>EIA </a:t>
            </a:r>
            <a:r>
              <a:rPr lang="cs-CZ" sz="2000" dirty="0"/>
              <a:t>(</a:t>
            </a:r>
            <a:r>
              <a:rPr lang="cs-CZ" sz="2000" dirty="0" err="1"/>
              <a:t>Electronic</a:t>
            </a:r>
            <a:r>
              <a:rPr lang="cs-CZ" sz="2000" dirty="0"/>
              <a:t> </a:t>
            </a:r>
            <a:r>
              <a:rPr lang="cs-CZ" sz="2000" dirty="0" err="1"/>
              <a:t>Industries</a:t>
            </a:r>
            <a:r>
              <a:rPr lang="cs-CZ" sz="2000" dirty="0"/>
              <a:t> </a:t>
            </a:r>
            <a:r>
              <a:rPr lang="cs-CZ" sz="2000" dirty="0" err="1"/>
              <a:t>Alliance</a:t>
            </a:r>
            <a:r>
              <a:rPr lang="cs-CZ" sz="2000" dirty="0"/>
              <a:t>).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5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</a:t>
            </a:r>
            <a:r>
              <a:rPr lang="cs-CZ" sz="2000" dirty="0"/>
              <a:t>roce 1991 </a:t>
            </a:r>
            <a:r>
              <a:rPr lang="cs-CZ" sz="2000" dirty="0" smtClean="0"/>
              <a:t>byl vydán </a:t>
            </a:r>
            <a:r>
              <a:rPr lang="cs-CZ" sz="2000" dirty="0"/>
              <a:t>dokument pod zkratkou </a:t>
            </a:r>
            <a:r>
              <a:rPr lang="cs-CZ" sz="2000" dirty="0">
                <a:solidFill>
                  <a:srgbClr val="C00000"/>
                </a:solidFill>
              </a:rPr>
              <a:t>TIA/EIA 568 </a:t>
            </a:r>
            <a:r>
              <a:rPr lang="cs-CZ" sz="2000" dirty="0"/>
              <a:t>(</a:t>
            </a:r>
            <a:r>
              <a:rPr lang="cs-CZ" sz="2000" dirty="0" err="1"/>
              <a:t>Commercial</a:t>
            </a:r>
            <a:r>
              <a:rPr lang="cs-CZ" sz="2000" dirty="0"/>
              <a:t> </a:t>
            </a:r>
            <a:r>
              <a:rPr lang="cs-CZ" sz="2000" dirty="0" err="1"/>
              <a:t>Building</a:t>
            </a:r>
            <a:r>
              <a:rPr lang="cs-CZ" sz="2000" dirty="0"/>
              <a:t> </a:t>
            </a:r>
            <a:r>
              <a:rPr lang="cs-CZ" sz="2000" dirty="0" err="1"/>
              <a:t>Telecommunication</a:t>
            </a:r>
            <a:r>
              <a:rPr lang="cs-CZ" sz="2000" dirty="0"/>
              <a:t> </a:t>
            </a:r>
            <a:r>
              <a:rPr lang="cs-CZ" sz="2000" dirty="0" err="1"/>
              <a:t>Cabling</a:t>
            </a:r>
            <a:r>
              <a:rPr lang="cs-CZ" sz="2000" dirty="0"/>
              <a:t> Standard</a:t>
            </a:r>
            <a:r>
              <a:rPr lang="cs-CZ" sz="2000" dirty="0" smtClean="0"/>
              <a:t>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5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Dokument obsahuje definici základních funkčních prvků </a:t>
            </a:r>
            <a:r>
              <a:rPr lang="cs-CZ" sz="2000" dirty="0"/>
              <a:t>strukturovaného kabelového rozvodu určeného pro telekomunikační účely v komerčních budovách.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5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Tento </a:t>
            </a:r>
            <a:r>
              <a:rPr lang="cs-CZ" sz="2000" dirty="0"/>
              <a:t>standard posléze získal dostatečnou podporu, aby se stal standardem mezinárodním, schváleným následně na půdě </a:t>
            </a:r>
            <a:r>
              <a:rPr lang="cs-CZ" sz="2000" dirty="0">
                <a:solidFill>
                  <a:srgbClr val="C00000"/>
                </a:solidFill>
              </a:rPr>
              <a:t>ISO</a:t>
            </a:r>
            <a:r>
              <a:rPr lang="cs-CZ" sz="2000" dirty="0"/>
              <a:t> (International </a:t>
            </a:r>
            <a:r>
              <a:rPr lang="cs-CZ" sz="2000" dirty="0" err="1"/>
              <a:t>Organization</a:t>
            </a:r>
            <a:r>
              <a:rPr lang="cs-CZ" sz="2000" dirty="0"/>
              <a:t> </a:t>
            </a:r>
            <a:r>
              <a:rPr lang="cs-CZ" sz="2000" dirty="0" err="1"/>
              <a:t>for</a:t>
            </a:r>
            <a:r>
              <a:rPr lang="cs-CZ" sz="2000" dirty="0"/>
              <a:t> </a:t>
            </a:r>
            <a:r>
              <a:rPr lang="cs-CZ" sz="2000" dirty="0" err="1"/>
              <a:t>Standardization</a:t>
            </a:r>
            <a:r>
              <a:rPr lang="cs-CZ" sz="2000" dirty="0"/>
              <a:t>) a IEC (International </a:t>
            </a:r>
            <a:r>
              <a:rPr lang="cs-CZ" sz="2000" dirty="0" err="1"/>
              <a:t>Engineering</a:t>
            </a:r>
            <a:r>
              <a:rPr lang="cs-CZ" sz="2000" dirty="0"/>
              <a:t> </a:t>
            </a:r>
            <a:r>
              <a:rPr lang="cs-CZ" sz="2000" dirty="0" err="1"/>
              <a:t>Consortium</a:t>
            </a:r>
            <a:r>
              <a:rPr lang="cs-CZ" sz="2000" dirty="0"/>
              <a:t>), kde je znám pod označením ISO/IEC 11801</a:t>
            </a:r>
            <a:r>
              <a:rPr lang="cs-CZ" sz="2000" dirty="0" smtClean="0"/>
              <a:t>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Přenosová </a:t>
            </a:r>
            <a:r>
              <a:rPr lang="pt-BR" dirty="0"/>
              <a:t>média v </a:t>
            </a:r>
            <a:r>
              <a:rPr lang="cs-CZ" dirty="0" smtClean="0"/>
              <a:t>LAN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201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Úvod ke strukturovaným kabelovým rozvodům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 základním dokumentu </a:t>
            </a:r>
            <a:r>
              <a:rPr lang="cs-CZ" sz="2000" dirty="0" smtClean="0">
                <a:solidFill>
                  <a:srgbClr val="C00000"/>
                </a:solidFill>
              </a:rPr>
              <a:t>TIA/EIA </a:t>
            </a:r>
            <a:r>
              <a:rPr lang="cs-CZ" sz="2000" dirty="0">
                <a:solidFill>
                  <a:srgbClr val="C00000"/>
                </a:solidFill>
              </a:rPr>
              <a:t>568 </a:t>
            </a:r>
            <a:r>
              <a:rPr lang="cs-CZ" sz="2000" dirty="0" smtClean="0"/>
              <a:t>následovaly postupně další normy z </a:t>
            </a:r>
            <a:r>
              <a:rPr lang="cs-CZ" sz="2000" dirty="0"/>
              <a:t>nichž </a:t>
            </a:r>
            <a:r>
              <a:rPr lang="cs-CZ" sz="2000" dirty="0" smtClean="0"/>
              <a:t>nejdůležitější jsou: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TIA/EIA-569-A-1995 </a:t>
            </a:r>
            <a:r>
              <a:rPr lang="cs-CZ" sz="2000" dirty="0"/>
              <a:t>specifikuje požadavky kladené na telekomunikační prostory a dále na systém pokládky a instalace kabelů v budovách</a:t>
            </a:r>
            <a:r>
              <a:rPr lang="cs-CZ" sz="2000" dirty="0" smtClean="0"/>
              <a:t>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TIA/EIA-570-A-1998 </a:t>
            </a:r>
            <a:r>
              <a:rPr lang="cs-CZ" sz="2000" dirty="0"/>
              <a:t>definuje požadavky kabelových rozvodů v domácích rozvodech (</a:t>
            </a:r>
            <a:r>
              <a:rPr lang="cs-CZ" sz="2000" dirty="0" err="1"/>
              <a:t>residential</a:t>
            </a:r>
            <a:r>
              <a:rPr lang="cs-CZ" sz="2000" dirty="0"/>
              <a:t> </a:t>
            </a:r>
            <a:r>
              <a:rPr lang="cs-CZ" sz="2000" dirty="0" err="1"/>
              <a:t>building</a:t>
            </a:r>
            <a:r>
              <a:rPr lang="cs-CZ" sz="2000" dirty="0" smtClean="0"/>
              <a:t>).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TIA/EIA-606-1994 </a:t>
            </a:r>
            <a:r>
              <a:rPr lang="cs-CZ" sz="2000" dirty="0"/>
              <a:t>definuje zásady správy a administrace telekomunikační </a:t>
            </a:r>
            <a:r>
              <a:rPr lang="cs-CZ" sz="2000" dirty="0" smtClean="0"/>
              <a:t>infrastruktury.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TIA/EIA-607-1995 </a:t>
            </a:r>
            <a:r>
              <a:rPr lang="cs-CZ" sz="2000" dirty="0"/>
              <a:t>řeší problematikou uzemnění a stínění sdělovacích kabelů v souvislosti se silovými rozvody.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Přenosová </a:t>
            </a:r>
            <a:r>
              <a:rPr lang="pt-BR" dirty="0"/>
              <a:t>média v </a:t>
            </a:r>
            <a:r>
              <a:rPr lang="cs-CZ" dirty="0" smtClean="0"/>
              <a:t>LAN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3891791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1649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Základní </a:t>
            </a:r>
            <a:r>
              <a:rPr lang="cs-CZ" sz="2000" b="1" dirty="0">
                <a:solidFill>
                  <a:srgbClr val="C00000"/>
                </a:solidFill>
              </a:rPr>
              <a:t>struktura kabelových rozvodů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Strukturované kabelové rozvody vycházejí ze základní myšlenky, že se celý systém rozvodu složí z přesně definovaných funkčních bloků, jež jsou uspořádány v určité hierarchii a které jsou vzájemně kompatibilní</a:t>
            </a:r>
            <a:r>
              <a:rPr lang="cs-CZ" sz="2000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Podle určení a typu prostor se dělí rozvody do tří skupin: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kancelářské </a:t>
            </a:r>
            <a:r>
              <a:rPr lang="cs-CZ" sz="2000" dirty="0"/>
              <a:t>a obchodní prostory,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průmyslové </a:t>
            </a:r>
            <a:r>
              <a:rPr lang="cs-CZ" sz="2000" dirty="0"/>
              <a:t>prostory (výrobní haly, provozy),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domácí </a:t>
            </a:r>
            <a:r>
              <a:rPr lang="cs-CZ" sz="2000" dirty="0"/>
              <a:t>rozvody.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Přenosová </a:t>
            </a:r>
            <a:r>
              <a:rPr lang="pt-BR" dirty="0"/>
              <a:t>média v </a:t>
            </a:r>
            <a:r>
              <a:rPr lang="cs-CZ" dirty="0" smtClean="0"/>
              <a:t>LAN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29246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Základní </a:t>
            </a:r>
            <a:r>
              <a:rPr lang="cs-CZ" sz="2000" b="1" dirty="0">
                <a:solidFill>
                  <a:srgbClr val="C00000"/>
                </a:solidFill>
              </a:rPr>
              <a:t>struktura kabelových rozvodů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Strukturovaný kabelový rozvod se skládá z dílčích komponent</a:t>
            </a:r>
            <a:r>
              <a:rPr lang="cs-CZ" sz="2000" dirty="0" smtClean="0"/>
              <a:t>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Rozvaděč </a:t>
            </a:r>
            <a:r>
              <a:rPr lang="cs-CZ" sz="2000" dirty="0"/>
              <a:t>areálu budov – </a:t>
            </a:r>
            <a:r>
              <a:rPr lang="cs-CZ" sz="2000" dirty="0">
                <a:solidFill>
                  <a:srgbClr val="C00000"/>
                </a:solidFill>
              </a:rPr>
              <a:t>CD</a:t>
            </a:r>
            <a:r>
              <a:rPr lang="cs-CZ" sz="2000" dirty="0"/>
              <a:t> (</a:t>
            </a:r>
            <a:r>
              <a:rPr lang="cs-CZ" sz="2000" dirty="0" err="1"/>
              <a:t>Campus</a:t>
            </a:r>
            <a:r>
              <a:rPr lang="cs-CZ" sz="2000" dirty="0"/>
              <a:t> Distributor</a:t>
            </a:r>
            <a:r>
              <a:rPr lang="cs-CZ" sz="2000" dirty="0" smtClean="0"/>
              <a:t>) – to jsou v podstatě páteřní </a:t>
            </a:r>
            <a:r>
              <a:rPr lang="cs-CZ" sz="2000" dirty="0"/>
              <a:t>rozvody v areálu </a:t>
            </a:r>
            <a:r>
              <a:rPr lang="cs-CZ" sz="2000" dirty="0" smtClean="0"/>
              <a:t>školy/firmy mezi jednotlivými budovami.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Hlavní </a:t>
            </a:r>
            <a:r>
              <a:rPr lang="cs-CZ" sz="2000" dirty="0"/>
              <a:t>rozvaděč budovy – </a:t>
            </a:r>
            <a:r>
              <a:rPr lang="cs-CZ" sz="2000" dirty="0">
                <a:solidFill>
                  <a:srgbClr val="C00000"/>
                </a:solidFill>
              </a:rPr>
              <a:t>BD</a:t>
            </a:r>
            <a:r>
              <a:rPr lang="cs-CZ" sz="2000" dirty="0"/>
              <a:t> (</a:t>
            </a:r>
            <a:r>
              <a:rPr lang="cs-CZ" sz="2000" dirty="0" err="1"/>
              <a:t>Building</a:t>
            </a:r>
            <a:r>
              <a:rPr lang="cs-CZ" sz="2000" dirty="0"/>
              <a:t> </a:t>
            </a:r>
            <a:r>
              <a:rPr lang="cs-CZ" sz="2000" dirty="0" smtClean="0"/>
              <a:t>Distributor) – což jsou páteřní </a:t>
            </a:r>
            <a:r>
              <a:rPr lang="cs-CZ" sz="2000" dirty="0"/>
              <a:t>kabelové rozvody v budově, někdy nazývané také jako vertikální systém kabelových rozvodů (</a:t>
            </a:r>
            <a:r>
              <a:rPr lang="cs-CZ" sz="2000" dirty="0" err="1"/>
              <a:t>vertical</a:t>
            </a:r>
            <a:r>
              <a:rPr lang="cs-CZ" sz="2000" dirty="0"/>
              <a:t> </a:t>
            </a:r>
            <a:r>
              <a:rPr lang="cs-CZ" sz="2000" dirty="0" err="1"/>
              <a:t>cabling</a:t>
            </a:r>
            <a:r>
              <a:rPr lang="cs-CZ" sz="2000" dirty="0"/>
              <a:t>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Přenosová </a:t>
            </a:r>
            <a:r>
              <a:rPr lang="pt-BR" dirty="0"/>
              <a:t>média v </a:t>
            </a:r>
            <a:r>
              <a:rPr lang="cs-CZ" dirty="0" smtClean="0"/>
              <a:t>LAN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6024" y="4141393"/>
            <a:ext cx="5396604" cy="2127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60993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5432" y="4501697"/>
            <a:ext cx="5069648" cy="1998634"/>
          </a:xfrm>
          <a:prstGeom prst="rect">
            <a:avLst/>
          </a:prstGeo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606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Základní </a:t>
            </a:r>
            <a:r>
              <a:rPr lang="cs-CZ" sz="2000" b="1" dirty="0">
                <a:solidFill>
                  <a:srgbClr val="C00000"/>
                </a:solidFill>
              </a:rPr>
              <a:t>struktura kabelových rozvodů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Dále se strukturovaný </a:t>
            </a:r>
            <a:r>
              <a:rPr lang="cs-CZ" sz="2000" dirty="0"/>
              <a:t>kabelový rozvod se skládá </a:t>
            </a:r>
            <a:r>
              <a:rPr lang="cs-CZ" sz="2000" dirty="0" smtClean="0"/>
              <a:t>z: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Rozvaděč </a:t>
            </a:r>
            <a:r>
              <a:rPr lang="cs-CZ" sz="2000" dirty="0"/>
              <a:t>jednoho podlaží či patra budovy – </a:t>
            </a:r>
            <a:r>
              <a:rPr lang="cs-CZ" sz="2000" dirty="0">
                <a:solidFill>
                  <a:srgbClr val="C00000"/>
                </a:solidFill>
              </a:rPr>
              <a:t>FD</a:t>
            </a:r>
            <a:r>
              <a:rPr lang="cs-CZ" sz="2000" dirty="0"/>
              <a:t> (</a:t>
            </a:r>
            <a:r>
              <a:rPr lang="cs-CZ" sz="2000" dirty="0" err="1"/>
              <a:t>Floor</a:t>
            </a:r>
            <a:r>
              <a:rPr lang="cs-CZ" sz="2000" dirty="0"/>
              <a:t> Distributor</a:t>
            </a:r>
            <a:r>
              <a:rPr lang="cs-CZ" sz="2000" dirty="0" smtClean="0"/>
              <a:t>) – což jsou horizontální </a:t>
            </a:r>
            <a:r>
              <a:rPr lang="cs-CZ" sz="2000" dirty="0"/>
              <a:t>kabelové rozvody v rámci jednoho podlaží budovy (</a:t>
            </a:r>
            <a:r>
              <a:rPr lang="cs-CZ" sz="2000" dirty="0" err="1"/>
              <a:t>horizontal</a:t>
            </a:r>
            <a:r>
              <a:rPr lang="cs-CZ" sz="2000" dirty="0"/>
              <a:t> </a:t>
            </a:r>
            <a:r>
              <a:rPr lang="cs-CZ" sz="2000" dirty="0" err="1"/>
              <a:t>cabling</a:t>
            </a:r>
            <a:r>
              <a:rPr lang="cs-CZ" sz="2000" dirty="0"/>
              <a:t>).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Konsolidační </a:t>
            </a:r>
            <a:r>
              <a:rPr lang="cs-CZ" sz="2000" dirty="0"/>
              <a:t>propojovací bod – </a:t>
            </a:r>
            <a:r>
              <a:rPr lang="cs-CZ" sz="2000" dirty="0">
                <a:solidFill>
                  <a:srgbClr val="C00000"/>
                </a:solidFill>
              </a:rPr>
              <a:t>CP</a:t>
            </a:r>
            <a:r>
              <a:rPr lang="cs-CZ" sz="2000" dirty="0"/>
              <a:t> (</a:t>
            </a:r>
            <a:r>
              <a:rPr lang="cs-CZ" sz="2000" dirty="0" err="1"/>
              <a:t>Consolidation</a:t>
            </a:r>
            <a:r>
              <a:rPr lang="cs-CZ" sz="2000" dirty="0"/>
              <a:t> point</a:t>
            </a:r>
            <a:r>
              <a:rPr lang="cs-CZ" sz="2000" dirty="0" smtClean="0"/>
              <a:t>) – to je dodatečný slučovací či propojovací bod (místnost) pro vyšší flexibilitu ve vzájemném propojování koncových stanic.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Pracovní </a:t>
            </a:r>
            <a:r>
              <a:rPr lang="cs-CZ" sz="2000" dirty="0"/>
              <a:t>prostor uživatele (</a:t>
            </a:r>
            <a:r>
              <a:rPr lang="cs-CZ" sz="2000" dirty="0" err="1"/>
              <a:t>work</a:t>
            </a:r>
            <a:r>
              <a:rPr lang="cs-CZ" sz="2000" dirty="0"/>
              <a:t> area</a:t>
            </a:r>
            <a:r>
              <a:rPr lang="cs-CZ" sz="2000" dirty="0" smtClean="0"/>
              <a:t>) – ohraničeno uživatelskou datovou zásuvkou </a:t>
            </a:r>
            <a:r>
              <a:rPr lang="cs-CZ" sz="2000" dirty="0"/>
              <a:t>– </a:t>
            </a:r>
            <a:r>
              <a:rPr lang="cs-CZ" sz="2000" dirty="0">
                <a:solidFill>
                  <a:srgbClr val="C00000"/>
                </a:solidFill>
              </a:rPr>
              <a:t>TO</a:t>
            </a:r>
            <a:r>
              <a:rPr lang="cs-CZ" sz="2000" dirty="0"/>
              <a:t> (</a:t>
            </a:r>
            <a:r>
              <a:rPr lang="cs-CZ" sz="2000" dirty="0" err="1"/>
              <a:t>Telecommunication</a:t>
            </a:r>
            <a:r>
              <a:rPr lang="cs-CZ" sz="2000" dirty="0"/>
              <a:t> </a:t>
            </a:r>
            <a:r>
              <a:rPr lang="cs-CZ" sz="2000" dirty="0" err="1"/>
              <a:t>Outlet</a:t>
            </a:r>
            <a:r>
              <a:rPr lang="cs-CZ" sz="2000" dirty="0"/>
              <a:t>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Přenosová </a:t>
            </a:r>
            <a:r>
              <a:rPr lang="pt-BR" dirty="0"/>
              <a:t>média v </a:t>
            </a:r>
            <a:r>
              <a:rPr lang="cs-CZ" dirty="0" smtClean="0"/>
              <a:t>LAN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232025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zentace_sabl.potx" id="{271F4CB8-F24E-4458-B38A-BF566D5885B7}" vid="{8FAC8E7A-956D-4D09-8F27-E5520C7274CB}"/>
    </a:ext>
  </a:ext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Prezentace_sabl</Template>
  <TotalTime>0</TotalTime>
  <Words>2495</Words>
  <Application>Microsoft Office PowerPoint</Application>
  <PresentationFormat>Předvádění na obrazovce (4:3)</PresentationFormat>
  <Paragraphs>523</Paragraphs>
  <Slides>30</Slides>
  <Notes>28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30</vt:i4>
      </vt:variant>
    </vt:vector>
  </HeadingPairs>
  <TitlesOfParts>
    <vt:vector size="36" baseType="lpstr">
      <vt:lpstr>Arial</vt:lpstr>
      <vt:lpstr>Calibri</vt:lpstr>
      <vt:lpstr>Symbol</vt:lpstr>
      <vt:lpstr>Times New Roman</vt:lpstr>
      <vt:lpstr>Wingdings</vt:lpstr>
      <vt:lpstr>Mustr_prezentace_OPPA</vt:lpstr>
      <vt:lpstr>Prezentace aplikace PowerPoint</vt:lpstr>
      <vt:lpstr>Přenosová média v LAN</vt:lpstr>
      <vt:lpstr>Přenosová média v LAN</vt:lpstr>
      <vt:lpstr>Přenosová média v LAN</vt:lpstr>
      <vt:lpstr>Přenosová média v LAN</vt:lpstr>
      <vt:lpstr>Přenosová média v LAN</vt:lpstr>
      <vt:lpstr>Přenosová média v LAN</vt:lpstr>
      <vt:lpstr>Přenosová média v LAN</vt:lpstr>
      <vt:lpstr>Přenosová média v LAN</vt:lpstr>
      <vt:lpstr>Přenosová média v LAN</vt:lpstr>
      <vt:lpstr>Přenosová média v LAN</vt:lpstr>
      <vt:lpstr>Přenosová média v LAN</vt:lpstr>
      <vt:lpstr>Přenosová média v LAN</vt:lpstr>
      <vt:lpstr>Přenosová média v LAN</vt:lpstr>
      <vt:lpstr>Přenosová média v LAN</vt:lpstr>
      <vt:lpstr>Přenosová média v LAN</vt:lpstr>
      <vt:lpstr>Přenosová média v LAN</vt:lpstr>
      <vt:lpstr>Přenosová média v LAN</vt:lpstr>
      <vt:lpstr>Přenosová média v LAN</vt:lpstr>
      <vt:lpstr>Úvod do přenosových medií pro telekomunikace</vt:lpstr>
      <vt:lpstr>Úvod do přenosových medií pro telekomunikace</vt:lpstr>
      <vt:lpstr>Úvod do přenosových medií pro telekomunikace</vt:lpstr>
      <vt:lpstr>Úvod do přenosových medií pro telekomunikace</vt:lpstr>
      <vt:lpstr>Přenosová média v LAN</vt:lpstr>
      <vt:lpstr>Přenosová média v LAN</vt:lpstr>
      <vt:lpstr>Přenosová média v LAN</vt:lpstr>
      <vt:lpstr>Přenosová média v LAN</vt:lpstr>
      <vt:lpstr>Přenosová média v LAN</vt:lpstr>
      <vt:lpstr>Přenosová média v LAN</vt:lpstr>
      <vt:lpstr>Prezentace aplikace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2015-01-31T01:19:07Z</dcterms:created>
  <dcterms:modified xsi:type="dcterms:W3CDTF">2015-01-31T01:19:10Z</dcterms:modified>
</cp:coreProperties>
</file>