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3"/>
  </p:notesMasterIdLst>
  <p:handoutMasterIdLst>
    <p:handoutMasterId r:id="rId24"/>
  </p:handoutMasterIdLst>
  <p:sldIdLst>
    <p:sldId id="270" r:id="rId2"/>
    <p:sldId id="291" r:id="rId3"/>
    <p:sldId id="290" r:id="rId4"/>
    <p:sldId id="292" r:id="rId5"/>
    <p:sldId id="293" r:id="rId6"/>
    <p:sldId id="297" r:id="rId7"/>
    <p:sldId id="298" r:id="rId8"/>
    <p:sldId id="294" r:id="rId9"/>
    <p:sldId id="299" r:id="rId10"/>
    <p:sldId id="295" r:id="rId11"/>
    <p:sldId id="300" r:id="rId12"/>
    <p:sldId id="296" r:id="rId13"/>
    <p:sldId id="302" r:id="rId14"/>
    <p:sldId id="301" r:id="rId15"/>
    <p:sldId id="303" r:id="rId16"/>
    <p:sldId id="304" r:id="rId17"/>
    <p:sldId id="305" r:id="rId18"/>
    <p:sldId id="307" r:id="rId19"/>
    <p:sldId id="306" r:id="rId20"/>
    <p:sldId id="308" r:id="rId21"/>
    <p:sldId id="280" r:id="rId22"/>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8C"/>
    <a:srgbClr val="D42E12"/>
    <a:srgbClr val="F7D4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yl Světlá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Styl s motivem 1 – zvýraznění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7" autoAdjust="0"/>
    <p:restoredTop sz="80756" autoAdjust="0"/>
  </p:normalViewPr>
  <p:slideViewPr>
    <p:cSldViewPr snapToGrid="0" snapToObjects="1">
      <p:cViewPr varScale="1">
        <p:scale>
          <a:sx n="86" d="100"/>
          <a:sy n="86" d="100"/>
        </p:scale>
        <p:origin x="145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2334752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149007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2467644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3792705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2498008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3816452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3448399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17</a:t>
            </a:fld>
            <a:endParaRPr lang="cs-CZ"/>
          </a:p>
        </p:txBody>
      </p:sp>
    </p:spTree>
    <p:extLst>
      <p:ext uri="{BB962C8B-B14F-4D97-AF65-F5344CB8AC3E}">
        <p14:creationId xmlns:p14="http://schemas.microsoft.com/office/powerpoint/2010/main" val="3813075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18</a:t>
            </a:fld>
            <a:endParaRPr lang="cs-CZ"/>
          </a:p>
        </p:txBody>
      </p:sp>
    </p:spTree>
    <p:extLst>
      <p:ext uri="{BB962C8B-B14F-4D97-AF65-F5344CB8AC3E}">
        <p14:creationId xmlns:p14="http://schemas.microsoft.com/office/powerpoint/2010/main" val="264770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19</a:t>
            </a:fld>
            <a:endParaRPr lang="cs-CZ"/>
          </a:p>
        </p:txBody>
      </p:sp>
    </p:spTree>
    <p:extLst>
      <p:ext uri="{BB962C8B-B14F-4D97-AF65-F5344CB8AC3E}">
        <p14:creationId xmlns:p14="http://schemas.microsoft.com/office/powerpoint/2010/main" val="1180229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20</a:t>
            </a:fld>
            <a:endParaRPr lang="cs-CZ"/>
          </a:p>
        </p:txBody>
      </p:sp>
    </p:spTree>
    <p:extLst>
      <p:ext uri="{BB962C8B-B14F-4D97-AF65-F5344CB8AC3E}">
        <p14:creationId xmlns:p14="http://schemas.microsoft.com/office/powerpoint/2010/main" val="2673214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6419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1130082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1629623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958659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705946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1506197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655317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20426440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01883"/>
            <a:ext cx="7651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a:solidFill>
                  <a:schemeClr val="bg1"/>
                </a:solidFill>
              </a:rPr>
              <a:t>Protokol RTP </a:t>
            </a:r>
            <a:r>
              <a:rPr lang="cs-CZ" sz="4000" b="1" dirty="0" smtClean="0">
                <a:solidFill>
                  <a:schemeClr val="bg1"/>
                </a:solidFill>
              </a:rPr>
              <a:t>a SIP pro </a:t>
            </a:r>
            <a:r>
              <a:rPr lang="cs-CZ" sz="4000" b="1" dirty="0" err="1">
                <a:solidFill>
                  <a:schemeClr val="bg1"/>
                </a:solidFill>
              </a:rPr>
              <a:t>VoIP</a:t>
            </a:r>
            <a:endParaRPr lang="cs-CZ" sz="4000" b="1" dirty="0">
              <a:solidFill>
                <a:schemeClr val="bg1"/>
              </a:solidFill>
            </a:endParaRP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
        <p:nvSpPr>
          <p:cNvPr id="3" name="Obdélník 2"/>
          <p:cNvSpPr/>
          <p:nvPr/>
        </p:nvSpPr>
        <p:spPr>
          <a:xfrm>
            <a:off x="2286000" y="3105835"/>
            <a:ext cx="4572000" cy="646331"/>
          </a:xfrm>
          <a:prstGeom prst="rect">
            <a:avLst/>
          </a:prstGeom>
        </p:spPr>
        <p:txBody>
          <a:bodyPr>
            <a:spAutoFit/>
          </a:bodyPr>
          <a:lstStyle/>
          <a:p>
            <a:r>
              <a:rPr lang="cs-CZ" dirty="0"/>
              <a:t>https://www.youtube.com/watch?v=JJe8j-zem3Q</a:t>
            </a:r>
          </a:p>
        </p:txBody>
      </p:sp>
      <p:sp>
        <p:nvSpPr>
          <p:cNvPr id="9" name="Text Box 5"/>
          <p:cNvSpPr txBox="1">
            <a:spLocks noChangeArrowheads="1"/>
          </p:cNvSpPr>
          <p:nvPr/>
        </p:nvSpPr>
        <p:spPr bwMode="auto">
          <a:xfrm>
            <a:off x="8514110" y="6563479"/>
            <a:ext cx="62989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cs-CZ" sz="900" b="1" dirty="0" smtClean="0">
                <a:solidFill>
                  <a:srgbClr val="D42E12"/>
                </a:solidFill>
              </a:rPr>
              <a:t>v1.1</a:t>
            </a:r>
            <a:endParaRPr lang="cs-CZ" sz="900" b="1" dirty="0">
              <a:solidFill>
                <a:schemeClr val="bg1"/>
              </a:solidFill>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4128" y="1351298"/>
            <a:ext cx="9036496" cy="4411464"/>
          </a:xfrm>
          <a:prstGeom prst="rect">
            <a:avLst/>
          </a:prstGeom>
        </p:spPr>
        <p:txBody>
          <a:bodyPr wrap="square">
            <a:spAutoFit/>
          </a:bodyPr>
          <a:lstStyle/>
          <a:p>
            <a:pPr>
              <a:spcAft>
                <a:spcPts val="200"/>
              </a:spcAft>
            </a:pPr>
            <a:r>
              <a:rPr lang="cs-CZ" sz="2000" b="1" dirty="0" smtClean="0">
                <a:solidFill>
                  <a:srgbClr val="C00000"/>
                </a:solidFill>
              </a:rPr>
              <a:t>Protokol RTCP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solidFill>
                  <a:srgbClr val="C00000"/>
                </a:solidFill>
              </a:rPr>
              <a:t>RTCP</a:t>
            </a:r>
            <a:r>
              <a:rPr lang="cs-CZ" sz="2000" dirty="0"/>
              <a:t> (Real-</a:t>
            </a:r>
            <a:r>
              <a:rPr lang="cs-CZ" sz="2000" dirty="0" err="1"/>
              <a:t>time</a:t>
            </a:r>
            <a:r>
              <a:rPr lang="cs-CZ" sz="2000" dirty="0"/>
              <a:t> Transport </a:t>
            </a:r>
            <a:r>
              <a:rPr lang="cs-CZ" sz="2000" dirty="0" err="1"/>
              <a:t>Control</a:t>
            </a:r>
            <a:r>
              <a:rPr lang="cs-CZ" sz="2000" dirty="0"/>
              <a:t> </a:t>
            </a:r>
            <a:r>
              <a:rPr lang="cs-CZ" sz="2000" dirty="0" err="1"/>
              <a:t>Protocol</a:t>
            </a:r>
            <a:r>
              <a:rPr lang="cs-CZ" sz="2000" dirty="0"/>
              <a:t>) je protokolem, jehož účelem je </a:t>
            </a:r>
            <a:r>
              <a:rPr lang="cs-CZ" sz="2000" dirty="0">
                <a:solidFill>
                  <a:srgbClr val="C00000"/>
                </a:solidFill>
              </a:rPr>
              <a:t>sledování kvality přenosu </a:t>
            </a:r>
            <a:r>
              <a:rPr lang="cs-CZ" sz="2000" dirty="0"/>
              <a:t>dat přenášených prostřednictvím protokolu RTP.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Hlavními úkoly RTCP je:</a:t>
            </a:r>
          </a:p>
          <a:p>
            <a:pPr marL="742950" lvl="2" indent="-285750">
              <a:spcAft>
                <a:spcPts val="200"/>
              </a:spcAft>
              <a:buFont typeface="Arial" pitchFamily="34" charset="0"/>
              <a:buChar char="•"/>
            </a:pPr>
            <a:r>
              <a:rPr lang="cs-CZ" sz="2000" dirty="0" smtClean="0"/>
              <a:t>informace o kvalitě vysílaných dat,</a:t>
            </a:r>
          </a:p>
          <a:p>
            <a:pPr marL="742950" lvl="2" indent="-285750">
              <a:spcAft>
                <a:spcPts val="200"/>
              </a:spcAft>
              <a:buFont typeface="Arial" pitchFamily="34" charset="0"/>
              <a:buChar char="•"/>
            </a:pPr>
            <a:r>
              <a:rPr lang="cs-CZ" sz="2000" dirty="0" smtClean="0"/>
              <a:t>identifikace zdroje RTP pokud při přenosu využívá více datových toků,</a:t>
            </a:r>
          </a:p>
          <a:p>
            <a:pPr marL="742950" lvl="2" indent="-285750">
              <a:spcAft>
                <a:spcPts val="200"/>
              </a:spcAft>
              <a:buFont typeface="Arial" pitchFamily="34" charset="0"/>
              <a:buChar char="•"/>
            </a:pPr>
            <a:r>
              <a:rPr lang="cs-CZ" sz="2000" dirty="0" smtClean="0"/>
              <a:t>synchronizace při přenosu více datových toků,</a:t>
            </a:r>
          </a:p>
          <a:p>
            <a:pPr marL="742950" lvl="2" indent="-285750">
              <a:spcAft>
                <a:spcPts val="200"/>
              </a:spcAft>
              <a:buFont typeface="Arial" pitchFamily="34" charset="0"/>
              <a:buChar char="•"/>
            </a:pPr>
            <a:r>
              <a:rPr lang="cs-CZ" sz="2000" dirty="0" smtClean="0"/>
              <a:t>řízení četnosti vysílání datových zpráv RTCP v závislosti na parametrech datového spoje.</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RTCP tedy </a:t>
            </a:r>
            <a:r>
              <a:rPr lang="cs-CZ" sz="2000" dirty="0">
                <a:solidFill>
                  <a:srgbClr val="C00000"/>
                </a:solidFill>
              </a:rPr>
              <a:t>nepřenáší </a:t>
            </a:r>
            <a:r>
              <a:rPr lang="cs-CZ" sz="2000" dirty="0" smtClean="0">
                <a:solidFill>
                  <a:srgbClr val="C00000"/>
                </a:solidFill>
              </a:rPr>
              <a:t>uživatelská </a:t>
            </a:r>
            <a:r>
              <a:rPr lang="cs-CZ" sz="2000" dirty="0">
                <a:solidFill>
                  <a:srgbClr val="C00000"/>
                </a:solidFill>
              </a:rPr>
              <a:t>data</a:t>
            </a:r>
            <a:r>
              <a:rPr lang="cs-CZ" sz="2000" dirty="0"/>
              <a:t>, ale pouze periodicky vysílá kontrolní data všem účastníkům účastnících se komunikace</a:t>
            </a:r>
            <a:r>
              <a:rPr lang="cs-CZ" sz="2000" dirty="0" smtClean="0"/>
              <a:t>.</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3096682038"/>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65419" y="1351298"/>
            <a:ext cx="9036496" cy="4929555"/>
          </a:xfrm>
          <a:prstGeom prst="rect">
            <a:avLst/>
          </a:prstGeom>
        </p:spPr>
        <p:txBody>
          <a:bodyPr wrap="square">
            <a:spAutoFit/>
          </a:bodyPr>
          <a:lstStyle/>
          <a:p>
            <a:pPr>
              <a:spcAft>
                <a:spcPts val="200"/>
              </a:spcAft>
            </a:pPr>
            <a:r>
              <a:rPr lang="cs-CZ" sz="2000" b="1" dirty="0" smtClean="0">
                <a:solidFill>
                  <a:srgbClr val="C00000"/>
                </a:solidFill>
              </a:rPr>
              <a:t>Protokol RTCP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Na </a:t>
            </a:r>
            <a:r>
              <a:rPr lang="cs-CZ" sz="2000" dirty="0"/>
              <a:t>základě příjmu kontrolních dat jsou a mohou být vyhodnocovány následující parametry</a:t>
            </a:r>
            <a:r>
              <a:rPr lang="cs-CZ" sz="2000" dirty="0" smtClean="0"/>
              <a:t>:</a:t>
            </a:r>
          </a:p>
          <a:p>
            <a:pPr marL="285750" lvl="1" indent="-285750">
              <a:spcAft>
                <a:spcPts val="200"/>
              </a:spcAft>
              <a:buFont typeface="Arial" pitchFamily="34" charset="0"/>
              <a:buChar char="•"/>
            </a:pPr>
            <a:endParaRPr lang="cs-CZ" sz="800" dirty="0"/>
          </a:p>
          <a:p>
            <a:pPr marL="742950" lvl="2" indent="-285750">
              <a:spcAft>
                <a:spcPts val="200"/>
              </a:spcAft>
              <a:buFont typeface="Arial" pitchFamily="34" charset="0"/>
              <a:buChar char="•"/>
            </a:pPr>
            <a:r>
              <a:rPr lang="cs-CZ" sz="2000" dirty="0" smtClean="0">
                <a:solidFill>
                  <a:srgbClr val="C00000"/>
                </a:solidFill>
              </a:rPr>
              <a:t>zpoždění</a:t>
            </a:r>
            <a:r>
              <a:rPr lang="cs-CZ" sz="2000" dirty="0" smtClean="0"/>
              <a:t> </a:t>
            </a:r>
            <a:r>
              <a:rPr lang="cs-CZ" sz="2000" dirty="0"/>
              <a:t>(</a:t>
            </a:r>
            <a:r>
              <a:rPr lang="cs-CZ" sz="2000" dirty="0" err="1"/>
              <a:t>Delay</a:t>
            </a:r>
            <a:r>
              <a:rPr lang="cs-CZ" sz="2000" dirty="0" smtClean="0"/>
              <a:t>),</a:t>
            </a:r>
            <a:endParaRPr lang="cs-CZ" sz="2000" dirty="0"/>
          </a:p>
          <a:p>
            <a:pPr marL="742950" lvl="2" indent="-285750">
              <a:spcAft>
                <a:spcPts val="200"/>
              </a:spcAft>
              <a:buFont typeface="Arial" pitchFamily="34" charset="0"/>
              <a:buChar char="•"/>
            </a:pPr>
            <a:r>
              <a:rPr lang="cs-CZ" sz="2000" dirty="0" smtClean="0">
                <a:solidFill>
                  <a:srgbClr val="C00000"/>
                </a:solidFill>
              </a:rPr>
              <a:t>kolísání </a:t>
            </a:r>
            <a:r>
              <a:rPr lang="cs-CZ" sz="2000" dirty="0">
                <a:solidFill>
                  <a:srgbClr val="C00000"/>
                </a:solidFill>
              </a:rPr>
              <a:t>zpoždění</a:t>
            </a:r>
            <a:r>
              <a:rPr lang="cs-CZ" sz="2000" dirty="0"/>
              <a:t> (</a:t>
            </a:r>
            <a:r>
              <a:rPr lang="cs-CZ" sz="2000" dirty="0" err="1"/>
              <a:t>Delay</a:t>
            </a:r>
            <a:r>
              <a:rPr lang="cs-CZ" sz="2000" dirty="0"/>
              <a:t> </a:t>
            </a:r>
            <a:r>
              <a:rPr lang="cs-CZ" sz="2000" dirty="0" err="1"/>
              <a:t>Variation</a:t>
            </a:r>
            <a:r>
              <a:rPr lang="cs-CZ" sz="2000" dirty="0" smtClean="0"/>
              <a:t>),</a:t>
            </a:r>
            <a:endParaRPr lang="cs-CZ" sz="2000" dirty="0"/>
          </a:p>
          <a:p>
            <a:pPr marL="742950" lvl="2" indent="-285750">
              <a:spcAft>
                <a:spcPts val="200"/>
              </a:spcAft>
              <a:buFont typeface="Arial" pitchFamily="34" charset="0"/>
              <a:buChar char="•"/>
            </a:pPr>
            <a:r>
              <a:rPr lang="cs-CZ" sz="2000" dirty="0" smtClean="0">
                <a:solidFill>
                  <a:srgbClr val="C00000"/>
                </a:solidFill>
              </a:rPr>
              <a:t>ztráta </a:t>
            </a:r>
            <a:r>
              <a:rPr lang="cs-CZ" sz="2000" dirty="0">
                <a:solidFill>
                  <a:srgbClr val="C00000"/>
                </a:solidFill>
              </a:rPr>
              <a:t>paketů</a:t>
            </a:r>
            <a:r>
              <a:rPr lang="cs-CZ" sz="2000" dirty="0"/>
              <a:t> (</a:t>
            </a:r>
            <a:r>
              <a:rPr lang="cs-CZ" sz="2000" dirty="0" err="1"/>
              <a:t>Packet</a:t>
            </a:r>
            <a:r>
              <a:rPr lang="cs-CZ" sz="2000" dirty="0"/>
              <a:t> </a:t>
            </a:r>
            <a:r>
              <a:rPr lang="cs-CZ" sz="2000" dirty="0" err="1"/>
              <a:t>Loss</a:t>
            </a:r>
            <a:r>
              <a:rPr lang="cs-CZ" sz="2000" dirty="0" smtClean="0"/>
              <a:t>),</a:t>
            </a:r>
            <a:endParaRPr lang="cs-CZ" sz="2000" dirty="0"/>
          </a:p>
          <a:p>
            <a:pPr marL="742950" lvl="2" indent="-285750">
              <a:spcAft>
                <a:spcPts val="200"/>
              </a:spcAft>
              <a:buFont typeface="Arial" pitchFamily="34" charset="0"/>
              <a:buChar char="•"/>
            </a:pPr>
            <a:r>
              <a:rPr lang="cs-CZ" sz="2000" dirty="0" smtClean="0">
                <a:solidFill>
                  <a:srgbClr val="C00000"/>
                </a:solidFill>
              </a:rPr>
              <a:t>počet </a:t>
            </a:r>
            <a:r>
              <a:rPr lang="cs-CZ" sz="2000" dirty="0">
                <a:solidFill>
                  <a:srgbClr val="C00000"/>
                </a:solidFill>
              </a:rPr>
              <a:t>přenesených bitů</a:t>
            </a:r>
            <a:r>
              <a:rPr lang="cs-CZ" sz="2000" dirty="0"/>
              <a:t> (</a:t>
            </a:r>
            <a:r>
              <a:rPr lang="cs-CZ" sz="2000" dirty="0" err="1"/>
              <a:t>Number</a:t>
            </a:r>
            <a:r>
              <a:rPr lang="cs-CZ" sz="2000" dirty="0"/>
              <a:t> </a:t>
            </a:r>
            <a:r>
              <a:rPr lang="cs-CZ" sz="2000" dirty="0" err="1"/>
              <a:t>of</a:t>
            </a:r>
            <a:r>
              <a:rPr lang="cs-CZ" sz="2000" dirty="0"/>
              <a:t> </a:t>
            </a:r>
            <a:r>
              <a:rPr lang="cs-CZ" sz="2000" dirty="0" err="1"/>
              <a:t>Transferred</a:t>
            </a:r>
            <a:r>
              <a:rPr lang="cs-CZ" sz="2000" dirty="0"/>
              <a:t> </a:t>
            </a:r>
            <a:r>
              <a:rPr lang="cs-CZ" sz="2000" dirty="0" err="1"/>
              <a:t>Bits</a:t>
            </a:r>
            <a:r>
              <a:rPr lang="cs-CZ" sz="2000" dirty="0" smtClean="0"/>
              <a:t>),</a:t>
            </a:r>
            <a:endParaRPr lang="cs-CZ" sz="2000" dirty="0"/>
          </a:p>
          <a:p>
            <a:pPr marL="742950" lvl="2" indent="-285750">
              <a:spcAft>
                <a:spcPts val="200"/>
              </a:spcAft>
              <a:buFont typeface="Arial" pitchFamily="34" charset="0"/>
              <a:buChar char="•"/>
            </a:pPr>
            <a:r>
              <a:rPr lang="cs-CZ" sz="2000" dirty="0" smtClean="0">
                <a:solidFill>
                  <a:srgbClr val="C00000"/>
                </a:solidFill>
              </a:rPr>
              <a:t>doba </a:t>
            </a:r>
            <a:r>
              <a:rPr lang="cs-CZ" sz="2000" dirty="0">
                <a:solidFill>
                  <a:srgbClr val="C00000"/>
                </a:solidFill>
              </a:rPr>
              <a:t>mezi vysláním paketů a příjmem odpovědi ze vzdálené </a:t>
            </a:r>
            <a:r>
              <a:rPr lang="cs-CZ" sz="2000" dirty="0" smtClean="0">
                <a:solidFill>
                  <a:srgbClr val="C00000"/>
                </a:solidFill>
              </a:rPr>
              <a:t>strany</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Výše uvedené časové parametry datového spojení jsou velmi důležité pro udržení srozumitelné konverzace mezi oběma účastníky. </a:t>
            </a:r>
          </a:p>
          <a:p>
            <a:pPr marL="285750" lvl="1" indent="-285750">
              <a:spcAft>
                <a:spcPts val="200"/>
              </a:spcAft>
              <a:buFont typeface="Arial" pitchFamily="34" charset="0"/>
              <a:buChar char="•"/>
            </a:pPr>
            <a:r>
              <a:rPr lang="cs-CZ" sz="2000" dirty="0" smtClean="0"/>
              <a:t>Pokud jsou hodnoty některého z parametrů mimo přijatelné meze, není možné, z pohledu srozumitelnosti datové spojení využívat. A to i v případě, že například z pohledu chybovosti je spojení akceptovatelné.</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595091482"/>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657685"/>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Protokoly RTP a RCTP mají za úkol zajistit datový přenos mediálních toků mezi účastníky spojení.</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Uvedené protokoly však nezajišťují funkce, které jsou nezbytné při sestavování, udržování či rušení spojení (například to, jeli volaný účastník volný nebo obsazen). </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U technologie </a:t>
            </a:r>
            <a:r>
              <a:rPr lang="cs-CZ" sz="2000" dirty="0" err="1" smtClean="0"/>
              <a:t>VoIP</a:t>
            </a:r>
            <a:r>
              <a:rPr lang="cs-CZ" sz="2000" dirty="0" smtClean="0"/>
              <a:t> je také nutné zajistit i další funkce, které jsou obvyklé v původních telefonních sítích, jako je tarifikace hovoru nebo autentizace koncového účastníka u poskytovatele spojení.</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K zajištění řízení datových spojení pro technologii </a:t>
            </a:r>
            <a:r>
              <a:rPr lang="cs-CZ" sz="2000" dirty="0" err="1" smtClean="0"/>
              <a:t>VoIP</a:t>
            </a:r>
            <a:r>
              <a:rPr lang="cs-CZ" sz="2000" dirty="0" smtClean="0"/>
              <a:t> slouží tzv. signalizační (řídící) protokoly.</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Nejpoužívanější </a:t>
            </a:r>
            <a:r>
              <a:rPr lang="cs-CZ" sz="2000" dirty="0" smtClean="0">
                <a:solidFill>
                  <a:srgbClr val="C00000"/>
                </a:solidFill>
              </a:rPr>
              <a:t>signalizační protokol</a:t>
            </a:r>
            <a:r>
              <a:rPr lang="cs-CZ" sz="2000" dirty="0" smtClean="0"/>
              <a:t> </a:t>
            </a:r>
            <a:r>
              <a:rPr lang="cs-CZ" sz="2000" dirty="0"/>
              <a:t>v sítích </a:t>
            </a:r>
            <a:r>
              <a:rPr lang="cs-CZ" sz="2000" dirty="0" err="1" smtClean="0"/>
              <a:t>VoIP</a:t>
            </a:r>
            <a:r>
              <a:rPr lang="cs-CZ" sz="2000" dirty="0" smtClean="0"/>
              <a:t>, </a:t>
            </a:r>
            <a:r>
              <a:rPr lang="cs-CZ" sz="2000" dirty="0"/>
              <a:t>je protokol </a:t>
            </a:r>
            <a:r>
              <a:rPr lang="cs-CZ" sz="2000" dirty="0" smtClean="0">
                <a:solidFill>
                  <a:srgbClr val="C00000"/>
                </a:solidFill>
              </a:rPr>
              <a:t>SIP</a:t>
            </a:r>
            <a:r>
              <a:rPr lang="cs-CZ" sz="2000" dirty="0" smtClean="0"/>
              <a:t>.</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2007715964"/>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483279"/>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Standard protokolu </a:t>
            </a:r>
            <a:r>
              <a:rPr lang="cs-CZ" sz="2000" dirty="0" smtClean="0">
                <a:solidFill>
                  <a:srgbClr val="C00000"/>
                </a:solidFill>
              </a:rPr>
              <a:t>SIP</a:t>
            </a:r>
            <a:r>
              <a:rPr lang="cs-CZ" sz="2000" dirty="0" smtClean="0"/>
              <a:t> </a:t>
            </a:r>
            <a:r>
              <a:rPr lang="cs-CZ" sz="2000" dirty="0"/>
              <a:t>(Session </a:t>
            </a:r>
            <a:r>
              <a:rPr lang="cs-CZ" sz="2000" dirty="0" err="1"/>
              <a:t>Initiation</a:t>
            </a:r>
            <a:r>
              <a:rPr lang="cs-CZ" sz="2000" dirty="0"/>
              <a:t> </a:t>
            </a:r>
            <a:r>
              <a:rPr lang="cs-CZ" sz="2000" dirty="0" err="1"/>
              <a:t>Protocol</a:t>
            </a:r>
            <a:r>
              <a:rPr lang="cs-CZ" sz="2000" dirty="0" smtClean="0"/>
              <a:t>) byl organizací </a:t>
            </a:r>
            <a:r>
              <a:rPr lang="cs-CZ" sz="2000" dirty="0"/>
              <a:t>IETF </a:t>
            </a:r>
            <a:r>
              <a:rPr lang="cs-CZ" sz="2000" dirty="0" smtClean="0"/>
              <a:t>vydán v dokumentu s označením </a:t>
            </a:r>
            <a:r>
              <a:rPr lang="cs-CZ" sz="2000" dirty="0"/>
              <a:t>RFC 3261.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SIP byl také přijat organizací 3GPP pro řízení multimediálních spojení v mobilních sítích založených na protokolu IP v rámci IMS (IP </a:t>
            </a:r>
            <a:r>
              <a:rPr lang="cs-CZ" sz="2000" dirty="0" err="1"/>
              <a:t>Multimedia</a:t>
            </a:r>
            <a:r>
              <a:rPr lang="cs-CZ" sz="2000" dirty="0"/>
              <a:t> </a:t>
            </a:r>
            <a:r>
              <a:rPr lang="cs-CZ" sz="2000" dirty="0" err="1"/>
              <a:t>Subsystem</a:t>
            </a:r>
            <a:r>
              <a:rPr lang="cs-CZ" sz="2000" dirty="0" smtClean="0"/>
              <a:t>) v mobilních buňkových sítích.</a:t>
            </a:r>
            <a:endParaRPr lang="cs-CZ" sz="2000" dirty="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Koncepce </a:t>
            </a:r>
            <a:r>
              <a:rPr lang="cs-CZ" sz="2000" dirty="0"/>
              <a:t>protokolu SIP koncentruje řídicí funkce převážně do koncových zařízení. Díky tomu jsou pak síťové prvky pouze jednoduchá směrovací zařízení (např. IP směrovače).</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Mezi </a:t>
            </a:r>
            <a:r>
              <a:rPr lang="cs-CZ" sz="2000" dirty="0"/>
              <a:t>řídicí protokoly užívané převážně v páteřních sítích se řadí také skupina protokolů standardu H.323. </a:t>
            </a:r>
            <a:r>
              <a:rPr lang="cs-CZ" sz="2000" dirty="0" smtClean="0"/>
              <a:t>Za </a:t>
            </a:r>
            <a:r>
              <a:rPr lang="cs-CZ" sz="2000" dirty="0"/>
              <a:t>vývojem koncepce standardu H.323 stojí standardizační organizace </a:t>
            </a:r>
            <a:r>
              <a:rPr lang="cs-CZ" sz="2000" dirty="0" smtClean="0"/>
              <a:t>ITU.</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528784792"/>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308872"/>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t>Protokol </a:t>
            </a:r>
            <a:r>
              <a:rPr lang="cs-CZ" sz="2000" dirty="0" smtClean="0"/>
              <a:t>SIP, </a:t>
            </a:r>
            <a:r>
              <a:rPr lang="cs-CZ" sz="2000" dirty="0"/>
              <a:t>jako řídicí protokol aplikační </a:t>
            </a:r>
            <a:r>
              <a:rPr lang="cs-CZ" sz="2000" dirty="0" smtClean="0"/>
              <a:t>vrstvy, </a:t>
            </a:r>
            <a:r>
              <a:rPr lang="cs-CZ" sz="2000" dirty="0"/>
              <a:t>je zodpovědný za sestavení spojení v síti, dohled nad jeho průběhem a ukončení </a:t>
            </a:r>
            <a:r>
              <a:rPr lang="cs-CZ" sz="2000" dirty="0" smtClean="0"/>
              <a:t>spojení</a:t>
            </a:r>
            <a:r>
              <a:rPr lang="cs-CZ" sz="2000" dirty="0"/>
              <a:t>.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SIP je jednoduchý protokol založený na textově kódovaných </a:t>
            </a:r>
            <a:r>
              <a:rPr lang="cs-CZ" sz="2000" dirty="0" smtClean="0"/>
              <a:t>zprávách. Tyto zprávy </a:t>
            </a:r>
            <a:r>
              <a:rPr lang="cs-CZ" sz="2000" dirty="0"/>
              <a:t>lze snadno číst v jednoduchých prohlížečích </a:t>
            </a:r>
            <a:r>
              <a:rPr lang="cs-CZ" sz="2000" dirty="0" smtClean="0"/>
              <a:t>textu. </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t>Protokol SIP nezjišťuje konkrétní schopnosti účastnických koncových zařízení (např. podporované </a:t>
            </a:r>
            <a:r>
              <a:rPr lang="cs-CZ" sz="2000" dirty="0" err="1" smtClean="0"/>
              <a:t>kodeky</a:t>
            </a:r>
            <a:r>
              <a:rPr lang="cs-CZ" sz="2000" dirty="0" smtClean="0"/>
              <a:t> v koncovém terminálu, </a:t>
            </a:r>
            <a:r>
              <a:rPr lang="cs-CZ" sz="2000" dirty="0"/>
              <a:t>apod.). Výměna těchto informací je funkcí protokolu </a:t>
            </a:r>
            <a:r>
              <a:rPr lang="cs-CZ" sz="2000" dirty="0">
                <a:solidFill>
                  <a:srgbClr val="C00000"/>
                </a:solidFill>
              </a:rPr>
              <a:t>SDP</a:t>
            </a:r>
            <a:r>
              <a:rPr lang="cs-CZ" sz="2000" dirty="0"/>
              <a:t> (Session </a:t>
            </a:r>
            <a:r>
              <a:rPr lang="cs-CZ" sz="2000" dirty="0" err="1"/>
              <a:t>Description</a:t>
            </a:r>
            <a:r>
              <a:rPr lang="cs-CZ" sz="2000" dirty="0"/>
              <a:t> </a:t>
            </a:r>
            <a:r>
              <a:rPr lang="cs-CZ" sz="2000" dirty="0" err="1"/>
              <a:t>Protocol</a:t>
            </a:r>
            <a:r>
              <a:rPr lang="cs-CZ" sz="2000" dirty="0"/>
              <a:t>), který je zapouzdřen v těle některých SIP zpráv. Pomocí protokolu SDP se mají možnost účastnická komunikující zařízení domluvit na způsobu kódování multimediálních dat, na číslech používaných portů, na kterých poběží RTP přenosy, případně na dalších podporovaných funkcích</a:t>
            </a:r>
            <a:r>
              <a:rPr lang="cs-CZ" sz="2000" dirty="0" smtClean="0"/>
              <a:t>.</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417854823"/>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016758"/>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adresace koncových účastníků</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 klasické telefonní síti se jednotlivý koncový účastníci identifikují svým telefonním číslem.</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I v síti s technologií </a:t>
            </a:r>
            <a:r>
              <a:rPr lang="cs-CZ" sz="2000" dirty="0" err="1" smtClean="0"/>
              <a:t>VoIP</a:t>
            </a:r>
            <a:r>
              <a:rPr lang="cs-CZ" sz="2000" dirty="0" smtClean="0"/>
              <a:t> je nutné zajistit </a:t>
            </a:r>
            <a:r>
              <a:rPr lang="cs-CZ" sz="2000" dirty="0" smtClean="0">
                <a:solidFill>
                  <a:srgbClr val="C00000"/>
                </a:solidFill>
              </a:rPr>
              <a:t>identifikaci jednotlivých koncových účastníků</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Uživatele odlišuje </a:t>
            </a:r>
            <a:r>
              <a:rPr lang="cs-CZ" sz="2000" dirty="0"/>
              <a:t>a zároveň jednoznačně identifikuje tzv. </a:t>
            </a:r>
            <a:r>
              <a:rPr lang="cs-CZ" sz="2000" dirty="0">
                <a:solidFill>
                  <a:srgbClr val="C00000"/>
                </a:solidFill>
              </a:rPr>
              <a:t>SIP adresa</a:t>
            </a:r>
            <a:r>
              <a:rPr lang="cs-CZ" sz="2000" dirty="0"/>
              <a:t>.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Tato </a:t>
            </a:r>
            <a:r>
              <a:rPr lang="cs-CZ" sz="2000" dirty="0"/>
              <a:t>adresa </a:t>
            </a:r>
            <a:r>
              <a:rPr lang="cs-CZ" sz="2000" dirty="0">
                <a:solidFill>
                  <a:srgbClr val="C00000"/>
                </a:solidFill>
              </a:rPr>
              <a:t>je syntaxí podobná emailové adrese</a:t>
            </a:r>
            <a:r>
              <a:rPr lang="cs-CZ" sz="2000" dirty="0"/>
              <a:t>, tj. skládá se z identifikátoru uživatele, značky „@“ a označení domény (př. </a:t>
            </a:r>
            <a:r>
              <a:rPr lang="cs-CZ" sz="2000" dirty="0" err="1"/>
              <a:t>uživatel@doména</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 nejjednodušší </a:t>
            </a:r>
            <a:r>
              <a:rPr lang="cs-CZ" sz="2000" dirty="0"/>
              <a:t>formě </a:t>
            </a:r>
            <a:r>
              <a:rPr lang="cs-CZ" sz="2000" dirty="0" smtClean="0"/>
              <a:t>je </a:t>
            </a:r>
            <a:r>
              <a:rPr lang="cs-CZ" sz="2000" dirty="0"/>
              <a:t>SIP adresa ve formátu </a:t>
            </a:r>
            <a:r>
              <a:rPr lang="cs-CZ" sz="2000" dirty="0" err="1"/>
              <a:t>uživatel@IP_adresa</a:t>
            </a:r>
            <a:r>
              <a:rPr lang="cs-CZ" sz="2000" dirty="0"/>
              <a:t>.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To </a:t>
            </a:r>
            <a:r>
              <a:rPr lang="cs-CZ" sz="2000" dirty="0"/>
              <a:t>tedy znamená, že dva </a:t>
            </a:r>
            <a:r>
              <a:rPr lang="cs-CZ" sz="2000" dirty="0" smtClean="0"/>
              <a:t>účastníci </a:t>
            </a:r>
            <a:r>
              <a:rPr lang="cs-CZ" sz="2000" dirty="0"/>
              <a:t>spolu mohou v rámci sítě IP přímo komunikovat pouze za předpokladu znalosti IP adresy druhého z </a:t>
            </a:r>
            <a:r>
              <a:rPr lang="cs-CZ" sz="2000" dirty="0" smtClean="0"/>
              <a:t>účastníků. </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145439482"/>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483279"/>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adresace koncových účastníků</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t>Běžnějším způsobem adresace používaným v síti </a:t>
            </a:r>
            <a:r>
              <a:rPr lang="cs-CZ" sz="2000" dirty="0" err="1"/>
              <a:t>VoIP</a:t>
            </a:r>
            <a:r>
              <a:rPr lang="cs-CZ" sz="2000" dirty="0"/>
              <a:t> operátorů je </a:t>
            </a:r>
            <a:r>
              <a:rPr lang="cs-CZ" sz="2000" dirty="0" smtClean="0"/>
              <a:t>však označení </a:t>
            </a:r>
            <a:r>
              <a:rPr lang="cs-CZ" sz="2000" dirty="0"/>
              <a:t>uživatele unikátním telefonním číslem a doménová část specifikuje IP adresu SIP serveru </a:t>
            </a:r>
            <a:r>
              <a:rPr lang="cs-CZ" sz="2000" dirty="0" smtClean="0"/>
              <a:t>operátora – </a:t>
            </a:r>
            <a:r>
              <a:rPr lang="cs-CZ" sz="2000" dirty="0"/>
              <a:t>př. 123456789@operator.cz</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Aby ale bylo možné s takovým to způsobem adresace telefonovat, je </a:t>
            </a:r>
            <a:r>
              <a:rPr lang="cs-CZ" sz="2000" dirty="0"/>
              <a:t>nejprve nutná registrace adresy </a:t>
            </a:r>
            <a:r>
              <a:rPr lang="cs-CZ" sz="2000" dirty="0" smtClean="0"/>
              <a:t>SIP na speciálním serveru poskytovatele </a:t>
            </a:r>
            <a:r>
              <a:rPr lang="cs-CZ" sz="2000" dirty="0" err="1" smtClean="0"/>
              <a:t>VoIP</a:t>
            </a:r>
            <a:r>
              <a:rPr lang="cs-CZ" sz="2000" dirty="0" smtClean="0"/>
              <a:t> služby. </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Uživatel </a:t>
            </a:r>
            <a:r>
              <a:rPr lang="cs-CZ" sz="2000" dirty="0"/>
              <a:t>vloží svou adresu do koncového zařízení a to následně provede registraci v síti </a:t>
            </a:r>
            <a:r>
              <a:rPr lang="cs-CZ" sz="2000" dirty="0" err="1"/>
              <a:t>VoIP</a:t>
            </a:r>
            <a:r>
              <a:rPr lang="cs-CZ" sz="2000" dirty="0"/>
              <a:t>.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Tímto </a:t>
            </a:r>
            <a:r>
              <a:rPr lang="cs-CZ" sz="2000" dirty="0"/>
              <a:t>krokem tak dojde ke svázání SIP adresy uživatele a jeho současného </a:t>
            </a:r>
            <a:r>
              <a:rPr lang="cs-CZ" sz="2000" dirty="0" smtClean="0"/>
              <a:t>umístění, </a:t>
            </a:r>
            <a:r>
              <a:rPr lang="cs-CZ" sz="2000" dirty="0"/>
              <a:t>neboli konkrétní IP adresy koncového </a:t>
            </a:r>
            <a:r>
              <a:rPr lang="cs-CZ" sz="2000" dirty="0" smtClean="0"/>
              <a:t>zařízení </a:t>
            </a:r>
            <a:r>
              <a:rPr lang="cs-CZ" sz="2000" dirty="0"/>
              <a:t>(registrace: </a:t>
            </a:r>
            <a:r>
              <a:rPr lang="cs-CZ" sz="2000" dirty="0" err="1"/>
              <a:t>uživatel@doména</a:t>
            </a:r>
            <a:r>
              <a:rPr lang="cs-CZ" sz="2000" dirty="0"/>
              <a:t> ↔ IP adresa</a:t>
            </a:r>
            <a:r>
              <a:rPr lang="cs-CZ" sz="2000" dirty="0" smtClean="0"/>
              <a:t>).</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669449073"/>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74516"/>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architektura</a:t>
            </a:r>
          </a:p>
          <a:p>
            <a:pPr marL="285750" lvl="1" indent="-285750">
              <a:spcAft>
                <a:spcPts val="200"/>
              </a:spcAft>
              <a:buFont typeface="Arial" pitchFamily="34" charset="0"/>
              <a:buChar char="•"/>
            </a:pPr>
            <a:endParaRPr lang="cs-CZ" sz="800" dirty="0" smtClean="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pic>
        <p:nvPicPr>
          <p:cNvPr id="7" name="Obráze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2153" y="1842690"/>
            <a:ext cx="6039693" cy="4020111"/>
          </a:xfrm>
          <a:prstGeom prst="rect">
            <a:avLst/>
          </a:prstGeom>
        </p:spPr>
      </p:pic>
    </p:spTree>
    <p:extLst>
      <p:ext uri="{BB962C8B-B14F-4D97-AF65-F5344CB8AC3E}">
        <p14:creationId xmlns:p14="http://schemas.microsoft.com/office/powerpoint/2010/main" val="267428330"/>
      </p:ext>
    </p:extLst>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85980"/>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architektura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t>Pro řízení komunikace v síti </a:t>
            </a:r>
            <a:r>
              <a:rPr lang="cs-CZ" sz="2000" dirty="0" err="1"/>
              <a:t>VoIP</a:t>
            </a:r>
            <a:r>
              <a:rPr lang="cs-CZ" sz="2000" dirty="0"/>
              <a:t> za pomoci protokolu SIP je nutný </a:t>
            </a:r>
            <a:r>
              <a:rPr lang="cs-CZ" sz="2000" dirty="0">
                <a:solidFill>
                  <a:srgbClr val="C00000"/>
                </a:solidFill>
              </a:rPr>
              <a:t>SIP server </a:t>
            </a:r>
            <a:r>
              <a:rPr lang="cs-CZ" sz="2000" dirty="0"/>
              <a:t>a tzv. </a:t>
            </a:r>
            <a:r>
              <a:rPr lang="cs-CZ" sz="2000" dirty="0">
                <a:solidFill>
                  <a:srgbClr val="C00000"/>
                </a:solidFill>
              </a:rPr>
              <a:t>uživatelský agent </a:t>
            </a:r>
            <a:r>
              <a:rPr lang="cs-CZ" sz="2000" dirty="0"/>
              <a:t>UA (User Agent</a:t>
            </a:r>
            <a:r>
              <a:rPr lang="cs-CZ" sz="2000" dirty="0" smtClean="0"/>
              <a:t>).</a:t>
            </a:r>
          </a:p>
          <a:p>
            <a:pPr marL="285750" lvl="1" indent="-285750">
              <a:spcAft>
                <a:spcPts val="200"/>
              </a:spcAft>
              <a:buFont typeface="Arial" pitchFamily="34" charset="0"/>
              <a:buChar char="•"/>
            </a:pPr>
            <a:r>
              <a:rPr lang="cs-CZ" sz="2000" dirty="0" smtClean="0"/>
              <a:t>Architektura </a:t>
            </a:r>
            <a:r>
              <a:rPr lang="cs-CZ" sz="2000" dirty="0"/>
              <a:t>SIP vytváří síťové </a:t>
            </a:r>
            <a:r>
              <a:rPr lang="cs-CZ" sz="2000" dirty="0" smtClean="0"/>
              <a:t>různé typy síťových zařízení, zjednodušeně nazývané </a:t>
            </a:r>
            <a:r>
              <a:rPr lang="cs-CZ" sz="2000" dirty="0"/>
              <a:t>„server“. </a:t>
            </a:r>
            <a:endParaRPr lang="cs-CZ" sz="2000" dirty="0" smtClean="0"/>
          </a:p>
          <a:p>
            <a:pPr marL="285750" lvl="1" indent="-285750">
              <a:spcAft>
                <a:spcPts val="200"/>
              </a:spcAft>
              <a:buFont typeface="Arial" pitchFamily="34" charset="0"/>
              <a:buChar char="•"/>
            </a:pPr>
            <a:r>
              <a:rPr lang="cs-CZ" sz="2000" dirty="0" smtClean="0"/>
              <a:t>Tyto </a:t>
            </a:r>
            <a:r>
              <a:rPr lang="cs-CZ" sz="2000" dirty="0"/>
              <a:t>servery následně poskytují své funkce uživatelským agentům tak, aby bylo možné vytvářet spojení v síti </a:t>
            </a:r>
            <a:r>
              <a:rPr lang="cs-CZ" sz="2000" dirty="0" err="1"/>
              <a:t>VoIP</a:t>
            </a:r>
            <a:r>
              <a:rPr lang="cs-CZ" sz="2000" dirty="0"/>
              <a:t>. </a:t>
            </a:r>
            <a:endParaRPr lang="cs-CZ" sz="2000" dirty="0" smtClean="0"/>
          </a:p>
          <a:p>
            <a:pPr marL="285750" lvl="1" indent="-285750">
              <a:spcAft>
                <a:spcPts val="200"/>
              </a:spcAft>
              <a:buFont typeface="Arial" pitchFamily="34" charset="0"/>
              <a:buChar char="•"/>
            </a:pPr>
            <a:r>
              <a:rPr lang="cs-CZ" sz="2000" dirty="0" smtClean="0"/>
              <a:t>Za </a:t>
            </a:r>
            <a:r>
              <a:rPr lang="cs-CZ" sz="2000" dirty="0"/>
              <a:t>všech okolností však není vždy nutné instalovat v síti všechny typy serverů. Bývá zcela běžné, že více virtuálních serverů sdílí jeden fyzický SIP server (např. kombinace Proxy + </a:t>
            </a:r>
            <a:r>
              <a:rPr lang="cs-CZ" sz="2000" dirty="0" err="1"/>
              <a:t>Registrar</a:t>
            </a:r>
            <a:r>
              <a:rPr lang="cs-CZ" sz="2000" dirty="0"/>
              <a:t> + </a:t>
            </a:r>
            <a:r>
              <a:rPr lang="cs-CZ" sz="2000" dirty="0" err="1"/>
              <a:t>Location</a:t>
            </a:r>
            <a:r>
              <a:rPr lang="cs-CZ" sz="2000" dirty="0"/>
              <a:t> server).</a:t>
            </a:r>
          </a:p>
          <a:p>
            <a:pPr marL="285750" lvl="1" indent="-285750">
              <a:spcAft>
                <a:spcPts val="200"/>
              </a:spcAft>
              <a:buFont typeface="Arial" pitchFamily="34" charset="0"/>
              <a:buChar char="•"/>
            </a:pPr>
            <a:r>
              <a:rPr lang="cs-CZ" sz="2000" dirty="0" err="1" smtClean="0">
                <a:solidFill>
                  <a:srgbClr val="C00000"/>
                </a:solidFill>
              </a:rPr>
              <a:t>Registrar</a:t>
            </a:r>
            <a:r>
              <a:rPr lang="cs-CZ" sz="2000" dirty="0" smtClean="0">
                <a:solidFill>
                  <a:srgbClr val="C00000"/>
                </a:solidFill>
              </a:rPr>
              <a:t> </a:t>
            </a:r>
            <a:r>
              <a:rPr lang="cs-CZ" sz="2000" dirty="0">
                <a:solidFill>
                  <a:srgbClr val="C00000"/>
                </a:solidFill>
              </a:rPr>
              <a:t>server </a:t>
            </a:r>
            <a:r>
              <a:rPr lang="cs-CZ" sz="2000" dirty="0"/>
              <a:t>přijímá žádosti o registraci od jednotlivých koncových zařízení. Pomocí </a:t>
            </a:r>
            <a:r>
              <a:rPr lang="cs-CZ" sz="2000" dirty="0">
                <a:solidFill>
                  <a:srgbClr val="C00000"/>
                </a:solidFill>
              </a:rPr>
              <a:t>procesu registrace </a:t>
            </a:r>
            <a:r>
              <a:rPr lang="cs-CZ" sz="2000" dirty="0"/>
              <a:t>dochází ke </a:t>
            </a:r>
            <a:r>
              <a:rPr lang="cs-CZ" sz="2000" dirty="0">
                <a:solidFill>
                  <a:srgbClr val="C00000"/>
                </a:solidFill>
              </a:rPr>
              <a:t>svázání</a:t>
            </a:r>
            <a:r>
              <a:rPr lang="cs-CZ" sz="2000" dirty="0"/>
              <a:t> identity uživatele (</a:t>
            </a:r>
            <a:r>
              <a:rPr lang="cs-CZ" sz="2000" dirty="0">
                <a:solidFill>
                  <a:srgbClr val="C00000"/>
                </a:solidFill>
              </a:rPr>
              <a:t>SIP adresa</a:t>
            </a:r>
            <a:r>
              <a:rPr lang="cs-CZ" sz="2000" dirty="0"/>
              <a:t>) a konkrétního umístění koncového zařízení (</a:t>
            </a:r>
            <a:r>
              <a:rPr lang="cs-CZ" sz="2000" dirty="0">
                <a:solidFill>
                  <a:srgbClr val="C00000"/>
                </a:solidFill>
              </a:rPr>
              <a:t>IP adresa</a:t>
            </a:r>
            <a:r>
              <a:rPr lang="cs-CZ" sz="2000" dirty="0"/>
              <a:t>). Tyto informace jsou následně uloženy v </a:t>
            </a:r>
            <a:r>
              <a:rPr lang="cs-CZ" sz="2000" dirty="0" err="1"/>
              <a:t>Location</a:t>
            </a:r>
            <a:r>
              <a:rPr lang="cs-CZ" sz="2000" dirty="0"/>
              <a:t> serveru a dále slouží pro směrování v IP síti</a:t>
            </a:r>
            <a:r>
              <a:rPr lang="cs-CZ" sz="2000" dirty="0" smtClean="0"/>
              <a:t>.</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672703650"/>
      </p:ext>
    </p:extLst>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60332"/>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architektura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err="1" smtClean="0">
                <a:solidFill>
                  <a:srgbClr val="C00000"/>
                </a:solidFill>
              </a:rPr>
              <a:t>Location</a:t>
            </a:r>
            <a:r>
              <a:rPr lang="cs-CZ" sz="2000" dirty="0" smtClean="0">
                <a:solidFill>
                  <a:srgbClr val="C00000"/>
                </a:solidFill>
              </a:rPr>
              <a:t> </a:t>
            </a:r>
            <a:r>
              <a:rPr lang="cs-CZ" sz="2000" dirty="0">
                <a:solidFill>
                  <a:srgbClr val="C00000"/>
                </a:solidFill>
              </a:rPr>
              <a:t>server </a:t>
            </a:r>
            <a:r>
              <a:rPr lang="cs-CZ" sz="2000" dirty="0"/>
              <a:t>poskytuje informaci o </a:t>
            </a:r>
            <a:r>
              <a:rPr lang="cs-CZ" sz="2000" dirty="0" smtClean="0"/>
              <a:t>umístění </a:t>
            </a:r>
            <a:r>
              <a:rPr lang="cs-CZ" sz="2000" dirty="0"/>
              <a:t>jednotlivých koncových zařízení. Tyto informace vkládá do </a:t>
            </a:r>
            <a:r>
              <a:rPr lang="cs-CZ" sz="2000" dirty="0" err="1"/>
              <a:t>Location</a:t>
            </a:r>
            <a:r>
              <a:rPr lang="cs-CZ" sz="2000" dirty="0"/>
              <a:t> serveru </a:t>
            </a:r>
            <a:r>
              <a:rPr lang="cs-CZ" sz="2000" dirty="0" err="1"/>
              <a:t>Registrar</a:t>
            </a:r>
            <a:r>
              <a:rPr lang="cs-CZ" sz="2000" dirty="0"/>
              <a:t> server nebo mohou být přímo definovány správcem sítě.</a:t>
            </a:r>
          </a:p>
          <a:p>
            <a:pPr marL="285750" lvl="1" indent="-285750">
              <a:spcAft>
                <a:spcPts val="200"/>
              </a:spcAft>
              <a:buFont typeface="Arial" pitchFamily="34" charset="0"/>
              <a:buChar char="•"/>
            </a:pPr>
            <a:r>
              <a:rPr lang="cs-CZ" sz="2000" dirty="0" err="1" smtClean="0">
                <a:solidFill>
                  <a:srgbClr val="C00000"/>
                </a:solidFill>
              </a:rPr>
              <a:t>Redirect</a:t>
            </a:r>
            <a:r>
              <a:rPr lang="cs-CZ" sz="2000" dirty="0" smtClean="0">
                <a:solidFill>
                  <a:srgbClr val="C00000"/>
                </a:solidFill>
              </a:rPr>
              <a:t> server </a:t>
            </a:r>
            <a:r>
              <a:rPr lang="cs-CZ" sz="2000" dirty="0" smtClean="0"/>
              <a:t>umožňuje </a:t>
            </a:r>
            <a:r>
              <a:rPr lang="cs-CZ" sz="2000" dirty="0"/>
              <a:t>směrování v síti </a:t>
            </a:r>
            <a:r>
              <a:rPr lang="cs-CZ" sz="2000" dirty="0" err="1"/>
              <a:t>VoIP</a:t>
            </a:r>
            <a:r>
              <a:rPr lang="cs-CZ" sz="2000" dirty="0"/>
              <a:t>, které je iniciováno na základě žádosti o spojení od klienta. </a:t>
            </a:r>
            <a:r>
              <a:rPr lang="cs-CZ" sz="2000" dirty="0" err="1"/>
              <a:t>Redirect</a:t>
            </a:r>
            <a:r>
              <a:rPr lang="cs-CZ" sz="2000" dirty="0"/>
              <a:t> server pak posílá informaci (adresu), kam žádost o spojení přesměrovat.</a:t>
            </a:r>
          </a:p>
          <a:p>
            <a:pPr marL="285750" lvl="1" indent="-285750">
              <a:spcAft>
                <a:spcPts val="200"/>
              </a:spcAft>
              <a:buFont typeface="Arial" pitchFamily="34" charset="0"/>
              <a:buChar char="•"/>
            </a:pPr>
            <a:r>
              <a:rPr lang="cs-CZ" sz="2000" dirty="0" smtClean="0">
                <a:solidFill>
                  <a:srgbClr val="C00000"/>
                </a:solidFill>
              </a:rPr>
              <a:t>Proxy </a:t>
            </a:r>
            <a:r>
              <a:rPr lang="cs-CZ" sz="2000" dirty="0">
                <a:solidFill>
                  <a:srgbClr val="C00000"/>
                </a:solidFill>
              </a:rPr>
              <a:t>server </a:t>
            </a:r>
            <a:r>
              <a:rPr lang="cs-CZ" sz="2000" dirty="0"/>
              <a:t>přijímá žádosti o spojení od klientů a pomáhá je směrovat v IP síti. </a:t>
            </a:r>
            <a:r>
              <a:rPr lang="cs-CZ" sz="2000" dirty="0" smtClean="0"/>
              <a:t>Informaci </a:t>
            </a:r>
            <a:r>
              <a:rPr lang="cs-CZ" sz="2000" dirty="0"/>
              <a:t>o umístění </a:t>
            </a:r>
            <a:r>
              <a:rPr lang="cs-CZ" sz="2000" dirty="0" smtClean="0"/>
              <a:t>uživatele (získá z </a:t>
            </a:r>
            <a:r>
              <a:rPr lang="cs-CZ" sz="2000" dirty="0" err="1" smtClean="0"/>
              <a:t>Location</a:t>
            </a:r>
            <a:r>
              <a:rPr lang="cs-CZ" sz="2000" dirty="0" smtClean="0"/>
              <a:t> serveru). </a:t>
            </a:r>
            <a:r>
              <a:rPr lang="cs-CZ" sz="2000" dirty="0"/>
              <a:t>V případě, že je uživatel registrován pod jiným SIP serverem, přeposílá žádost na cílový server a další cíl směrování žádosti je pak určen dotazem do záznamů uložených v systému DNS (</a:t>
            </a:r>
            <a:r>
              <a:rPr lang="cs-CZ" sz="2000" dirty="0" err="1"/>
              <a:t>Domain</a:t>
            </a:r>
            <a:r>
              <a:rPr lang="cs-CZ" sz="2000" dirty="0"/>
              <a:t> </a:t>
            </a:r>
            <a:r>
              <a:rPr lang="cs-CZ" sz="2000" dirty="0" err="1"/>
              <a:t>Name</a:t>
            </a:r>
            <a:r>
              <a:rPr lang="cs-CZ" sz="2000" dirty="0"/>
              <a:t> </a:t>
            </a:r>
            <a:r>
              <a:rPr lang="cs-CZ" sz="2000" dirty="0" err="1"/>
              <a:t>System</a:t>
            </a:r>
            <a:r>
              <a:rPr lang="cs-CZ" sz="2000" dirty="0"/>
              <a:t>). Funkcí Proxy serveru je také ověření identity uživatelů. Na základě uvedení správných identifikačních </a:t>
            </a:r>
            <a:r>
              <a:rPr lang="cs-CZ" sz="2000" dirty="0" smtClean="0"/>
              <a:t>údajů, </a:t>
            </a:r>
            <a:r>
              <a:rPr lang="cs-CZ" sz="2000" dirty="0"/>
              <a:t>je </a:t>
            </a:r>
            <a:r>
              <a:rPr lang="cs-CZ" sz="2000" dirty="0" smtClean="0"/>
              <a:t>uživatel </a:t>
            </a:r>
            <a:r>
              <a:rPr lang="cs-CZ" sz="2000" dirty="0"/>
              <a:t>oprávněn využívat funkcí Proxy serveru.</a:t>
            </a:r>
          </a:p>
          <a:p>
            <a:pPr marL="285750" lvl="1" indent="-285750">
              <a:spcAft>
                <a:spcPts val="200"/>
              </a:spcAft>
              <a:buFont typeface="Arial" pitchFamily="34" charset="0"/>
              <a:buChar char="•"/>
            </a:pPr>
            <a:endParaRPr lang="cs-CZ" sz="2000" dirty="0" smtClean="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2215851989"/>
      </p:ext>
    </p:extLst>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508927"/>
          </a:xfrm>
          <a:prstGeom prst="rect">
            <a:avLst/>
          </a:prstGeom>
        </p:spPr>
        <p:txBody>
          <a:bodyPr wrap="square">
            <a:spAutoFit/>
          </a:bodyPr>
          <a:lstStyle/>
          <a:p>
            <a:pPr>
              <a:spcAft>
                <a:spcPts val="200"/>
              </a:spcAft>
            </a:pPr>
            <a:r>
              <a:rPr lang="cs-CZ" sz="2000" b="1" dirty="0" smtClean="0">
                <a:solidFill>
                  <a:srgbClr val="C00000"/>
                </a:solidFill>
              </a:rPr>
              <a:t>Technologie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Technologie </a:t>
            </a:r>
            <a:r>
              <a:rPr lang="cs-CZ" sz="2000" dirty="0" err="1" smtClean="0"/>
              <a:t>VoIP</a:t>
            </a:r>
            <a:r>
              <a:rPr lang="cs-CZ" sz="2000" dirty="0" smtClean="0"/>
              <a:t> využívá k přenosu digitalizovaného hovorového signálu datagramy protokolu IP a paketovou datovou síť.</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Hlavní </a:t>
            </a:r>
            <a:r>
              <a:rPr lang="cs-CZ" sz="2000" dirty="0"/>
              <a:t>motivací pro přenos hlasu v datových sítích </a:t>
            </a:r>
            <a:r>
              <a:rPr lang="cs-CZ" sz="2000" dirty="0" smtClean="0"/>
              <a:t>je snaha </a:t>
            </a:r>
            <a:r>
              <a:rPr lang="cs-CZ" sz="2000" dirty="0"/>
              <a:t>sloučit dvě </a:t>
            </a:r>
            <a:r>
              <a:rPr lang="cs-CZ" sz="2000" dirty="0" smtClean="0"/>
              <a:t>principiálně odlišné telekomunikační </a:t>
            </a:r>
            <a:r>
              <a:rPr lang="cs-CZ" sz="2000" dirty="0"/>
              <a:t>sítě </a:t>
            </a:r>
            <a:r>
              <a:rPr lang="cs-CZ" sz="2000" dirty="0" smtClean="0"/>
              <a:t>(klasickou telefonní </a:t>
            </a:r>
            <a:r>
              <a:rPr lang="cs-CZ" sz="2000" dirty="0"/>
              <a:t>a </a:t>
            </a:r>
            <a:r>
              <a:rPr lang="cs-CZ" sz="2000" dirty="0" smtClean="0"/>
              <a:t>paketovou datovou</a:t>
            </a:r>
            <a:r>
              <a:rPr lang="cs-CZ" sz="2000" dirty="0"/>
              <a:t>) do jedné síťové infrastruktury.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Důvodem je efektivnější </a:t>
            </a:r>
            <a:r>
              <a:rPr lang="cs-CZ" sz="2000" dirty="0"/>
              <a:t>využití přenosových </a:t>
            </a:r>
            <a:r>
              <a:rPr lang="cs-CZ" sz="2000" dirty="0" smtClean="0"/>
              <a:t>cest, </a:t>
            </a:r>
            <a:r>
              <a:rPr lang="cs-CZ" sz="2000" dirty="0"/>
              <a:t>snaha sjednotit využívané </a:t>
            </a:r>
            <a:r>
              <a:rPr lang="cs-CZ" sz="2000" dirty="0" smtClean="0"/>
              <a:t>technologie, snížit provozní náklady poskytovatele připojení (operátora).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Vzhledem k větší univerzálnosti byla </a:t>
            </a:r>
            <a:r>
              <a:rPr lang="cs-CZ" sz="2000" dirty="0"/>
              <a:t>za společné prostředí zvolena </a:t>
            </a:r>
            <a:r>
              <a:rPr lang="cs-CZ" sz="2000" dirty="0" smtClean="0"/>
              <a:t>paketová datová </a:t>
            </a:r>
            <a:r>
              <a:rPr lang="cs-CZ" sz="2000" dirty="0"/>
              <a:t>(počítačová) síť.</a:t>
            </a:r>
            <a:endParaRPr lang="cs-CZ" sz="2000" dirty="0" smtClean="0"/>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it-IT" dirty="0"/>
              <a:t>Protokol RTP a SIP pro VoIP</a:t>
            </a:r>
            <a:endParaRPr lang="cs-CZ" dirty="0"/>
          </a:p>
        </p:txBody>
      </p:sp>
    </p:spTree>
    <p:extLst>
      <p:ext uri="{BB962C8B-B14F-4D97-AF65-F5344CB8AC3E}">
        <p14:creationId xmlns:p14="http://schemas.microsoft.com/office/powerpoint/2010/main" val="363450482"/>
      </p:ext>
    </p:extLst>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852337"/>
          </a:xfrm>
          <a:prstGeom prst="rect">
            <a:avLst/>
          </a:prstGeom>
        </p:spPr>
        <p:txBody>
          <a:bodyPr wrap="square">
            <a:spAutoFit/>
          </a:bodyPr>
          <a:lstStyle/>
          <a:p>
            <a:pPr>
              <a:spcAft>
                <a:spcPts val="200"/>
              </a:spcAft>
            </a:pPr>
            <a:r>
              <a:rPr lang="cs-CZ" sz="2000" b="1" dirty="0" smtClean="0">
                <a:solidFill>
                  <a:srgbClr val="C00000"/>
                </a:solidFill>
              </a:rPr>
              <a:t>Protokol SIP pro </a:t>
            </a:r>
            <a:r>
              <a:rPr lang="cs-CZ" sz="2000" b="1" dirty="0" err="1" smtClean="0">
                <a:solidFill>
                  <a:srgbClr val="C00000"/>
                </a:solidFill>
              </a:rPr>
              <a:t>VoIP</a:t>
            </a:r>
            <a:r>
              <a:rPr lang="cs-CZ" sz="2000" b="1" dirty="0" smtClean="0">
                <a:solidFill>
                  <a:srgbClr val="C00000"/>
                </a:solidFill>
              </a:rPr>
              <a:t> – architektura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C00000"/>
                </a:solidFill>
              </a:rPr>
              <a:t>Uživatelský </a:t>
            </a:r>
            <a:r>
              <a:rPr lang="cs-CZ" sz="2000" dirty="0">
                <a:solidFill>
                  <a:srgbClr val="C00000"/>
                </a:solidFill>
              </a:rPr>
              <a:t>agent </a:t>
            </a:r>
            <a:r>
              <a:rPr lang="cs-CZ" sz="2000" dirty="0"/>
              <a:t>představuje koncové zařízení nebo Proxy server. Jeho funkce lze rozdělit na klientskou část </a:t>
            </a:r>
            <a:r>
              <a:rPr lang="cs-CZ" sz="2000" dirty="0">
                <a:solidFill>
                  <a:srgbClr val="C00000"/>
                </a:solidFill>
              </a:rPr>
              <a:t>UAC</a:t>
            </a:r>
            <a:r>
              <a:rPr lang="cs-CZ" sz="2000" dirty="0"/>
              <a:t> (User Agent </a:t>
            </a:r>
            <a:r>
              <a:rPr lang="cs-CZ" sz="2000" dirty="0" err="1"/>
              <a:t>Client</a:t>
            </a:r>
            <a:r>
              <a:rPr lang="cs-CZ" sz="2000" dirty="0"/>
              <a:t>) a serverovou část </a:t>
            </a:r>
            <a:r>
              <a:rPr lang="cs-CZ" sz="2000" dirty="0">
                <a:solidFill>
                  <a:srgbClr val="C00000"/>
                </a:solidFill>
              </a:rPr>
              <a:t>UAS</a:t>
            </a:r>
            <a:r>
              <a:rPr lang="cs-CZ" sz="2000" dirty="0"/>
              <a:t> (User Agent Server). Funkcí klientské části je vysílat žádosti (např. o registraci koncového zařízení nebo o zahájení komunikace). Serverová část naopak reaguje na příchozí žádosti a vysílá odpovědi klientské části.</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C00000"/>
                </a:solidFill>
              </a:rPr>
              <a:t>Koncová </a:t>
            </a:r>
            <a:r>
              <a:rPr lang="cs-CZ" sz="2000" dirty="0">
                <a:solidFill>
                  <a:srgbClr val="C00000"/>
                </a:solidFill>
              </a:rPr>
              <a:t>zařízení </a:t>
            </a:r>
            <a:r>
              <a:rPr lang="cs-CZ" sz="2000" dirty="0" smtClean="0">
                <a:solidFill>
                  <a:srgbClr val="C00000"/>
                </a:solidFill>
              </a:rPr>
              <a:t>účastníků </a:t>
            </a:r>
            <a:r>
              <a:rPr lang="cs-CZ" sz="2000" dirty="0" smtClean="0"/>
              <a:t>mohou </a:t>
            </a:r>
            <a:r>
              <a:rPr lang="cs-CZ" sz="2000" dirty="0"/>
              <a:t>být implementována ve formě programu na počítači (</a:t>
            </a:r>
            <a:r>
              <a:rPr lang="cs-CZ" sz="2000" dirty="0">
                <a:solidFill>
                  <a:srgbClr val="C00000"/>
                </a:solidFill>
              </a:rPr>
              <a:t>Software </a:t>
            </a:r>
            <a:r>
              <a:rPr lang="cs-CZ" sz="2000" dirty="0" err="1">
                <a:solidFill>
                  <a:srgbClr val="C00000"/>
                </a:solidFill>
              </a:rPr>
              <a:t>Client</a:t>
            </a:r>
            <a:r>
              <a:rPr lang="cs-CZ" sz="2000" dirty="0"/>
              <a:t>) nebo v podobě terminálů velmi podobných klasickým analogovým, resp. digitálním telefonům (</a:t>
            </a:r>
            <a:r>
              <a:rPr lang="cs-CZ" sz="2000" dirty="0">
                <a:solidFill>
                  <a:srgbClr val="C00000"/>
                </a:solidFill>
              </a:rPr>
              <a:t>Hardware </a:t>
            </a:r>
            <a:r>
              <a:rPr lang="cs-CZ" sz="2000" dirty="0" err="1">
                <a:solidFill>
                  <a:srgbClr val="C00000"/>
                </a:solidFill>
              </a:rPr>
              <a:t>Client</a:t>
            </a:r>
            <a:r>
              <a:rPr lang="cs-CZ" sz="2000" dirty="0"/>
              <a:t>).</a:t>
            </a:r>
          </a:p>
          <a:p>
            <a:pPr marL="285750" lvl="1" indent="-285750">
              <a:spcAft>
                <a:spcPts val="200"/>
              </a:spcAft>
              <a:buFont typeface="Arial" pitchFamily="34" charset="0"/>
              <a:buChar char="•"/>
            </a:pPr>
            <a:endParaRPr lang="cs-CZ" sz="2000" dirty="0" smtClean="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315640187"/>
      </p:ext>
    </p:extLst>
  </p:cSld>
  <p:clrMapOvr>
    <a:masterClrMapping/>
  </p:clrMapOvr>
  <p:transition>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796185"/>
          </a:xfrm>
          <a:prstGeom prst="rect">
            <a:avLst/>
          </a:prstGeom>
        </p:spPr>
        <p:txBody>
          <a:bodyPr wrap="square">
            <a:spAutoFit/>
          </a:bodyPr>
          <a:lstStyle/>
          <a:p>
            <a:pPr>
              <a:spcAft>
                <a:spcPts val="200"/>
              </a:spcAft>
            </a:pPr>
            <a:r>
              <a:rPr lang="cs-CZ" sz="2000" b="1" dirty="0">
                <a:solidFill>
                  <a:srgbClr val="C00000"/>
                </a:solidFill>
              </a:rPr>
              <a:t>Protokoly </a:t>
            </a:r>
            <a:r>
              <a:rPr lang="cs-CZ" sz="2000" b="1" dirty="0" smtClean="0">
                <a:solidFill>
                  <a:srgbClr val="C00000"/>
                </a:solidFill>
              </a:rPr>
              <a:t>v technologii </a:t>
            </a:r>
            <a:r>
              <a:rPr lang="cs-CZ" sz="2000" b="1" dirty="0" err="1" smtClean="0">
                <a:solidFill>
                  <a:srgbClr val="C00000"/>
                </a:solidFill>
              </a:rPr>
              <a:t>VoIP</a:t>
            </a:r>
            <a:endParaRPr lang="cs-CZ" sz="2000" b="1" dirty="0">
              <a:solidFill>
                <a:srgbClr val="C00000"/>
              </a:solidFill>
            </a:endParaRPr>
          </a:p>
          <a:p>
            <a:pPr marL="285750" lvl="1" indent="-285750">
              <a:spcAft>
                <a:spcPts val="200"/>
              </a:spcAft>
              <a:buFont typeface="Arial" pitchFamily="34" charset="0"/>
              <a:buChar char="•"/>
            </a:pPr>
            <a:endParaRPr lang="cs-CZ" sz="800" dirty="0"/>
          </a:p>
          <a:p>
            <a:pPr marL="285750" lvl="1" indent="-285750">
              <a:spcAft>
                <a:spcPts val="200"/>
              </a:spcAft>
              <a:buFont typeface="Arial" pitchFamily="34" charset="0"/>
              <a:buChar char="•"/>
            </a:pPr>
            <a:r>
              <a:rPr lang="cs-CZ" sz="2000" dirty="0">
                <a:solidFill>
                  <a:srgbClr val="3C3C8C"/>
                </a:solidFill>
              </a:rPr>
              <a:t>Technologie </a:t>
            </a:r>
            <a:r>
              <a:rPr lang="cs-CZ" sz="2000" dirty="0" err="1" smtClean="0">
                <a:solidFill>
                  <a:srgbClr val="3C3C8C"/>
                </a:solidFill>
              </a:rPr>
              <a:t>VoIP</a:t>
            </a:r>
            <a:r>
              <a:rPr lang="cs-CZ" sz="2000" dirty="0" smtClean="0">
                <a:solidFill>
                  <a:srgbClr val="3C3C8C"/>
                </a:solidFill>
              </a:rPr>
              <a:t>, která je určena pro přenos digitalizovaného hovorového signálu prostřednictvím paketové datové sítě, </a:t>
            </a:r>
            <a:r>
              <a:rPr lang="cs-CZ" sz="2000" dirty="0">
                <a:solidFill>
                  <a:srgbClr val="3C3C8C"/>
                </a:solidFill>
              </a:rPr>
              <a:t>využívá řadu komunikačních protokolů</a:t>
            </a:r>
            <a:r>
              <a:rPr lang="cs-CZ" sz="2000" dirty="0" smtClean="0">
                <a:solidFill>
                  <a:srgbClr val="3C3C8C"/>
                </a:solidFill>
              </a:rPr>
              <a:t>.</a:t>
            </a:r>
          </a:p>
          <a:p>
            <a:pPr marL="285750" lvl="1" indent="-285750">
              <a:spcAft>
                <a:spcPts val="200"/>
              </a:spcAft>
              <a:buFont typeface="Arial" pitchFamily="34" charset="0"/>
              <a:buChar char="•"/>
            </a:pPr>
            <a:r>
              <a:rPr lang="cs-CZ" sz="2000" dirty="0">
                <a:solidFill>
                  <a:srgbClr val="3C3C8C"/>
                </a:solidFill>
              </a:rPr>
              <a:t>Komunikačním protokolem rozumíme jednoznačně definovaný soubor pravidel, podle kterých obecně probíhá vlastní výměna </a:t>
            </a:r>
            <a:r>
              <a:rPr lang="cs-CZ" sz="2000" dirty="0" smtClean="0">
                <a:solidFill>
                  <a:srgbClr val="3C3C8C"/>
                </a:solidFill>
              </a:rPr>
              <a:t>dat mezi jednotlivými síťovými prvky.</a:t>
            </a:r>
            <a:endParaRPr lang="cs-CZ" sz="800" dirty="0">
              <a:solidFill>
                <a:srgbClr val="3C3C8C"/>
              </a:solidFill>
            </a:endParaRPr>
          </a:p>
          <a:p>
            <a:pPr marL="285750" lvl="1" indent="-285750">
              <a:spcAft>
                <a:spcPts val="200"/>
              </a:spcAft>
              <a:buFont typeface="Arial" pitchFamily="34" charset="0"/>
              <a:buChar char="•"/>
            </a:pPr>
            <a:r>
              <a:rPr lang="cs-CZ" sz="2000" dirty="0">
                <a:solidFill>
                  <a:srgbClr val="3C3C8C"/>
                </a:solidFill>
              </a:rPr>
              <a:t>Protokoly </a:t>
            </a:r>
            <a:r>
              <a:rPr lang="cs-CZ" sz="2000" dirty="0" smtClean="0">
                <a:solidFill>
                  <a:srgbClr val="3C3C8C"/>
                </a:solidFill>
              </a:rPr>
              <a:t>využívané ve </a:t>
            </a:r>
            <a:r>
              <a:rPr lang="cs-CZ" sz="2000" dirty="0" err="1" smtClean="0">
                <a:solidFill>
                  <a:srgbClr val="3C3C8C"/>
                </a:solidFill>
              </a:rPr>
              <a:t>VoIP</a:t>
            </a:r>
            <a:r>
              <a:rPr lang="cs-CZ" sz="2000" dirty="0" smtClean="0">
                <a:solidFill>
                  <a:srgbClr val="3C3C8C"/>
                </a:solidFill>
              </a:rPr>
              <a:t>:</a:t>
            </a:r>
            <a:endParaRPr lang="cs-CZ" sz="800" dirty="0" smtClean="0">
              <a:solidFill>
                <a:srgbClr val="C00000"/>
              </a:solidFill>
            </a:endParaRPr>
          </a:p>
          <a:p>
            <a:pPr marL="742950" lvl="2" indent="-285750">
              <a:spcAft>
                <a:spcPts val="200"/>
              </a:spcAft>
              <a:buFont typeface="Arial" pitchFamily="34" charset="0"/>
              <a:buChar char="•"/>
            </a:pPr>
            <a:r>
              <a:rPr lang="cs-CZ" dirty="0" smtClean="0">
                <a:solidFill>
                  <a:srgbClr val="C00000"/>
                </a:solidFill>
              </a:rPr>
              <a:t>Signalizační</a:t>
            </a:r>
            <a:r>
              <a:rPr lang="cs-CZ" dirty="0" smtClean="0">
                <a:solidFill>
                  <a:srgbClr val="3C3C8C"/>
                </a:solidFill>
              </a:rPr>
              <a:t> </a:t>
            </a:r>
            <a:r>
              <a:rPr lang="cs-CZ" dirty="0">
                <a:solidFill>
                  <a:srgbClr val="3C3C8C"/>
                </a:solidFill>
              </a:rPr>
              <a:t>– vzájemný kontakt a identifikace účastníků, dohodnutí </a:t>
            </a:r>
            <a:r>
              <a:rPr lang="cs-CZ" dirty="0" smtClean="0">
                <a:solidFill>
                  <a:srgbClr val="3C3C8C"/>
                </a:solidFill>
              </a:rPr>
              <a:t>způsobu, </a:t>
            </a:r>
            <a:r>
              <a:rPr lang="cs-CZ" dirty="0">
                <a:solidFill>
                  <a:srgbClr val="3C3C8C"/>
                </a:solidFill>
              </a:rPr>
              <a:t>kvality a typu přenosu uživatelské informace (příklady protokolů ITU-T H323. IETF SIP</a:t>
            </a:r>
            <a:r>
              <a:rPr lang="cs-CZ" dirty="0" smtClean="0">
                <a:solidFill>
                  <a:srgbClr val="3C3C8C"/>
                </a:solidFill>
              </a:rPr>
              <a:t>).</a:t>
            </a:r>
            <a:endParaRPr lang="cs-CZ" dirty="0">
              <a:solidFill>
                <a:srgbClr val="3C3C8C"/>
              </a:solidFill>
            </a:endParaRPr>
          </a:p>
          <a:p>
            <a:pPr marL="742950" lvl="2" indent="-285750">
              <a:spcAft>
                <a:spcPts val="200"/>
              </a:spcAft>
              <a:buFont typeface="Arial" pitchFamily="34" charset="0"/>
              <a:buChar char="•"/>
            </a:pPr>
            <a:r>
              <a:rPr lang="cs-CZ" dirty="0">
                <a:solidFill>
                  <a:srgbClr val="C00000"/>
                </a:solidFill>
              </a:rPr>
              <a:t>Komunikační</a:t>
            </a:r>
            <a:r>
              <a:rPr lang="cs-CZ" dirty="0">
                <a:solidFill>
                  <a:srgbClr val="3C3C8C"/>
                </a:solidFill>
              </a:rPr>
              <a:t> – vlastní přenos uživatelské informace (audio, video, data</a:t>
            </a:r>
            <a:r>
              <a:rPr lang="cs-CZ" dirty="0" smtClean="0">
                <a:solidFill>
                  <a:srgbClr val="3C3C8C"/>
                </a:solidFill>
              </a:rPr>
              <a:t>), multimediálními </a:t>
            </a:r>
            <a:r>
              <a:rPr lang="cs-CZ" dirty="0">
                <a:solidFill>
                  <a:srgbClr val="3C3C8C"/>
                </a:solidFill>
              </a:rPr>
              <a:t>toky  (příklady </a:t>
            </a:r>
            <a:r>
              <a:rPr lang="cs-CZ" dirty="0" smtClean="0">
                <a:solidFill>
                  <a:srgbClr val="3C3C8C"/>
                </a:solidFill>
              </a:rPr>
              <a:t>protokolů </a:t>
            </a:r>
            <a:r>
              <a:rPr lang="cs-CZ" dirty="0">
                <a:solidFill>
                  <a:srgbClr val="3C3C8C"/>
                </a:solidFill>
              </a:rPr>
              <a:t>RTP/RCTP</a:t>
            </a:r>
            <a:r>
              <a:rPr lang="cs-CZ" dirty="0" smtClean="0">
                <a:solidFill>
                  <a:srgbClr val="3C3C8C"/>
                </a:solidFill>
              </a:rPr>
              <a:t>).</a:t>
            </a:r>
            <a:endParaRPr lang="cs-CZ" dirty="0">
              <a:solidFill>
                <a:srgbClr val="3C3C8C"/>
              </a:solidFill>
            </a:endParaRPr>
          </a:p>
          <a:p>
            <a:pPr marL="742950" lvl="2" indent="-285750">
              <a:spcAft>
                <a:spcPts val="200"/>
              </a:spcAft>
              <a:buFont typeface="Arial" pitchFamily="34" charset="0"/>
              <a:buChar char="•"/>
            </a:pPr>
            <a:r>
              <a:rPr lang="cs-CZ" dirty="0">
                <a:solidFill>
                  <a:srgbClr val="C00000"/>
                </a:solidFill>
              </a:rPr>
              <a:t>Transportní</a:t>
            </a:r>
            <a:r>
              <a:rPr lang="cs-CZ" dirty="0">
                <a:solidFill>
                  <a:srgbClr val="3C3C8C"/>
                </a:solidFill>
              </a:rPr>
              <a:t> – přenáší komunikační a signalizační protokoly v paketové síti s využitím IP (příklady protokolů UDP, TCP).</a:t>
            </a:r>
          </a:p>
        </p:txBody>
      </p:sp>
      <p:sp>
        <p:nvSpPr>
          <p:cNvPr id="3" name="Nadpis 2"/>
          <p:cNvSpPr>
            <a:spLocks noGrp="1"/>
          </p:cNvSpPr>
          <p:nvPr>
            <p:ph type="title"/>
          </p:nvPr>
        </p:nvSpPr>
        <p:spPr/>
        <p:txBody>
          <a:bodyPr/>
          <a:lstStyle/>
          <a:p>
            <a:r>
              <a:rPr lang="it-IT" dirty="0"/>
              <a:t>Protokol RTP a SIP pro VoIP</a:t>
            </a:r>
            <a:endParaRPr lang="cs-CZ" dirty="0"/>
          </a:p>
        </p:txBody>
      </p:sp>
    </p:spTree>
    <p:extLst>
      <p:ext uri="{BB962C8B-B14F-4D97-AF65-F5344CB8AC3E}">
        <p14:creationId xmlns:p14="http://schemas.microsoft.com/office/powerpoint/2010/main" val="2273002739"/>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48868"/>
          </a:xfrm>
          <a:prstGeom prst="rect">
            <a:avLst/>
          </a:prstGeom>
        </p:spPr>
        <p:txBody>
          <a:bodyPr wrap="square">
            <a:spAutoFit/>
          </a:bodyPr>
          <a:lstStyle/>
          <a:p>
            <a:pPr>
              <a:spcAft>
                <a:spcPts val="200"/>
              </a:spcAft>
            </a:pPr>
            <a:r>
              <a:rPr lang="cs-CZ" sz="2000" b="1" dirty="0" smtClean="0">
                <a:solidFill>
                  <a:srgbClr val="C00000"/>
                </a:solidFill>
              </a:rPr>
              <a:t>Protokoly v technologii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p:txBody>
      </p:sp>
      <p:sp>
        <p:nvSpPr>
          <p:cNvPr id="3" name="Nadpis 2"/>
          <p:cNvSpPr>
            <a:spLocks noGrp="1"/>
          </p:cNvSpPr>
          <p:nvPr>
            <p:ph type="title"/>
          </p:nvPr>
        </p:nvSpPr>
        <p:spPr/>
        <p:txBody>
          <a:bodyPr/>
          <a:lstStyle/>
          <a:p>
            <a:r>
              <a:rPr lang="it-IT" dirty="0"/>
              <a:t>Protokol RTP a SIP pro VoIP</a:t>
            </a:r>
            <a:endParaRPr lang="cs-CZ" dirty="0"/>
          </a:p>
        </p:txBody>
      </p:sp>
      <p:sp>
        <p:nvSpPr>
          <p:cNvPr id="7" name="Zaoblený obdélník 6"/>
          <p:cNvSpPr/>
          <p:nvPr/>
        </p:nvSpPr>
        <p:spPr>
          <a:xfrm>
            <a:off x="1361652" y="5274527"/>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Sonet</a:t>
            </a:r>
            <a:endParaRPr lang="cs-CZ" sz="1600" b="1" dirty="0">
              <a:solidFill>
                <a:srgbClr val="000000"/>
              </a:solidFill>
            </a:endParaRPr>
          </a:p>
        </p:txBody>
      </p:sp>
      <p:sp>
        <p:nvSpPr>
          <p:cNvPr id="9" name="Zaoblený obdélník 8"/>
          <p:cNvSpPr/>
          <p:nvPr/>
        </p:nvSpPr>
        <p:spPr>
          <a:xfrm>
            <a:off x="1361651" y="4692592"/>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PPP</a:t>
            </a:r>
            <a:endParaRPr lang="cs-CZ" sz="1600" b="1" dirty="0">
              <a:solidFill>
                <a:srgbClr val="000000"/>
              </a:solidFill>
            </a:endParaRPr>
          </a:p>
        </p:txBody>
      </p:sp>
      <p:sp>
        <p:nvSpPr>
          <p:cNvPr id="10" name="Zaoblený obdélník 9"/>
          <p:cNvSpPr/>
          <p:nvPr/>
        </p:nvSpPr>
        <p:spPr>
          <a:xfrm>
            <a:off x="3423656" y="5270810"/>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ATM</a:t>
            </a:r>
            <a:endParaRPr lang="cs-CZ" sz="1600" b="1" dirty="0">
              <a:solidFill>
                <a:srgbClr val="000000"/>
              </a:solidFill>
            </a:endParaRPr>
          </a:p>
        </p:txBody>
      </p:sp>
      <p:sp>
        <p:nvSpPr>
          <p:cNvPr id="11" name="Zaoblený obdélník 10"/>
          <p:cNvSpPr/>
          <p:nvPr/>
        </p:nvSpPr>
        <p:spPr>
          <a:xfrm>
            <a:off x="2796441" y="4481277"/>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AAL 3/4</a:t>
            </a:r>
            <a:endParaRPr lang="cs-CZ" sz="1600" b="1" dirty="0">
              <a:solidFill>
                <a:srgbClr val="000000"/>
              </a:solidFill>
            </a:endParaRPr>
          </a:p>
        </p:txBody>
      </p:sp>
      <p:sp>
        <p:nvSpPr>
          <p:cNvPr id="12" name="Zaoblený obdélník 11"/>
          <p:cNvSpPr/>
          <p:nvPr/>
        </p:nvSpPr>
        <p:spPr>
          <a:xfrm>
            <a:off x="4040964" y="4477560"/>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AAL 5</a:t>
            </a:r>
            <a:endParaRPr lang="cs-CZ" sz="1600" b="1" dirty="0">
              <a:solidFill>
                <a:srgbClr val="000000"/>
              </a:solidFill>
            </a:endParaRPr>
          </a:p>
        </p:txBody>
      </p:sp>
      <p:sp>
        <p:nvSpPr>
          <p:cNvPr id="14" name="Zaoblený obdélník 13"/>
          <p:cNvSpPr/>
          <p:nvPr/>
        </p:nvSpPr>
        <p:spPr>
          <a:xfrm>
            <a:off x="5488376" y="5257587"/>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Ethernet</a:t>
            </a:r>
            <a:endParaRPr lang="cs-CZ" sz="1600" b="1" dirty="0">
              <a:solidFill>
                <a:srgbClr val="000000"/>
              </a:solidFill>
            </a:endParaRPr>
          </a:p>
        </p:txBody>
      </p:sp>
      <p:sp>
        <p:nvSpPr>
          <p:cNvPr id="15" name="Zaoblený obdélník 14"/>
          <p:cNvSpPr/>
          <p:nvPr/>
        </p:nvSpPr>
        <p:spPr>
          <a:xfrm>
            <a:off x="7119473" y="5270810"/>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V.34</a:t>
            </a:r>
            <a:endParaRPr lang="cs-CZ" sz="1600" b="1" dirty="0">
              <a:solidFill>
                <a:srgbClr val="000000"/>
              </a:solidFill>
            </a:endParaRPr>
          </a:p>
        </p:txBody>
      </p:sp>
      <p:sp>
        <p:nvSpPr>
          <p:cNvPr id="16" name="Zaoblený obdélník 15"/>
          <p:cNvSpPr/>
          <p:nvPr/>
        </p:nvSpPr>
        <p:spPr>
          <a:xfrm>
            <a:off x="7119472" y="4688875"/>
            <a:ext cx="1048215" cy="312234"/>
          </a:xfrm>
          <a:prstGeom prst="roundRect">
            <a:avLst/>
          </a:prstGeom>
          <a:solidFill>
            <a:schemeClr val="accent1">
              <a:lumMod val="40000"/>
              <a:lumOff val="6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PPP</a:t>
            </a:r>
            <a:endParaRPr lang="cs-CZ" sz="1600" b="1" dirty="0">
              <a:solidFill>
                <a:srgbClr val="000000"/>
              </a:solidFill>
            </a:endParaRPr>
          </a:p>
        </p:txBody>
      </p:sp>
      <p:sp>
        <p:nvSpPr>
          <p:cNvPr id="17" name="Zaoblený obdélník 16"/>
          <p:cNvSpPr/>
          <p:nvPr/>
        </p:nvSpPr>
        <p:spPr>
          <a:xfrm>
            <a:off x="1361653" y="3963727"/>
            <a:ext cx="6806035" cy="312234"/>
          </a:xfrm>
          <a:prstGeom prst="roundRect">
            <a:avLst/>
          </a:prstGeom>
          <a:solidFill>
            <a:srgbClr val="FFCC66"/>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IPv4, IPv6</a:t>
            </a:r>
            <a:endParaRPr lang="cs-CZ" sz="1600" b="1" dirty="0">
              <a:solidFill>
                <a:srgbClr val="000000"/>
              </a:solidFill>
            </a:endParaRPr>
          </a:p>
        </p:txBody>
      </p:sp>
      <p:sp>
        <p:nvSpPr>
          <p:cNvPr id="18" name="Zaoblený obdélník 17"/>
          <p:cNvSpPr/>
          <p:nvPr/>
        </p:nvSpPr>
        <p:spPr>
          <a:xfrm>
            <a:off x="1361651" y="3338259"/>
            <a:ext cx="2063363" cy="312234"/>
          </a:xfrm>
          <a:prstGeom prst="roundRect">
            <a:avLst/>
          </a:prstGeom>
          <a:solidFill>
            <a:srgbClr val="FFCC66"/>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TCP</a:t>
            </a:r>
            <a:endParaRPr lang="cs-CZ" sz="1600" b="1" dirty="0">
              <a:solidFill>
                <a:srgbClr val="000000"/>
              </a:solidFill>
            </a:endParaRPr>
          </a:p>
        </p:txBody>
      </p:sp>
      <p:sp>
        <p:nvSpPr>
          <p:cNvPr id="19" name="Zaoblený obdélník 18"/>
          <p:cNvSpPr/>
          <p:nvPr/>
        </p:nvSpPr>
        <p:spPr>
          <a:xfrm>
            <a:off x="4394784" y="3338259"/>
            <a:ext cx="3772904" cy="312234"/>
          </a:xfrm>
          <a:prstGeom prst="roundRect">
            <a:avLst/>
          </a:prstGeom>
          <a:solidFill>
            <a:srgbClr val="FFCC66"/>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UDP</a:t>
            </a:r>
            <a:endParaRPr lang="cs-CZ" sz="1600" b="1" dirty="0">
              <a:solidFill>
                <a:srgbClr val="000000"/>
              </a:solidFill>
            </a:endParaRPr>
          </a:p>
        </p:txBody>
      </p:sp>
      <p:sp>
        <p:nvSpPr>
          <p:cNvPr id="20" name="Zaoblený obdélník 19"/>
          <p:cNvSpPr/>
          <p:nvPr/>
        </p:nvSpPr>
        <p:spPr>
          <a:xfrm>
            <a:off x="1361654" y="2668485"/>
            <a:ext cx="847492" cy="312234"/>
          </a:xfrm>
          <a:prstGeom prst="roundRect">
            <a:avLst/>
          </a:prstGeom>
          <a:solidFill>
            <a:schemeClr val="accent2">
              <a:lumMod val="75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H.323</a:t>
            </a:r>
            <a:endParaRPr lang="cs-CZ" sz="1600" b="1" dirty="0">
              <a:solidFill>
                <a:srgbClr val="000000"/>
              </a:solidFill>
            </a:endParaRPr>
          </a:p>
        </p:txBody>
      </p:sp>
      <p:sp>
        <p:nvSpPr>
          <p:cNvPr id="21" name="Zaoblený obdélník 20"/>
          <p:cNvSpPr/>
          <p:nvPr/>
        </p:nvSpPr>
        <p:spPr>
          <a:xfrm>
            <a:off x="2539965" y="2671911"/>
            <a:ext cx="847492" cy="312234"/>
          </a:xfrm>
          <a:prstGeom prst="roundRect">
            <a:avLst/>
          </a:prstGeom>
          <a:solidFill>
            <a:schemeClr val="accent2">
              <a:lumMod val="75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SIP</a:t>
            </a:r>
            <a:endParaRPr lang="cs-CZ" sz="1600" b="1" dirty="0">
              <a:solidFill>
                <a:srgbClr val="000000"/>
              </a:solidFill>
            </a:endParaRPr>
          </a:p>
        </p:txBody>
      </p:sp>
      <p:sp>
        <p:nvSpPr>
          <p:cNvPr id="22" name="Zaoblený obdélník 21"/>
          <p:cNvSpPr/>
          <p:nvPr/>
        </p:nvSpPr>
        <p:spPr>
          <a:xfrm>
            <a:off x="4978486" y="2648545"/>
            <a:ext cx="847492" cy="312234"/>
          </a:xfrm>
          <a:prstGeom prst="roundRect">
            <a:avLst/>
          </a:prstGeom>
          <a:solidFill>
            <a:srgbClr val="0066FF"/>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RTCP</a:t>
            </a:r>
            <a:endParaRPr lang="cs-CZ" sz="1600" b="1" dirty="0">
              <a:solidFill>
                <a:srgbClr val="000000"/>
              </a:solidFill>
            </a:endParaRPr>
          </a:p>
        </p:txBody>
      </p:sp>
      <p:sp>
        <p:nvSpPr>
          <p:cNvPr id="23" name="Zaoblený obdélník 22"/>
          <p:cNvSpPr/>
          <p:nvPr/>
        </p:nvSpPr>
        <p:spPr>
          <a:xfrm>
            <a:off x="6796087" y="2644163"/>
            <a:ext cx="847492" cy="312234"/>
          </a:xfrm>
          <a:prstGeom prst="roundRect">
            <a:avLst/>
          </a:prstGeom>
          <a:solidFill>
            <a:srgbClr val="0066FF"/>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RTP</a:t>
            </a:r>
            <a:endParaRPr lang="cs-CZ" sz="1600" b="1" dirty="0">
              <a:solidFill>
                <a:srgbClr val="000000"/>
              </a:solidFill>
            </a:endParaRPr>
          </a:p>
        </p:txBody>
      </p:sp>
      <p:sp>
        <p:nvSpPr>
          <p:cNvPr id="24" name="Zaoblený obdélník 23"/>
          <p:cNvSpPr/>
          <p:nvPr/>
        </p:nvSpPr>
        <p:spPr>
          <a:xfrm>
            <a:off x="4764670" y="1928176"/>
            <a:ext cx="3134649" cy="312234"/>
          </a:xfrm>
          <a:prstGeom prst="roundRect">
            <a:avLst/>
          </a:prstGeom>
          <a:solidFill>
            <a:schemeClr val="accent4">
              <a:lumMod val="60000"/>
              <a:lumOff val="40000"/>
            </a:schemeClr>
          </a:solidFill>
          <a:ln>
            <a:solidFill>
              <a:srgbClr val="0000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b="1" dirty="0" smtClean="0">
                <a:solidFill>
                  <a:srgbClr val="000000"/>
                </a:solidFill>
              </a:rPr>
              <a:t>média (PCM, H.264, MPEG, ...)</a:t>
            </a:r>
            <a:endParaRPr lang="cs-CZ" sz="1600" b="1" dirty="0">
              <a:solidFill>
                <a:srgbClr val="000000"/>
              </a:solidFill>
            </a:endParaRPr>
          </a:p>
        </p:txBody>
      </p:sp>
      <p:cxnSp>
        <p:nvCxnSpPr>
          <p:cNvPr id="25" name="Přímá spojnice se šipkou 24"/>
          <p:cNvCxnSpPr>
            <a:endCxn id="23" idx="0"/>
          </p:cNvCxnSpPr>
          <p:nvPr/>
        </p:nvCxnSpPr>
        <p:spPr>
          <a:xfrm>
            <a:off x="7219833" y="2240410"/>
            <a:ext cx="0" cy="403753"/>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Přímá spojnice se šipkou 25"/>
          <p:cNvCxnSpPr>
            <a:stCxn id="23" idx="2"/>
          </p:cNvCxnSpPr>
          <p:nvPr/>
        </p:nvCxnSpPr>
        <p:spPr>
          <a:xfrm>
            <a:off x="7219833" y="2956397"/>
            <a:ext cx="0" cy="381862"/>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Přímá spojnice se šipkou 26"/>
          <p:cNvCxnSpPr/>
          <p:nvPr/>
        </p:nvCxnSpPr>
        <p:spPr>
          <a:xfrm>
            <a:off x="5422378" y="2956397"/>
            <a:ext cx="0" cy="362775"/>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Přímá spojnice se šipkou 27"/>
          <p:cNvCxnSpPr/>
          <p:nvPr/>
        </p:nvCxnSpPr>
        <p:spPr>
          <a:xfrm>
            <a:off x="6281236" y="3650493"/>
            <a:ext cx="0" cy="313234"/>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Přímá spojnice se šipkou 29"/>
          <p:cNvCxnSpPr>
            <a:stCxn id="21" idx="2"/>
          </p:cNvCxnSpPr>
          <p:nvPr/>
        </p:nvCxnSpPr>
        <p:spPr>
          <a:xfrm>
            <a:off x="2963711" y="2984145"/>
            <a:ext cx="0" cy="354114"/>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Přímá spojnice se šipkou 31"/>
          <p:cNvCxnSpPr>
            <a:stCxn id="21" idx="2"/>
          </p:cNvCxnSpPr>
          <p:nvPr/>
        </p:nvCxnSpPr>
        <p:spPr>
          <a:xfrm>
            <a:off x="2963711" y="2984145"/>
            <a:ext cx="1431073" cy="354114"/>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Přímá spojnice se šipkou 39"/>
          <p:cNvCxnSpPr/>
          <p:nvPr/>
        </p:nvCxnSpPr>
        <p:spPr>
          <a:xfrm>
            <a:off x="1776336" y="2984145"/>
            <a:ext cx="0" cy="335027"/>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Přímá spojnice se šipkou 41"/>
          <p:cNvCxnSpPr/>
          <p:nvPr/>
        </p:nvCxnSpPr>
        <p:spPr>
          <a:xfrm>
            <a:off x="2384268" y="3650493"/>
            <a:ext cx="0" cy="313234"/>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Přímá spojnice se šipkou 43"/>
          <p:cNvCxnSpPr/>
          <p:nvPr/>
        </p:nvCxnSpPr>
        <p:spPr>
          <a:xfrm>
            <a:off x="1876694" y="4285122"/>
            <a:ext cx="0" cy="403753"/>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Přímá spojnice se šipkou 44"/>
          <p:cNvCxnSpPr>
            <a:stCxn id="9" idx="2"/>
            <a:endCxn id="7" idx="0"/>
          </p:cNvCxnSpPr>
          <p:nvPr/>
        </p:nvCxnSpPr>
        <p:spPr>
          <a:xfrm>
            <a:off x="1885759" y="5004826"/>
            <a:ext cx="1" cy="269701"/>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Přímá spojnice se šipkou 48"/>
          <p:cNvCxnSpPr>
            <a:endCxn id="11" idx="0"/>
          </p:cNvCxnSpPr>
          <p:nvPr/>
        </p:nvCxnSpPr>
        <p:spPr>
          <a:xfrm>
            <a:off x="3320549" y="4275961"/>
            <a:ext cx="0" cy="205316"/>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Přímá spojnice se šipkou 51"/>
          <p:cNvCxnSpPr>
            <a:endCxn id="12" idx="0"/>
          </p:cNvCxnSpPr>
          <p:nvPr/>
        </p:nvCxnSpPr>
        <p:spPr>
          <a:xfrm>
            <a:off x="4565072" y="4285122"/>
            <a:ext cx="0" cy="192438"/>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Přímá spojnice se šipkou 53"/>
          <p:cNvCxnSpPr>
            <a:stCxn id="11" idx="2"/>
            <a:endCxn id="10" idx="0"/>
          </p:cNvCxnSpPr>
          <p:nvPr/>
        </p:nvCxnSpPr>
        <p:spPr>
          <a:xfrm>
            <a:off x="3320549" y="4793511"/>
            <a:ext cx="627215" cy="477299"/>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Přímá spojnice se šipkou 56"/>
          <p:cNvCxnSpPr>
            <a:stCxn id="12" idx="2"/>
            <a:endCxn id="10" idx="0"/>
          </p:cNvCxnSpPr>
          <p:nvPr/>
        </p:nvCxnSpPr>
        <p:spPr>
          <a:xfrm flipH="1">
            <a:off x="3947764" y="4789794"/>
            <a:ext cx="617308" cy="481016"/>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Přímá spojnice se šipkou 61"/>
          <p:cNvCxnSpPr/>
          <p:nvPr/>
        </p:nvCxnSpPr>
        <p:spPr>
          <a:xfrm>
            <a:off x="6009769" y="4285122"/>
            <a:ext cx="0" cy="952380"/>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Přímá spojnice se šipkou 63"/>
          <p:cNvCxnSpPr>
            <a:endCxn id="16" idx="0"/>
          </p:cNvCxnSpPr>
          <p:nvPr/>
        </p:nvCxnSpPr>
        <p:spPr>
          <a:xfrm>
            <a:off x="7640083" y="4275961"/>
            <a:ext cx="3497" cy="412914"/>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Přímá spojnice se šipkou 64"/>
          <p:cNvCxnSpPr>
            <a:stCxn id="16" idx="2"/>
            <a:endCxn id="15" idx="0"/>
          </p:cNvCxnSpPr>
          <p:nvPr/>
        </p:nvCxnSpPr>
        <p:spPr>
          <a:xfrm>
            <a:off x="7643580" y="5001109"/>
            <a:ext cx="1" cy="269701"/>
          </a:xfrm>
          <a:prstGeom prst="straightConnector1">
            <a:avLst/>
          </a:prstGeom>
          <a:ln w="317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Přímá spojnice 75"/>
          <p:cNvCxnSpPr/>
          <p:nvPr/>
        </p:nvCxnSpPr>
        <p:spPr>
          <a:xfrm>
            <a:off x="1131128" y="1798566"/>
            <a:ext cx="7212772" cy="0"/>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77" name="Přímá spojnice 76"/>
          <p:cNvCxnSpPr/>
          <p:nvPr/>
        </p:nvCxnSpPr>
        <p:spPr>
          <a:xfrm flipV="1">
            <a:off x="1131127" y="1798566"/>
            <a:ext cx="1" cy="2550056"/>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80" name="Přímá spojnice 79"/>
          <p:cNvCxnSpPr/>
          <p:nvPr/>
        </p:nvCxnSpPr>
        <p:spPr>
          <a:xfrm>
            <a:off x="1131127" y="4348622"/>
            <a:ext cx="4152073" cy="0"/>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82" name="Přímá spojnice 81"/>
          <p:cNvCxnSpPr/>
          <p:nvPr/>
        </p:nvCxnSpPr>
        <p:spPr>
          <a:xfrm flipV="1">
            <a:off x="6622256" y="4348622"/>
            <a:ext cx="1697832" cy="1"/>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84" name="Přímá spojnice 83"/>
          <p:cNvCxnSpPr/>
          <p:nvPr/>
        </p:nvCxnSpPr>
        <p:spPr>
          <a:xfrm flipV="1">
            <a:off x="8320088" y="1798566"/>
            <a:ext cx="0" cy="2550056"/>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91" name="Přímá spojnice 90"/>
          <p:cNvCxnSpPr/>
          <p:nvPr/>
        </p:nvCxnSpPr>
        <p:spPr>
          <a:xfrm flipV="1">
            <a:off x="5282406" y="4338750"/>
            <a:ext cx="0" cy="1383104"/>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95" name="Přímá spojnice 94"/>
          <p:cNvCxnSpPr/>
          <p:nvPr/>
        </p:nvCxnSpPr>
        <p:spPr>
          <a:xfrm flipV="1">
            <a:off x="6640943" y="4348623"/>
            <a:ext cx="0" cy="1373231"/>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00" name="Přímá spojnice 99"/>
          <p:cNvCxnSpPr/>
          <p:nvPr/>
        </p:nvCxnSpPr>
        <p:spPr>
          <a:xfrm flipH="1">
            <a:off x="5281613" y="5721854"/>
            <a:ext cx="1359330" cy="1"/>
          </a:xfrm>
          <a:prstGeom prst="line">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cxnSp>
      <p:sp>
        <p:nvSpPr>
          <p:cNvPr id="117" name="Zaoblený obdélník 116"/>
          <p:cNvSpPr/>
          <p:nvPr/>
        </p:nvSpPr>
        <p:spPr>
          <a:xfrm>
            <a:off x="1199926" y="1905778"/>
            <a:ext cx="2644729" cy="31223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400" dirty="0" smtClean="0">
                <a:solidFill>
                  <a:srgbClr val="000000"/>
                </a:solidFill>
              </a:rPr>
              <a:t>dnes obvyklá struktura pro technologii </a:t>
            </a:r>
            <a:r>
              <a:rPr lang="cs-CZ" sz="1400" dirty="0" err="1" smtClean="0">
                <a:solidFill>
                  <a:srgbClr val="000000"/>
                </a:solidFill>
              </a:rPr>
              <a:t>VoIP</a:t>
            </a:r>
            <a:endParaRPr lang="cs-CZ" sz="1400" dirty="0">
              <a:solidFill>
                <a:srgbClr val="000000"/>
              </a:solidFill>
            </a:endParaRPr>
          </a:p>
        </p:txBody>
      </p:sp>
    </p:spTree>
    <p:extLst>
      <p:ext uri="{BB962C8B-B14F-4D97-AF65-F5344CB8AC3E}">
        <p14:creationId xmlns:p14="http://schemas.microsoft.com/office/powerpoint/2010/main" val="2093076010"/>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48868"/>
          </a:xfrm>
          <a:prstGeom prst="rect">
            <a:avLst/>
          </a:prstGeom>
        </p:spPr>
        <p:txBody>
          <a:bodyPr wrap="square">
            <a:spAutoFit/>
          </a:bodyPr>
          <a:lstStyle/>
          <a:p>
            <a:pPr>
              <a:spcAft>
                <a:spcPts val="200"/>
              </a:spcAft>
            </a:pPr>
            <a:r>
              <a:rPr lang="cs-CZ" sz="2000" b="1" dirty="0" smtClean="0">
                <a:solidFill>
                  <a:srgbClr val="C00000"/>
                </a:solidFill>
              </a:rPr>
              <a:t>Způsob vrstvové komunikace ve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pic>
        <p:nvPicPr>
          <p:cNvPr id="10" name="Obrázek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266" y="1900166"/>
            <a:ext cx="7249537" cy="3600953"/>
          </a:xfrm>
          <a:prstGeom prst="rect">
            <a:avLst/>
          </a:prstGeom>
        </p:spPr>
      </p:pic>
    </p:spTree>
    <p:extLst>
      <p:ext uri="{BB962C8B-B14F-4D97-AF65-F5344CB8AC3E}">
        <p14:creationId xmlns:p14="http://schemas.microsoft.com/office/powerpoint/2010/main" val="2674561761"/>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052665"/>
          </a:xfrm>
          <a:prstGeom prst="rect">
            <a:avLst/>
          </a:prstGeom>
        </p:spPr>
        <p:txBody>
          <a:bodyPr wrap="square">
            <a:spAutoFit/>
          </a:bodyPr>
          <a:lstStyle/>
          <a:p>
            <a:pPr>
              <a:spcAft>
                <a:spcPts val="200"/>
              </a:spcAft>
            </a:pPr>
            <a:r>
              <a:rPr lang="cs-CZ" sz="2000" b="1" dirty="0" smtClean="0">
                <a:solidFill>
                  <a:srgbClr val="C00000"/>
                </a:solidFill>
              </a:rPr>
              <a:t>Protokol RTP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C00000"/>
                </a:solidFill>
              </a:rPr>
              <a:t>Technologie </a:t>
            </a:r>
            <a:r>
              <a:rPr lang="cs-CZ" sz="2000" dirty="0" err="1" smtClean="0">
                <a:solidFill>
                  <a:srgbClr val="C00000"/>
                </a:solidFill>
              </a:rPr>
              <a:t>VoIP</a:t>
            </a:r>
            <a:r>
              <a:rPr lang="cs-CZ" sz="2000" dirty="0" smtClean="0">
                <a:solidFill>
                  <a:srgbClr val="C00000"/>
                </a:solidFill>
              </a:rPr>
              <a:t> </a:t>
            </a:r>
            <a:r>
              <a:rPr lang="cs-CZ" sz="2000" dirty="0" smtClean="0"/>
              <a:t>přenáší mezi koncovými účastníky především </a:t>
            </a:r>
            <a:r>
              <a:rPr lang="cs-CZ" sz="2000" dirty="0" smtClean="0">
                <a:solidFill>
                  <a:srgbClr val="C00000"/>
                </a:solidFill>
              </a:rPr>
              <a:t>multimediální datové toky </a:t>
            </a:r>
            <a:r>
              <a:rPr lang="cs-CZ" sz="2000" dirty="0" smtClean="0"/>
              <a:t>(audio, video).</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Vzhledem nevhodnosti standardních protokolů transportní vrstvy modelu TCP/IP byl pro technologii </a:t>
            </a:r>
            <a:r>
              <a:rPr lang="cs-CZ" sz="2000" dirty="0" err="1" smtClean="0"/>
              <a:t>VoIP</a:t>
            </a:r>
            <a:r>
              <a:rPr lang="cs-CZ" sz="2000" dirty="0" smtClean="0"/>
              <a:t> vyvinut nový přenosový </a:t>
            </a:r>
            <a:r>
              <a:rPr lang="cs-CZ" sz="2000" dirty="0"/>
              <a:t>protokol </a:t>
            </a:r>
            <a:r>
              <a:rPr lang="cs-CZ" sz="2000" dirty="0">
                <a:solidFill>
                  <a:srgbClr val="C00000"/>
                </a:solidFill>
              </a:rPr>
              <a:t>RTP</a:t>
            </a:r>
            <a:r>
              <a:rPr lang="cs-CZ" sz="2000" dirty="0"/>
              <a:t> (Real-</a:t>
            </a:r>
            <a:r>
              <a:rPr lang="cs-CZ" sz="2000" dirty="0" err="1"/>
              <a:t>time</a:t>
            </a:r>
            <a:r>
              <a:rPr lang="cs-CZ" sz="2000" dirty="0"/>
              <a:t> Transport </a:t>
            </a:r>
            <a:r>
              <a:rPr lang="cs-CZ" sz="2000" dirty="0" err="1"/>
              <a:t>Protocol</a:t>
            </a:r>
            <a:r>
              <a:rPr lang="cs-CZ" sz="2000" dirty="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RTP </a:t>
            </a:r>
            <a:r>
              <a:rPr lang="cs-CZ" sz="2000" dirty="0" smtClean="0"/>
              <a:t>byl vytvořen organizací </a:t>
            </a:r>
            <a:r>
              <a:rPr lang="cs-CZ" sz="2000" dirty="0" smtClean="0">
                <a:solidFill>
                  <a:srgbClr val="C00000"/>
                </a:solidFill>
              </a:rPr>
              <a:t>IETF</a:t>
            </a:r>
            <a:r>
              <a:rPr lang="cs-CZ" sz="2000" dirty="0" smtClean="0"/>
              <a:t> </a:t>
            </a:r>
            <a:r>
              <a:rPr lang="cs-CZ" sz="2000" dirty="0"/>
              <a:t>(Internet </a:t>
            </a:r>
            <a:r>
              <a:rPr lang="cs-CZ" sz="2000" dirty="0" err="1"/>
              <a:t>Engineering</a:t>
            </a:r>
            <a:r>
              <a:rPr lang="cs-CZ" sz="2000" dirty="0"/>
              <a:t> </a:t>
            </a:r>
            <a:r>
              <a:rPr lang="cs-CZ" sz="2000" dirty="0" err="1"/>
              <a:t>Task</a:t>
            </a:r>
            <a:r>
              <a:rPr lang="cs-CZ" sz="2000" dirty="0"/>
              <a:t> </a:t>
            </a:r>
            <a:r>
              <a:rPr lang="cs-CZ" sz="2000" dirty="0" err="1"/>
              <a:t>Force</a:t>
            </a:r>
            <a:r>
              <a:rPr lang="cs-CZ" sz="2000" dirty="0"/>
              <a:t>). Specifikace protokolu je volně dostupná na Internetu </a:t>
            </a:r>
            <a:r>
              <a:rPr lang="cs-CZ" sz="2000" dirty="0" smtClean="0"/>
              <a:t>v dokumentu s označením </a:t>
            </a:r>
            <a:r>
              <a:rPr lang="cs-CZ" sz="2000" dirty="0">
                <a:solidFill>
                  <a:srgbClr val="C00000"/>
                </a:solidFill>
              </a:rPr>
              <a:t>RFC 3550</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Funkcionalita protokolu RTP:</a:t>
            </a:r>
          </a:p>
          <a:p>
            <a:pPr marL="742950" lvl="2" indent="-285750">
              <a:spcAft>
                <a:spcPts val="200"/>
              </a:spcAft>
              <a:buFont typeface="Arial" pitchFamily="34" charset="0"/>
              <a:buChar char="•"/>
            </a:pPr>
            <a:r>
              <a:rPr lang="cs-CZ" sz="2000" dirty="0" smtClean="0"/>
              <a:t>nezaručuje přenos v reálném čase,</a:t>
            </a:r>
          </a:p>
          <a:p>
            <a:pPr marL="742950" lvl="2" indent="-285750">
              <a:spcAft>
                <a:spcPts val="200"/>
              </a:spcAft>
              <a:buFont typeface="Arial" pitchFamily="34" charset="0"/>
              <a:buChar char="•"/>
            </a:pPr>
            <a:r>
              <a:rPr lang="cs-CZ" sz="2000" dirty="0" smtClean="0"/>
              <a:t>zaručuje pouze přehrávání dat v daný okamžik,</a:t>
            </a:r>
          </a:p>
          <a:p>
            <a:pPr marL="742950" lvl="2" indent="-285750">
              <a:spcAft>
                <a:spcPts val="200"/>
              </a:spcAft>
              <a:buFont typeface="Arial" pitchFamily="34" charset="0"/>
              <a:buChar char="•"/>
            </a:pPr>
            <a:r>
              <a:rPr lang="cs-CZ" sz="2000" dirty="0" smtClean="0"/>
              <a:t>používá protokoly UDP/IP pro zabezpečení vlastní komunikace.</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311116340"/>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534575"/>
          </a:xfrm>
          <a:prstGeom prst="rect">
            <a:avLst/>
          </a:prstGeom>
        </p:spPr>
        <p:txBody>
          <a:bodyPr wrap="square">
            <a:spAutoFit/>
          </a:bodyPr>
          <a:lstStyle/>
          <a:p>
            <a:pPr>
              <a:spcAft>
                <a:spcPts val="200"/>
              </a:spcAft>
            </a:pPr>
            <a:r>
              <a:rPr lang="cs-CZ" sz="2000" b="1" dirty="0" smtClean="0">
                <a:solidFill>
                  <a:srgbClr val="C00000"/>
                </a:solidFill>
              </a:rPr>
              <a:t>Protokol RTP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RTP využívá jako svého transportního protokolu protokol </a:t>
            </a:r>
            <a:r>
              <a:rPr lang="cs-CZ" sz="2000" dirty="0" smtClean="0"/>
              <a:t>UDP.</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 splnění požadované funkcionality je nutné přidat následující funkce:</a:t>
            </a:r>
          </a:p>
          <a:p>
            <a:pPr marL="742950" lvl="2" indent="-285750">
              <a:spcAft>
                <a:spcPts val="200"/>
              </a:spcAft>
              <a:buFont typeface="Arial" pitchFamily="34" charset="0"/>
              <a:buChar char="•"/>
            </a:pPr>
            <a:endParaRPr lang="cs-CZ" sz="800" dirty="0" smtClean="0">
              <a:solidFill>
                <a:srgbClr val="C00000"/>
              </a:solidFill>
            </a:endParaRPr>
          </a:p>
          <a:p>
            <a:pPr marL="742950" lvl="2" indent="-285750">
              <a:spcAft>
                <a:spcPts val="200"/>
              </a:spcAft>
              <a:buFont typeface="Arial" pitchFamily="34" charset="0"/>
              <a:buChar char="•"/>
            </a:pPr>
            <a:r>
              <a:rPr lang="cs-CZ" sz="2000" dirty="0" smtClean="0">
                <a:solidFill>
                  <a:srgbClr val="C00000"/>
                </a:solidFill>
              </a:rPr>
              <a:t>číslování vysílaných paketů </a:t>
            </a:r>
            <a:r>
              <a:rPr lang="cs-CZ" sz="2000" dirty="0" smtClean="0"/>
              <a:t>– v </a:t>
            </a:r>
            <a:r>
              <a:rPr lang="cs-CZ" sz="2000" dirty="0"/>
              <a:t>případě doručení paketů </a:t>
            </a:r>
            <a:r>
              <a:rPr lang="cs-CZ" sz="2000" dirty="0" smtClean="0"/>
              <a:t>na přijímací straně v </a:t>
            </a:r>
            <a:r>
              <a:rPr lang="cs-CZ" sz="2000" dirty="0"/>
              <a:t>nesprávném pořadí </a:t>
            </a:r>
            <a:r>
              <a:rPr lang="cs-CZ" sz="2000" dirty="0" smtClean="0"/>
              <a:t>je možné snadno pořadí paketů korigovat.</a:t>
            </a:r>
          </a:p>
          <a:p>
            <a:pPr marL="742950" lvl="2" indent="-285750">
              <a:spcAft>
                <a:spcPts val="200"/>
              </a:spcAft>
              <a:buFont typeface="Arial" pitchFamily="34" charset="0"/>
              <a:buChar char="•"/>
            </a:pPr>
            <a:r>
              <a:rPr lang="cs-CZ" sz="2000" dirty="0" smtClean="0">
                <a:solidFill>
                  <a:srgbClr val="C00000"/>
                </a:solidFill>
              </a:rPr>
              <a:t>zaznamenání časového okamžiku </a:t>
            </a:r>
            <a:r>
              <a:rPr lang="cs-CZ" sz="2000" dirty="0">
                <a:solidFill>
                  <a:srgbClr val="C00000"/>
                </a:solidFill>
              </a:rPr>
              <a:t>vyslání </a:t>
            </a:r>
            <a:r>
              <a:rPr lang="cs-CZ" sz="2000" dirty="0" smtClean="0">
                <a:solidFill>
                  <a:srgbClr val="C00000"/>
                </a:solidFill>
              </a:rPr>
              <a:t>paketu </a:t>
            </a:r>
            <a:r>
              <a:rPr lang="cs-CZ" sz="2000" dirty="0" smtClean="0"/>
              <a:t>– v </a:t>
            </a:r>
            <a:r>
              <a:rPr lang="cs-CZ" sz="2000" dirty="0"/>
              <a:t>případě ztráty </a:t>
            </a:r>
            <a:r>
              <a:rPr lang="cs-CZ" sz="2000" dirty="0" smtClean="0"/>
              <a:t>paketu jsou </a:t>
            </a:r>
            <a:r>
              <a:rPr lang="cs-CZ" sz="2000" dirty="0"/>
              <a:t>na přijímací straně chybějící pakety vynechány a ty správně doručené jsou umístěny na odpovídající časovou pozici.</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Pokud se na straně volajícího vyskytne v hovoru pauza (ticho), nejsou datové jednotky sítí přenášeny. </a:t>
            </a:r>
          </a:p>
          <a:p>
            <a:pPr marL="285750" lvl="1" indent="-285750">
              <a:spcAft>
                <a:spcPts val="200"/>
              </a:spcAft>
              <a:buFont typeface="Arial" pitchFamily="34" charset="0"/>
              <a:buChar char="•"/>
            </a:pPr>
            <a:r>
              <a:rPr lang="cs-CZ" sz="2000" dirty="0" smtClean="0"/>
              <a:t>Na přijímací straně se uměle vytváří </a:t>
            </a:r>
            <a:r>
              <a:rPr lang="cs-CZ" sz="2000" dirty="0"/>
              <a:t>šum pro navození přirozeného </a:t>
            </a:r>
            <a:r>
              <a:rPr lang="cs-CZ" sz="2000" dirty="0" smtClean="0"/>
              <a:t>prostředí hovoru.</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151312400"/>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175502"/>
          </a:xfrm>
          <a:prstGeom prst="rect">
            <a:avLst/>
          </a:prstGeom>
        </p:spPr>
        <p:txBody>
          <a:bodyPr wrap="square">
            <a:spAutoFit/>
          </a:bodyPr>
          <a:lstStyle/>
          <a:p>
            <a:pPr>
              <a:spcAft>
                <a:spcPts val="200"/>
              </a:spcAft>
            </a:pPr>
            <a:r>
              <a:rPr lang="cs-CZ" sz="2000" b="1" dirty="0" smtClean="0">
                <a:solidFill>
                  <a:srgbClr val="C00000"/>
                </a:solidFill>
              </a:rPr>
              <a:t>Protokol RTP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RTP </a:t>
            </a:r>
            <a:r>
              <a:rPr lang="cs-CZ" sz="2000" dirty="0" smtClean="0"/>
              <a:t>také </a:t>
            </a:r>
            <a:r>
              <a:rPr lang="cs-CZ" sz="2000" dirty="0"/>
              <a:t>označuje přenášený </a:t>
            </a:r>
            <a:r>
              <a:rPr lang="cs-CZ" sz="2000" dirty="0" smtClean="0"/>
              <a:t>obsah – zdali </a:t>
            </a:r>
            <a:r>
              <a:rPr lang="cs-CZ" sz="2000" dirty="0"/>
              <a:t>jde o </a:t>
            </a:r>
            <a:r>
              <a:rPr lang="cs-CZ" sz="2000" dirty="0" smtClean="0"/>
              <a:t>hovorovou (resp</a:t>
            </a:r>
            <a:r>
              <a:rPr lang="cs-CZ" sz="2000" dirty="0"/>
              <a:t>. audio) nebo obrazovou (resp. video) informaci a jakým způsobem byla komprimována (typ </a:t>
            </a:r>
            <a:r>
              <a:rPr lang="cs-CZ" sz="2000" dirty="0" err="1"/>
              <a:t>kodeku</a:t>
            </a:r>
            <a:r>
              <a:rPr lang="cs-CZ" sz="2000" dirty="0"/>
              <a:t>).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Protokol </a:t>
            </a:r>
            <a:r>
              <a:rPr lang="cs-CZ" sz="2000" dirty="0"/>
              <a:t>RTP umožňuje přenos více komunikačních kanálů </a:t>
            </a:r>
            <a:r>
              <a:rPr lang="cs-CZ" sz="2000" dirty="0" smtClean="0"/>
              <a:t>současně a proto je nutná </a:t>
            </a:r>
            <a:r>
              <a:rPr lang="cs-CZ" sz="2000" dirty="0"/>
              <a:t>identifikace zdroje obsahu.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Každý </a:t>
            </a:r>
            <a:r>
              <a:rPr lang="cs-CZ" sz="2000" dirty="0"/>
              <a:t>komunikační kanál (audio, video, …) je </a:t>
            </a:r>
            <a:r>
              <a:rPr lang="cs-CZ" sz="2000" dirty="0" smtClean="0"/>
              <a:t>přenášen </a:t>
            </a:r>
            <a:r>
              <a:rPr lang="cs-CZ" sz="2000" dirty="0"/>
              <a:t>v samostatném RTP toku</a:t>
            </a:r>
            <a:r>
              <a:rPr lang="cs-CZ" sz="2000" dirty="0" smtClean="0"/>
              <a:t>.</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Datové přenosy protokolem RTP v technologii </a:t>
            </a:r>
            <a:r>
              <a:rPr lang="cs-CZ" sz="2000" dirty="0" err="1" smtClean="0"/>
              <a:t>VoIP</a:t>
            </a:r>
            <a:r>
              <a:rPr lang="cs-CZ" sz="2000" dirty="0" smtClean="0"/>
              <a:t> nejsou zabezpečeny proti odposlechu. Je tedy možné data zachytit a s trochou úsilí bez problému přehrát.</a:t>
            </a:r>
            <a:endParaRPr lang="cs-CZ" sz="2000" dirty="0"/>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935859700"/>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85980"/>
          </a:xfrm>
          <a:prstGeom prst="rect">
            <a:avLst/>
          </a:prstGeom>
        </p:spPr>
        <p:txBody>
          <a:bodyPr wrap="square">
            <a:spAutoFit/>
          </a:bodyPr>
          <a:lstStyle/>
          <a:p>
            <a:pPr>
              <a:spcAft>
                <a:spcPts val="200"/>
              </a:spcAft>
            </a:pPr>
            <a:r>
              <a:rPr lang="cs-CZ" sz="2000" b="1" dirty="0" smtClean="0">
                <a:solidFill>
                  <a:srgbClr val="C00000"/>
                </a:solidFill>
              </a:rPr>
              <a:t>Protokol SRTP a ZRTP pro </a:t>
            </a:r>
            <a:r>
              <a:rPr lang="cs-CZ" sz="2000" b="1" dirty="0" err="1" smtClean="0">
                <a:solidFill>
                  <a:srgbClr val="C00000"/>
                </a:solidFill>
              </a:rPr>
              <a:t>VoIP</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t>Implementovat určitou konkrétní míru zabezpečení komunikace ve </a:t>
            </a:r>
            <a:r>
              <a:rPr lang="cs-CZ" sz="2000" dirty="0" err="1"/>
              <a:t>VoIP</a:t>
            </a:r>
            <a:r>
              <a:rPr lang="cs-CZ" sz="2000" dirty="0"/>
              <a:t> síti je mnohem </a:t>
            </a:r>
            <a:r>
              <a:rPr lang="cs-CZ" sz="2000" dirty="0" smtClean="0"/>
              <a:t>snazší, </a:t>
            </a:r>
            <a:r>
              <a:rPr lang="cs-CZ" sz="2000" dirty="0"/>
              <a:t>než jak je tomu v pevných nebo mobilních telefonních sítích. </a:t>
            </a:r>
            <a:endParaRPr lang="cs-CZ" sz="2000" dirty="0" smtClean="0"/>
          </a:p>
          <a:p>
            <a:pPr marL="285750" lvl="1" indent="-285750">
              <a:spcAft>
                <a:spcPts val="200"/>
              </a:spcAft>
              <a:buFont typeface="Arial" pitchFamily="34" charset="0"/>
              <a:buChar char="•"/>
            </a:pPr>
            <a:r>
              <a:rPr lang="cs-CZ" sz="2000" dirty="0" smtClean="0"/>
              <a:t>Základní </a:t>
            </a:r>
            <a:r>
              <a:rPr lang="cs-CZ" sz="2000" dirty="0"/>
              <a:t>idea spočívá v rozšíření protokolu RTP o další přídavné protokoly, mezi které patří např</a:t>
            </a:r>
            <a:r>
              <a:rPr lang="cs-CZ" sz="2000" dirty="0" smtClean="0"/>
              <a:t>.:</a:t>
            </a:r>
          </a:p>
          <a:p>
            <a:pPr marL="742950" lvl="2" indent="-285750">
              <a:spcAft>
                <a:spcPts val="200"/>
              </a:spcAft>
              <a:buFont typeface="Arial" pitchFamily="34" charset="0"/>
              <a:buChar char="•"/>
            </a:pPr>
            <a:r>
              <a:rPr lang="cs-CZ" dirty="0" smtClean="0">
                <a:solidFill>
                  <a:srgbClr val="C00000"/>
                </a:solidFill>
              </a:rPr>
              <a:t>SRTP</a:t>
            </a:r>
            <a:r>
              <a:rPr lang="cs-CZ" dirty="0" smtClean="0"/>
              <a:t> </a:t>
            </a:r>
            <a:r>
              <a:rPr lang="cs-CZ" dirty="0"/>
              <a:t>(</a:t>
            </a:r>
            <a:r>
              <a:rPr lang="cs-CZ" dirty="0" err="1"/>
              <a:t>Secure</a:t>
            </a:r>
            <a:r>
              <a:rPr lang="cs-CZ" dirty="0"/>
              <a:t> Real-</a:t>
            </a:r>
            <a:r>
              <a:rPr lang="cs-CZ" dirty="0" err="1"/>
              <a:t>time</a:t>
            </a:r>
            <a:r>
              <a:rPr lang="cs-CZ" dirty="0"/>
              <a:t> Transport </a:t>
            </a:r>
            <a:r>
              <a:rPr lang="cs-CZ" dirty="0" err="1"/>
              <a:t>Protocol</a:t>
            </a:r>
            <a:r>
              <a:rPr lang="cs-CZ" dirty="0"/>
              <a:t>) </a:t>
            </a:r>
            <a:r>
              <a:rPr lang="cs-CZ" dirty="0" smtClean="0"/>
              <a:t>– přijato organizací IETF v roce 2004 v dokumentu RFC 3711, využívá se </a:t>
            </a:r>
            <a:r>
              <a:rPr lang="cs-CZ" dirty="0"/>
              <a:t>šifrovacího mechanismu AES (</a:t>
            </a:r>
            <a:r>
              <a:rPr lang="cs-CZ" dirty="0" err="1"/>
              <a:t>Advanced</a:t>
            </a:r>
            <a:r>
              <a:rPr lang="cs-CZ" dirty="0"/>
              <a:t> </a:t>
            </a:r>
            <a:r>
              <a:rPr lang="cs-CZ" dirty="0" err="1"/>
              <a:t>Encryption</a:t>
            </a:r>
            <a:r>
              <a:rPr lang="cs-CZ" dirty="0"/>
              <a:t> </a:t>
            </a:r>
            <a:r>
              <a:rPr lang="cs-CZ" dirty="0" smtClean="0"/>
              <a:t>Standard).</a:t>
            </a:r>
          </a:p>
          <a:p>
            <a:pPr marL="742950" lvl="2" indent="-285750">
              <a:spcAft>
                <a:spcPts val="200"/>
              </a:spcAft>
              <a:buFont typeface="Arial" pitchFamily="34" charset="0"/>
              <a:buChar char="•"/>
            </a:pPr>
            <a:r>
              <a:rPr lang="cs-CZ" dirty="0" smtClean="0">
                <a:solidFill>
                  <a:srgbClr val="C00000"/>
                </a:solidFill>
              </a:rPr>
              <a:t>ZRTP</a:t>
            </a:r>
            <a:r>
              <a:rPr lang="cs-CZ" dirty="0" smtClean="0"/>
              <a:t> </a:t>
            </a:r>
            <a:r>
              <a:rPr lang="cs-CZ" dirty="0"/>
              <a:t>(Zimmermann </a:t>
            </a:r>
            <a:r>
              <a:rPr lang="cs-CZ" dirty="0" err="1"/>
              <a:t>secure</a:t>
            </a:r>
            <a:r>
              <a:rPr lang="cs-CZ" dirty="0"/>
              <a:t> Real-</a:t>
            </a:r>
            <a:r>
              <a:rPr lang="cs-CZ" dirty="0" err="1"/>
              <a:t>time</a:t>
            </a:r>
            <a:r>
              <a:rPr lang="cs-CZ" dirty="0"/>
              <a:t> Transport </a:t>
            </a:r>
            <a:r>
              <a:rPr lang="cs-CZ" dirty="0" err="1"/>
              <a:t>Protocol</a:t>
            </a:r>
            <a:r>
              <a:rPr lang="cs-CZ" dirty="0" smtClean="0"/>
              <a:t>) – řešení využívající odlišnou distribuci šifrovacích klíčů a odlišný šifrovací algoritmus, než je tomu u SRTP. </a:t>
            </a:r>
          </a:p>
          <a:p>
            <a:pPr marL="285750" lvl="1" indent="-285750">
              <a:spcAft>
                <a:spcPts val="200"/>
              </a:spcAft>
              <a:buFont typeface="Arial" pitchFamily="34" charset="0"/>
              <a:buChar char="•"/>
            </a:pPr>
            <a:r>
              <a:rPr lang="cs-CZ" sz="2000" dirty="0" smtClean="0"/>
              <a:t>Zabezpečení </a:t>
            </a:r>
            <a:r>
              <a:rPr lang="cs-CZ" sz="2000" dirty="0"/>
              <a:t>může být také provedeno pomocí protokolu TLS (Transport </a:t>
            </a:r>
            <a:r>
              <a:rPr lang="cs-CZ" sz="2000" dirty="0" err="1"/>
              <a:t>Layer</a:t>
            </a:r>
            <a:r>
              <a:rPr lang="cs-CZ" sz="2000" dirty="0"/>
              <a:t> </a:t>
            </a:r>
            <a:r>
              <a:rPr lang="cs-CZ" sz="2000" dirty="0" err="1"/>
              <a:t>Security</a:t>
            </a:r>
            <a:r>
              <a:rPr lang="cs-CZ" sz="2000" dirty="0"/>
              <a:t>) nebo implementováno na nižších vrstvách jako například na síťové vrstvě pomocí mechanismu </a:t>
            </a:r>
            <a:r>
              <a:rPr lang="cs-CZ" sz="2000" dirty="0" err="1"/>
              <a:t>IPSec</a:t>
            </a:r>
            <a:r>
              <a:rPr lang="cs-CZ" sz="2000" dirty="0"/>
              <a:t> (IP </a:t>
            </a:r>
            <a:r>
              <a:rPr lang="cs-CZ" sz="2000" dirty="0" err="1"/>
              <a:t>security</a:t>
            </a:r>
            <a:r>
              <a:rPr lang="cs-CZ" sz="2000" dirty="0"/>
              <a:t>).</a:t>
            </a:r>
          </a:p>
        </p:txBody>
      </p:sp>
      <p:sp>
        <p:nvSpPr>
          <p:cNvPr id="3" name="Nadpis 2"/>
          <p:cNvSpPr>
            <a:spLocks noGrp="1"/>
          </p:cNvSpPr>
          <p:nvPr>
            <p:ph type="title"/>
          </p:nvPr>
        </p:nvSpPr>
        <p:spPr/>
        <p:txBody>
          <a:bodyPr/>
          <a:lstStyle/>
          <a:p>
            <a:r>
              <a:rPr lang="cs-CZ" dirty="0" smtClean="0"/>
              <a:t/>
            </a:r>
            <a:br>
              <a:rPr lang="cs-CZ" dirty="0" smtClean="0"/>
            </a:br>
            <a:r>
              <a:rPr lang="cs-CZ" dirty="0" smtClean="0"/>
              <a:t>Protokoly </a:t>
            </a:r>
            <a:r>
              <a:rPr lang="cs-CZ" dirty="0"/>
              <a:t>pro </a:t>
            </a:r>
            <a:r>
              <a:rPr lang="cs-CZ" dirty="0" err="1"/>
              <a:t>VoIP</a:t>
            </a:r>
            <a:endParaRPr lang="cs-CZ" dirty="0"/>
          </a:p>
        </p:txBody>
      </p:sp>
    </p:spTree>
    <p:extLst>
      <p:ext uri="{BB962C8B-B14F-4D97-AF65-F5344CB8AC3E}">
        <p14:creationId xmlns:p14="http://schemas.microsoft.com/office/powerpoint/2010/main" val="1856616290"/>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zentace_sabl.potx" id="{271F4CB8-F24E-4458-B38A-BF566D5885B7}" vid="{8FAC8E7A-956D-4D09-8F27-E5520C7274CB}"/>
    </a:ext>
  </a:ext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Prezentace_sabl</Template>
  <TotalTime>0</TotalTime>
  <Words>2007</Words>
  <Application>Microsoft Office PowerPoint</Application>
  <PresentationFormat>Předvádění na obrazovce (4:3)</PresentationFormat>
  <Paragraphs>315</Paragraphs>
  <Slides>21</Slides>
  <Notes>19</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21</vt:i4>
      </vt:variant>
    </vt:vector>
  </HeadingPairs>
  <TitlesOfParts>
    <vt:vector size="25" baseType="lpstr">
      <vt:lpstr>Arial</vt:lpstr>
      <vt:lpstr>Calibri</vt:lpstr>
      <vt:lpstr>Wingdings</vt:lpstr>
      <vt:lpstr>Mustr_prezentace_OPPA</vt:lpstr>
      <vt:lpstr>Prezentace aplikace PowerPoint</vt:lpstr>
      <vt:lpstr>Protokol RTP a SIP pro VoIP</vt:lpstr>
      <vt:lpstr>Protokol RTP a SIP pro VoIP</vt:lpstr>
      <vt:lpstr>Protokol RTP a SIP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 Protokoly pro VoIP</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2015-01-31T01:14:07Z</dcterms:created>
  <dcterms:modified xsi:type="dcterms:W3CDTF">2015-01-31T01:14:10Z</dcterms:modified>
</cp:coreProperties>
</file>