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0" r:id="rId2"/>
    <p:sldId id="300" r:id="rId3"/>
    <p:sldId id="303" r:id="rId4"/>
    <p:sldId id="294" r:id="rId5"/>
    <p:sldId id="313" r:id="rId6"/>
    <p:sldId id="314" r:id="rId7"/>
    <p:sldId id="309" r:id="rId8"/>
    <p:sldId id="310" r:id="rId9"/>
    <p:sldId id="311" r:id="rId10"/>
    <p:sldId id="306" r:id="rId11"/>
    <p:sldId id="312" r:id="rId12"/>
    <p:sldId id="315" r:id="rId13"/>
    <p:sldId id="307" r:id="rId14"/>
    <p:sldId id="280" r:id="rId15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F7D417"/>
    <a:srgbClr val="000000"/>
    <a:srgbClr val="D42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6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8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194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817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2481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1951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547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4808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870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4133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854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1797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901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45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1. řád plesiochronní </a:t>
            </a:r>
            <a:r>
              <a:rPr lang="cs-CZ" sz="4000" b="1" dirty="0">
                <a:solidFill>
                  <a:schemeClr val="bg1"/>
                </a:solidFill>
              </a:rPr>
              <a:t>digitální </a:t>
            </a:r>
            <a:r>
              <a:rPr lang="cs-CZ" sz="4000" b="1" dirty="0" smtClean="0">
                <a:solidFill>
                  <a:schemeClr val="bg1"/>
                </a:solidFill>
              </a:rPr>
              <a:t>hierarchie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hierarchie – rámec PCM 30/32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79" y="1775803"/>
            <a:ext cx="8380154" cy="439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548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</a:t>
            </a:r>
            <a:r>
              <a:rPr lang="cs-CZ" sz="2000" b="1" dirty="0">
                <a:solidFill>
                  <a:srgbClr val="C00000"/>
                </a:solidFill>
              </a:rPr>
              <a:t>hierarchie </a:t>
            </a:r>
            <a:r>
              <a:rPr lang="cs-CZ" sz="2000" b="1" dirty="0" smtClean="0">
                <a:solidFill>
                  <a:srgbClr val="C00000"/>
                </a:solidFill>
              </a:rPr>
              <a:t>– struktura </a:t>
            </a:r>
            <a:r>
              <a:rPr lang="cs-CZ" sz="2000" b="1" dirty="0" err="1" smtClean="0">
                <a:solidFill>
                  <a:srgbClr val="C00000"/>
                </a:solidFill>
              </a:rPr>
              <a:t>multirámec</a:t>
            </a: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161856"/>
              </p:ext>
            </p:extLst>
          </p:nvPr>
        </p:nvGraphicFramePr>
        <p:xfrm>
          <a:off x="1261634" y="1765674"/>
          <a:ext cx="6493130" cy="35356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5918"/>
                <a:gridCol w="146542"/>
                <a:gridCol w="146542"/>
                <a:gridCol w="146542"/>
                <a:gridCol w="146542"/>
                <a:gridCol w="146542"/>
                <a:gridCol w="146542"/>
                <a:gridCol w="146542"/>
                <a:gridCol w="146542"/>
                <a:gridCol w="146542"/>
                <a:gridCol w="790572"/>
                <a:gridCol w="281558"/>
                <a:gridCol w="190365"/>
                <a:gridCol w="190365"/>
                <a:gridCol w="190365"/>
                <a:gridCol w="190365"/>
                <a:gridCol w="190365"/>
                <a:gridCol w="190365"/>
                <a:gridCol w="190365"/>
                <a:gridCol w="190365"/>
                <a:gridCol w="319597"/>
                <a:gridCol w="1019175"/>
                <a:gridCol w="269289"/>
                <a:gridCol w="465223"/>
              </a:tblGrid>
              <a:tr h="207981"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rámec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\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KI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         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15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16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17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31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125</a:t>
                      </a:r>
                      <a:r>
                        <a:rPr lang="cs-CZ" sz="1200" dirty="0" smtClean="0">
                          <a:solidFill>
                            <a:srgbClr val="000000"/>
                          </a:solidFill>
                          <a:sym typeface="Symbol" panose="05050102010706020507" pitchFamily="18" charset="2"/>
                        </a:rPr>
                        <a:t>s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13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E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7981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15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E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0000"/>
                          </a:solidFill>
                        </a:rPr>
                        <a:t> 2 ms</a:t>
                      </a:r>
                      <a:endParaRPr lang="cs-CZ" sz="1200" dirty="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Blesk 7"/>
          <p:cNvSpPr/>
          <p:nvPr/>
        </p:nvSpPr>
        <p:spPr>
          <a:xfrm>
            <a:off x="3257550" y="1845289"/>
            <a:ext cx="371475" cy="3548084"/>
          </a:xfrm>
          <a:prstGeom prst="lightningBol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Blesk 9"/>
          <p:cNvSpPr/>
          <p:nvPr/>
        </p:nvSpPr>
        <p:spPr>
          <a:xfrm>
            <a:off x="6334125" y="1843067"/>
            <a:ext cx="371475" cy="3548084"/>
          </a:xfrm>
          <a:prstGeom prst="lightningBol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390440"/>
              </p:ext>
            </p:extLst>
          </p:nvPr>
        </p:nvGraphicFramePr>
        <p:xfrm>
          <a:off x="1871662" y="5482810"/>
          <a:ext cx="7036817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363"/>
                <a:gridCol w="6803454"/>
              </a:tblGrid>
              <a:tr h="86286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4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digitalizovaná hovorová data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286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</a:t>
                      </a:r>
                      <a:r>
                        <a:rPr lang="cs-CZ" sz="1000" b="1" dirty="0" err="1" smtClean="0"/>
                        <a:t>synchroskupiny</a:t>
                      </a:r>
                      <a:r>
                        <a:rPr lang="cs-CZ" sz="1000" b="1" dirty="0" smtClean="0"/>
                        <a:t> FAS a MFAS a kontrolní bity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286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signalizace CAS pro jednotlivé KI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286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bity</a:t>
                      </a:r>
                      <a:r>
                        <a:rPr lang="cs-CZ" sz="1000" b="1" baseline="0" dirty="0" smtClean="0"/>
                        <a:t> pro národní použití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63">
                <a:tc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000" b="1" dirty="0" smtClean="0"/>
                        <a:t>  bity s dalšími významy pro PDH – například kontrolní součty pro</a:t>
                      </a:r>
                      <a:r>
                        <a:rPr lang="cs-CZ" sz="1000" b="1" baseline="0" dirty="0" smtClean="0"/>
                        <a:t> zjištění bezchybnosti datového přenosu</a:t>
                      </a:r>
                      <a:endParaRPr lang="cs-CZ" sz="1000" b="1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8801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</a:t>
            </a:r>
            <a:r>
              <a:rPr lang="cs-CZ" sz="2000" b="1" dirty="0">
                <a:solidFill>
                  <a:srgbClr val="C00000"/>
                </a:solidFill>
              </a:rPr>
              <a:t>hierarchie – </a:t>
            </a:r>
            <a:r>
              <a:rPr lang="cs-CZ" sz="2000" b="1" dirty="0" smtClean="0">
                <a:solidFill>
                  <a:srgbClr val="C00000"/>
                </a:solidFill>
              </a:rPr>
              <a:t>varianty 1. řádu PDH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Rámec </a:t>
            </a:r>
            <a:r>
              <a:rPr lang="cs-CZ" dirty="0" smtClean="0">
                <a:solidFill>
                  <a:srgbClr val="C00000"/>
                </a:solidFill>
              </a:rPr>
              <a:t>PCM 30/32 </a:t>
            </a:r>
            <a:r>
              <a:rPr lang="cs-CZ" dirty="0" smtClean="0">
                <a:solidFill>
                  <a:srgbClr val="3C3C8C"/>
                </a:solidFill>
              </a:rPr>
              <a:t>(zkráceně někdy označováno jako </a:t>
            </a:r>
            <a:r>
              <a:rPr lang="cs-CZ" dirty="0" smtClean="0">
                <a:solidFill>
                  <a:srgbClr val="C00000"/>
                </a:solidFill>
              </a:rPr>
              <a:t>PCM 30</a:t>
            </a:r>
            <a:r>
              <a:rPr lang="cs-CZ" dirty="0" smtClean="0">
                <a:solidFill>
                  <a:srgbClr val="3C3C8C"/>
                </a:solidFill>
              </a:rPr>
              <a:t>)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 smtClean="0"/>
              <a:t>není jediným formátem pro signál E1.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Pokud bude namísto signalizace CAS použita signalizace CCS, dojde k uvolnění   16 KI pro přenos dalšího digitalizovaného hovorového signálu.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Takováto varianta datového formátu se označuje jako </a:t>
            </a:r>
            <a:r>
              <a:rPr lang="cs-CZ" dirty="0" smtClean="0">
                <a:solidFill>
                  <a:srgbClr val="C00000"/>
                </a:solidFill>
              </a:rPr>
              <a:t>PCM 31</a:t>
            </a:r>
            <a:r>
              <a:rPr lang="cs-CZ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Přenášená data lze zabezpečovat pro kontrolu chybovosti datového přenosu. Informace se přenášejí pomocí bitů „C“ v 0 KI. Tato chybová kontrola však není povinná.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Formáty datového rámce pro E1 mohou být: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C00000"/>
                </a:solidFill>
              </a:rPr>
              <a:t>PCM30C</a:t>
            </a:r>
            <a:r>
              <a:rPr lang="cs-CZ" sz="1600" dirty="0" smtClean="0"/>
              <a:t> – je formátem PCM 30/32 tak, jak byl dříve popsán s kontrolou chybovosti.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C00000"/>
                </a:solidFill>
              </a:rPr>
              <a:t>PCM30</a:t>
            </a:r>
            <a:r>
              <a:rPr lang="cs-CZ" sz="1600" dirty="0" smtClean="0"/>
              <a:t> – je </a:t>
            </a:r>
            <a:r>
              <a:rPr lang="cs-CZ" sz="1600" dirty="0"/>
              <a:t>formátem PCM 30/32 </a:t>
            </a:r>
            <a:r>
              <a:rPr lang="cs-CZ" sz="1600" dirty="0" smtClean="0"/>
              <a:t>tak, </a:t>
            </a:r>
            <a:r>
              <a:rPr lang="cs-CZ" sz="1600" dirty="0"/>
              <a:t>jak byl dříve </a:t>
            </a:r>
            <a:r>
              <a:rPr lang="cs-CZ" sz="1600" dirty="0" smtClean="0"/>
              <a:t>popsán, ale bez kontroly chybovosti.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C00000"/>
                </a:solidFill>
              </a:rPr>
              <a:t>PCM31C</a:t>
            </a:r>
            <a:r>
              <a:rPr lang="cs-CZ" sz="1600" dirty="0" smtClean="0"/>
              <a:t> – je formátem se signalizací CCS a </a:t>
            </a:r>
            <a:r>
              <a:rPr lang="cs-CZ" sz="1600" dirty="0"/>
              <a:t>s kontrolou chybovosti </a:t>
            </a:r>
            <a:r>
              <a:rPr lang="cs-CZ" sz="1600" dirty="0" smtClean="0"/>
              <a:t>přenášených dat.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C00000"/>
                </a:solidFill>
              </a:rPr>
              <a:t>PCM31</a:t>
            </a:r>
            <a:r>
              <a:rPr lang="cs-CZ" sz="1600" dirty="0">
                <a:solidFill>
                  <a:srgbClr val="C00000"/>
                </a:solidFill>
              </a:rPr>
              <a:t> </a:t>
            </a:r>
            <a:r>
              <a:rPr lang="cs-CZ" sz="1600" dirty="0"/>
              <a:t>– je formátem se signalizací CCS </a:t>
            </a:r>
            <a:r>
              <a:rPr lang="cs-CZ" sz="1600" dirty="0" smtClean="0"/>
              <a:t>bez </a:t>
            </a:r>
            <a:r>
              <a:rPr lang="cs-CZ" sz="1600" dirty="0"/>
              <a:t>s kontrolou chybovosti </a:t>
            </a:r>
            <a:r>
              <a:rPr lang="cs-CZ" sz="1600" dirty="0" smtClean="0"/>
              <a:t>přenášených </a:t>
            </a:r>
            <a:r>
              <a:rPr lang="cs-CZ" sz="1600" dirty="0"/>
              <a:t>dat.</a:t>
            </a:r>
            <a:endParaRPr lang="cs-CZ" sz="16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52786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Použití PDH v reálném světě – Řízení Letového Provozu v Praze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  <p:pic>
        <p:nvPicPr>
          <p:cNvPr id="8" name="Picture 6" descr="letiste_atms_cz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24" y="1729459"/>
            <a:ext cx="5057576" cy="473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032000" y="4722607"/>
            <a:ext cx="5264150" cy="677732"/>
          </a:xfrm>
          <a:prstGeom prst="rect">
            <a:avLst/>
          </a:prstGeom>
          <a:noFill/>
          <a:ln w="476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12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Smyslem digitálních hierarchií </a:t>
            </a:r>
            <a:r>
              <a:rPr lang="cs-CZ" sz="2000" dirty="0" smtClean="0"/>
              <a:t>je efektivnější (vícenásobné) využití dálkových telekomunikačních spojů pro přenos digitálních datových toků.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Plesiochronní </a:t>
            </a:r>
            <a:r>
              <a:rPr lang="cs-CZ" sz="2000" dirty="0">
                <a:solidFill>
                  <a:srgbClr val="C00000"/>
                </a:solidFill>
              </a:rPr>
              <a:t>digitální hierarchie </a:t>
            </a:r>
            <a:r>
              <a:rPr lang="cs-CZ" sz="2000" dirty="0">
                <a:solidFill>
                  <a:srgbClr val="3C3C8C"/>
                </a:solidFill>
              </a:rPr>
              <a:t>je nejstarší telekomunikační </a:t>
            </a:r>
            <a:r>
              <a:rPr lang="cs-CZ" sz="2000" dirty="0" smtClean="0">
                <a:solidFill>
                  <a:srgbClr val="3C3C8C"/>
                </a:solidFill>
              </a:rPr>
              <a:t>hierarchií a </a:t>
            </a:r>
            <a:r>
              <a:rPr lang="cs-CZ" sz="2000" dirty="0" smtClean="0"/>
              <a:t>definuje systém </a:t>
            </a:r>
            <a:r>
              <a:rPr lang="cs-CZ" sz="2000" dirty="0"/>
              <a:t>signálů vyšších řádů (vyšších přenosových rychlostí) tak, aby více </a:t>
            </a:r>
            <a:r>
              <a:rPr lang="cs-CZ" sz="2000" dirty="0" smtClean="0"/>
              <a:t>sdružených signálů nižších řádů bylo </a:t>
            </a:r>
            <a:r>
              <a:rPr lang="cs-CZ" sz="2000" dirty="0"/>
              <a:t>možné transportovat přes společnou přenosovou cestu.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přijímací straně </a:t>
            </a:r>
            <a:r>
              <a:rPr lang="cs-CZ" sz="2000" dirty="0" smtClean="0"/>
              <a:t>se provádějí </a:t>
            </a:r>
            <a:r>
              <a:rPr lang="cs-CZ" sz="2000" dirty="0"/>
              <a:t>inverzní operace (</a:t>
            </a:r>
            <a:r>
              <a:rPr lang="cs-CZ" sz="2000" dirty="0" err="1" smtClean="0"/>
              <a:t>demultiplexace</a:t>
            </a:r>
            <a:r>
              <a:rPr lang="cs-CZ" sz="2000" dirty="0" smtClean="0"/>
              <a:t>) k operacím na vysílací straně (</a:t>
            </a:r>
            <a:r>
              <a:rPr lang="cs-CZ" sz="2000" dirty="0" err="1" smtClean="0"/>
              <a:t>multipexace</a:t>
            </a:r>
            <a:r>
              <a:rPr lang="cs-CZ" sz="2000" dirty="0" smtClean="0"/>
              <a:t>) tak</a:t>
            </a:r>
            <a:r>
              <a:rPr lang="cs-CZ" sz="2000" dirty="0"/>
              <a:t>, aby se z vysokorychlostního signálu získaly dílčí digitální datové toky</a:t>
            </a:r>
            <a:r>
              <a:rPr lang="cs-CZ" sz="2000" dirty="0" smtClean="0"/>
              <a:t>. Využívají se principy </a:t>
            </a:r>
            <a:r>
              <a:rPr lang="cs-CZ" sz="2000" dirty="0" smtClean="0">
                <a:solidFill>
                  <a:srgbClr val="C00000"/>
                </a:solidFill>
              </a:rPr>
              <a:t>TDM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Základním </a:t>
            </a:r>
            <a:r>
              <a:rPr lang="cs-CZ" sz="2000" dirty="0">
                <a:solidFill>
                  <a:srgbClr val="3C3C8C"/>
                </a:solidFill>
              </a:rPr>
              <a:t>způsobem zpracování uživatelského analogového hovorového signálu je </a:t>
            </a:r>
            <a:r>
              <a:rPr lang="cs-CZ" sz="2000" dirty="0">
                <a:solidFill>
                  <a:srgbClr val="C00000"/>
                </a:solidFill>
              </a:rPr>
              <a:t>Pulsně kódová modulace </a:t>
            </a:r>
            <a:r>
              <a:rPr lang="cs-CZ" sz="2000" dirty="0">
                <a:solidFill>
                  <a:srgbClr val="3C3C8C"/>
                </a:solidFill>
              </a:rPr>
              <a:t>(PCM). </a:t>
            </a:r>
            <a:r>
              <a:rPr lang="cs-CZ" sz="2000" dirty="0" smtClean="0">
                <a:solidFill>
                  <a:srgbClr val="3C3C8C"/>
                </a:solidFill>
              </a:rPr>
              <a:t>Produktem PCM </a:t>
            </a:r>
            <a:r>
              <a:rPr lang="cs-CZ" sz="2000" dirty="0">
                <a:solidFill>
                  <a:srgbClr val="3C3C8C"/>
                </a:solidFill>
              </a:rPr>
              <a:t>je digitální datový tok s přenosovou rychlostí 64 kbit/s.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04278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65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Vyšší řády PDH (signály s vyšší přenosovou rychlostí) vznikají sdružením vždy 4 signálů nižšího řádu (nižší přenosové rychlosti).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Celkem </a:t>
            </a:r>
            <a:r>
              <a:rPr lang="cs-CZ" dirty="0">
                <a:solidFill>
                  <a:srgbClr val="3C3C8C"/>
                </a:solidFill>
              </a:rPr>
              <a:t>je definováno 5 řádů PDH (hierarchických stupňů):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2. řádu PDH (signál E2 s 120 </a:t>
            </a:r>
            <a:r>
              <a:rPr lang="cs-CZ" sz="1600" dirty="0" smtClean="0">
                <a:solidFill>
                  <a:srgbClr val="3C3C8C"/>
                </a:solidFill>
              </a:rPr>
              <a:t>kanálovými intervaly KI</a:t>
            </a:r>
            <a:r>
              <a:rPr lang="cs-CZ" sz="1600" dirty="0">
                <a:solidFill>
                  <a:srgbClr val="3C3C8C"/>
                </a:solidFill>
              </a:rPr>
              <a:t>) o přenosové rychlosti 8 448 kbit/s vznikne sdružením 4 signálů 1. řádu PDH.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3. řádu PDH (signál E3 s 480 KI) o přenosové rychlosti 34 368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2. řádu PDH.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4. řádu PDH (signál E4 s 1920 KI) o přenosové rychlosti 139 264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3. řádu PDH.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5. řádu PDH (cekem 7680 KI) o přenosové rychlosti 564 992 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4. 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PDH sdružuje </a:t>
            </a:r>
            <a:r>
              <a:rPr lang="cs-CZ" dirty="0">
                <a:solidFill>
                  <a:srgbClr val="3C3C8C"/>
                </a:solidFill>
              </a:rPr>
              <a:t>do signálu vyššího řádu </a:t>
            </a:r>
            <a:r>
              <a:rPr lang="cs-CZ" dirty="0" smtClean="0">
                <a:solidFill>
                  <a:srgbClr val="3C3C8C"/>
                </a:solidFill>
              </a:rPr>
              <a:t>jednotlivé signály nižších řádů </a:t>
            </a:r>
            <a:r>
              <a:rPr lang="cs-CZ" dirty="0" smtClean="0">
                <a:solidFill>
                  <a:srgbClr val="C00000"/>
                </a:solidFill>
              </a:rPr>
              <a:t>volným prokládáním</a:t>
            </a:r>
            <a:r>
              <a:rPr lang="cs-CZ" dirty="0" smtClean="0">
                <a:solidFill>
                  <a:srgbClr val="3C3C8C"/>
                </a:solidFill>
              </a:rPr>
              <a:t> vždy </a:t>
            </a:r>
            <a:r>
              <a:rPr lang="cs-CZ" dirty="0">
                <a:solidFill>
                  <a:srgbClr val="C00000"/>
                </a:solidFill>
              </a:rPr>
              <a:t>bit po bitu </a:t>
            </a:r>
            <a:r>
              <a:rPr lang="cs-CZ" dirty="0" smtClean="0">
                <a:solidFill>
                  <a:srgbClr val="3C3C8C"/>
                </a:solidFill>
              </a:rPr>
              <a:t>a bez pevného vztahu časových základen zdrojů datových signálů – </a:t>
            </a:r>
            <a:r>
              <a:rPr lang="cs-CZ" dirty="0" smtClean="0">
                <a:solidFill>
                  <a:srgbClr val="C00000"/>
                </a:solidFill>
              </a:rPr>
              <a:t>asynchronní sdružování</a:t>
            </a:r>
            <a:r>
              <a:rPr lang="cs-CZ" dirty="0" smtClean="0">
                <a:solidFill>
                  <a:srgbClr val="3C3C8C"/>
                </a:solidFill>
              </a:rPr>
              <a:t> =&gt; plesiochronní digitální hierarchie 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PDH není celosvětově standardizovaná jedním standardem.</a:t>
            </a:r>
            <a:endParaRPr lang="cs-CZ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16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7547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Plesiochronní digitální hierarchie 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Evropská PDH vychází z </a:t>
            </a:r>
            <a:r>
              <a:rPr lang="cs-CZ" sz="2000" dirty="0" smtClean="0"/>
              <a:t>celé řady doporučení organizace ITU-T: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ITU-T G.701 (1993), </a:t>
            </a:r>
            <a:r>
              <a:rPr lang="cs-CZ" sz="1600" dirty="0" err="1" smtClean="0"/>
              <a:t>Vocabulary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digital</a:t>
            </a:r>
            <a:r>
              <a:rPr lang="cs-CZ" sz="1600" dirty="0" smtClean="0"/>
              <a:t> </a:t>
            </a:r>
            <a:r>
              <a:rPr lang="cs-CZ" sz="1600" dirty="0" err="1" smtClean="0"/>
              <a:t>transmission</a:t>
            </a:r>
            <a:r>
              <a:rPr lang="cs-CZ" sz="1600" dirty="0" smtClean="0"/>
              <a:t> and multiplexing, and pulse </a:t>
            </a:r>
            <a:r>
              <a:rPr lang="cs-CZ" sz="1600" dirty="0" err="1" smtClean="0"/>
              <a:t>code</a:t>
            </a:r>
            <a:r>
              <a:rPr lang="cs-CZ" sz="1600" dirty="0" smtClean="0"/>
              <a:t> </a:t>
            </a:r>
            <a:r>
              <a:rPr lang="cs-CZ" sz="1600" dirty="0" err="1" smtClean="0"/>
              <a:t>modulation</a:t>
            </a:r>
            <a:r>
              <a:rPr lang="cs-CZ" sz="1600" dirty="0" smtClean="0"/>
              <a:t> (PCM) </a:t>
            </a:r>
            <a:r>
              <a:rPr lang="cs-CZ" sz="1600" dirty="0" err="1" smtClean="0"/>
              <a:t>terms</a:t>
            </a:r>
            <a:r>
              <a:rPr lang="cs-CZ" sz="1600" dirty="0" smtClean="0"/>
              <a:t>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ITU-T </a:t>
            </a:r>
            <a:r>
              <a:rPr lang="cs-CZ" sz="1600" dirty="0"/>
              <a:t>G.702 (1988), Digital hierarchy bit </a:t>
            </a:r>
            <a:r>
              <a:rPr lang="cs-CZ" sz="1600" dirty="0" err="1"/>
              <a:t>rates</a:t>
            </a:r>
            <a:r>
              <a:rPr lang="cs-CZ" sz="1600" dirty="0"/>
              <a:t>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/>
              <a:t>ITU-T G.703 (1998), </a:t>
            </a:r>
            <a:r>
              <a:rPr lang="cs-CZ" sz="1600" dirty="0" err="1"/>
              <a:t>Physical</a:t>
            </a:r>
            <a:r>
              <a:rPr lang="cs-CZ" sz="1600" dirty="0"/>
              <a:t>/</a:t>
            </a:r>
            <a:r>
              <a:rPr lang="cs-CZ" sz="1600" dirty="0" err="1"/>
              <a:t>electrical</a:t>
            </a:r>
            <a:r>
              <a:rPr lang="cs-CZ" sz="1600" dirty="0"/>
              <a:t> </a:t>
            </a:r>
            <a:r>
              <a:rPr lang="cs-CZ" sz="1600" dirty="0" err="1"/>
              <a:t>characteristics</a:t>
            </a:r>
            <a:r>
              <a:rPr lang="cs-CZ" sz="1600" dirty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hierarchical</a:t>
            </a:r>
            <a:r>
              <a:rPr lang="cs-CZ" sz="1600" dirty="0"/>
              <a:t> </a:t>
            </a:r>
            <a:r>
              <a:rPr lang="cs-CZ" sz="1600" dirty="0" err="1"/>
              <a:t>digital</a:t>
            </a:r>
            <a:r>
              <a:rPr lang="cs-CZ" sz="1600" dirty="0"/>
              <a:t> </a:t>
            </a:r>
            <a:r>
              <a:rPr lang="cs-CZ" sz="1600" dirty="0" err="1"/>
              <a:t>interfaces</a:t>
            </a:r>
            <a:r>
              <a:rPr lang="cs-CZ" sz="1600" dirty="0"/>
              <a:t>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/>
              <a:t>ITU-T G.705 (1988), </a:t>
            </a:r>
            <a:r>
              <a:rPr lang="cs-CZ" sz="1600" dirty="0" err="1"/>
              <a:t>Characteristics</a:t>
            </a:r>
            <a:r>
              <a:rPr lang="cs-CZ" sz="1600" dirty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plesiochronous</a:t>
            </a:r>
            <a:r>
              <a:rPr lang="cs-CZ" sz="1600" dirty="0"/>
              <a:t> </a:t>
            </a:r>
            <a:r>
              <a:rPr lang="cs-CZ" sz="1600" dirty="0" err="1"/>
              <a:t>digital</a:t>
            </a:r>
            <a:r>
              <a:rPr lang="cs-CZ" sz="1600" dirty="0"/>
              <a:t> hierarchy (PDH) </a:t>
            </a:r>
            <a:r>
              <a:rPr lang="cs-CZ" sz="1600" dirty="0" err="1"/>
              <a:t>equipment</a:t>
            </a:r>
            <a:r>
              <a:rPr lang="cs-CZ" sz="1600" dirty="0"/>
              <a:t> </a:t>
            </a:r>
            <a:r>
              <a:rPr lang="cs-CZ" sz="1600" dirty="0" err="1"/>
              <a:t>functional</a:t>
            </a:r>
            <a:r>
              <a:rPr lang="cs-CZ" sz="1600" dirty="0"/>
              <a:t> </a:t>
            </a:r>
            <a:r>
              <a:rPr lang="cs-CZ" sz="1600" dirty="0" err="1"/>
              <a:t>blocks</a:t>
            </a:r>
            <a:r>
              <a:rPr lang="cs-CZ" sz="1600" dirty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/>
              <a:t>ITU-T G.711 (1988), Pulse </a:t>
            </a:r>
            <a:r>
              <a:rPr lang="cs-CZ" sz="1600" dirty="0" err="1"/>
              <a:t>code</a:t>
            </a:r>
            <a:r>
              <a:rPr lang="cs-CZ" sz="1600" dirty="0"/>
              <a:t> </a:t>
            </a:r>
            <a:r>
              <a:rPr lang="cs-CZ" sz="1600" dirty="0" err="1"/>
              <a:t>modulation</a:t>
            </a:r>
            <a:r>
              <a:rPr lang="cs-CZ" sz="1600" dirty="0"/>
              <a:t> (PCM)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voice</a:t>
            </a:r>
            <a:r>
              <a:rPr lang="cs-CZ" sz="1600" dirty="0"/>
              <a:t> </a:t>
            </a:r>
            <a:r>
              <a:rPr lang="cs-CZ" sz="1600" dirty="0" err="1"/>
              <a:t>frequencies</a:t>
            </a:r>
            <a:r>
              <a:rPr lang="cs-CZ" sz="1600" dirty="0" smtClean="0"/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rgbClr val="3C3C8C"/>
                </a:solidFill>
              </a:rPr>
              <a:t>ITU-T G.742 (1988), Second order digital multiplex equipment operating at 8448 kbit/s and using positive justification. </a:t>
            </a:r>
            <a:endParaRPr lang="cs-CZ" sz="16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ITU-T G.751 (1988), Digital multiplex </a:t>
            </a:r>
            <a:r>
              <a:rPr lang="en-US" sz="1600" dirty="0" err="1"/>
              <a:t>equipments</a:t>
            </a:r>
            <a:r>
              <a:rPr lang="en-US" sz="1600" dirty="0"/>
              <a:t> operating at the third order bit rate of 34 368 kbit/s and the fourth order bit rate of 139 264 kbit/s and using positive justification.</a:t>
            </a:r>
            <a:endParaRPr lang="cs-CZ" sz="16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</a:t>
            </a:r>
            <a:r>
              <a:rPr lang="cs-CZ" sz="2000" dirty="0" err="1" smtClean="0">
                <a:solidFill>
                  <a:srgbClr val="C00000"/>
                </a:solidFill>
              </a:rPr>
              <a:t>plesiochronnosti</a:t>
            </a:r>
            <a:r>
              <a:rPr lang="cs-CZ" sz="2000" dirty="0" smtClean="0">
                <a:solidFill>
                  <a:srgbClr val="C00000"/>
                </a:solidFill>
              </a:rPr>
              <a:t> taktovacích obvodů</a:t>
            </a:r>
            <a:r>
              <a:rPr lang="cs-CZ" sz="2000" dirty="0" smtClean="0"/>
              <a:t> zdrojů jednotlivých datových toků je nutné </a:t>
            </a:r>
            <a:r>
              <a:rPr lang="cs-CZ" sz="2000" dirty="0" smtClean="0">
                <a:solidFill>
                  <a:srgbClr val="C00000"/>
                </a:solidFill>
              </a:rPr>
              <a:t>vyrovnávat odchylky </a:t>
            </a:r>
            <a:r>
              <a:rPr lang="cs-CZ" sz="2000" dirty="0" smtClean="0"/>
              <a:t>ve frekvenci respektive v přenosové rychlosti generovaného datového toku – </a:t>
            </a:r>
            <a:r>
              <a:rPr lang="cs-CZ" sz="2000" dirty="0" smtClean="0">
                <a:solidFill>
                  <a:srgbClr val="C00000"/>
                </a:solidFill>
              </a:rPr>
              <a:t>kladný stuffing</a:t>
            </a:r>
            <a:r>
              <a:rPr lang="cs-CZ" sz="2000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63502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hierarchie 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Základním </a:t>
            </a:r>
            <a:r>
              <a:rPr lang="cs-CZ" sz="2000" dirty="0"/>
              <a:t>stavebním prvkem </a:t>
            </a:r>
            <a:r>
              <a:rPr lang="cs-CZ" sz="2000" dirty="0" smtClean="0"/>
              <a:t>hierarchie PDH je </a:t>
            </a:r>
            <a:r>
              <a:rPr lang="cs-CZ" sz="2000" dirty="0" smtClean="0">
                <a:solidFill>
                  <a:srgbClr val="C00000"/>
                </a:solidFill>
              </a:rPr>
              <a:t>1. řád PDH</a:t>
            </a:r>
            <a:r>
              <a:rPr lang="cs-CZ" sz="2000" dirty="0" smtClean="0"/>
              <a:t>, který vznikne sdružením celkem 30 digitalizovaných hovorových signálů a přidáním doplňkových služebních informací.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Transportovaná data jsou u 1. řádu PDH formátována do struktury, která se nazývá datový rámec PCM 30/32. Rámec se skládá z 30 KI (kanálových intervalů), které přenášejí digitalizované hovorové signály a 2 KI se služební informací.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42" y="4016927"/>
            <a:ext cx="7784608" cy="249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072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03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hierarchie </a:t>
            </a: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Parametry rámce PCM 30/32: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Délka rámce </a:t>
            </a:r>
            <a:r>
              <a:rPr lang="cs-CZ" i="1" dirty="0"/>
              <a:t>t</a:t>
            </a:r>
            <a:r>
              <a:rPr lang="cs-CZ" dirty="0"/>
              <a:t> = 125 </a:t>
            </a:r>
            <a:r>
              <a:rPr lang="cs-CZ" dirty="0">
                <a:sym typeface="Symbol" panose="05050102010706020507" pitchFamily="18" charset="2"/>
              </a:rPr>
              <a:t>s.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Celkový počet </a:t>
            </a:r>
            <a:r>
              <a:rPr lang="cs-CZ" dirty="0">
                <a:sym typeface="Symbol" panose="05050102010706020507" pitchFamily="18" charset="2"/>
              </a:rPr>
              <a:t>kanálových intervalů je 32 </a:t>
            </a:r>
            <a:r>
              <a:rPr lang="cs-CZ" dirty="0" smtClean="0">
                <a:sym typeface="Symbol" panose="05050102010706020507" pitchFamily="18" charset="2"/>
              </a:rPr>
              <a:t>KI.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Hovorové signály nesou 1 KI až 15 KI a 17 KI až 31 KI.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Služební informace nesou 0 </a:t>
            </a:r>
            <a:r>
              <a:rPr lang="cs-CZ" dirty="0">
                <a:sym typeface="Symbol" panose="05050102010706020507" pitchFamily="18" charset="2"/>
              </a:rPr>
              <a:t>KI </a:t>
            </a:r>
            <a:r>
              <a:rPr lang="cs-CZ" dirty="0" smtClean="0">
                <a:sym typeface="Symbol" panose="05050102010706020507" pitchFamily="18" charset="2"/>
              </a:rPr>
              <a:t>a 16 KI.</a:t>
            </a:r>
            <a:endParaRPr lang="cs-CZ" dirty="0">
              <a:sym typeface="Symbol" panose="05050102010706020507" pitchFamily="18" charset="2"/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Celkový počet </a:t>
            </a:r>
            <a:r>
              <a:rPr lang="cs-CZ" dirty="0">
                <a:sym typeface="Symbol" panose="05050102010706020507" pitchFamily="18" charset="2"/>
              </a:rPr>
              <a:t>bitů v rámci </a:t>
            </a:r>
            <a:r>
              <a:rPr lang="cs-CZ" i="1" dirty="0">
                <a:sym typeface="Symbol" panose="05050102010706020507" pitchFamily="18" charset="2"/>
              </a:rPr>
              <a:t>N</a:t>
            </a:r>
            <a:r>
              <a:rPr lang="cs-CZ" dirty="0">
                <a:sym typeface="Symbol" panose="05050102010706020507" pitchFamily="18" charset="2"/>
              </a:rPr>
              <a:t> = 32 KI x 8 bitů = 256 bitů.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Přenosová rychlost </a:t>
            </a:r>
            <a:r>
              <a:rPr lang="cs-CZ" i="1" dirty="0" err="1"/>
              <a:t>Vp</a:t>
            </a:r>
            <a:r>
              <a:rPr lang="cs-CZ" dirty="0"/>
              <a:t> = 32 x 64 kbit/s = 2048 kbit/s.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Datová struktura </a:t>
            </a:r>
            <a:r>
              <a:rPr lang="cs-CZ" sz="2000" dirty="0" smtClean="0">
                <a:solidFill>
                  <a:srgbClr val="C00000"/>
                </a:solidFill>
              </a:rPr>
              <a:t>PCM 30/32 </a:t>
            </a:r>
            <a:r>
              <a:rPr lang="cs-CZ" sz="2000" dirty="0" smtClean="0"/>
              <a:t>je dle organizace ITU-T určena pro </a:t>
            </a:r>
            <a:r>
              <a:rPr lang="cs-CZ" sz="2000" dirty="0" smtClean="0">
                <a:solidFill>
                  <a:srgbClr val="C00000"/>
                </a:solidFill>
              </a:rPr>
              <a:t>1. řád PDH </a:t>
            </a:r>
            <a:r>
              <a:rPr lang="cs-CZ" sz="2000" dirty="0" smtClean="0"/>
              <a:t>v telekomunikačních sítích </a:t>
            </a:r>
            <a:r>
              <a:rPr lang="cs-CZ" sz="2000" dirty="0" smtClean="0">
                <a:solidFill>
                  <a:srgbClr val="C00000"/>
                </a:solidFill>
              </a:rPr>
              <a:t>evropského typu</a:t>
            </a:r>
            <a:r>
              <a:rPr lang="cs-CZ" sz="2000" dirty="0" smtClean="0"/>
              <a:t>. Signál 1. řádu PDH pro Evropu se označuje jako </a:t>
            </a:r>
            <a:r>
              <a:rPr lang="cs-CZ" sz="2000" dirty="0" smtClean="0">
                <a:solidFill>
                  <a:srgbClr val="C00000"/>
                </a:solidFill>
              </a:rPr>
              <a:t>signál E1</a:t>
            </a:r>
            <a:r>
              <a:rPr lang="cs-CZ" sz="2000" dirty="0" smtClean="0"/>
              <a:t>. V telekomunikacích se pojmy PCM30/32 a E1 </a:t>
            </a:r>
            <a:r>
              <a:rPr lang="cs-CZ" sz="2000" dirty="0"/>
              <a:t>proto </a:t>
            </a:r>
            <a:r>
              <a:rPr lang="cs-CZ" sz="2000" dirty="0" smtClean="0"/>
              <a:t>chápou jako </a:t>
            </a:r>
            <a:r>
              <a:rPr lang="cs-CZ" sz="2000" dirty="0" smtClean="0">
                <a:solidFill>
                  <a:srgbClr val="C00000"/>
                </a:solidFill>
              </a:rPr>
              <a:t>ekvivalentní</a:t>
            </a:r>
            <a:r>
              <a:rPr lang="cs-CZ" sz="2000" dirty="0" smtClean="0"/>
              <a:t>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82522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hierarchie – služební informace v 0 KI</a:t>
            </a:r>
          </a:p>
          <a:p>
            <a:pPr>
              <a:spcAft>
                <a:spcPts val="200"/>
              </a:spcAft>
            </a:pPr>
            <a:endParaRPr lang="cs-CZ" sz="12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Hierarchie PDH využívá principy </a:t>
            </a:r>
            <a:r>
              <a:rPr lang="cs-CZ" dirty="0" smtClean="0">
                <a:solidFill>
                  <a:srgbClr val="C00000"/>
                </a:solidFill>
              </a:rPr>
              <a:t>TDM</a:t>
            </a:r>
            <a:r>
              <a:rPr lang="cs-CZ" dirty="0" smtClean="0"/>
              <a:t>. Z tohoto důvodu je nutné zajistit </a:t>
            </a:r>
            <a:r>
              <a:rPr lang="cs-CZ" dirty="0" smtClean="0">
                <a:solidFill>
                  <a:srgbClr val="C00000"/>
                </a:solidFill>
              </a:rPr>
              <a:t>synchronizaci mezi </a:t>
            </a:r>
            <a:r>
              <a:rPr lang="cs-CZ" dirty="0" smtClean="0"/>
              <a:t>přijímací a vysílací stranou.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Jako první je nutné zajistit tzv</a:t>
            </a:r>
            <a:r>
              <a:rPr lang="cs-CZ" dirty="0"/>
              <a:t>. </a:t>
            </a:r>
            <a:r>
              <a:rPr lang="cs-CZ" dirty="0" smtClean="0">
                <a:solidFill>
                  <a:srgbClr val="C00000"/>
                </a:solidFill>
              </a:rPr>
              <a:t>bitovou synchronizaci</a:t>
            </a:r>
            <a:r>
              <a:rPr lang="cs-CZ" dirty="0" smtClean="0"/>
              <a:t>. Protože přijímací strana musí vyhodnocovat přijaté signálové prvky ve správný časový okamžik. Bitová synchronizace se na přijímací </a:t>
            </a:r>
            <a:r>
              <a:rPr lang="cs-CZ" dirty="0"/>
              <a:t>straně </a:t>
            </a:r>
            <a:r>
              <a:rPr lang="cs-CZ" dirty="0" smtClean="0"/>
              <a:t>zajišťuje vydělením taktovacího signálu z </a:t>
            </a:r>
            <a:r>
              <a:rPr lang="cs-CZ" dirty="0"/>
              <a:t>přijímaného </a:t>
            </a:r>
            <a:r>
              <a:rPr lang="cs-CZ" dirty="0" smtClean="0"/>
              <a:t>digitálního signálu. Tedy určením hodnoty taktovací frekvence a tím i okamžiku vyhodnocování stavu přijímaných signálových prvků.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Dále je nutné během datového přenosu zajistit na </a:t>
            </a:r>
            <a:r>
              <a:rPr lang="cs-CZ" dirty="0"/>
              <a:t>přijímací </a:t>
            </a:r>
            <a:r>
              <a:rPr lang="cs-CZ" dirty="0" smtClean="0"/>
              <a:t>straně rozpoznání počátku datového rámce PCM 30/32. Pokud je známý počátek rámce, je následně možné rozlišovat jednotlivé KI a tím určovat jejich správného příjemce.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Takovouto synchronizaci je možné zajistit vysláním oběma stranám </a:t>
            </a:r>
            <a:r>
              <a:rPr lang="cs-CZ" dirty="0" smtClean="0">
                <a:solidFill>
                  <a:srgbClr val="C00000"/>
                </a:solidFill>
              </a:rPr>
              <a:t>známé binární posloupnosti nul a jedniček</a:t>
            </a:r>
            <a:r>
              <a:rPr lang="cs-CZ" dirty="0" smtClean="0"/>
              <a:t> (konkrétně 0011011). Posloupnost se označuje jako </a:t>
            </a:r>
            <a:r>
              <a:rPr lang="cs-CZ" dirty="0">
                <a:solidFill>
                  <a:srgbClr val="C00000"/>
                </a:solidFill>
              </a:rPr>
              <a:t>Synchroskupina rámcového </a:t>
            </a:r>
            <a:r>
              <a:rPr lang="cs-CZ" dirty="0" smtClean="0">
                <a:solidFill>
                  <a:srgbClr val="C00000"/>
                </a:solidFill>
              </a:rPr>
              <a:t>souběhu</a:t>
            </a:r>
            <a:r>
              <a:rPr lang="cs-CZ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11637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</a:t>
            </a:r>
            <a:r>
              <a:rPr lang="cs-CZ" sz="2000" b="1" dirty="0">
                <a:solidFill>
                  <a:srgbClr val="C00000"/>
                </a:solidFill>
              </a:rPr>
              <a:t>hierarchie – služební informace v 0 </a:t>
            </a:r>
            <a:r>
              <a:rPr lang="cs-CZ" sz="2000" b="1" dirty="0" smtClean="0">
                <a:solidFill>
                  <a:srgbClr val="C00000"/>
                </a:solidFill>
              </a:rPr>
              <a:t>KI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správné rozpoznávání jednotlivých KI, postačuje </a:t>
            </a:r>
            <a:r>
              <a:rPr lang="cs-CZ" sz="2000" dirty="0" smtClean="0">
                <a:solidFill>
                  <a:srgbClr val="C00000"/>
                </a:solidFill>
              </a:rPr>
              <a:t>Synchroskupinu rámcového souběhu</a:t>
            </a:r>
            <a:r>
              <a:rPr lang="cs-CZ" sz="2000" dirty="0" smtClean="0"/>
              <a:t> (</a:t>
            </a:r>
            <a:r>
              <a:rPr lang="cs-CZ" sz="2000" dirty="0" smtClean="0">
                <a:solidFill>
                  <a:srgbClr val="C00000"/>
                </a:solidFill>
              </a:rPr>
              <a:t>FAS</a:t>
            </a:r>
            <a:r>
              <a:rPr lang="cs-CZ" sz="2000" dirty="0" smtClean="0"/>
              <a:t>, </a:t>
            </a:r>
            <a:r>
              <a:rPr lang="cs-CZ" sz="2000" dirty="0" err="1" smtClean="0"/>
              <a:t>Frame</a:t>
            </a:r>
            <a:r>
              <a:rPr lang="cs-CZ" sz="2000" dirty="0" smtClean="0"/>
              <a:t> </a:t>
            </a:r>
            <a:r>
              <a:rPr lang="cs-CZ" sz="2000" dirty="0" err="1" smtClean="0"/>
              <a:t>Alignment</a:t>
            </a:r>
            <a:r>
              <a:rPr lang="cs-CZ" sz="2000" dirty="0" smtClean="0"/>
              <a:t> </a:t>
            </a:r>
            <a:r>
              <a:rPr lang="cs-CZ" sz="2000" dirty="0" err="1" smtClean="0"/>
              <a:t>Signal</a:t>
            </a:r>
            <a:r>
              <a:rPr lang="cs-CZ" sz="2000" dirty="0" smtClean="0"/>
              <a:t>) přenášet pouze v každém lichém rámci PCM 30/32.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Začátek sudého rámce si vnitřní logika síťového zařízení určí prostým počítáním přenesených bitů.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přenosu třetího rámce PCM 30/32 v pořadí, by mohly vzniknout chyby špatným rozeznáním KI. Ale to už je řešeno další FAS.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Každých 8 bitů sudého rámce PCM 30/32 lze využít pro přenos dalších doplňkových služebních informací mezi oběma síťovými zařízeními. Jako je například informace o stavu funkčnosti síťového zařízení, zdali se v přenášeném datovém toku nedetekují chyby, apod.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68312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 1. řád plesiochronní digitální </a:t>
            </a:r>
            <a:r>
              <a:rPr lang="cs-CZ" sz="2000" b="1" dirty="0">
                <a:solidFill>
                  <a:srgbClr val="C00000"/>
                </a:solidFill>
              </a:rPr>
              <a:t>hierarchie – služební informace v </a:t>
            </a:r>
            <a:r>
              <a:rPr lang="cs-CZ" sz="2000" b="1" dirty="0" smtClean="0">
                <a:solidFill>
                  <a:srgbClr val="C00000"/>
                </a:solidFill>
              </a:rPr>
              <a:t>16 KI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Hierarchie PDH je koncipována především pro přenos digitalizovaných hovorových signálů.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 přenosu hovorových signálů je nutné přenášet i signalizaci k hovorům – u PDH konkrétně </a:t>
            </a:r>
            <a:r>
              <a:rPr lang="cs-CZ" dirty="0" smtClean="0">
                <a:solidFill>
                  <a:srgbClr val="C00000"/>
                </a:solidFill>
              </a:rPr>
              <a:t>signalizaci přidruženou </a:t>
            </a:r>
            <a:r>
              <a:rPr lang="cs-CZ" dirty="0" smtClean="0"/>
              <a:t>(</a:t>
            </a:r>
            <a:r>
              <a:rPr lang="cs-CZ" dirty="0" smtClean="0">
                <a:solidFill>
                  <a:srgbClr val="C00000"/>
                </a:solidFill>
              </a:rPr>
              <a:t>CAS</a:t>
            </a:r>
            <a:r>
              <a:rPr lang="cs-CZ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rámci PCM 30/32 se k přenosu signalizace využívá 16 KI. Pro přenos signalizace k jednomu hovorovému signálu však postačují 4 bity z celého 8 bitového slova =&gt; jedním 8 bitovým slovem lze přenášet současně signalizaci ke dvěma hovorovým signálům.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 přenos signalizace ke všem třiceti hovorovým signálům je nutné přenést celkem 15 rámců PCM 30/32, proto se zavádí tzv. </a:t>
            </a:r>
            <a:r>
              <a:rPr lang="cs-CZ" dirty="0" smtClean="0">
                <a:solidFill>
                  <a:srgbClr val="C00000"/>
                </a:solidFill>
              </a:rPr>
              <a:t>Multirámec 1. </a:t>
            </a:r>
            <a:r>
              <a:rPr lang="cs-CZ" dirty="0">
                <a:solidFill>
                  <a:srgbClr val="C00000"/>
                </a:solidFill>
              </a:rPr>
              <a:t>řádu </a:t>
            </a:r>
            <a:r>
              <a:rPr lang="cs-CZ" dirty="0" smtClean="0">
                <a:solidFill>
                  <a:srgbClr val="C00000"/>
                </a:solidFill>
              </a:rPr>
              <a:t>PDH</a:t>
            </a:r>
            <a:r>
              <a:rPr lang="cs-CZ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Multirámec má ale celkem 16 rámců PCM 30/32 (číslováno 0 až 15).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Obdobně, jako v 0 KI rámce PCM 30/32, se i v 16 KI v 0. rámci </a:t>
            </a:r>
            <a:r>
              <a:rPr lang="cs-CZ" dirty="0" err="1" smtClean="0"/>
              <a:t>multirámce</a:t>
            </a:r>
            <a:r>
              <a:rPr lang="cs-CZ" dirty="0" smtClean="0"/>
              <a:t> přenáší </a:t>
            </a:r>
            <a:r>
              <a:rPr lang="cs-CZ" dirty="0" smtClean="0">
                <a:solidFill>
                  <a:srgbClr val="C00000"/>
                </a:solidFill>
              </a:rPr>
              <a:t>Synchroskupina </a:t>
            </a:r>
            <a:r>
              <a:rPr lang="cs-CZ" dirty="0" err="1" smtClean="0">
                <a:solidFill>
                  <a:srgbClr val="C00000"/>
                </a:solidFill>
              </a:rPr>
              <a:t>multirámcového</a:t>
            </a:r>
            <a:r>
              <a:rPr lang="cs-CZ" dirty="0" smtClean="0">
                <a:solidFill>
                  <a:srgbClr val="C00000"/>
                </a:solidFill>
              </a:rPr>
              <a:t> souběhu </a:t>
            </a:r>
            <a:r>
              <a:rPr lang="cs-CZ" dirty="0" smtClean="0"/>
              <a:t>a další služební informace.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1. řád plesiochronní digitální hierarchie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27559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1815</Words>
  <Application>Microsoft Office PowerPoint</Application>
  <PresentationFormat>Předvádění na obrazovce (4:3)</PresentationFormat>
  <Paragraphs>481</Paragraphs>
  <Slides>14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Symbol</vt:lpstr>
      <vt:lpstr>Wingdings</vt:lpstr>
      <vt:lpstr>Mustr_prezentace_OPPA</vt:lpstr>
      <vt:lpstr>Prezentace aplikace PowerPoint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 1. řád plesiochronní digitální hierarchie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2015-01-31T01:18:31Z</dcterms:created>
  <dcterms:modified xsi:type="dcterms:W3CDTF">2015-01-31T01:18:34Z</dcterms:modified>
</cp:coreProperties>
</file>