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0" r:id="rId4"/>
    <p:sldId id="292" r:id="rId5"/>
    <p:sldId id="293" r:id="rId6"/>
    <p:sldId id="298" r:id="rId7"/>
    <p:sldId id="299" r:id="rId8"/>
    <p:sldId id="291" r:id="rId9"/>
    <p:sldId id="294" r:id="rId10"/>
    <p:sldId id="303" r:id="rId11"/>
    <p:sldId id="302" r:id="rId12"/>
    <p:sldId id="300" r:id="rId13"/>
    <p:sldId id="295" r:id="rId14"/>
    <p:sldId id="297" r:id="rId15"/>
    <p:sldId id="304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810" autoAdjust="0"/>
  </p:normalViewPr>
  <p:slideViewPr>
    <p:cSldViewPr snapToGrid="0" snapToObjects="1">
      <p:cViewPr varScale="1">
        <p:scale>
          <a:sx n="68" d="100"/>
          <a:sy n="68" d="100"/>
        </p:scale>
        <p:origin x="19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3857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444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9690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234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266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422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2609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974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7673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50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702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479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569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Úvod do Optické transportní hierarchie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 smtClean="0">
                <a:solidFill>
                  <a:srgbClr val="C00000"/>
                </a:solidFill>
              </a:rPr>
              <a:t>Optick</a:t>
            </a:r>
            <a:r>
              <a:rPr lang="cs-CZ" sz="2000" b="1" dirty="0" smtClean="0">
                <a:solidFill>
                  <a:srgbClr val="C00000"/>
                </a:solidFill>
              </a:rPr>
              <a:t>á</a:t>
            </a:r>
            <a:r>
              <a:rPr lang="pt-BR" sz="2000" b="1" dirty="0" smtClean="0">
                <a:solidFill>
                  <a:srgbClr val="C00000"/>
                </a:solidFill>
              </a:rPr>
              <a:t> </a:t>
            </a:r>
            <a:r>
              <a:rPr lang="pt-BR" sz="2000" b="1" dirty="0">
                <a:solidFill>
                  <a:srgbClr val="C00000"/>
                </a:solidFill>
              </a:rPr>
              <a:t>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Způsob </a:t>
            </a:r>
            <a:r>
              <a:rPr lang="cs-CZ" sz="2000" dirty="0"/>
              <a:t>zpracování přenášených signálů je </a:t>
            </a:r>
            <a:r>
              <a:rPr lang="cs-CZ" sz="2000" dirty="0" smtClean="0"/>
              <a:t>přímo v OTH co </a:t>
            </a:r>
            <a:r>
              <a:rPr lang="cs-CZ" sz="2000" dirty="0"/>
              <a:t>nejjednodušší s minimem operací a sdružovacích kroků.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sdružování signálů se spíše předpokládá asynchronní sdružování s vyrovnáváním rychlostí pomocí stuffingu namísto principů synchronního sdružování s podporou ukazatele, jako je tomu u SDH.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Prozatím pracuje OTH s </a:t>
            </a:r>
            <a:r>
              <a:rPr lang="cs-CZ" sz="2000" dirty="0"/>
              <a:t>přenosovými rychlostmi až 100 </a:t>
            </a:r>
            <a:r>
              <a:rPr lang="cs-CZ" sz="2000" dirty="0" err="1"/>
              <a:t>Gbit</a:t>
            </a:r>
            <a:r>
              <a:rPr lang="cs-CZ" sz="2000" dirty="0"/>
              <a:t>/s na jeden datový kanál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OTH se předpokládá se přenos signálů </a:t>
            </a:r>
            <a:r>
              <a:rPr lang="cs-CZ" sz="2000" dirty="0" smtClean="0">
                <a:solidFill>
                  <a:srgbClr val="C00000"/>
                </a:solidFill>
              </a:rPr>
              <a:t>s konstantní bitovou rychlostí </a:t>
            </a:r>
            <a:r>
              <a:rPr lang="cs-CZ" sz="2000" dirty="0" smtClean="0"/>
              <a:t>(CBR</a:t>
            </a:r>
            <a:r>
              <a:rPr lang="cs-CZ" sz="2000" dirty="0"/>
              <a:t>, </a:t>
            </a:r>
            <a:r>
              <a:rPr lang="cs-CZ" sz="2000" dirty="0" err="1"/>
              <a:t>Constant</a:t>
            </a:r>
            <a:r>
              <a:rPr lang="cs-CZ" sz="2000" dirty="0"/>
              <a:t> </a:t>
            </a:r>
            <a:r>
              <a:rPr lang="cs-CZ" sz="2000" dirty="0" err="1" smtClean="0"/>
              <a:t>Bitrate</a:t>
            </a:r>
            <a:r>
              <a:rPr lang="cs-CZ" sz="2000" dirty="0"/>
              <a:t>) </a:t>
            </a:r>
            <a:r>
              <a:rPr lang="cs-CZ" sz="2000" dirty="0" smtClean="0"/>
              <a:t>jako jsou signály STM-N i signálů </a:t>
            </a:r>
            <a:r>
              <a:rPr lang="cs-CZ" sz="2000" dirty="0" smtClean="0">
                <a:solidFill>
                  <a:srgbClr val="C00000"/>
                </a:solidFill>
              </a:rPr>
              <a:t>paketově orientovaných</a:t>
            </a:r>
            <a:r>
              <a:rPr lang="cs-CZ" sz="2000" dirty="0" smtClean="0"/>
              <a:t> (rámce technologie Ethernet).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Hierarchické stupně jsou u OTH definovány </a:t>
            </a:r>
            <a:r>
              <a:rPr lang="cs-CZ" sz="2000" dirty="0">
                <a:solidFill>
                  <a:srgbClr val="C00000"/>
                </a:solidFill>
              </a:rPr>
              <a:t>nejen přenosovou rychlostí</a:t>
            </a:r>
            <a:r>
              <a:rPr lang="cs-CZ" sz="2000" dirty="0"/>
              <a:t>, ale i počtem použitých vlnových délek multiplexu WDM.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81927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 smtClean="0">
                <a:solidFill>
                  <a:srgbClr val="C00000"/>
                </a:solidFill>
              </a:rPr>
              <a:t>Optick</a:t>
            </a:r>
            <a:r>
              <a:rPr lang="cs-CZ" sz="2000" b="1" dirty="0" smtClean="0">
                <a:solidFill>
                  <a:srgbClr val="C00000"/>
                </a:solidFill>
              </a:rPr>
              <a:t>á</a:t>
            </a:r>
            <a:r>
              <a:rPr lang="pt-BR" sz="2000" b="1" dirty="0" smtClean="0">
                <a:solidFill>
                  <a:srgbClr val="C00000"/>
                </a:solidFill>
              </a:rPr>
              <a:t> </a:t>
            </a:r>
            <a:r>
              <a:rPr lang="pt-BR" sz="2000" b="1" dirty="0">
                <a:solidFill>
                  <a:srgbClr val="C00000"/>
                </a:solidFill>
              </a:rPr>
              <a:t>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Signály hierarchických stupňů se nazývají </a:t>
            </a:r>
            <a:r>
              <a:rPr lang="cs-CZ" sz="2000" dirty="0">
                <a:solidFill>
                  <a:srgbClr val="C00000"/>
                </a:solidFill>
              </a:rPr>
              <a:t>optické transportní moduly OTM </a:t>
            </a:r>
            <a:r>
              <a:rPr lang="cs-CZ" sz="2000" dirty="0"/>
              <a:t>(</a:t>
            </a:r>
            <a:r>
              <a:rPr lang="cs-CZ" sz="2000" dirty="0" err="1"/>
              <a:t>Optical</a:t>
            </a:r>
            <a:r>
              <a:rPr lang="cs-CZ" sz="2000" dirty="0"/>
              <a:t> Transport Modul).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základě dosavadních zkušeností se OTH doplnilo o mechanismus pro </a:t>
            </a:r>
            <a:r>
              <a:rPr lang="cs-CZ" sz="2000" dirty="0">
                <a:solidFill>
                  <a:srgbClr val="C00000"/>
                </a:solidFill>
              </a:rPr>
              <a:t>zabezpečení datového přenosu </a:t>
            </a:r>
            <a:r>
              <a:rPr lang="cs-CZ" sz="2000" dirty="0"/>
              <a:t>proti chybám během přenosu pomocí tzv. </a:t>
            </a:r>
            <a:r>
              <a:rPr lang="cs-CZ" sz="2000" dirty="0" err="1">
                <a:solidFill>
                  <a:srgbClr val="C00000"/>
                </a:solidFill>
              </a:rPr>
              <a:t>dopředné</a:t>
            </a:r>
            <a:r>
              <a:rPr lang="cs-CZ" sz="2000" dirty="0">
                <a:solidFill>
                  <a:srgbClr val="C00000"/>
                </a:solidFill>
              </a:rPr>
              <a:t> chybové kontroly FEC </a:t>
            </a:r>
            <a:r>
              <a:rPr lang="cs-CZ" sz="2000" dirty="0"/>
              <a:t>(Forward </a:t>
            </a:r>
            <a:r>
              <a:rPr lang="cs-CZ" sz="2000" dirty="0" err="1"/>
              <a:t>Error</a:t>
            </a:r>
            <a:r>
              <a:rPr lang="cs-CZ" sz="2000" dirty="0"/>
              <a:t> </a:t>
            </a:r>
            <a:r>
              <a:rPr lang="cs-CZ" sz="2000" dirty="0" err="1"/>
              <a:t>Correction</a:t>
            </a:r>
            <a:r>
              <a:rPr lang="cs-CZ" sz="2000" dirty="0"/>
              <a:t>). Přenášená data se doplní kontrolními výpočty, které dovolí na přijímací straně detekci chyb a jejich částečnou korekci, sníží či eliminuje se tím chybovost přenosu</a:t>
            </a:r>
            <a:r>
              <a:rPr lang="cs-CZ" sz="2000" dirty="0" smtClean="0"/>
              <a:t>. U OTH se využívá ochrana, která dle nastavení zvládne opravit až 8 chybných bajtů na každých 255 bajtů přenesených.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</a:t>
            </a:r>
            <a:r>
              <a:rPr lang="cs-CZ" sz="2000" dirty="0"/>
              <a:t>OTH se počítá s </a:t>
            </a:r>
            <a:r>
              <a:rPr lang="cs-CZ" sz="2000" dirty="0" smtClean="0"/>
              <a:t>tím, že datový spoj může vést až </a:t>
            </a:r>
            <a:r>
              <a:rPr lang="cs-CZ" sz="2000" dirty="0"/>
              <a:t>přes 6 poskytovatelů připojení (tzv. </a:t>
            </a:r>
            <a:r>
              <a:rPr lang="cs-CZ" sz="2000" dirty="0" smtClean="0">
                <a:solidFill>
                  <a:srgbClr val="C00000"/>
                </a:solidFill>
              </a:rPr>
              <a:t>tandemové </a:t>
            </a:r>
            <a:r>
              <a:rPr lang="cs-CZ" sz="2000" dirty="0">
                <a:solidFill>
                  <a:srgbClr val="C00000"/>
                </a:solidFill>
              </a:rPr>
              <a:t>propojení</a:t>
            </a:r>
            <a:r>
              <a:rPr lang="cs-CZ" sz="2000" dirty="0"/>
              <a:t>). Každý poskytovatel připojení </a:t>
            </a:r>
            <a:r>
              <a:rPr lang="cs-CZ" sz="2000" dirty="0" smtClean="0"/>
              <a:t>však disponuje </a:t>
            </a:r>
            <a:r>
              <a:rPr lang="cs-CZ" sz="2000" dirty="0">
                <a:solidFill>
                  <a:srgbClr val="C00000"/>
                </a:solidFill>
              </a:rPr>
              <a:t>plnohodnotnými nástroji pro správu a dohled </a:t>
            </a:r>
            <a:r>
              <a:rPr lang="cs-CZ" sz="2000" dirty="0"/>
              <a:t>nad částí datového spoje ve své síti.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08093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 smtClean="0">
                <a:solidFill>
                  <a:srgbClr val="C00000"/>
                </a:solidFill>
              </a:rPr>
              <a:t>Optick</a:t>
            </a:r>
            <a:r>
              <a:rPr lang="cs-CZ" sz="2000" b="1" dirty="0" smtClean="0">
                <a:solidFill>
                  <a:srgbClr val="C00000"/>
                </a:solidFill>
              </a:rPr>
              <a:t>á</a:t>
            </a:r>
            <a:r>
              <a:rPr lang="pt-BR" sz="2000" b="1" dirty="0" smtClean="0">
                <a:solidFill>
                  <a:srgbClr val="C00000"/>
                </a:solidFill>
              </a:rPr>
              <a:t> </a:t>
            </a:r>
            <a:r>
              <a:rPr lang="pt-BR" sz="2000" b="1" dirty="0">
                <a:solidFill>
                  <a:srgbClr val="C00000"/>
                </a:solidFill>
              </a:rPr>
              <a:t>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Nejjednodušší </a:t>
            </a:r>
            <a:r>
              <a:rPr lang="cs-CZ" sz="2000" dirty="0"/>
              <a:t>varianta signálu </a:t>
            </a:r>
            <a:r>
              <a:rPr lang="cs-CZ" sz="2000" dirty="0" smtClean="0"/>
              <a:t>OTM – nultý </a:t>
            </a:r>
            <a:r>
              <a:rPr lang="cs-CZ" sz="2000" dirty="0"/>
              <a:t>hierarchický </a:t>
            </a:r>
            <a:r>
              <a:rPr lang="cs-CZ" sz="2000" dirty="0" smtClean="0"/>
              <a:t>stupeň – </a:t>
            </a:r>
            <a:r>
              <a:rPr lang="cs-CZ" sz="2000" dirty="0"/>
              <a:t>nepočítá s vlnovým </a:t>
            </a:r>
            <a:r>
              <a:rPr lang="cs-CZ" sz="2000" dirty="0" smtClean="0"/>
              <a:t>dělením </a:t>
            </a:r>
            <a:r>
              <a:rPr lang="cs-CZ" sz="2000" dirty="0"/>
              <a:t>a vysílá digitální tok na jediné vlnové délce s přenosovou rychlostí </a:t>
            </a:r>
            <a:r>
              <a:rPr lang="cs-CZ" sz="2000" dirty="0" smtClean="0"/>
              <a:t>odvozenou </a:t>
            </a:r>
            <a:r>
              <a:rPr lang="cs-CZ" sz="2000" dirty="0"/>
              <a:t>z STM-16 až </a:t>
            </a:r>
            <a:r>
              <a:rPr lang="cs-CZ" sz="2000" dirty="0" smtClean="0"/>
              <a:t>STM-256 s tolerancí v přenosové rychlosti ± 20ppm.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200" dirty="0" smtClean="0"/>
              <a:t>Parametry optického rozhraní OTM-0.4 jsou stále ještě předmětem vývoje.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560171"/>
              </p:ext>
            </p:extLst>
          </p:nvPr>
        </p:nvGraphicFramePr>
        <p:xfrm>
          <a:off x="390002" y="3267308"/>
          <a:ext cx="8366648" cy="2297150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414327"/>
                <a:gridCol w="1574491"/>
                <a:gridCol w="1315843"/>
                <a:gridCol w="1828800"/>
                <a:gridCol w="2233187"/>
              </a:tblGrid>
              <a:tr h="417664"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Hierarchický stupeň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Přenosová rychlost 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Může přenášet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Délka trvání datové</a:t>
                      </a:r>
                      <a:r>
                        <a:rPr lang="cs-CZ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jednotky 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s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]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700202"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signálu OTM 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[Mbit/s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3C3C8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Užitečná </a:t>
                      </a:r>
                      <a:r>
                        <a:rPr lang="cs-CZ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Mbit/s]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3C3C8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9482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OTM-0.1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2 666,057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2 488,320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STM-16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48,971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482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OTM-0.2</a:t>
                      </a:r>
                      <a:endParaRPr lang="cs-CZ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10 709,225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9 995,277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STM-64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12,191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482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OTM-0.3</a:t>
                      </a:r>
                      <a:endParaRPr lang="cs-CZ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43 018,414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</a:rPr>
                        <a:t>40</a:t>
                      </a:r>
                      <a:r>
                        <a:rPr lang="cs-CZ" sz="1600" baseline="0" dirty="0" smtClean="0">
                          <a:effectLst/>
                          <a:latin typeface="+mn-lt"/>
                        </a:rPr>
                        <a:t> 150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,519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STM-256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3,035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482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OTM</a:t>
                      </a: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-0.4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111 809,974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104 355,975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Ethernet 10G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1,168 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87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 smtClean="0">
                <a:solidFill>
                  <a:srgbClr val="C00000"/>
                </a:solidFill>
              </a:rPr>
              <a:t>Optick</a:t>
            </a:r>
            <a:r>
              <a:rPr lang="cs-CZ" sz="2000" b="1" dirty="0" smtClean="0">
                <a:solidFill>
                  <a:srgbClr val="C00000"/>
                </a:solidFill>
              </a:rPr>
              <a:t>á</a:t>
            </a:r>
            <a:r>
              <a:rPr lang="pt-BR" sz="2000" b="1" dirty="0" smtClean="0">
                <a:solidFill>
                  <a:srgbClr val="C00000"/>
                </a:solidFill>
              </a:rPr>
              <a:t> </a:t>
            </a:r>
            <a:r>
              <a:rPr lang="pt-BR" sz="2000" b="1" dirty="0">
                <a:solidFill>
                  <a:srgbClr val="C00000"/>
                </a:solidFill>
              </a:rPr>
              <a:t>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Plnohodnotné </a:t>
            </a:r>
            <a:r>
              <a:rPr lang="cs-CZ" sz="2000" dirty="0"/>
              <a:t>optické transportní moduly </a:t>
            </a:r>
            <a:r>
              <a:rPr lang="cs-CZ" sz="2000" dirty="0" smtClean="0"/>
              <a:t>využívající principů DWDM mají </a:t>
            </a:r>
            <a:r>
              <a:rPr lang="cs-CZ" sz="2000" dirty="0"/>
              <a:t>obecně označení OTM-</a:t>
            </a:r>
            <a:r>
              <a:rPr lang="cs-CZ" sz="2000" i="1" dirty="0" err="1"/>
              <a:t>n</a:t>
            </a:r>
            <a:r>
              <a:rPr lang="cs-CZ" sz="2000" dirty="0" err="1"/>
              <a:t>.</a:t>
            </a:r>
            <a:r>
              <a:rPr lang="cs-CZ" sz="2000" i="1" dirty="0" err="1"/>
              <a:t>m</a:t>
            </a:r>
            <a:r>
              <a:rPr lang="cs-CZ" sz="2000" dirty="0"/>
              <a:t>, kde </a:t>
            </a:r>
            <a:r>
              <a:rPr lang="cs-CZ" sz="2000" i="1" dirty="0"/>
              <a:t>n</a:t>
            </a:r>
            <a:r>
              <a:rPr lang="cs-CZ" sz="2000" dirty="0"/>
              <a:t> je počet vlnových délek (optických kanálů) a </a:t>
            </a:r>
            <a:r>
              <a:rPr lang="cs-CZ" sz="2000" i="1" dirty="0"/>
              <a:t>m</a:t>
            </a:r>
            <a:r>
              <a:rPr lang="cs-CZ" sz="2000" dirty="0"/>
              <a:t> vyjadřuje, jaké typy digitálních toků se přenášejí.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Vedle </a:t>
            </a:r>
            <a:r>
              <a:rPr lang="cs-CZ" sz="2000" dirty="0"/>
              <a:t>základních stupňů OTM se mohou ovšem vyskytnout i vlnové multiplexory s různými kombinacemi přenosových rychlostí na různých vlnových délkách. Všechny tři možné rychlosti podporuje OTM-</a:t>
            </a:r>
            <a:r>
              <a:rPr lang="cs-CZ" sz="2000" i="1" dirty="0"/>
              <a:t>n</a:t>
            </a:r>
            <a:r>
              <a:rPr lang="cs-CZ" sz="2000" dirty="0"/>
              <a:t>.123 (2,5; 10; 40 </a:t>
            </a:r>
            <a:r>
              <a:rPr lang="cs-CZ" sz="2000" dirty="0" err="1"/>
              <a:t>Gbit</a:t>
            </a:r>
            <a:r>
              <a:rPr lang="cs-CZ" sz="2000" dirty="0"/>
              <a:t>/s), kombinace dvou z nich pak </a:t>
            </a:r>
            <a:r>
              <a:rPr lang="cs-CZ" sz="2000" dirty="0" smtClean="0"/>
              <a:t>OTM-</a:t>
            </a:r>
            <a:r>
              <a:rPr lang="cs-CZ" sz="2000" i="1" dirty="0" smtClean="0"/>
              <a:t>n</a:t>
            </a:r>
            <a:r>
              <a:rPr lang="cs-CZ" sz="2000" dirty="0" smtClean="0"/>
              <a:t>.12 </a:t>
            </a:r>
            <a:r>
              <a:rPr lang="cs-CZ" sz="2000" dirty="0"/>
              <a:t>a OTM-</a:t>
            </a:r>
            <a:r>
              <a:rPr lang="cs-CZ" sz="2000" i="1" dirty="0"/>
              <a:t>n</a:t>
            </a:r>
            <a:r>
              <a:rPr lang="cs-CZ" sz="2000" dirty="0"/>
              <a:t>.23.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358593"/>
              </p:ext>
            </p:extLst>
          </p:nvPr>
        </p:nvGraphicFramePr>
        <p:xfrm>
          <a:off x="401593" y="2832817"/>
          <a:ext cx="8355057" cy="2074672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740545"/>
                <a:gridCol w="2486972"/>
                <a:gridCol w="2362706"/>
                <a:gridCol w="1764834"/>
              </a:tblGrid>
              <a:tr h="70212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Hierarchický stupeň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Přenosová rychlost  n x OTU </a:t>
                      </a: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[Mbit/s]</a:t>
                      </a:r>
                      <a:endParaRPr lang="cs-CZ" sz="16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Užitečná přenosová rychlost [Mbit/s]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Může přenášet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313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OTM-n.1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2 666,057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2 488,320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STM-16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313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OTM-n.2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10 709,225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9 995,277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STM-64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E8E8EE"/>
                    </a:solidFill>
                  </a:tcPr>
                </a:tc>
              </a:tr>
              <a:tr h="34313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OTM-n.3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43 018,414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40</a:t>
                      </a:r>
                      <a:r>
                        <a:rPr lang="cs-CZ" sz="1600" baseline="0" dirty="0" smtClean="0">
                          <a:effectLst/>
                          <a:latin typeface="+mn-lt"/>
                        </a:rPr>
                        <a:t> 150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,519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</a:rPr>
                        <a:t>STM-256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3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OTM-n.4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111 809,974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104 355,975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i="1" dirty="0" smtClean="0">
                          <a:effectLst/>
                          <a:latin typeface="+mn-lt"/>
                        </a:rPr>
                        <a:t>n </a:t>
                      </a:r>
                      <a:r>
                        <a:rPr lang="cs-CZ" sz="1600" i="0" dirty="0" smtClean="0">
                          <a:effectLst/>
                          <a:latin typeface="+mn-lt"/>
                          <a:sym typeface="Symbol" panose="05050102010706020507" pitchFamily="18" charset="2"/>
                        </a:rPr>
                        <a:t> </a:t>
                      </a:r>
                      <a:r>
                        <a:rPr lang="cs-CZ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Ethernet 10G</a:t>
                      </a:r>
                      <a:endParaRPr lang="cs-CZ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9147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Optické síťové </a:t>
            </a:r>
            <a:r>
              <a:rPr lang="pt-BR" sz="2000" b="1" dirty="0" smtClean="0">
                <a:solidFill>
                  <a:srgbClr val="C00000"/>
                </a:solidFill>
              </a:rPr>
              <a:t>prvky</a:t>
            </a:r>
            <a:r>
              <a:rPr lang="cs-CZ" sz="2000" b="1" dirty="0" smtClean="0">
                <a:solidFill>
                  <a:srgbClr val="C00000"/>
                </a:solidFill>
              </a:rPr>
              <a:t> pro OTN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Funkci </a:t>
            </a:r>
            <a:r>
              <a:rPr lang="cs-CZ" sz="2000" dirty="0"/>
              <a:t>síťových prvků blíže specifikuje doporučení ITU-T G.798.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Typy </a:t>
            </a:r>
            <a:r>
              <a:rPr lang="cs-CZ" sz="2000" dirty="0"/>
              <a:t>optických prvků </a:t>
            </a:r>
            <a:r>
              <a:rPr lang="cs-CZ" sz="2000" dirty="0" smtClean="0"/>
              <a:t>sítě OTN korespondují </a:t>
            </a:r>
            <a:r>
              <a:rPr lang="cs-CZ" sz="2000" dirty="0"/>
              <a:t>s </a:t>
            </a:r>
            <a:r>
              <a:rPr lang="cs-CZ" sz="2000" dirty="0" smtClean="0"/>
              <a:t>obdobnými typy </a:t>
            </a:r>
            <a:r>
              <a:rPr lang="cs-CZ" sz="2000" dirty="0"/>
              <a:t>prvků </a:t>
            </a:r>
            <a:r>
              <a:rPr lang="cs-CZ" sz="2000" dirty="0" smtClean="0"/>
              <a:t>sítě SDH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Typy </a:t>
            </a:r>
            <a:r>
              <a:rPr lang="cs-CZ" sz="2000" dirty="0"/>
              <a:t>síťových prvků </a:t>
            </a:r>
            <a:r>
              <a:rPr lang="cs-CZ" sz="2000" dirty="0" smtClean="0"/>
              <a:t>OTN </a:t>
            </a:r>
            <a:r>
              <a:rPr lang="cs-CZ" sz="2000" dirty="0"/>
              <a:t>jsou následující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</a:t>
            </a:r>
            <a:r>
              <a:rPr lang="cs-CZ" sz="2000" dirty="0">
                <a:solidFill>
                  <a:srgbClr val="C00000"/>
                </a:solidFill>
              </a:rPr>
              <a:t>zesilovače </a:t>
            </a:r>
            <a:r>
              <a:rPr lang="cs-CZ" sz="2000" dirty="0" smtClean="0">
                <a:solidFill>
                  <a:srgbClr val="C00000"/>
                </a:solidFill>
              </a:rPr>
              <a:t>signálu</a:t>
            </a:r>
            <a:r>
              <a:rPr lang="cs-CZ" sz="2000" dirty="0" smtClean="0"/>
              <a:t> – mají za úkol prosté zesílení optického signálu bez eliminace negativních jevů jako je šum či disperze.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</a:t>
            </a:r>
            <a:r>
              <a:rPr lang="cs-CZ" sz="2000" dirty="0">
                <a:solidFill>
                  <a:srgbClr val="C00000"/>
                </a:solidFill>
              </a:rPr>
              <a:t>opakovače </a:t>
            </a:r>
            <a:r>
              <a:rPr lang="cs-CZ" sz="2000" dirty="0"/>
              <a:t>(</a:t>
            </a:r>
            <a:r>
              <a:rPr lang="cs-CZ" sz="2000" dirty="0" smtClean="0"/>
              <a:t>regenerátory optického signálu) – plní funkci tzv. 3R (</a:t>
            </a:r>
            <a:r>
              <a:rPr lang="cs-CZ" sz="2000" dirty="0" err="1" smtClean="0"/>
              <a:t>Reshapes</a:t>
            </a:r>
            <a:r>
              <a:rPr lang="cs-CZ" sz="2000" dirty="0"/>
              <a:t>, </a:t>
            </a:r>
            <a:r>
              <a:rPr lang="cs-CZ" sz="2000" dirty="0" err="1"/>
              <a:t>Regenerates</a:t>
            </a:r>
            <a:r>
              <a:rPr lang="cs-CZ" sz="2000" dirty="0"/>
              <a:t>, </a:t>
            </a:r>
            <a:r>
              <a:rPr lang="cs-CZ" sz="2000" dirty="0" err="1" smtClean="0"/>
              <a:t>Retimes</a:t>
            </a:r>
            <a:r>
              <a:rPr lang="cs-CZ" sz="2000" dirty="0"/>
              <a:t>) – obnovení tvaru, regenerace a synchronizace přenášeného signálu</a:t>
            </a:r>
            <a:r>
              <a:rPr lang="cs-CZ" sz="2000" dirty="0" smtClean="0"/>
              <a:t>. Jedná se o kompletní obnovení digitálního signálu s eliminací negativních jevů.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0691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Optické síťové </a:t>
            </a:r>
            <a:r>
              <a:rPr lang="pt-BR" sz="2000" b="1" dirty="0" smtClean="0">
                <a:solidFill>
                  <a:srgbClr val="C00000"/>
                </a:solidFill>
              </a:rPr>
              <a:t>prvky</a:t>
            </a:r>
            <a:r>
              <a:rPr lang="cs-CZ" sz="2000" b="1" dirty="0" smtClean="0">
                <a:solidFill>
                  <a:srgbClr val="C00000"/>
                </a:solidFill>
              </a:rPr>
              <a:t> pro OTN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 typy </a:t>
            </a:r>
            <a:r>
              <a:rPr lang="cs-CZ" sz="2000" dirty="0"/>
              <a:t>síťových prvků OTN jsou následující</a:t>
            </a:r>
            <a:r>
              <a:rPr lang="cs-CZ" sz="2000" dirty="0" smtClean="0"/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Optické koncové </a:t>
            </a:r>
            <a:r>
              <a:rPr lang="cs-CZ" sz="2000" dirty="0" err="1">
                <a:solidFill>
                  <a:srgbClr val="C00000"/>
                </a:solidFill>
              </a:rPr>
              <a:t>muldexy</a:t>
            </a:r>
            <a:r>
              <a:rPr lang="cs-CZ" sz="2000" dirty="0">
                <a:solidFill>
                  <a:srgbClr val="C00000"/>
                </a:solidFill>
              </a:rPr>
              <a:t> OTM </a:t>
            </a:r>
            <a:r>
              <a:rPr lang="cs-CZ" sz="2000" dirty="0"/>
              <a:t>(</a:t>
            </a:r>
            <a:r>
              <a:rPr lang="cs-CZ" sz="2000" dirty="0" err="1"/>
              <a:t>Optical</a:t>
            </a:r>
            <a:r>
              <a:rPr lang="cs-CZ" sz="2000" dirty="0"/>
              <a:t> </a:t>
            </a:r>
            <a:r>
              <a:rPr lang="cs-CZ" sz="2000" dirty="0" err="1"/>
              <a:t>Termination</a:t>
            </a:r>
            <a:r>
              <a:rPr lang="cs-CZ" sz="2000" dirty="0"/>
              <a:t> Multiplexor)</a:t>
            </a:r>
            <a:r>
              <a:rPr lang="cs-CZ" sz="1600" dirty="0"/>
              <a:t> – </a:t>
            </a:r>
            <a:r>
              <a:rPr lang="cs-CZ" sz="1600" dirty="0" smtClean="0"/>
              <a:t>jsou koncipovány pro </a:t>
            </a:r>
            <a:r>
              <a:rPr lang="cs-CZ" sz="1600" dirty="0"/>
              <a:t>spojení </a:t>
            </a:r>
            <a:r>
              <a:rPr lang="cs-CZ" sz="1600" dirty="0" smtClean="0"/>
              <a:t>typu bod-bod </a:t>
            </a:r>
            <a:r>
              <a:rPr lang="cs-CZ" sz="1600" dirty="0"/>
              <a:t>s </a:t>
            </a:r>
            <a:r>
              <a:rPr lang="cs-CZ" sz="1600" dirty="0" smtClean="0"/>
              <a:t>využitím principů WDM. Jejich funkcí je mapování </a:t>
            </a:r>
            <a:r>
              <a:rPr lang="cs-CZ" sz="1600" dirty="0"/>
              <a:t>a sdružování </a:t>
            </a:r>
            <a:r>
              <a:rPr lang="cs-CZ" sz="1600" dirty="0" smtClean="0"/>
              <a:t>přenášených signálů </a:t>
            </a:r>
            <a:r>
              <a:rPr lang="cs-CZ" sz="1600" dirty="0"/>
              <a:t>v elektrické formě s následným převodem do optické </a:t>
            </a:r>
            <a:r>
              <a:rPr lang="cs-CZ" sz="1600" dirty="0" smtClean="0"/>
              <a:t>formy.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</a:t>
            </a:r>
            <a:r>
              <a:rPr lang="cs-CZ" sz="2000" dirty="0">
                <a:solidFill>
                  <a:srgbClr val="C00000"/>
                </a:solidFill>
              </a:rPr>
              <a:t>vydělovací </a:t>
            </a:r>
            <a:r>
              <a:rPr lang="cs-CZ" sz="2000" dirty="0" err="1">
                <a:solidFill>
                  <a:srgbClr val="C00000"/>
                </a:solidFill>
              </a:rPr>
              <a:t>muldexy</a:t>
            </a:r>
            <a:r>
              <a:rPr lang="cs-CZ" sz="2000" dirty="0">
                <a:solidFill>
                  <a:srgbClr val="C00000"/>
                </a:solidFill>
              </a:rPr>
              <a:t> OADM </a:t>
            </a:r>
            <a:r>
              <a:rPr lang="cs-CZ" sz="2000" dirty="0"/>
              <a:t>(</a:t>
            </a:r>
            <a:r>
              <a:rPr lang="cs-CZ" sz="2000" dirty="0" err="1"/>
              <a:t>Optical</a:t>
            </a:r>
            <a:r>
              <a:rPr lang="cs-CZ" sz="2000" dirty="0"/>
              <a:t> </a:t>
            </a:r>
            <a:r>
              <a:rPr lang="cs-CZ" sz="2000" dirty="0" err="1"/>
              <a:t>Add</a:t>
            </a:r>
            <a:r>
              <a:rPr lang="cs-CZ" sz="2000" dirty="0"/>
              <a:t>-drop </a:t>
            </a:r>
            <a:r>
              <a:rPr lang="cs-CZ" sz="2000" dirty="0" smtClean="0"/>
              <a:t>Multiplexor)</a:t>
            </a:r>
            <a:r>
              <a:rPr lang="cs-CZ" sz="1600" dirty="0" smtClean="0"/>
              <a:t> – spíše se předpokládá práce s přenášenými </a:t>
            </a:r>
            <a:r>
              <a:rPr lang="cs-CZ" sz="1600" dirty="0"/>
              <a:t>signály </a:t>
            </a:r>
            <a:r>
              <a:rPr lang="cs-CZ" sz="1600" dirty="0" smtClean="0"/>
              <a:t>v jejich optické formě. OADM se pro OTN obecně dělí se na: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s </a:t>
            </a:r>
            <a:r>
              <a:rPr lang="cs-CZ" sz="1600" dirty="0"/>
              <a:t>plným vydělením vlnových délek – obsahuje </a:t>
            </a:r>
            <a:r>
              <a:rPr lang="cs-CZ" sz="1600" dirty="0" smtClean="0"/>
              <a:t>elektrické prostorové </a:t>
            </a:r>
            <a:r>
              <a:rPr lang="cs-CZ" sz="1600" dirty="0"/>
              <a:t>spojovací pole,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/>
              <a:t>se selektivním vydělováním vlnových </a:t>
            </a:r>
            <a:r>
              <a:rPr lang="cs-CZ" sz="1600" dirty="0" smtClean="0"/>
              <a:t>délek, </a:t>
            </a:r>
            <a:r>
              <a:rPr lang="cs-CZ" sz="1600" dirty="0"/>
              <a:t>případně přímo </a:t>
            </a:r>
            <a:r>
              <a:rPr lang="cs-CZ" sz="1600" dirty="0" smtClean="0"/>
              <a:t>vydělování uživatelských </a:t>
            </a:r>
            <a:r>
              <a:rPr lang="cs-CZ" sz="1600" dirty="0"/>
              <a:t>signálů z </a:t>
            </a:r>
            <a:r>
              <a:rPr lang="cs-CZ" sz="1600" dirty="0" smtClean="0"/>
              <a:t>celkového počtu, které </a:t>
            </a:r>
            <a:r>
              <a:rPr lang="cs-CZ" sz="1600" dirty="0"/>
              <a:t>daná vlnová délka přenáší</a:t>
            </a:r>
            <a:r>
              <a:rPr lang="cs-CZ" sz="1600" dirty="0" smtClean="0"/>
              <a:t>.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</a:t>
            </a:r>
            <a:r>
              <a:rPr lang="cs-CZ" sz="2000" dirty="0">
                <a:solidFill>
                  <a:srgbClr val="C00000"/>
                </a:solidFill>
              </a:rPr>
              <a:t>přepojovače OXC </a:t>
            </a:r>
            <a:r>
              <a:rPr lang="cs-CZ" sz="2000" dirty="0"/>
              <a:t>(</a:t>
            </a:r>
            <a:r>
              <a:rPr lang="cs-CZ" sz="2000" dirty="0" err="1"/>
              <a:t>Optical</a:t>
            </a:r>
            <a:r>
              <a:rPr lang="cs-CZ" sz="2000" dirty="0"/>
              <a:t> Cross-Connect</a:t>
            </a:r>
            <a:r>
              <a:rPr lang="cs-CZ" sz="2000" dirty="0" smtClean="0"/>
              <a:t>)</a:t>
            </a:r>
            <a:r>
              <a:rPr lang="cs-CZ" sz="1600" dirty="0" smtClean="0"/>
              <a:t> – </a:t>
            </a:r>
            <a:r>
              <a:rPr lang="cs-CZ" sz="1600" dirty="0"/>
              <a:t>spíše se předpokládá práce s přenášenými signály v jejich optické </a:t>
            </a:r>
            <a:r>
              <a:rPr lang="cs-CZ" sz="1600" dirty="0" smtClean="0"/>
              <a:t>formě. OXC se dělí na: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s </a:t>
            </a:r>
            <a:r>
              <a:rPr lang="cs-CZ" sz="1600" dirty="0"/>
              <a:t>prostorovým spojovacím </a:t>
            </a:r>
            <a:r>
              <a:rPr lang="cs-CZ" sz="1600" dirty="0" smtClean="0"/>
              <a:t>polem,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s </a:t>
            </a:r>
            <a:r>
              <a:rPr lang="cs-CZ" sz="1600" dirty="0"/>
              <a:t>prostorově vlnovým spojovacím </a:t>
            </a:r>
            <a:r>
              <a:rPr lang="cs-CZ" sz="1600" dirty="0" smtClean="0"/>
              <a:t>polem – přidávání a vydělování signálů s WDM v optické rovině.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71941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Úvod do Optické 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</a:t>
            </a:r>
            <a:r>
              <a:rPr lang="cs-CZ" sz="2000" dirty="0"/>
              <a:t>přenosové sítě vznikly na základě telefonních systémů s pulsně kódovou modulací PCM.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Postupný </a:t>
            </a:r>
            <a:r>
              <a:rPr lang="cs-CZ" sz="2000" dirty="0"/>
              <a:t>nárůst </a:t>
            </a:r>
            <a:r>
              <a:rPr lang="cs-CZ" sz="2000" dirty="0" smtClean="0"/>
              <a:t>přenášeného provozu si vynutil vznik Plesiochronní </a:t>
            </a:r>
            <a:r>
              <a:rPr lang="cs-CZ" sz="2000" dirty="0"/>
              <a:t>digitální </a:t>
            </a:r>
            <a:r>
              <a:rPr lang="cs-CZ" sz="2000" dirty="0" smtClean="0"/>
              <a:t>hierarchie.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</a:t>
            </a:r>
            <a:r>
              <a:rPr lang="cs-CZ" sz="2000" dirty="0"/>
              <a:t>rychlosti </a:t>
            </a:r>
            <a:r>
              <a:rPr lang="cs-CZ" sz="2000" dirty="0" smtClean="0"/>
              <a:t>u hierarchie PDH se pro </a:t>
            </a:r>
            <a:r>
              <a:rPr lang="cs-CZ" sz="2000" dirty="0"/>
              <a:t>Evropu </a:t>
            </a:r>
            <a:r>
              <a:rPr lang="cs-CZ" sz="2000" dirty="0" smtClean="0"/>
              <a:t>pohybují přibližně od   2 Mbit/s </a:t>
            </a:r>
            <a:r>
              <a:rPr lang="cs-CZ" sz="2000" dirty="0"/>
              <a:t>do 140 Mbit/s </a:t>
            </a:r>
            <a:r>
              <a:rPr lang="cs-CZ" sz="2000" dirty="0" smtClean="0"/>
              <a:t>(signály E1 </a:t>
            </a:r>
            <a:r>
              <a:rPr lang="cs-CZ" sz="2000" dirty="0"/>
              <a:t>až E4).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Další nárůst </a:t>
            </a:r>
            <a:r>
              <a:rPr lang="cs-CZ" sz="2000" dirty="0" smtClean="0"/>
              <a:t>přenosové kapacity </a:t>
            </a:r>
            <a:r>
              <a:rPr lang="cs-CZ" sz="2000" dirty="0"/>
              <a:t>i odlišné pohledy na koncepci přenosových sítí přinesla </a:t>
            </a:r>
            <a:r>
              <a:rPr lang="cs-CZ" sz="2000" dirty="0" smtClean="0"/>
              <a:t>Synchronní </a:t>
            </a:r>
            <a:r>
              <a:rPr lang="cs-CZ" sz="2000" dirty="0"/>
              <a:t>digitální hierarchie SDH.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</a:t>
            </a:r>
            <a:r>
              <a:rPr lang="cs-CZ" sz="2000" dirty="0"/>
              <a:t>rychlosti se </a:t>
            </a:r>
            <a:r>
              <a:rPr lang="cs-CZ" sz="2000" dirty="0" smtClean="0"/>
              <a:t>u hierarchie SDH pohybují přibližně od </a:t>
            </a:r>
            <a:r>
              <a:rPr lang="cs-CZ" sz="2000" dirty="0"/>
              <a:t>155 Mbit/s </a:t>
            </a:r>
            <a:r>
              <a:rPr lang="cs-CZ" sz="2000" dirty="0" smtClean="0"/>
              <a:t>do 40 </a:t>
            </a:r>
            <a:r>
              <a:rPr lang="cs-CZ" sz="2000" dirty="0" err="1" smtClean="0"/>
              <a:t>Gbit</a:t>
            </a:r>
            <a:r>
              <a:rPr lang="cs-CZ" sz="2000" dirty="0" smtClean="0"/>
              <a:t>/s (</a:t>
            </a:r>
            <a:r>
              <a:rPr lang="cs-CZ" sz="2000" dirty="0"/>
              <a:t>STM-1 až STM-256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Stále nekončící nárůst komunikačních požadavků a především změna struktury přenášených dat (od digitalizovaných hovorů k datům pro počítačovou komunikaci), dalo vzniknout nové digitální hierarchii.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Úvod do Optické 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Navyšování přenosových rychlostí pouhým zrychlováním datového přenosu s využitím principů TDM už není vhodné.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Naráží se na fyzikální limity použitých materiálů a součástek síťových prvků.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 vývoj cestou pouhého zrychlování by si vyžádal velké investiční náklady na vývoj nových komponent.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Spolu s požadavky na navyšování přenosové rychlosti, však přicházejí i požadavky na zlevňování poskytovaných služeb.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Navyšování přenosových rychlostí je proto docíleno použitím stávajících komponent a síťových prvků, ale za pomoci více paralelních přenosů.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moderních přenosových systému se navíc k principům TDM využívá i vlnový multiplex WDM pro vícenásobné využití přenosových cest.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03166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34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Husté vlnové dělení DWDM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Prakticky </a:t>
            </a:r>
            <a:r>
              <a:rPr lang="cs-CZ" sz="2000" dirty="0"/>
              <a:t>se pro páteřní sítě OTN používá husté vlnové dělení DWDM (</a:t>
            </a:r>
            <a:r>
              <a:rPr lang="cs-CZ" sz="2000" dirty="0" err="1"/>
              <a:t>Dense</a:t>
            </a:r>
            <a:r>
              <a:rPr lang="cs-CZ" sz="2000" dirty="0"/>
              <a:t> WDM) v pásmu </a:t>
            </a:r>
            <a:r>
              <a:rPr lang="cs-CZ" sz="2000" dirty="0" smtClean="0"/>
              <a:t>196,1 </a:t>
            </a:r>
            <a:r>
              <a:rPr lang="cs-CZ" sz="2000" dirty="0"/>
              <a:t>– 192,1 </a:t>
            </a:r>
            <a:r>
              <a:rPr lang="cs-CZ" sz="2000" dirty="0" err="1"/>
              <a:t>THz</a:t>
            </a:r>
            <a:r>
              <a:rPr lang="cs-CZ" sz="2000" dirty="0"/>
              <a:t>, tj. 1528,77 až 1560,61 </a:t>
            </a:r>
            <a:r>
              <a:rPr lang="cs-CZ" sz="2000" dirty="0" err="1" smtClean="0"/>
              <a:t>nm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Parametry  DWDM jsou uvedeny a standardizovány v </a:t>
            </a:r>
            <a:r>
              <a:rPr lang="cs-CZ" sz="2000" dirty="0"/>
              <a:t>doporučení </a:t>
            </a:r>
            <a:r>
              <a:rPr lang="cs-CZ" sz="2000" dirty="0" smtClean="0"/>
              <a:t>organizace ITU-T G.692.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Systém DWDM připouští </a:t>
            </a:r>
            <a:r>
              <a:rPr lang="cs-CZ" sz="2000" dirty="0"/>
              <a:t>dvojí kanálovou rozteč </a:t>
            </a:r>
            <a:r>
              <a:rPr lang="cs-CZ" sz="2000" dirty="0" smtClean="0"/>
              <a:t>(vzdálenost dvou používaných vlnových délek) a </a:t>
            </a:r>
            <a:r>
              <a:rPr lang="cs-CZ" sz="2000" dirty="0"/>
              <a:t>různý maximální počet vlnových délek v multiplexu: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40 </a:t>
            </a:r>
            <a:r>
              <a:rPr lang="cs-CZ" sz="2000" dirty="0"/>
              <a:t>vlnových délek po 100 GHz tj. po cca 0,8 </a:t>
            </a:r>
            <a:r>
              <a:rPr lang="cs-CZ" sz="2000" dirty="0" err="1" smtClean="0"/>
              <a:t>nm</a:t>
            </a:r>
            <a:r>
              <a:rPr lang="cs-CZ" sz="2000" dirty="0" smtClean="0"/>
              <a:t>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80 </a:t>
            </a:r>
            <a:r>
              <a:rPr lang="cs-CZ" sz="2000" dirty="0"/>
              <a:t>vlnových délek po 50 GHz </a:t>
            </a:r>
            <a:r>
              <a:rPr lang="cs-CZ" sz="2000" dirty="0" err="1"/>
              <a:t>tj</a:t>
            </a:r>
            <a:r>
              <a:rPr lang="cs-CZ" sz="2000" dirty="0"/>
              <a:t> po cca 0,4 </a:t>
            </a:r>
            <a:r>
              <a:rPr lang="cs-CZ" sz="2000" dirty="0" err="1" smtClean="0"/>
              <a:t>nm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Kmitočet </a:t>
            </a:r>
            <a:r>
              <a:rPr lang="cs-CZ" sz="2000" dirty="0"/>
              <a:t>193,10 </a:t>
            </a:r>
            <a:r>
              <a:rPr lang="cs-CZ" sz="2000" dirty="0" err="1"/>
              <a:t>THz</a:t>
            </a:r>
            <a:r>
              <a:rPr lang="cs-CZ" sz="2000" dirty="0"/>
              <a:t> odpovídající vlnové délce 1552,52 </a:t>
            </a:r>
            <a:r>
              <a:rPr lang="cs-CZ" sz="2000" dirty="0" err="1"/>
              <a:t>nm</a:t>
            </a:r>
            <a:r>
              <a:rPr lang="cs-CZ" sz="2000" dirty="0"/>
              <a:t> je referenční bod ITU-T, od kterého se odvíjí frekvence výše zmíněných kanálů. 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78561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Husté vlnové dělení </a:t>
            </a:r>
            <a:r>
              <a:rPr lang="cs-CZ" sz="2000" b="1" dirty="0" smtClean="0">
                <a:solidFill>
                  <a:srgbClr val="C00000"/>
                </a:solidFill>
              </a:rPr>
              <a:t>DWDM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Umístění </a:t>
            </a:r>
            <a:r>
              <a:rPr lang="cs-CZ" sz="2000" dirty="0"/>
              <a:t>pásma pro DWDM do </a:t>
            </a:r>
            <a:r>
              <a:rPr lang="cs-CZ" sz="2000" dirty="0" smtClean="0"/>
              <a:t>tzv. III</a:t>
            </a:r>
            <a:r>
              <a:rPr lang="cs-CZ" sz="2000" dirty="0"/>
              <a:t>. </a:t>
            </a:r>
            <a:r>
              <a:rPr lang="cs-CZ" sz="2000" dirty="0" smtClean="0"/>
              <a:t>telekomunikačního okna </a:t>
            </a:r>
            <a:r>
              <a:rPr lang="cs-CZ" sz="2000" dirty="0"/>
              <a:t>je vhodné z hlediska minimalizace útlumu optické trasy a maximalizaci dosahu optických rozhraní páteřních uzlů sítě, které zejména uvedený způsob přenosu využijí.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296" y="2912362"/>
            <a:ext cx="4632594" cy="344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678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využití h</a:t>
            </a:r>
            <a:r>
              <a:rPr lang="pt-BR" sz="2000" b="1" dirty="0" smtClean="0">
                <a:solidFill>
                  <a:srgbClr val="C00000"/>
                </a:solidFill>
              </a:rPr>
              <a:t>usté</a:t>
            </a:r>
            <a:r>
              <a:rPr lang="cs-CZ" sz="2000" b="1" dirty="0" smtClean="0">
                <a:solidFill>
                  <a:srgbClr val="C00000"/>
                </a:solidFill>
              </a:rPr>
              <a:t>ho</a:t>
            </a:r>
            <a:r>
              <a:rPr lang="pt-BR" sz="2000" b="1" dirty="0" smtClean="0">
                <a:solidFill>
                  <a:srgbClr val="C00000"/>
                </a:solidFill>
              </a:rPr>
              <a:t> vlnové</a:t>
            </a:r>
            <a:r>
              <a:rPr lang="cs-CZ" sz="2000" b="1" dirty="0" smtClean="0">
                <a:solidFill>
                  <a:srgbClr val="C00000"/>
                </a:solidFill>
              </a:rPr>
              <a:t>ho</a:t>
            </a:r>
            <a:r>
              <a:rPr lang="pt-BR" sz="2000" b="1" dirty="0" smtClean="0">
                <a:solidFill>
                  <a:srgbClr val="C00000"/>
                </a:solidFill>
              </a:rPr>
              <a:t> dělení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Obrázek zobrazuje princip navýšení celkové přenosové rychlosti při využití principů WDM.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686025"/>
            <a:ext cx="7479807" cy="358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321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využití h</a:t>
            </a:r>
            <a:r>
              <a:rPr lang="pt-BR" sz="2000" b="1" dirty="0" smtClean="0">
                <a:solidFill>
                  <a:srgbClr val="C00000"/>
                </a:solidFill>
              </a:rPr>
              <a:t>usté</a:t>
            </a:r>
            <a:r>
              <a:rPr lang="cs-CZ" sz="2000" b="1" dirty="0" smtClean="0">
                <a:solidFill>
                  <a:srgbClr val="C00000"/>
                </a:solidFill>
              </a:rPr>
              <a:t>ho</a:t>
            </a:r>
            <a:r>
              <a:rPr lang="pt-BR" sz="2000" b="1" dirty="0" smtClean="0">
                <a:solidFill>
                  <a:srgbClr val="C00000"/>
                </a:solidFill>
              </a:rPr>
              <a:t> vlnové</a:t>
            </a:r>
            <a:r>
              <a:rPr lang="cs-CZ" sz="2000" b="1" dirty="0" smtClean="0">
                <a:solidFill>
                  <a:srgbClr val="C00000"/>
                </a:solidFill>
              </a:rPr>
              <a:t>ho</a:t>
            </a:r>
            <a:r>
              <a:rPr lang="pt-BR" sz="2000" b="1" dirty="0" smtClean="0">
                <a:solidFill>
                  <a:srgbClr val="C00000"/>
                </a:solidFill>
              </a:rPr>
              <a:t> dělení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Obrázek zobrazuje obecný princip sdílení přenosového média s využitím multiplexu WDM mezi více přenosovými systémy.</a:t>
            </a:r>
          </a:p>
          <a:p>
            <a:pPr marL="0" lvl="1">
              <a:spcAft>
                <a:spcPts val="200"/>
              </a:spcAft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922267"/>
            <a:ext cx="7537719" cy="234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836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98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>
                <a:solidFill>
                  <a:srgbClr val="C00000"/>
                </a:solidFill>
              </a:rPr>
              <a:t>Úvod do Optické 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Vývoj přenosových technologií pro telekomunikační sítě dospěl </a:t>
            </a:r>
            <a:r>
              <a:rPr lang="cs-CZ" sz="2000" dirty="0"/>
              <a:t>k páteřním sítím </a:t>
            </a:r>
            <a:r>
              <a:rPr lang="cs-CZ" sz="2000" dirty="0">
                <a:solidFill>
                  <a:srgbClr val="C00000"/>
                </a:solidFill>
              </a:rPr>
              <a:t>OTN</a:t>
            </a:r>
            <a:r>
              <a:rPr lang="cs-CZ" sz="2000" dirty="0"/>
              <a:t> (</a:t>
            </a:r>
            <a:r>
              <a:rPr lang="cs-CZ" sz="2000" dirty="0" err="1"/>
              <a:t>Optical</a:t>
            </a:r>
            <a:r>
              <a:rPr lang="cs-CZ" sz="2000" dirty="0"/>
              <a:t> Transport Network) budovaným na čistě optickém principu na základě hierarchie </a:t>
            </a:r>
            <a:r>
              <a:rPr lang="cs-CZ" sz="2000" dirty="0">
                <a:solidFill>
                  <a:srgbClr val="C00000"/>
                </a:solidFill>
              </a:rPr>
              <a:t>OTH</a:t>
            </a:r>
            <a:r>
              <a:rPr lang="cs-CZ" sz="2000" dirty="0"/>
              <a:t> (</a:t>
            </a:r>
            <a:r>
              <a:rPr lang="cs-CZ" sz="2000" dirty="0" err="1"/>
              <a:t>Optical</a:t>
            </a:r>
            <a:r>
              <a:rPr lang="cs-CZ" sz="2000" dirty="0"/>
              <a:t> Transport Hierarchy), která definuje jednotnou strukturu a parametry rozhraní pro systémy WDM.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Cílem </a:t>
            </a:r>
            <a:r>
              <a:rPr lang="cs-CZ" sz="2000" dirty="0"/>
              <a:t>je dosáhnout plně </a:t>
            </a:r>
            <a:r>
              <a:rPr lang="cs-CZ" sz="2000" dirty="0">
                <a:solidFill>
                  <a:srgbClr val="C00000"/>
                </a:solidFill>
              </a:rPr>
              <a:t>transparentní optické vrstvy </a:t>
            </a:r>
            <a:r>
              <a:rPr lang="cs-CZ" sz="2000" dirty="0"/>
              <a:t>nezávislé na přenášených signálech (</a:t>
            </a:r>
            <a:r>
              <a:rPr lang="cs-CZ" sz="2000" dirty="0" smtClean="0"/>
              <a:t>např. </a:t>
            </a:r>
            <a:r>
              <a:rPr lang="cs-CZ" sz="2000" dirty="0"/>
              <a:t>SDH</a:t>
            </a:r>
            <a:r>
              <a:rPr lang="cs-CZ" sz="2000" dirty="0" smtClean="0"/>
              <a:t>, </a:t>
            </a:r>
            <a:r>
              <a:rPr lang="cs-CZ" sz="2000" dirty="0"/>
              <a:t>IP, Ethernet) s vlastními mechanizmy pro monitorování, sledování výkonnosti přenosu, služební komunikaci, zálohování (ochranné přepínání na optické úrovni).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Smyslem </a:t>
            </a:r>
            <a:r>
              <a:rPr lang="cs-CZ" sz="2000" dirty="0"/>
              <a:t>je náhrada funkčnosti sítí SDH tam, kde již kapacitně nestačí, funkcemi optické sítě </a:t>
            </a:r>
            <a:r>
              <a:rPr lang="cs-CZ" sz="2000" dirty="0" smtClean="0"/>
              <a:t>OTH.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Hierarchie OTH je standardizována v mnoha dokumentech mezinárodní organizace ITU-T a označit některé jako základní je obtížné. Příklady dokumentů mohou být: ITU-T </a:t>
            </a:r>
            <a:r>
              <a:rPr lang="cs-CZ" sz="2000" dirty="0"/>
              <a:t>G.709, </a:t>
            </a:r>
            <a:r>
              <a:rPr lang="cs-CZ" sz="2000" dirty="0" smtClean="0"/>
              <a:t>G.798, </a:t>
            </a:r>
            <a:r>
              <a:rPr lang="cs-CZ" sz="2000" dirty="0"/>
              <a:t>G.870, </a:t>
            </a:r>
            <a:r>
              <a:rPr lang="cs-CZ" sz="2000" dirty="0" smtClean="0"/>
              <a:t>G.871....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58199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t-BR" sz="2000" b="1" dirty="0" smtClean="0">
                <a:solidFill>
                  <a:srgbClr val="C00000"/>
                </a:solidFill>
              </a:rPr>
              <a:t>Optick</a:t>
            </a:r>
            <a:r>
              <a:rPr lang="cs-CZ" sz="2000" b="1" dirty="0" smtClean="0">
                <a:solidFill>
                  <a:srgbClr val="C00000"/>
                </a:solidFill>
              </a:rPr>
              <a:t>á</a:t>
            </a:r>
            <a:r>
              <a:rPr lang="pt-BR" sz="2000" b="1" dirty="0" smtClean="0">
                <a:solidFill>
                  <a:srgbClr val="C00000"/>
                </a:solidFill>
              </a:rPr>
              <a:t> </a:t>
            </a:r>
            <a:r>
              <a:rPr lang="pt-BR" sz="2000" b="1" dirty="0">
                <a:solidFill>
                  <a:srgbClr val="C00000"/>
                </a:solidFill>
              </a:rPr>
              <a:t>transportní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Hierarchie OTH přistupuje k přenosu dat s odlišnou filosofií. Slouží jako opravdu univerzální transportní prostředek, bez zbytečného dodatečného zpracovávání, přizpůsobování a sdružování přenášených dat.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Jakákoliv manipulace s daty se předpokládá v předřazeném přenosovém systému, jehož data se mají transportovat prostřednictvím OTH.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Přenášený signál se částečně zpracovává i ve své optické formě, směrování v síti do konkrétních směrů je také řešeno v optické doméně namísto zdlouhavého převodu signálu z optické formy do elektrické, jeho zpracování a následného převodu zpět do optické formy.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 snahy o univerzálnost vyplývá i složitost multiplexního schématu s velkým počtem datových jednotek pro transport signálu.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Úvod do Optické transportní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86710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1627</Words>
  <Application>Microsoft Office PowerPoint</Application>
  <PresentationFormat>Předvádění na obrazovce (4:3)</PresentationFormat>
  <Paragraphs>279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Úvod do Optické transportní hierarchie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2015-01-31T01:16:23Z</dcterms:created>
  <dcterms:modified xsi:type="dcterms:W3CDTF">2015-01-31T01:16:26Z</dcterms:modified>
</cp:coreProperties>
</file>