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6152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265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004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87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418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7991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5441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818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564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7068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784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98458-918A-4B9D-B764-FE8BECD70FAA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7FB91-99D4-48B6-9D66-A5CCEFFD1D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4977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" name="Skupina 268"/>
          <p:cNvGrpSpPr/>
          <p:nvPr/>
        </p:nvGrpSpPr>
        <p:grpSpPr>
          <a:xfrm>
            <a:off x="179512" y="1212173"/>
            <a:ext cx="8293123" cy="4521083"/>
            <a:chOff x="179512" y="1212173"/>
            <a:chExt cx="8293123" cy="4521083"/>
          </a:xfrm>
        </p:grpSpPr>
        <p:pic>
          <p:nvPicPr>
            <p:cNvPr id="4" name="Picture 1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486025"/>
              <a:ext cx="2952328" cy="2378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5993" y="4842673"/>
              <a:ext cx="1057275" cy="835025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1312230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1898" y="1260211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5597" y="3524722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7433" y="3524722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3524722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" name="Skupina 41"/>
            <p:cNvGrpSpPr/>
            <p:nvPr/>
          </p:nvGrpSpPr>
          <p:grpSpPr>
            <a:xfrm>
              <a:off x="4694929" y="3191803"/>
              <a:ext cx="3049820" cy="216024"/>
              <a:chOff x="1954228" y="5661248"/>
              <a:chExt cx="2185724" cy="432048"/>
            </a:xfrm>
          </p:grpSpPr>
          <p:sp>
            <p:nvSpPr>
              <p:cNvPr id="40" name="Kosoúhelník 39"/>
              <p:cNvSpPr/>
              <p:nvPr/>
            </p:nvSpPr>
            <p:spPr>
              <a:xfrm>
                <a:off x="1954228" y="5661248"/>
                <a:ext cx="2185724" cy="432048"/>
              </a:xfrm>
              <a:prstGeom prst="parallelogram">
                <a:avLst>
                  <a:gd name="adj" fmla="val 9202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27" name="Přímá spojnice 26"/>
              <p:cNvCxnSpPr>
                <a:stCxn id="40" idx="5"/>
                <a:endCxn id="40" idx="2"/>
              </p:cNvCxnSpPr>
              <p:nvPr/>
            </p:nvCxnSpPr>
            <p:spPr>
              <a:xfrm>
                <a:off x="2025460" y="5877272"/>
                <a:ext cx="2043259" cy="0"/>
              </a:xfrm>
              <a:prstGeom prst="line">
                <a:avLst/>
              </a:prstGeom>
              <a:ln w="31750" cmpd="dbl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Přímá spojnice 35"/>
              <p:cNvCxnSpPr/>
              <p:nvPr/>
            </p:nvCxnSpPr>
            <p:spPr>
              <a:xfrm>
                <a:off x="1954228" y="6021288"/>
                <a:ext cx="2146748" cy="0"/>
              </a:xfrm>
              <a:prstGeom prst="line">
                <a:avLst/>
              </a:prstGeom>
              <a:ln w="9525" cmpd="sng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Přímá spojnice 36"/>
              <p:cNvCxnSpPr/>
              <p:nvPr/>
            </p:nvCxnSpPr>
            <p:spPr>
              <a:xfrm>
                <a:off x="1972492" y="5733256"/>
                <a:ext cx="2128485" cy="0"/>
              </a:xfrm>
              <a:prstGeom prst="line">
                <a:avLst/>
              </a:prstGeom>
              <a:ln w="9525" cmpd="sng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9" name="Picture 51" descr="GenericSoftswitch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916" y="3445166"/>
              <a:ext cx="270146" cy="42748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8408" y="5101604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2885" y="5373216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25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5295" y="2283713"/>
              <a:ext cx="338125" cy="35956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0857" y="1996400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25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2877" y="1709559"/>
              <a:ext cx="338125" cy="35956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8" name="Přímá spojnice 57"/>
            <p:cNvCxnSpPr>
              <a:stCxn id="5" idx="3"/>
              <a:endCxn id="50" idx="2"/>
            </p:cNvCxnSpPr>
            <p:nvPr/>
          </p:nvCxnSpPr>
          <p:spPr>
            <a:xfrm flipV="1">
              <a:off x="2456399" y="3540346"/>
              <a:ext cx="234450" cy="29240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Přímá spojnice 58"/>
            <p:cNvCxnSpPr>
              <a:stCxn id="50" idx="3"/>
              <a:endCxn id="53" idx="2"/>
            </p:cNvCxnSpPr>
            <p:nvPr/>
          </p:nvCxnSpPr>
          <p:spPr>
            <a:xfrm flipV="1">
              <a:off x="2825922" y="2643282"/>
              <a:ext cx="598436" cy="68332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Přímá spojnice 67"/>
            <p:cNvCxnSpPr>
              <a:stCxn id="53" idx="3"/>
              <a:endCxn id="56" idx="2"/>
            </p:cNvCxnSpPr>
            <p:nvPr/>
          </p:nvCxnSpPr>
          <p:spPr>
            <a:xfrm flipV="1">
              <a:off x="3593420" y="2069128"/>
              <a:ext cx="438520" cy="39437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Přímá spojnice 70"/>
            <p:cNvCxnSpPr>
              <a:stCxn id="53" idx="3"/>
              <a:endCxn id="12" idx="2"/>
            </p:cNvCxnSpPr>
            <p:nvPr/>
          </p:nvCxnSpPr>
          <p:spPr>
            <a:xfrm flipV="1">
              <a:off x="3593420" y="2356588"/>
              <a:ext cx="1017910" cy="10691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9302" y="1996548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5" name="Přímá spojnice 74"/>
            <p:cNvCxnSpPr>
              <a:stCxn id="56" idx="3"/>
              <a:endCxn id="15" idx="2"/>
            </p:cNvCxnSpPr>
            <p:nvPr/>
          </p:nvCxnSpPr>
          <p:spPr>
            <a:xfrm flipV="1">
              <a:off x="4201002" y="1672270"/>
              <a:ext cx="1343106" cy="21707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Přímá spojnice 77"/>
            <p:cNvCxnSpPr>
              <a:stCxn id="56" idx="3"/>
              <a:endCxn id="16" idx="2"/>
            </p:cNvCxnSpPr>
            <p:nvPr/>
          </p:nvCxnSpPr>
          <p:spPr>
            <a:xfrm flipV="1">
              <a:off x="4201002" y="1620251"/>
              <a:ext cx="442924" cy="26909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Přímá spojnice 80"/>
            <p:cNvCxnSpPr>
              <a:stCxn id="53" idx="1"/>
              <a:endCxn id="55" idx="2"/>
            </p:cNvCxnSpPr>
            <p:nvPr/>
          </p:nvCxnSpPr>
          <p:spPr>
            <a:xfrm flipH="1" flipV="1">
              <a:off x="2782885" y="2356440"/>
              <a:ext cx="472410" cy="10705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Přímá spojnice 88"/>
            <p:cNvCxnSpPr>
              <a:endCxn id="24" idx="2"/>
            </p:cNvCxnSpPr>
            <p:nvPr/>
          </p:nvCxnSpPr>
          <p:spPr>
            <a:xfrm flipV="1">
              <a:off x="5616116" y="3884762"/>
              <a:ext cx="0" cy="135249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Přímá spojnice 92"/>
            <p:cNvCxnSpPr>
              <a:endCxn id="22" idx="2"/>
            </p:cNvCxnSpPr>
            <p:nvPr/>
          </p:nvCxnSpPr>
          <p:spPr>
            <a:xfrm flipV="1">
              <a:off x="6439461" y="3884762"/>
              <a:ext cx="0" cy="19231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Přímá spojnice 93"/>
            <p:cNvCxnSpPr>
              <a:endCxn id="20" idx="2"/>
            </p:cNvCxnSpPr>
            <p:nvPr/>
          </p:nvCxnSpPr>
          <p:spPr>
            <a:xfrm flipV="1">
              <a:off x="7457625" y="3884762"/>
              <a:ext cx="0" cy="25573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Přímá spojnice 97"/>
            <p:cNvCxnSpPr/>
            <p:nvPr/>
          </p:nvCxnSpPr>
          <p:spPr>
            <a:xfrm flipH="1">
              <a:off x="4085586" y="4140497"/>
              <a:ext cx="337204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Přímá spojnice 103"/>
            <p:cNvCxnSpPr/>
            <p:nvPr/>
          </p:nvCxnSpPr>
          <p:spPr>
            <a:xfrm flipH="1">
              <a:off x="4201002" y="4077072"/>
              <a:ext cx="2240833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Přímá spojnice 104"/>
            <p:cNvCxnSpPr/>
            <p:nvPr/>
          </p:nvCxnSpPr>
          <p:spPr>
            <a:xfrm flipH="1">
              <a:off x="4227076" y="4020012"/>
              <a:ext cx="138904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Přímá spojnice 112"/>
            <p:cNvCxnSpPr>
              <a:endCxn id="49" idx="2"/>
            </p:cNvCxnSpPr>
            <p:nvPr/>
          </p:nvCxnSpPr>
          <p:spPr>
            <a:xfrm flipH="1" flipV="1">
              <a:off x="4175989" y="3872650"/>
              <a:ext cx="51086" cy="14736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Přímá spojnice 113"/>
            <p:cNvCxnSpPr>
              <a:endCxn id="49" idx="2"/>
            </p:cNvCxnSpPr>
            <p:nvPr/>
          </p:nvCxnSpPr>
          <p:spPr>
            <a:xfrm flipH="1" flipV="1">
              <a:off x="4175989" y="3872650"/>
              <a:ext cx="25543" cy="20442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Přímá spojnice 114"/>
            <p:cNvCxnSpPr>
              <a:endCxn id="49" idx="2"/>
            </p:cNvCxnSpPr>
            <p:nvPr/>
          </p:nvCxnSpPr>
          <p:spPr>
            <a:xfrm flipV="1">
              <a:off x="4085586" y="3872650"/>
              <a:ext cx="90403" cy="2678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Přímá spojnice 123"/>
            <p:cNvCxnSpPr/>
            <p:nvPr/>
          </p:nvCxnSpPr>
          <p:spPr>
            <a:xfrm flipV="1">
              <a:off x="5073363" y="2849486"/>
              <a:ext cx="0" cy="135249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Přímá spojnice 124"/>
            <p:cNvCxnSpPr/>
            <p:nvPr/>
          </p:nvCxnSpPr>
          <p:spPr>
            <a:xfrm flipV="1">
              <a:off x="5886467" y="2849486"/>
              <a:ext cx="0" cy="19231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Přímá spojnice 125"/>
            <p:cNvCxnSpPr/>
            <p:nvPr/>
          </p:nvCxnSpPr>
          <p:spPr>
            <a:xfrm flipV="1">
              <a:off x="6904631" y="2849486"/>
              <a:ext cx="0" cy="25573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Přímá spojnice 126"/>
            <p:cNvCxnSpPr/>
            <p:nvPr/>
          </p:nvCxnSpPr>
          <p:spPr>
            <a:xfrm flipH="1">
              <a:off x="4283968" y="3105221"/>
              <a:ext cx="2620664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Přímá spojnice 127"/>
            <p:cNvCxnSpPr/>
            <p:nvPr/>
          </p:nvCxnSpPr>
          <p:spPr>
            <a:xfrm flipH="1">
              <a:off x="4227075" y="3041796"/>
              <a:ext cx="1661766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Přímá spojnice 128"/>
            <p:cNvCxnSpPr/>
            <p:nvPr/>
          </p:nvCxnSpPr>
          <p:spPr>
            <a:xfrm flipH="1">
              <a:off x="4171182" y="2984735"/>
              <a:ext cx="904874" cy="2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3965" y="2583285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6825" y="2583285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0" name="Přímá spojnice 129"/>
            <p:cNvCxnSpPr>
              <a:stCxn id="49" idx="0"/>
            </p:cNvCxnSpPr>
            <p:nvPr/>
          </p:nvCxnSpPr>
          <p:spPr>
            <a:xfrm flipV="1">
              <a:off x="4175989" y="3112862"/>
              <a:ext cx="107979" cy="33230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Přímá spojnice 130"/>
            <p:cNvCxnSpPr>
              <a:stCxn id="49" idx="0"/>
            </p:cNvCxnSpPr>
            <p:nvPr/>
          </p:nvCxnSpPr>
          <p:spPr>
            <a:xfrm flipV="1">
              <a:off x="4175989" y="3041796"/>
              <a:ext cx="51086" cy="40337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Přímá spojnice 131"/>
            <p:cNvCxnSpPr>
              <a:stCxn id="49" idx="0"/>
            </p:cNvCxnSpPr>
            <p:nvPr/>
          </p:nvCxnSpPr>
          <p:spPr>
            <a:xfrm flipH="1" flipV="1">
              <a:off x="4171182" y="2984735"/>
              <a:ext cx="4807" cy="46043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5369" y="2583285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1" name="Přímá spojnice 150"/>
            <p:cNvCxnSpPr>
              <a:stCxn id="166" idx="3"/>
            </p:cNvCxnSpPr>
            <p:nvPr/>
          </p:nvCxnSpPr>
          <p:spPr>
            <a:xfrm flipV="1">
              <a:off x="2721343" y="3675066"/>
              <a:ext cx="1310596" cy="641619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Přímá spojnice 153"/>
            <p:cNvCxnSpPr>
              <a:stCxn id="166" idx="3"/>
              <a:endCxn id="11" idx="1"/>
            </p:cNvCxnSpPr>
            <p:nvPr/>
          </p:nvCxnSpPr>
          <p:spPr>
            <a:xfrm>
              <a:off x="2721343" y="4316685"/>
              <a:ext cx="2364650" cy="943501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Přímá spojnice 158"/>
            <p:cNvCxnSpPr>
              <a:stCxn id="166" idx="3"/>
              <a:endCxn id="215" idx="1"/>
            </p:cNvCxnSpPr>
            <p:nvPr/>
          </p:nvCxnSpPr>
          <p:spPr>
            <a:xfrm>
              <a:off x="2721343" y="4316685"/>
              <a:ext cx="692207" cy="75396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Přímá spojnice 161"/>
            <p:cNvCxnSpPr/>
            <p:nvPr/>
          </p:nvCxnSpPr>
          <p:spPr>
            <a:xfrm flipV="1">
              <a:off x="2413632" y="3499286"/>
              <a:ext cx="234450" cy="29240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0" name="Picture 51" descr="GenericSoftswitch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776" y="3112862"/>
              <a:ext cx="270146" cy="42748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2" name="Přímá spojnice 171"/>
            <p:cNvCxnSpPr>
              <a:stCxn id="180" idx="0"/>
              <a:endCxn id="5" idx="1"/>
            </p:cNvCxnSpPr>
            <p:nvPr/>
          </p:nvCxnSpPr>
          <p:spPr>
            <a:xfrm flipV="1">
              <a:off x="1568135" y="3832750"/>
              <a:ext cx="517136" cy="244322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Přímá spojnice 174"/>
            <p:cNvCxnSpPr>
              <a:stCxn id="178" idx="2"/>
              <a:endCxn id="5" idx="1"/>
            </p:cNvCxnSpPr>
            <p:nvPr/>
          </p:nvCxnSpPr>
          <p:spPr>
            <a:xfrm>
              <a:off x="1547664" y="3130586"/>
              <a:ext cx="537607" cy="70216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8" name="Picture 21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2100" y="2756063"/>
              <a:ext cx="371128" cy="37452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2" name="Přímá spojnice 181"/>
            <p:cNvCxnSpPr>
              <a:endCxn id="180" idx="0"/>
            </p:cNvCxnSpPr>
            <p:nvPr/>
          </p:nvCxnSpPr>
          <p:spPr>
            <a:xfrm>
              <a:off x="1115616" y="3832750"/>
              <a:ext cx="452519" cy="244322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Přímá spojnice 184"/>
            <p:cNvCxnSpPr>
              <a:endCxn id="178" idx="2"/>
            </p:cNvCxnSpPr>
            <p:nvPr/>
          </p:nvCxnSpPr>
          <p:spPr>
            <a:xfrm flipV="1">
              <a:off x="1187624" y="3130586"/>
              <a:ext cx="360040" cy="112895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Přímá spojnice 187"/>
            <p:cNvCxnSpPr>
              <a:endCxn id="5" idx="1"/>
            </p:cNvCxnSpPr>
            <p:nvPr/>
          </p:nvCxnSpPr>
          <p:spPr>
            <a:xfrm>
              <a:off x="971600" y="3573016"/>
              <a:ext cx="1113671" cy="25973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Přímá spojnice 191"/>
            <p:cNvCxnSpPr/>
            <p:nvPr/>
          </p:nvCxnSpPr>
          <p:spPr>
            <a:xfrm flipH="1" flipV="1">
              <a:off x="1618366" y="4283088"/>
              <a:ext cx="229723" cy="214285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Přímá spojnice 195"/>
            <p:cNvCxnSpPr/>
            <p:nvPr/>
          </p:nvCxnSpPr>
          <p:spPr>
            <a:xfrm flipH="1" flipV="1">
              <a:off x="1623831" y="4390230"/>
              <a:ext cx="229723" cy="214285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0" name="Picture 21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571" y="4077072"/>
              <a:ext cx="371128" cy="37452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1" name="Picture 51" descr="GenericSoftswitch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4347" y="4316685"/>
              <a:ext cx="270146" cy="42748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7" name="Přímá spojnice 196"/>
            <p:cNvCxnSpPr>
              <a:stCxn id="191" idx="2"/>
              <a:endCxn id="200" idx="0"/>
            </p:cNvCxnSpPr>
            <p:nvPr/>
          </p:nvCxnSpPr>
          <p:spPr>
            <a:xfrm>
              <a:off x="1969420" y="4744169"/>
              <a:ext cx="254210" cy="38442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0" name="Picture 25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4567" y="5128592"/>
              <a:ext cx="338125" cy="35956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2" name="Přímá spojnice 201"/>
            <p:cNvCxnSpPr>
              <a:stCxn id="166" idx="0"/>
              <a:endCxn id="5" idx="3"/>
            </p:cNvCxnSpPr>
            <p:nvPr/>
          </p:nvCxnSpPr>
          <p:spPr>
            <a:xfrm flipH="1" flipV="1">
              <a:off x="2456399" y="3832750"/>
              <a:ext cx="132472" cy="307747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Přímá spojnice 204"/>
            <p:cNvCxnSpPr/>
            <p:nvPr/>
          </p:nvCxnSpPr>
          <p:spPr>
            <a:xfrm flipH="1" flipV="1">
              <a:off x="2339752" y="3717032"/>
              <a:ext cx="249119" cy="566056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Picture 21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5271" y="3645488"/>
              <a:ext cx="371128" cy="37452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" name="Picture 42" descr="File Server_Updated200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6399" y="4140497"/>
              <a:ext cx="264944" cy="35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" name="Ovál 210"/>
            <p:cNvSpPr/>
            <p:nvPr/>
          </p:nvSpPr>
          <p:spPr>
            <a:xfrm>
              <a:off x="2054567" y="2977354"/>
              <a:ext cx="964523" cy="15530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12" name="Ovál 211"/>
            <p:cNvSpPr/>
            <p:nvPr/>
          </p:nvSpPr>
          <p:spPr>
            <a:xfrm rot="18696505">
              <a:off x="1439791" y="3898654"/>
              <a:ext cx="673005" cy="102318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Obdélník 13"/>
            <p:cNvSpPr/>
            <p:nvPr/>
          </p:nvSpPr>
          <p:spPr>
            <a:xfrm>
              <a:off x="179512" y="2486025"/>
              <a:ext cx="1080120" cy="23780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226" name="Skupina 225"/>
            <p:cNvGrpSpPr/>
            <p:nvPr/>
          </p:nvGrpSpPr>
          <p:grpSpPr>
            <a:xfrm>
              <a:off x="3376641" y="5035835"/>
              <a:ext cx="252028" cy="237727"/>
              <a:chOff x="6433341" y="4832922"/>
              <a:chExt cx="252028" cy="237727"/>
            </a:xfrm>
          </p:grpSpPr>
          <p:sp>
            <p:nvSpPr>
              <p:cNvPr id="215" name="Ovál 214"/>
              <p:cNvSpPr/>
              <p:nvPr/>
            </p:nvSpPr>
            <p:spPr>
              <a:xfrm>
                <a:off x="6433341" y="4832922"/>
                <a:ext cx="252028" cy="237727"/>
              </a:xfrm>
              <a:prstGeom prst="ellipse">
                <a:avLst/>
              </a:prstGeom>
              <a:noFill/>
              <a:ln w="158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217" name="Přímá spojnice se šipkou 216"/>
              <p:cNvCxnSpPr>
                <a:endCxn id="215" idx="5"/>
              </p:cNvCxnSpPr>
              <p:nvPr/>
            </p:nvCxnSpPr>
            <p:spPr>
              <a:xfrm>
                <a:off x="6476480" y="4883524"/>
                <a:ext cx="171980" cy="152311"/>
              </a:xfrm>
              <a:prstGeom prst="straightConnector1">
                <a:avLst/>
              </a:prstGeom>
              <a:ln w="15875">
                <a:solidFill>
                  <a:srgbClr val="FFC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Přímá spojnice se šipkou 219"/>
              <p:cNvCxnSpPr>
                <a:endCxn id="215" idx="6"/>
              </p:cNvCxnSpPr>
              <p:nvPr/>
            </p:nvCxnSpPr>
            <p:spPr>
              <a:xfrm flipV="1">
                <a:off x="6559355" y="4951786"/>
                <a:ext cx="126014" cy="7893"/>
              </a:xfrm>
              <a:prstGeom prst="straightConnector1">
                <a:avLst/>
              </a:prstGeom>
              <a:ln w="15875">
                <a:solidFill>
                  <a:srgbClr val="FFC000"/>
                </a:solidFill>
                <a:headEnd type="non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Přímá spojnice se šipkou 222"/>
              <p:cNvCxnSpPr>
                <a:endCxn id="215" idx="4"/>
              </p:cNvCxnSpPr>
              <p:nvPr/>
            </p:nvCxnSpPr>
            <p:spPr>
              <a:xfrm flipH="1">
                <a:off x="6559355" y="4959679"/>
                <a:ext cx="3115" cy="110970"/>
              </a:xfrm>
              <a:prstGeom prst="straightConnector1">
                <a:avLst/>
              </a:prstGeom>
              <a:ln w="15875">
                <a:solidFill>
                  <a:srgbClr val="FFC000"/>
                </a:solidFill>
                <a:headEnd type="non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8" name="Přímá spojnice 227"/>
            <p:cNvCxnSpPr>
              <a:stCxn id="215" idx="5"/>
              <a:endCxn id="51" idx="1"/>
            </p:cNvCxnSpPr>
            <p:nvPr/>
          </p:nvCxnSpPr>
          <p:spPr>
            <a:xfrm>
              <a:off x="3591760" y="5238748"/>
              <a:ext cx="326648" cy="42876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Přímá spojnice 230"/>
            <p:cNvCxnSpPr>
              <a:stCxn id="215" idx="4"/>
              <a:endCxn id="52" idx="3"/>
            </p:cNvCxnSpPr>
            <p:nvPr/>
          </p:nvCxnSpPr>
          <p:spPr>
            <a:xfrm flipH="1">
              <a:off x="3286941" y="5273562"/>
              <a:ext cx="215714" cy="27967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Přímá spojnice 241"/>
            <p:cNvCxnSpPr>
              <a:stCxn id="200" idx="2"/>
            </p:cNvCxnSpPr>
            <p:nvPr/>
          </p:nvCxnSpPr>
          <p:spPr>
            <a:xfrm>
              <a:off x="2223630" y="5488161"/>
              <a:ext cx="116122" cy="24509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Přímá spojnice 242"/>
            <p:cNvCxnSpPr>
              <a:stCxn id="200" idx="2"/>
            </p:cNvCxnSpPr>
            <p:nvPr/>
          </p:nvCxnSpPr>
          <p:spPr>
            <a:xfrm flipH="1">
              <a:off x="2104493" y="5488161"/>
              <a:ext cx="119137" cy="198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Obdélník 246"/>
            <p:cNvSpPr/>
            <p:nvPr/>
          </p:nvSpPr>
          <p:spPr>
            <a:xfrm>
              <a:off x="1298915" y="1212173"/>
              <a:ext cx="2824158" cy="3970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chemeClr val="tx1"/>
                  </a:solidFill>
                </a:rPr>
                <a:t>klasická metalická přístupová síť s topologií stromu, tvořená symetrickými páry</a:t>
              </a:r>
              <a:endParaRPr lang="cs-CZ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48" name="Obdélník 247"/>
            <p:cNvSpPr/>
            <p:nvPr/>
          </p:nvSpPr>
          <p:spPr>
            <a:xfrm>
              <a:off x="5357026" y="2157893"/>
              <a:ext cx="2824158" cy="3970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chemeClr val="tx1"/>
                  </a:solidFill>
                </a:rPr>
                <a:t>hybridní přístupová síť s </a:t>
              </a:r>
              <a:r>
                <a:rPr lang="cs-CZ" sz="1200" b="1" dirty="0" err="1" smtClean="0">
                  <a:solidFill>
                    <a:schemeClr val="tx1"/>
                  </a:solidFill>
                </a:rPr>
                <a:t>FTTCab</a:t>
              </a:r>
              <a:endParaRPr lang="cs-CZ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49" name="Obdélník 248"/>
            <p:cNvSpPr/>
            <p:nvPr/>
          </p:nvSpPr>
          <p:spPr>
            <a:xfrm>
              <a:off x="3872743" y="4381636"/>
              <a:ext cx="1661489" cy="3970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chemeClr val="tx1"/>
                  </a:solidFill>
                </a:rPr>
                <a:t>optická přístupová síť </a:t>
              </a:r>
            </a:p>
            <a:p>
              <a:pPr algn="ctr"/>
              <a:r>
                <a:rPr lang="cs-CZ" sz="1200" b="1" dirty="0" err="1" smtClean="0">
                  <a:solidFill>
                    <a:schemeClr val="tx1"/>
                  </a:solidFill>
                </a:rPr>
                <a:t>FTTO</a:t>
              </a:r>
              <a:r>
                <a:rPr lang="cs-CZ" sz="1200" b="1" dirty="0" smtClean="0">
                  <a:solidFill>
                    <a:schemeClr val="tx1"/>
                  </a:solidFill>
                </a:rPr>
                <a:t> a </a:t>
              </a:r>
              <a:r>
                <a:rPr lang="cs-CZ" sz="1200" b="1" dirty="0" err="1" smtClean="0">
                  <a:solidFill>
                    <a:schemeClr val="tx1"/>
                  </a:solidFill>
                </a:rPr>
                <a:t>FTTB</a:t>
              </a:r>
              <a:endParaRPr lang="cs-CZ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50" name="Obdélník 249"/>
            <p:cNvSpPr/>
            <p:nvPr/>
          </p:nvSpPr>
          <p:spPr>
            <a:xfrm>
              <a:off x="6811146" y="4316685"/>
              <a:ext cx="1661489" cy="3970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1200" b="1" dirty="0" smtClean="0">
                  <a:solidFill>
                    <a:schemeClr val="tx1"/>
                  </a:solidFill>
                </a:rPr>
                <a:t>původní symetrické páry</a:t>
              </a:r>
            </a:p>
            <a:p>
              <a:r>
                <a:rPr lang="cs-CZ" sz="1200" b="1" dirty="0" smtClean="0">
                  <a:solidFill>
                    <a:schemeClr val="tx1"/>
                  </a:solidFill>
                </a:rPr>
                <a:t>optická vlákna</a:t>
              </a:r>
              <a:endParaRPr lang="cs-CZ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51" name="Přímá spojnice 250"/>
            <p:cNvCxnSpPr/>
            <p:nvPr/>
          </p:nvCxnSpPr>
          <p:spPr>
            <a:xfrm>
              <a:off x="6294584" y="4622598"/>
              <a:ext cx="396905" cy="0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Přímá spojnice 253"/>
            <p:cNvCxnSpPr/>
            <p:nvPr/>
          </p:nvCxnSpPr>
          <p:spPr>
            <a:xfrm>
              <a:off x="6294584" y="4492873"/>
              <a:ext cx="396905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Obdélník 256"/>
            <p:cNvSpPr/>
            <p:nvPr/>
          </p:nvSpPr>
          <p:spPr>
            <a:xfrm>
              <a:off x="4355315" y="3439442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err="1" smtClean="0">
                  <a:solidFill>
                    <a:schemeClr val="tx1"/>
                  </a:solidFill>
                </a:rPr>
                <a:t>DSLAM</a:t>
              </a:r>
              <a:r>
                <a:rPr lang="cs-CZ" sz="900" b="1" dirty="0" smtClean="0">
                  <a:solidFill>
                    <a:schemeClr val="tx1"/>
                  </a:solidFill>
                </a:rPr>
                <a:t> </a:t>
              </a:r>
              <a:r>
                <a:rPr lang="cs-CZ" sz="900" b="1" dirty="0" smtClean="0">
                  <a:solidFill>
                    <a:schemeClr val="tx1"/>
                  </a:solidFill>
                </a:rPr>
                <a:t>předsunutý do</a:t>
              </a:r>
            </a:p>
            <a:p>
              <a:r>
                <a:rPr lang="cs-CZ" sz="900" b="1" dirty="0" smtClean="0">
                  <a:solidFill>
                    <a:schemeClr val="tx1"/>
                  </a:solidFill>
                </a:rPr>
                <a:t> uličního rozvaděče</a:t>
              </a:r>
              <a:endParaRPr lang="cs-CZ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258" name="Obdélník 257"/>
            <p:cNvSpPr/>
            <p:nvPr/>
          </p:nvSpPr>
          <p:spPr>
            <a:xfrm>
              <a:off x="3664638" y="2473023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chemeClr val="tx1"/>
                  </a:solidFill>
                </a:rPr>
                <a:t>síťový </a:t>
              </a:r>
            </a:p>
            <a:p>
              <a:r>
                <a:rPr lang="cs-CZ" sz="900" b="1" dirty="0" smtClean="0">
                  <a:solidFill>
                    <a:schemeClr val="tx1"/>
                  </a:solidFill>
                </a:rPr>
                <a:t>rozvaděč</a:t>
              </a:r>
              <a:endParaRPr lang="cs-CZ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259" name="Obdélník 258"/>
            <p:cNvSpPr/>
            <p:nvPr/>
          </p:nvSpPr>
          <p:spPr>
            <a:xfrm>
              <a:off x="3342559" y="1672270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chemeClr val="tx1"/>
                  </a:solidFill>
                </a:rPr>
                <a:t>síťový </a:t>
              </a:r>
            </a:p>
            <a:p>
              <a:r>
                <a:rPr lang="cs-CZ" sz="900" b="1" dirty="0" smtClean="0">
                  <a:solidFill>
                    <a:schemeClr val="tx1"/>
                  </a:solidFill>
                </a:rPr>
                <a:t>rozvaděč</a:t>
              </a:r>
              <a:endParaRPr lang="cs-CZ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260" name="Obdélník 259"/>
            <p:cNvSpPr/>
            <p:nvPr/>
          </p:nvSpPr>
          <p:spPr>
            <a:xfrm>
              <a:off x="3411874" y="4732848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chemeClr val="tx1"/>
                  </a:solidFill>
                </a:rPr>
                <a:t>optický </a:t>
              </a:r>
            </a:p>
            <a:p>
              <a:r>
                <a:rPr lang="cs-CZ" sz="900" b="1" dirty="0" smtClean="0">
                  <a:solidFill>
                    <a:schemeClr val="tx1"/>
                  </a:solidFill>
                </a:rPr>
                <a:t>rozbočovač</a:t>
              </a:r>
              <a:endParaRPr lang="cs-CZ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262" name="Obdélník 261"/>
            <p:cNvSpPr/>
            <p:nvPr/>
          </p:nvSpPr>
          <p:spPr>
            <a:xfrm>
              <a:off x="2177430" y="3401894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800" b="1" dirty="0" smtClean="0">
                  <a:solidFill>
                    <a:schemeClr val="tx1"/>
                  </a:solidFill>
                </a:rPr>
                <a:t>HOST</a:t>
              </a:r>
              <a:endParaRPr lang="cs-CZ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264" name="Obdélník 263"/>
            <p:cNvSpPr/>
            <p:nvPr/>
          </p:nvSpPr>
          <p:spPr>
            <a:xfrm>
              <a:off x="2223630" y="3140450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800" b="1" dirty="0" err="1" smtClean="0">
                  <a:solidFill>
                    <a:schemeClr val="tx1"/>
                  </a:solidFill>
                </a:rPr>
                <a:t>DLSAM</a:t>
              </a:r>
              <a:endParaRPr lang="cs-CZ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265" name="Obdélník 264"/>
            <p:cNvSpPr/>
            <p:nvPr/>
          </p:nvSpPr>
          <p:spPr>
            <a:xfrm>
              <a:off x="2621897" y="3884762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800" b="1" dirty="0" err="1" smtClean="0">
                  <a:solidFill>
                    <a:schemeClr val="tx1"/>
                  </a:solidFill>
                </a:rPr>
                <a:t>OLT</a:t>
              </a:r>
              <a:endParaRPr lang="cs-CZ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266" name="Obdélník 265"/>
            <p:cNvSpPr/>
            <p:nvPr/>
          </p:nvSpPr>
          <p:spPr>
            <a:xfrm>
              <a:off x="2352350" y="2753308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rgbClr val="FF0000"/>
                  </a:solidFill>
                </a:rPr>
                <a:t>síťový uzel</a:t>
              </a:r>
              <a:endParaRPr lang="cs-CZ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267" name="Obdélník 266"/>
            <p:cNvSpPr/>
            <p:nvPr/>
          </p:nvSpPr>
          <p:spPr>
            <a:xfrm>
              <a:off x="755576" y="4230865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rgbClr val="FF0000"/>
                  </a:solidFill>
                </a:rPr>
                <a:t>síťový uzel</a:t>
              </a:r>
              <a:endParaRPr lang="cs-CZ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268" name="Obdélník 267"/>
            <p:cNvSpPr/>
            <p:nvPr/>
          </p:nvSpPr>
          <p:spPr>
            <a:xfrm>
              <a:off x="1223822" y="2178469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chemeClr val="accent5">
                      <a:lumMod val="75000"/>
                    </a:schemeClr>
                  </a:solidFill>
                </a:rPr>
                <a:t>páteřní síť </a:t>
              </a:r>
            </a:p>
            <a:p>
              <a:r>
                <a:rPr lang="cs-CZ" sz="900" b="1" dirty="0" smtClean="0">
                  <a:solidFill>
                    <a:schemeClr val="accent5">
                      <a:lumMod val="75000"/>
                    </a:schemeClr>
                  </a:solidFill>
                </a:rPr>
                <a:t>poskytovatele připojení</a:t>
              </a:r>
              <a:endParaRPr lang="cs-CZ" sz="9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736704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50</Words>
  <Application>Microsoft Office PowerPoint</Application>
  <PresentationFormat>Předvádění na obrazovce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Jareš</dc:creator>
  <cp:lastModifiedBy>Petr Jareš</cp:lastModifiedBy>
  <cp:revision>8</cp:revision>
  <dcterms:created xsi:type="dcterms:W3CDTF">2012-03-24T07:46:34Z</dcterms:created>
  <dcterms:modified xsi:type="dcterms:W3CDTF">2012-03-24T08:53:38Z</dcterms:modified>
</cp:coreProperties>
</file>