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0" r:id="rId4"/>
    <p:sldId id="291" r:id="rId5"/>
    <p:sldId id="292" r:id="rId6"/>
    <p:sldId id="302" r:id="rId7"/>
    <p:sldId id="301" r:id="rId8"/>
    <p:sldId id="293" r:id="rId9"/>
    <p:sldId id="300" r:id="rId10"/>
    <p:sldId id="295" r:id="rId11"/>
    <p:sldId id="294" r:id="rId12"/>
    <p:sldId id="296" r:id="rId13"/>
    <p:sldId id="299" r:id="rId14"/>
    <p:sldId id="298" r:id="rId15"/>
    <p:sldId id="297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8384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064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5397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7734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06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384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6953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540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8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6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6374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675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38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Úvod do Synchronní digitální hierarchie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Doporučení ITU-T pro SDH</a:t>
            </a:r>
          </a:p>
          <a:p>
            <a:pPr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Obdobně jako u PDH se o proces standardizace SDH – u této hierarchie ovšem opravdu celosvětově – stará organizace ITU-T. Základními standardy SDH jsou: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 smtClean="0">
                <a:solidFill>
                  <a:srgbClr val="3C3C8C"/>
                </a:solidFill>
              </a:rPr>
              <a:t>ITU-T G.707 Network </a:t>
            </a:r>
            <a:r>
              <a:rPr lang="cs-CZ" sz="1500" dirty="0">
                <a:solidFill>
                  <a:srgbClr val="3C3C8C"/>
                </a:solidFill>
              </a:rPr>
              <a:t>node interface </a:t>
            </a:r>
            <a:r>
              <a:rPr lang="cs-CZ" sz="1500" dirty="0" err="1">
                <a:solidFill>
                  <a:srgbClr val="3C3C8C"/>
                </a:solidFill>
              </a:rPr>
              <a:t>for</a:t>
            </a:r>
            <a:r>
              <a:rPr lang="cs-CZ" sz="1500" dirty="0">
                <a:solidFill>
                  <a:srgbClr val="3C3C8C"/>
                </a:solidFill>
              </a:rPr>
              <a:t> </a:t>
            </a:r>
            <a:r>
              <a:rPr lang="cs-CZ" sz="1500" dirty="0" err="1">
                <a:solidFill>
                  <a:srgbClr val="3C3C8C"/>
                </a:solidFill>
              </a:rPr>
              <a:t>the</a:t>
            </a:r>
            <a:r>
              <a:rPr lang="cs-CZ" sz="1500" dirty="0">
                <a:solidFill>
                  <a:srgbClr val="3C3C8C"/>
                </a:solidFill>
              </a:rPr>
              <a:t> </a:t>
            </a:r>
            <a:r>
              <a:rPr lang="cs-CZ" sz="1500" dirty="0" err="1">
                <a:solidFill>
                  <a:srgbClr val="3C3C8C"/>
                </a:solidFill>
              </a:rPr>
              <a:t>synchronous</a:t>
            </a:r>
            <a:r>
              <a:rPr lang="cs-CZ" sz="1500" dirty="0">
                <a:solidFill>
                  <a:srgbClr val="3C3C8C"/>
                </a:solidFill>
              </a:rPr>
              <a:t> </a:t>
            </a:r>
            <a:r>
              <a:rPr lang="cs-CZ" sz="1500" dirty="0" err="1">
                <a:solidFill>
                  <a:srgbClr val="3C3C8C"/>
                </a:solidFill>
              </a:rPr>
              <a:t>digital</a:t>
            </a:r>
            <a:r>
              <a:rPr lang="cs-CZ" sz="1500" dirty="0">
                <a:solidFill>
                  <a:srgbClr val="3C3C8C"/>
                </a:solidFill>
              </a:rPr>
              <a:t> hierarchy (SDH</a:t>
            </a:r>
            <a:r>
              <a:rPr lang="cs-CZ" sz="1500" dirty="0" smtClean="0">
                <a:solidFill>
                  <a:srgbClr val="3C3C8C"/>
                </a:solidFill>
              </a:rPr>
              <a:t>).</a:t>
            </a:r>
            <a:endParaRPr lang="cs-CZ" sz="15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>
                <a:solidFill>
                  <a:srgbClr val="3C3C8C"/>
                </a:solidFill>
              </a:rPr>
              <a:t>ITU-T </a:t>
            </a:r>
            <a:r>
              <a:rPr lang="cs-CZ" sz="1500" dirty="0" smtClean="0">
                <a:solidFill>
                  <a:srgbClr val="3C3C8C"/>
                </a:solidFill>
              </a:rPr>
              <a:t>G.781 </a:t>
            </a:r>
            <a:r>
              <a:rPr lang="cs-CZ" sz="1500" dirty="0" err="1" smtClean="0">
                <a:solidFill>
                  <a:srgbClr val="3C3C8C"/>
                </a:solidFill>
              </a:rPr>
              <a:t>Synchronization</a:t>
            </a:r>
            <a:r>
              <a:rPr lang="cs-CZ" sz="1500" dirty="0" smtClean="0">
                <a:solidFill>
                  <a:srgbClr val="3C3C8C"/>
                </a:solidFill>
              </a:rPr>
              <a:t> </a:t>
            </a:r>
            <a:r>
              <a:rPr lang="cs-CZ" sz="1500" dirty="0" err="1">
                <a:solidFill>
                  <a:srgbClr val="3C3C8C"/>
                </a:solidFill>
              </a:rPr>
              <a:t>layer</a:t>
            </a:r>
            <a:r>
              <a:rPr lang="cs-CZ" sz="1500" dirty="0">
                <a:solidFill>
                  <a:srgbClr val="3C3C8C"/>
                </a:solidFill>
              </a:rPr>
              <a:t> </a:t>
            </a:r>
            <a:r>
              <a:rPr lang="cs-CZ" sz="1500" dirty="0" err="1" smtClean="0">
                <a:solidFill>
                  <a:srgbClr val="3C3C8C"/>
                </a:solidFill>
              </a:rPr>
              <a:t>functions</a:t>
            </a:r>
            <a:r>
              <a:rPr lang="cs-CZ" sz="15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 smtClean="0">
                <a:solidFill>
                  <a:srgbClr val="3C3C8C"/>
                </a:solidFill>
              </a:rPr>
              <a:t>ITU-T G.782 </a:t>
            </a:r>
            <a:r>
              <a:rPr lang="en-US" sz="1500" dirty="0">
                <a:solidFill>
                  <a:srgbClr val="3C3C8C"/>
                </a:solidFill>
              </a:rPr>
              <a:t>Types and general characteristics of synchronous digital hierarchy (SDH) </a:t>
            </a:r>
            <a:r>
              <a:rPr lang="en-US" sz="1500" dirty="0" smtClean="0">
                <a:solidFill>
                  <a:srgbClr val="3C3C8C"/>
                </a:solidFill>
              </a:rPr>
              <a:t>equipment</a:t>
            </a:r>
            <a:r>
              <a:rPr lang="cs-CZ" sz="1500" dirty="0" smtClean="0">
                <a:solidFill>
                  <a:srgbClr val="3C3C8C"/>
                </a:solidFill>
              </a:rPr>
              <a:t>.</a:t>
            </a:r>
            <a:endParaRPr lang="cs-CZ" sz="15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>
                <a:solidFill>
                  <a:srgbClr val="3C3C8C"/>
                </a:solidFill>
              </a:rPr>
              <a:t>ITU-T </a:t>
            </a:r>
            <a:r>
              <a:rPr lang="cs-CZ" sz="1500" dirty="0" smtClean="0">
                <a:solidFill>
                  <a:srgbClr val="3C3C8C"/>
                </a:solidFill>
              </a:rPr>
              <a:t>G.783</a:t>
            </a:r>
            <a:r>
              <a:rPr lang="en-US" sz="1500" dirty="0" smtClean="0">
                <a:solidFill>
                  <a:srgbClr val="3C3C8C"/>
                </a:solidFill>
              </a:rPr>
              <a:t> </a:t>
            </a:r>
            <a:r>
              <a:rPr lang="en-US" sz="1500" dirty="0">
                <a:solidFill>
                  <a:srgbClr val="3C3C8C"/>
                </a:solidFill>
              </a:rPr>
              <a:t>Characteristics of synchronous digital hierarchy (SDH) equipment functional </a:t>
            </a:r>
            <a:r>
              <a:rPr lang="en-US" sz="1500" dirty="0" smtClean="0">
                <a:solidFill>
                  <a:srgbClr val="3C3C8C"/>
                </a:solidFill>
              </a:rPr>
              <a:t>blocks</a:t>
            </a:r>
            <a:r>
              <a:rPr lang="cs-CZ" sz="1500" dirty="0" smtClean="0">
                <a:solidFill>
                  <a:srgbClr val="3C3C8C"/>
                </a:solidFill>
              </a:rPr>
              <a:t>.</a:t>
            </a:r>
            <a:endParaRPr lang="cs-CZ" sz="15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>
                <a:solidFill>
                  <a:srgbClr val="3C3C8C"/>
                </a:solidFill>
              </a:rPr>
              <a:t>ITU-T </a:t>
            </a:r>
            <a:r>
              <a:rPr lang="cs-CZ" sz="1500" dirty="0" smtClean="0">
                <a:solidFill>
                  <a:srgbClr val="3C3C8C"/>
                </a:solidFill>
              </a:rPr>
              <a:t>G.784 </a:t>
            </a:r>
            <a:r>
              <a:rPr lang="cs-CZ" sz="1500" dirty="0" err="1">
                <a:solidFill>
                  <a:srgbClr val="3C3C8C"/>
                </a:solidFill>
              </a:rPr>
              <a:t>Synchronous</a:t>
            </a:r>
            <a:r>
              <a:rPr lang="cs-CZ" sz="1500" dirty="0">
                <a:solidFill>
                  <a:srgbClr val="3C3C8C"/>
                </a:solidFill>
              </a:rPr>
              <a:t> </a:t>
            </a:r>
            <a:r>
              <a:rPr lang="cs-CZ" sz="1500" dirty="0" err="1">
                <a:solidFill>
                  <a:srgbClr val="3C3C8C"/>
                </a:solidFill>
              </a:rPr>
              <a:t>digital</a:t>
            </a:r>
            <a:r>
              <a:rPr lang="cs-CZ" sz="1500" dirty="0">
                <a:solidFill>
                  <a:srgbClr val="3C3C8C"/>
                </a:solidFill>
              </a:rPr>
              <a:t> hierarchy (SDH) </a:t>
            </a:r>
            <a:r>
              <a:rPr lang="cs-CZ" sz="1500" dirty="0" smtClean="0">
                <a:solidFill>
                  <a:srgbClr val="3C3C8C"/>
                </a:solidFill>
              </a:rPr>
              <a:t>management.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 smtClean="0">
                <a:solidFill>
                  <a:srgbClr val="3C3C8C"/>
                </a:solidFill>
              </a:rPr>
              <a:t>ITU-T </a:t>
            </a:r>
            <a:r>
              <a:rPr lang="en-US" sz="1500" dirty="0" smtClean="0">
                <a:solidFill>
                  <a:srgbClr val="3C3C8C"/>
                </a:solidFill>
              </a:rPr>
              <a:t>G.957 </a:t>
            </a:r>
            <a:r>
              <a:rPr lang="en-US" sz="1500" dirty="0">
                <a:solidFill>
                  <a:srgbClr val="3C3C8C"/>
                </a:solidFill>
              </a:rPr>
              <a:t>Optical interfaces for </a:t>
            </a:r>
            <a:r>
              <a:rPr lang="en-US" sz="1500" dirty="0" err="1">
                <a:solidFill>
                  <a:srgbClr val="3C3C8C"/>
                </a:solidFill>
              </a:rPr>
              <a:t>equipments</a:t>
            </a:r>
            <a:r>
              <a:rPr lang="en-US" sz="1500" dirty="0">
                <a:solidFill>
                  <a:srgbClr val="3C3C8C"/>
                </a:solidFill>
              </a:rPr>
              <a:t> and systems relating to the synchronous digital </a:t>
            </a:r>
            <a:r>
              <a:rPr lang="en-US" sz="1500" dirty="0" smtClean="0">
                <a:solidFill>
                  <a:srgbClr val="3C3C8C"/>
                </a:solidFill>
              </a:rPr>
              <a:t>hierarchy</a:t>
            </a:r>
            <a:r>
              <a:rPr lang="cs-CZ" sz="1500" dirty="0" smtClean="0">
                <a:solidFill>
                  <a:srgbClr val="3C3C8C"/>
                </a:solidFill>
              </a:rPr>
              <a:t>.</a:t>
            </a:r>
            <a:endParaRPr lang="cs-CZ" sz="15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500" dirty="0">
                <a:solidFill>
                  <a:srgbClr val="3C3C8C"/>
                </a:solidFill>
              </a:rPr>
              <a:t>ITU-T </a:t>
            </a:r>
            <a:r>
              <a:rPr lang="en-US" sz="1500" dirty="0" smtClean="0">
                <a:solidFill>
                  <a:srgbClr val="3C3C8C"/>
                </a:solidFill>
              </a:rPr>
              <a:t>G.958 </a:t>
            </a:r>
            <a:r>
              <a:rPr lang="en-US" sz="1500" dirty="0">
                <a:solidFill>
                  <a:srgbClr val="3C3C8C"/>
                </a:solidFill>
              </a:rPr>
              <a:t>Digital line systems based on the synchronous digital hierarchy for use on optical </a:t>
            </a:r>
            <a:r>
              <a:rPr lang="en-US" sz="1500" dirty="0" err="1">
                <a:solidFill>
                  <a:srgbClr val="3C3C8C"/>
                </a:solidFill>
              </a:rPr>
              <a:t>fibre</a:t>
            </a:r>
            <a:r>
              <a:rPr lang="en-US" sz="1500" dirty="0">
                <a:solidFill>
                  <a:srgbClr val="3C3C8C"/>
                </a:solidFill>
              </a:rPr>
              <a:t> </a:t>
            </a:r>
            <a:r>
              <a:rPr lang="en-US" sz="1500" dirty="0" smtClean="0">
                <a:solidFill>
                  <a:srgbClr val="3C3C8C"/>
                </a:solidFill>
              </a:rPr>
              <a:t>cables</a:t>
            </a:r>
            <a:r>
              <a:rPr lang="cs-CZ" sz="15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Základní doporučení zahrnuje i dříve separátně </a:t>
            </a:r>
            <a:r>
              <a:rPr lang="cs-CZ" dirty="0">
                <a:solidFill>
                  <a:srgbClr val="3C3C8C"/>
                </a:solidFill>
              </a:rPr>
              <a:t>vydaná doporučení </a:t>
            </a:r>
            <a:r>
              <a:rPr lang="cs-CZ" dirty="0" smtClean="0">
                <a:solidFill>
                  <a:srgbClr val="3C3C8C"/>
                </a:solidFill>
              </a:rPr>
              <a:t>G.708</a:t>
            </a:r>
            <a:r>
              <a:rPr lang="cs-CZ" dirty="0">
                <a:solidFill>
                  <a:srgbClr val="3C3C8C"/>
                </a:solidFill>
              </a:rPr>
              <a:t>, </a:t>
            </a:r>
            <a:r>
              <a:rPr lang="cs-CZ" dirty="0" smtClean="0">
                <a:solidFill>
                  <a:srgbClr val="3C3C8C"/>
                </a:solidFill>
              </a:rPr>
              <a:t>G.709.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37250174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50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SDH a optická síť SONET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Přehled jednotlivých hierarchických </a:t>
            </a:r>
            <a:r>
              <a:rPr lang="cs-CZ" sz="2000" dirty="0">
                <a:solidFill>
                  <a:srgbClr val="3C3C8C"/>
                </a:solidFill>
              </a:rPr>
              <a:t>stupňů SDH </a:t>
            </a:r>
            <a:r>
              <a:rPr lang="cs-CZ" sz="2000" dirty="0" smtClean="0">
                <a:solidFill>
                  <a:srgbClr val="3C3C8C"/>
                </a:solidFill>
              </a:rPr>
              <a:t>je uveden v tabulce.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Dodatečně </a:t>
            </a:r>
            <a:r>
              <a:rPr lang="cs-CZ" dirty="0">
                <a:solidFill>
                  <a:srgbClr val="3C3C8C"/>
                </a:solidFill>
              </a:rPr>
              <a:t>byl přidán nultý stupeň STM-0 pro kompatibilitu se standardem SONET, odpovídající jejímu prvnímu stupni STS-1 (</a:t>
            </a:r>
            <a:r>
              <a:rPr lang="cs-CZ" dirty="0" err="1">
                <a:solidFill>
                  <a:srgbClr val="3C3C8C"/>
                </a:solidFill>
              </a:rPr>
              <a:t>Synchronous</a:t>
            </a:r>
            <a:r>
              <a:rPr lang="cs-CZ" dirty="0">
                <a:solidFill>
                  <a:srgbClr val="3C3C8C"/>
                </a:solidFill>
              </a:rPr>
              <a:t> Transport </a:t>
            </a:r>
            <a:r>
              <a:rPr lang="cs-CZ" dirty="0" err="1">
                <a:solidFill>
                  <a:srgbClr val="3C3C8C"/>
                </a:solidFill>
              </a:rPr>
              <a:t>Signal</a:t>
            </a:r>
            <a:r>
              <a:rPr lang="cs-CZ" dirty="0">
                <a:solidFill>
                  <a:srgbClr val="3C3C8C"/>
                </a:solidFill>
              </a:rPr>
              <a:t>), respektive OC-1 (</a:t>
            </a:r>
            <a:r>
              <a:rPr lang="cs-CZ" dirty="0" err="1">
                <a:solidFill>
                  <a:srgbClr val="3C3C8C"/>
                </a:solidFill>
              </a:rPr>
              <a:t>Optical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Carrier</a:t>
            </a:r>
            <a:r>
              <a:rPr lang="cs-CZ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U standardu SONET se používá poněkud jiné názvosloví, nicméně přes určité počáteční odchylky se dnes dá říci, že obě technologie jsou </a:t>
            </a:r>
            <a:r>
              <a:rPr lang="cs-CZ" dirty="0" smtClean="0">
                <a:solidFill>
                  <a:srgbClr val="3C3C8C"/>
                </a:solidFill>
              </a:rPr>
              <a:t>kompatibilní</a:t>
            </a:r>
            <a:r>
              <a:rPr lang="cs-CZ" dirty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64791"/>
              </p:ext>
            </p:extLst>
          </p:nvPr>
        </p:nvGraphicFramePr>
        <p:xfrm>
          <a:off x="648224" y="2222640"/>
          <a:ext cx="7648555" cy="2133600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2834619"/>
                <a:gridCol w="1282795"/>
                <a:gridCol w="3531141"/>
              </a:tblGrid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SONET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SDH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Přenosová rychlost </a:t>
                      </a:r>
                      <a:r>
                        <a:rPr lang="en-US" sz="2000" dirty="0">
                          <a:effectLst/>
                        </a:rPr>
                        <a:t>[Mbit/s]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STS-1 (OC-1)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STM-0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51,84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STS-3 (OC-3)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STM-1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155,52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STS-12 (OC-12)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STM-4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622,08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STS-48 (OC-48)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STM-16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2488,32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STS-192 (OC-192)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STM-64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9953,28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STS-768 (OC-768)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STM-256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39045,12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464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Správa a dohled na sítěmi SDH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 </a:t>
            </a:r>
            <a:r>
              <a:rPr lang="cs-CZ" sz="2000" dirty="0">
                <a:solidFill>
                  <a:srgbClr val="3C3C8C"/>
                </a:solidFill>
              </a:rPr>
              <a:t>efektivní správě sítě SDH byla vytvořena </a:t>
            </a:r>
            <a:r>
              <a:rPr lang="cs-CZ" sz="2000" dirty="0" smtClean="0">
                <a:solidFill>
                  <a:srgbClr val="3C3C8C"/>
                </a:solidFill>
              </a:rPr>
              <a:t>ucelená koncepce </a:t>
            </a:r>
            <a:r>
              <a:rPr lang="cs-CZ" sz="2000" dirty="0">
                <a:solidFill>
                  <a:srgbClr val="3C3C8C"/>
                </a:solidFill>
              </a:rPr>
              <a:t>pro dohled a řízení </a:t>
            </a:r>
            <a:r>
              <a:rPr lang="cs-CZ" sz="2000" dirty="0" smtClean="0">
                <a:solidFill>
                  <a:srgbClr val="3C3C8C"/>
                </a:solidFill>
              </a:rPr>
              <a:t>funkcí síťovích zařízení.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Vychází </a:t>
            </a:r>
            <a:r>
              <a:rPr lang="cs-CZ" sz="2000" dirty="0">
                <a:solidFill>
                  <a:srgbClr val="3C3C8C"/>
                </a:solidFill>
              </a:rPr>
              <a:t>se přitom ze standardů </a:t>
            </a:r>
            <a:r>
              <a:rPr lang="cs-CZ" sz="2000" dirty="0" smtClean="0">
                <a:solidFill>
                  <a:srgbClr val="3C3C8C"/>
                </a:solidFill>
              </a:rPr>
              <a:t>jednotných, </a:t>
            </a:r>
            <a:r>
              <a:rPr lang="cs-CZ" sz="2000" dirty="0">
                <a:solidFill>
                  <a:srgbClr val="3C3C8C"/>
                </a:solidFill>
              </a:rPr>
              <a:t>pro telekomunikační síť jako </a:t>
            </a:r>
            <a:r>
              <a:rPr lang="cs-CZ" sz="2000" dirty="0" smtClean="0">
                <a:solidFill>
                  <a:srgbClr val="3C3C8C"/>
                </a:solidFill>
              </a:rPr>
              <a:t>celek, které se označují </a:t>
            </a:r>
            <a:r>
              <a:rPr lang="cs-CZ" sz="2000" dirty="0">
                <a:solidFill>
                  <a:srgbClr val="3C3C8C"/>
                </a:solidFill>
              </a:rPr>
              <a:t>zkratkou </a:t>
            </a:r>
            <a:r>
              <a:rPr lang="cs-CZ" sz="2000" dirty="0">
                <a:solidFill>
                  <a:srgbClr val="C00000"/>
                </a:solidFill>
              </a:rPr>
              <a:t>TMN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Telecommunication</a:t>
            </a:r>
            <a:r>
              <a:rPr lang="cs-CZ" sz="2000" dirty="0">
                <a:solidFill>
                  <a:srgbClr val="3C3C8C"/>
                </a:solidFill>
              </a:rPr>
              <a:t> Management Network).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Koncepce TMN se zkrácené označuje termínem </a:t>
            </a:r>
            <a:r>
              <a:rPr lang="cs-CZ" sz="2000" dirty="0">
                <a:solidFill>
                  <a:srgbClr val="C00000"/>
                </a:solidFill>
              </a:rPr>
              <a:t>management </a:t>
            </a:r>
            <a:r>
              <a:rPr lang="cs-CZ" sz="2000" dirty="0" smtClean="0">
                <a:solidFill>
                  <a:srgbClr val="C00000"/>
                </a:solidFill>
              </a:rPr>
              <a:t>sítě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správnou činnost síťových prvků v rámci TMN, jsou vybaveny definovanými </a:t>
            </a:r>
            <a:r>
              <a:rPr lang="cs-CZ" sz="2000" dirty="0">
                <a:solidFill>
                  <a:srgbClr val="3C3C8C"/>
                </a:solidFill>
              </a:rPr>
              <a:t>řídicími </a:t>
            </a:r>
            <a:r>
              <a:rPr lang="cs-CZ" sz="2000" dirty="0" smtClean="0">
                <a:solidFill>
                  <a:srgbClr val="3C3C8C"/>
                </a:solidFill>
              </a:rPr>
              <a:t>funkcemi a příslušným datovým rozhraním.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Řídicí </a:t>
            </a:r>
            <a:r>
              <a:rPr lang="cs-CZ" sz="2000" dirty="0"/>
              <a:t>síť </a:t>
            </a:r>
            <a:r>
              <a:rPr lang="cs-CZ" sz="2000" dirty="0" smtClean="0"/>
              <a:t>TMN tvoří nadstavbu </a:t>
            </a:r>
            <a:r>
              <a:rPr lang="cs-CZ" sz="2000" dirty="0"/>
              <a:t>nad </a:t>
            </a:r>
            <a:r>
              <a:rPr lang="cs-CZ" sz="2000" dirty="0" smtClean="0"/>
              <a:t>lokálním řízením </a:t>
            </a:r>
            <a:r>
              <a:rPr lang="cs-CZ" sz="2000" dirty="0"/>
              <a:t>síťového prvku </a:t>
            </a:r>
            <a:r>
              <a:rPr lang="cs-CZ" sz="2000" dirty="0" smtClean="0"/>
              <a:t>a tvoří i nadstavbu nad </a:t>
            </a:r>
            <a:r>
              <a:rPr lang="cs-CZ" sz="2000" dirty="0"/>
              <a:t>ostatními subsystémy telekomunikační sítě</a:t>
            </a:r>
            <a:r>
              <a:rPr lang="cs-CZ" sz="2000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9234137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08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Správa a dohled na sítěmi SDH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TMN </a:t>
            </a:r>
            <a:r>
              <a:rPr lang="cs-CZ" sz="2000" dirty="0">
                <a:solidFill>
                  <a:srgbClr val="3C3C8C"/>
                </a:solidFill>
              </a:rPr>
              <a:t>systémy musí zajistit širokou škálu řídicích </a:t>
            </a:r>
            <a:r>
              <a:rPr lang="cs-CZ" sz="2000" dirty="0" smtClean="0">
                <a:solidFill>
                  <a:srgbClr val="3C3C8C"/>
                </a:solidFill>
              </a:rPr>
              <a:t>úkolů: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plánování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planning</a:t>
            </a:r>
            <a:r>
              <a:rPr lang="cs-CZ" sz="2000" dirty="0" smtClean="0">
                <a:solidFill>
                  <a:srgbClr val="3C3C8C"/>
                </a:solidFill>
              </a:rPr>
              <a:t>) sítě,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instalaci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installation</a:t>
            </a:r>
            <a:r>
              <a:rPr lang="cs-CZ" sz="2000" dirty="0" smtClean="0">
                <a:solidFill>
                  <a:srgbClr val="3C3C8C"/>
                </a:solidFill>
              </a:rPr>
              <a:t>) síťových zařízení,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správu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administration</a:t>
            </a:r>
            <a:r>
              <a:rPr lang="cs-CZ" sz="2000" dirty="0" smtClean="0">
                <a:solidFill>
                  <a:srgbClr val="3C3C8C"/>
                </a:solidFill>
              </a:rPr>
              <a:t>) </a:t>
            </a:r>
            <a:r>
              <a:rPr lang="cs-CZ" sz="2000" dirty="0">
                <a:solidFill>
                  <a:srgbClr val="3C3C8C"/>
                </a:solidFill>
              </a:rPr>
              <a:t>síťových zařízení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obsluhu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operation</a:t>
            </a:r>
            <a:r>
              <a:rPr lang="cs-CZ" sz="2000" dirty="0" smtClean="0">
                <a:solidFill>
                  <a:srgbClr val="3C3C8C"/>
                </a:solidFill>
              </a:rPr>
              <a:t>) </a:t>
            </a:r>
            <a:r>
              <a:rPr lang="cs-CZ" sz="2000" dirty="0">
                <a:solidFill>
                  <a:srgbClr val="3C3C8C"/>
                </a:solidFill>
              </a:rPr>
              <a:t>síťových zařízení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údržbu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maintenance</a:t>
            </a:r>
            <a:r>
              <a:rPr lang="cs-CZ" sz="2000" dirty="0">
                <a:solidFill>
                  <a:srgbClr val="3C3C8C"/>
                </a:solidFill>
              </a:rPr>
              <a:t>) síťových </a:t>
            </a:r>
            <a:r>
              <a:rPr lang="cs-CZ" sz="2000" dirty="0" smtClean="0">
                <a:solidFill>
                  <a:srgbClr val="3C3C8C"/>
                </a:solidFill>
              </a:rPr>
              <a:t>zařízení,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zajištění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provisioning</a:t>
            </a:r>
            <a:r>
              <a:rPr lang="cs-CZ" sz="2000" dirty="0">
                <a:solidFill>
                  <a:srgbClr val="3C3C8C"/>
                </a:solidFill>
              </a:rPr>
              <a:t>) telekomunikační sítě a služby. 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12723220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Vývoj Synchronní digitální hierarchie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Od své standardizace v 80. létech 20. století prošlo SDH dalším vývojem.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SDH, i přes svou zamýšlenou univerzálnost, bylo koncipováno především pro přenos hovorových digitalizovaných signálů.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Univerzálnost pro přenos signálů různých služeb je vykoupena relativní složitostí při přizpůsobení těchto signálů do formátu SDH.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Za univerzálnost se také platí cena tím, že hierarchie neumí signály některých služeb přenášet efektivně – nutnost přenášet velký objem služebných informací jiných používaných protokolů.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Postupem času přišla vylepšení především na přenos datových jednotek Ethernetu a paketů protokolu IP.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Zdokonalily se také metody zálohování datových spojů a systém pro dynamické přidělování přenosové kapacity v čase.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14422896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SDH v dnešní době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je v oblasti telekomunikací postupně vytěsňováno flexibilnějšími přenosovými technologiemi na bázi DWDM/MPLS/Ethernet/IP/TCP.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se stále používá tam, kde je potřeba mít k dispozici komplexní dohledový systém nad síťovými prvky (síť TMN) a tam, kde je nutné mít jasné provozní stavy sítě v případě výskytu poruch.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Takovou oblastí jsou například komunikační sítě pro elektroenergetiku.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jako taková by měla být nahrazena modernější Optickou transportní hierarchií (OTH).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18500152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Přenosové systémy a 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Přenosové </a:t>
            </a:r>
            <a:r>
              <a:rPr lang="cs-CZ" sz="2000" dirty="0" smtClean="0"/>
              <a:t>systémy: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zajišťují přenos informace na požadovanou </a:t>
            </a:r>
            <a:r>
              <a:rPr lang="cs-CZ" sz="2000" dirty="0" smtClean="0"/>
              <a:t>vzdálenost,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přizpůsobují přenášený signál přenosovému médiu,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sdružují přenášené signály </a:t>
            </a:r>
            <a:r>
              <a:rPr lang="cs-CZ" sz="2000" dirty="0"/>
              <a:t>(FDM, TDM, WDM,CDM</a:t>
            </a:r>
            <a:r>
              <a:rPr lang="cs-CZ" sz="2000" dirty="0" smtClean="0"/>
              <a:t>),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zajišťují pomocné funkce: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distribuce taktovacího signálu, přenos služebních signálů, zajištění spolehlivosti přenosu, dohled nad kvalitou přenosových cest, management </a:t>
            </a:r>
            <a:r>
              <a:rPr lang="cs-CZ" sz="2000" dirty="0" smtClean="0"/>
              <a:t>sítě.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Smyslem </a:t>
            </a:r>
            <a:r>
              <a:rPr lang="cs-CZ" sz="2000" dirty="0">
                <a:solidFill>
                  <a:srgbClr val="C00000"/>
                </a:solidFill>
              </a:rPr>
              <a:t>digitálních hierarchií</a:t>
            </a:r>
            <a:r>
              <a:rPr lang="cs-CZ" sz="2000" dirty="0"/>
              <a:t> </a:t>
            </a:r>
            <a:r>
              <a:rPr lang="cs-CZ" sz="2000" dirty="0" smtClean="0"/>
              <a:t>je </a:t>
            </a:r>
            <a:r>
              <a:rPr lang="cs-CZ" sz="2000" dirty="0"/>
              <a:t>veškeré požadované digitální </a:t>
            </a:r>
            <a:r>
              <a:rPr lang="cs-CZ" sz="2000" dirty="0" smtClean="0"/>
              <a:t>datové toky </a:t>
            </a:r>
            <a:r>
              <a:rPr lang="cs-CZ" sz="2000" dirty="0" err="1" smtClean="0"/>
              <a:t>multiplexovat</a:t>
            </a:r>
            <a:r>
              <a:rPr lang="cs-CZ" sz="2000" dirty="0" smtClean="0"/>
              <a:t> (sdružovat) v jeden </a:t>
            </a:r>
            <a:r>
              <a:rPr lang="cs-CZ" sz="2000" dirty="0"/>
              <a:t>vysokorychlostní signál, který je </a:t>
            </a:r>
            <a:r>
              <a:rPr lang="cs-CZ" sz="2000" dirty="0" smtClean="0"/>
              <a:t>následně možné </a:t>
            </a:r>
            <a:r>
              <a:rPr lang="cs-CZ" sz="2000" dirty="0"/>
              <a:t>přenášet jediným </a:t>
            </a:r>
            <a:r>
              <a:rPr lang="cs-CZ" sz="2000" dirty="0" smtClean="0"/>
              <a:t>datovým spojem – efektivní využití dálkových datových spojů.</a:t>
            </a:r>
            <a:endParaRPr lang="cs-CZ" sz="2000" dirty="0"/>
          </a:p>
          <a:p>
            <a:pPr marL="914400" lvl="3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9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Plesiochronní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Předchozí typ digitální hierarchie byl systém PDH.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PDH má standardizováno celkem 5</a:t>
            </a:r>
            <a:r>
              <a:rPr lang="cs-CZ" sz="2000" dirty="0">
                <a:solidFill>
                  <a:srgbClr val="3C3C8C"/>
                </a:solidFill>
              </a:rPr>
              <a:t>. </a:t>
            </a:r>
            <a:r>
              <a:rPr lang="cs-CZ" sz="2000" dirty="0" smtClean="0">
                <a:solidFill>
                  <a:srgbClr val="3C3C8C"/>
                </a:solidFill>
              </a:rPr>
              <a:t>řádů PDH – maximální přenosová rychlost je 564,992 Mbit/s a je možné přenést 7680 digitalizovaných hovorových signálů (v </a:t>
            </a:r>
            <a:r>
              <a:rPr lang="cs-CZ" sz="2000" dirty="0">
                <a:solidFill>
                  <a:srgbClr val="3C3C8C"/>
                </a:solidFill>
              </a:rPr>
              <a:t>praxi </a:t>
            </a:r>
            <a:r>
              <a:rPr lang="cs-CZ" sz="2000" dirty="0" smtClean="0">
                <a:solidFill>
                  <a:srgbClr val="3C3C8C"/>
                </a:solidFill>
              </a:rPr>
              <a:t>však nebyl 5. řád PDH reálně využit).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ohledem na technickou koncepci PDH se jako významnými ukázaly být problémy </a:t>
            </a:r>
            <a:r>
              <a:rPr lang="cs-CZ" sz="2000" dirty="0">
                <a:solidFill>
                  <a:srgbClr val="3C3C8C"/>
                </a:solidFill>
              </a:rPr>
              <a:t>se synchronizací jednotlivých síťových uzlů.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Byla požadována minimální diference v taktovacích signálech jednotlivých síťových zařízení. To vyžadovalo vysoké výrobní náklady, což bylo neefektivní.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Neexistuje navíc společný celosvětový standard PDH.</a:t>
            </a:r>
            <a:endParaRPr lang="cs-CZ" sz="2000" dirty="0">
              <a:solidFill>
                <a:srgbClr val="3C3C8C"/>
              </a:solidFill>
            </a:endParaRPr>
          </a:p>
          <a:p>
            <a:pPr marL="914400" lvl="3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305496307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1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Vznik synchronní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Problémy s PDH byly důvodem ke vzniku kompletně nové hierarchie, protože postupem </a:t>
            </a:r>
            <a:r>
              <a:rPr lang="cs-CZ" sz="2000" dirty="0">
                <a:solidFill>
                  <a:srgbClr val="3C3C8C"/>
                </a:solidFill>
              </a:rPr>
              <a:t>doby rostly nároky na kapacitu přenosových </a:t>
            </a:r>
            <a:r>
              <a:rPr lang="cs-CZ" sz="2000" dirty="0" smtClean="0">
                <a:solidFill>
                  <a:srgbClr val="3C3C8C"/>
                </a:solidFill>
              </a:rPr>
              <a:t>spojů, </a:t>
            </a:r>
            <a:r>
              <a:rPr lang="cs-CZ" sz="2000" dirty="0">
                <a:solidFill>
                  <a:srgbClr val="3C3C8C"/>
                </a:solidFill>
              </a:rPr>
              <a:t>a to nejen díky rozmachu telefonního provozu, ale zejména z důvodu prudkého nárůstu požadavků na přenos </a:t>
            </a:r>
            <a:r>
              <a:rPr lang="cs-CZ" sz="2000" dirty="0" smtClean="0">
                <a:solidFill>
                  <a:srgbClr val="3C3C8C"/>
                </a:solidFill>
              </a:rPr>
              <a:t>dat mezi počítači. PDH nebyla schopna tyto nároky uspokojit.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bylo potřeba vytvořit nový přenosový systém – respektive celou novou hierarchii – která bude flexibilní v poskytované přenosové kapacitě a bude univerzální. To znamená, že bude schopna přenášet digitální data různých služeb nebo komunikačních protokolů.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Souběžně se zaváděním nové hierarchie bylo potřeba revidovat i další zkušenosti a zavést například efektivnější systém pro dohled a správu nad jednotlivými síťovými zařízeními.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Synchronní digitální hierarchie (</a:t>
            </a:r>
            <a:r>
              <a:rPr lang="cs-CZ" sz="2000" dirty="0" smtClean="0">
                <a:solidFill>
                  <a:srgbClr val="C00000"/>
                </a:solidFill>
              </a:rPr>
              <a:t>SDH</a:t>
            </a:r>
            <a:r>
              <a:rPr lang="cs-CZ" sz="2000" dirty="0" smtClean="0">
                <a:solidFill>
                  <a:srgbClr val="3C3C8C"/>
                </a:solidFill>
              </a:rPr>
              <a:t>) to vše přináší.</a:t>
            </a:r>
            <a:endParaRPr lang="cs-CZ" sz="2000" dirty="0">
              <a:solidFill>
                <a:srgbClr val="3C3C8C"/>
              </a:solidFill>
            </a:endParaRPr>
          </a:p>
          <a:p>
            <a:pPr marL="914400" lvl="3">
              <a:spcAft>
                <a:spcPts val="200"/>
              </a:spcAft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16081664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synchronní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používá tzv</a:t>
            </a:r>
            <a:r>
              <a:rPr lang="cs-CZ" sz="2000" dirty="0">
                <a:solidFill>
                  <a:srgbClr val="3C3C8C"/>
                </a:solidFill>
              </a:rPr>
              <a:t>. </a:t>
            </a:r>
            <a:r>
              <a:rPr lang="cs-CZ" sz="2000" dirty="0">
                <a:solidFill>
                  <a:srgbClr val="C00000"/>
                </a:solidFill>
              </a:rPr>
              <a:t>řízené sdružování (prokládání)</a:t>
            </a:r>
            <a:r>
              <a:rPr lang="cs-CZ" sz="2000" dirty="0">
                <a:solidFill>
                  <a:srgbClr val="3C3C8C"/>
                </a:solidFill>
              </a:rPr>
              <a:t> po celých </a:t>
            </a:r>
            <a:r>
              <a:rPr lang="cs-CZ" sz="2000" dirty="0" smtClean="0">
                <a:solidFill>
                  <a:srgbClr val="3C3C8C"/>
                </a:solidFill>
              </a:rPr>
              <a:t>bajtech (8 bitů):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Termín </a:t>
            </a:r>
            <a:r>
              <a:rPr lang="cs-CZ" dirty="0" smtClean="0">
                <a:solidFill>
                  <a:srgbClr val="C00000"/>
                </a:solidFill>
              </a:rPr>
              <a:t>řízené</a:t>
            </a:r>
            <a:r>
              <a:rPr lang="cs-CZ" dirty="0" smtClean="0">
                <a:solidFill>
                  <a:srgbClr val="3C3C8C"/>
                </a:solidFill>
              </a:rPr>
              <a:t> označuje skutečnost, </a:t>
            </a:r>
            <a:r>
              <a:rPr lang="cs-CZ" dirty="0">
                <a:solidFill>
                  <a:srgbClr val="3C3C8C"/>
                </a:solidFill>
              </a:rPr>
              <a:t>že </a:t>
            </a:r>
            <a:r>
              <a:rPr lang="cs-CZ" dirty="0" smtClean="0">
                <a:solidFill>
                  <a:srgbClr val="3C3C8C"/>
                </a:solidFill>
              </a:rPr>
              <a:t>existuje vztah mezi začátkem datového rámce signálu nižšího řádu a signálu vyššího řádu. Pomocí </a:t>
            </a:r>
            <a:r>
              <a:rPr lang="cs-CZ" dirty="0">
                <a:solidFill>
                  <a:srgbClr val="3C3C8C"/>
                </a:solidFill>
              </a:rPr>
              <a:t>adresace informačního pole </a:t>
            </a:r>
            <a:r>
              <a:rPr lang="cs-CZ" dirty="0" smtClean="0">
                <a:solidFill>
                  <a:srgbClr val="3C3C8C"/>
                </a:solidFill>
              </a:rPr>
              <a:t>datového rámce signálu vyššího řádu se lze přímo dostat – přímo vydělit či přečíst – k požadovaným datům, tedy 8 bitovému kanálovému intervalu, signálů nižšího řádu.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Údaj pro adresaci informačního pole se přenáší v záhlaví datového rámce, konkrétně v části záhlaví označované termínem </a:t>
            </a:r>
            <a:r>
              <a:rPr lang="cs-CZ" dirty="0" smtClean="0">
                <a:solidFill>
                  <a:srgbClr val="C00000"/>
                </a:solidFill>
              </a:rPr>
              <a:t>ukazatel</a:t>
            </a:r>
            <a:r>
              <a:rPr lang="cs-CZ" dirty="0" smtClean="0">
                <a:solidFill>
                  <a:srgbClr val="3C3C8C"/>
                </a:solidFill>
              </a:rPr>
              <a:t> (PTR, Pointer).</a:t>
            </a:r>
            <a:endParaRPr lang="cs-CZ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Veškeré </a:t>
            </a:r>
            <a:r>
              <a:rPr lang="cs-CZ" sz="2000" dirty="0">
                <a:solidFill>
                  <a:srgbClr val="3C3C8C"/>
                </a:solidFill>
              </a:rPr>
              <a:t>signály nižších a vyšších řádů se v SDH </a:t>
            </a:r>
            <a:r>
              <a:rPr lang="cs-CZ" sz="2000" dirty="0" err="1">
                <a:solidFill>
                  <a:srgbClr val="C00000"/>
                </a:solidFill>
              </a:rPr>
              <a:t>multiplexují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err="1" smtClean="0">
                <a:solidFill>
                  <a:srgbClr val="C00000"/>
                </a:solidFill>
              </a:rPr>
              <a:t>bitově</a:t>
            </a:r>
            <a:r>
              <a:rPr lang="cs-CZ" sz="2000" dirty="0" smtClean="0">
                <a:solidFill>
                  <a:srgbClr val="C00000"/>
                </a:solidFill>
              </a:rPr>
              <a:t> synchronně</a:t>
            </a:r>
            <a:r>
              <a:rPr lang="cs-CZ" sz="2000" dirty="0" smtClean="0">
                <a:solidFill>
                  <a:srgbClr val="3C3C8C"/>
                </a:solidFill>
              </a:rPr>
              <a:t> (zkráceně jen synchronně), což </a:t>
            </a:r>
            <a:r>
              <a:rPr lang="cs-CZ" sz="2000" dirty="0">
                <a:solidFill>
                  <a:srgbClr val="3C3C8C"/>
                </a:solidFill>
              </a:rPr>
              <a:t>znamená, že </a:t>
            </a:r>
            <a:r>
              <a:rPr lang="cs-CZ" sz="2000" dirty="0" smtClean="0">
                <a:solidFill>
                  <a:srgbClr val="3C3C8C"/>
                </a:solidFill>
              </a:rPr>
              <a:t>mezi nimi existuje pevný časový vztah (závislost).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Případné </a:t>
            </a:r>
            <a:r>
              <a:rPr lang="cs-CZ" sz="2000" dirty="0">
                <a:solidFill>
                  <a:srgbClr val="3C3C8C"/>
                </a:solidFill>
              </a:rPr>
              <a:t>rozdíly v taktovacích kmitočtech </a:t>
            </a:r>
            <a:r>
              <a:rPr lang="cs-CZ" sz="2000" dirty="0" smtClean="0">
                <a:solidFill>
                  <a:srgbClr val="3C3C8C"/>
                </a:solidFill>
              </a:rPr>
              <a:t>jednotlivých datových toků nebo síťových zařízení se </a:t>
            </a:r>
            <a:r>
              <a:rPr lang="cs-CZ" sz="2000" dirty="0">
                <a:solidFill>
                  <a:srgbClr val="3C3C8C"/>
                </a:solidFill>
              </a:rPr>
              <a:t>se vyrovnávají za pomoci </a:t>
            </a:r>
            <a:r>
              <a:rPr lang="cs-CZ" sz="2000" dirty="0" smtClean="0">
                <a:solidFill>
                  <a:srgbClr val="3C3C8C"/>
                </a:solidFill>
              </a:rPr>
              <a:t>metody </a:t>
            </a:r>
            <a:r>
              <a:rPr lang="cs-CZ" sz="2000" dirty="0" smtClean="0">
                <a:solidFill>
                  <a:srgbClr val="C00000"/>
                </a:solidFill>
              </a:rPr>
              <a:t>oboustranného stuffingu</a:t>
            </a:r>
            <a:r>
              <a:rPr lang="cs-CZ" sz="2000" dirty="0" smtClean="0">
                <a:solidFill>
                  <a:srgbClr val="3C3C8C"/>
                </a:solidFill>
              </a:rPr>
              <a:t> a pomocí </a:t>
            </a:r>
            <a:r>
              <a:rPr lang="cs-CZ" sz="2000" dirty="0" smtClean="0">
                <a:solidFill>
                  <a:srgbClr val="C00000"/>
                </a:solidFill>
              </a:rPr>
              <a:t>ukazatele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35501968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Princip asynchronního a bitově synchronního sdružování</a:t>
            </a:r>
            <a:endParaRPr lang="cs-CZ" sz="2000" b="1" dirty="0" smtClean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7" y="2820892"/>
            <a:ext cx="8823978" cy="3243079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301835" y="1778484"/>
            <a:ext cx="41095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</a:rPr>
              <a:t>Při asynchronním sdružování se vzájemně liší taktovací kmitočty všech sdružovaných signálů, což má za následek, že se budou lišit i přenosové rychlosti jednotlivých sdružovaných signálů. Také zde není jasný vztah mezi taktovacími kmitočty sdružovaných signálů a signálu vyššího řádu.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754387" y="1751408"/>
            <a:ext cx="4109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</a:rPr>
              <a:t>Při synchronním sdružování (</a:t>
            </a:r>
            <a:r>
              <a:rPr lang="cs-CZ" sz="1100" dirty="0" err="1">
                <a:solidFill>
                  <a:srgbClr val="000000"/>
                </a:solidFill>
              </a:rPr>
              <a:t>bitově</a:t>
            </a:r>
            <a:r>
              <a:rPr lang="cs-CZ" sz="1100" dirty="0">
                <a:solidFill>
                  <a:srgbClr val="000000"/>
                </a:solidFill>
              </a:rPr>
              <a:t> synchronním) jsou taktovací kmitočty všech sdružovaných signálů shodné a existuje vztah (závislost) mezi jejich taktovacími kmitočty a taktovacím kmitočtem vyššího řádu.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4647122" y="2520849"/>
            <a:ext cx="4109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1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2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3</a:t>
            </a:r>
            <a:r>
              <a:rPr lang="cs-CZ" sz="1100" dirty="0">
                <a:solidFill>
                  <a:srgbClr val="000000"/>
                </a:solidFill>
              </a:rPr>
              <a:t> = </a:t>
            </a:r>
            <a:r>
              <a:rPr lang="cs-CZ" sz="1100" i="1" dirty="0">
                <a:solidFill>
                  <a:srgbClr val="000000"/>
                </a:solidFill>
              </a:rPr>
              <a:t>Vp</a:t>
            </a:r>
            <a:r>
              <a:rPr lang="cs-CZ" sz="1100" i="1" baseline="-25000" dirty="0">
                <a:solidFill>
                  <a:srgbClr val="0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925114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vyrovnávání přenosových rychlostí</a:t>
            </a:r>
          </a:p>
          <a:p>
            <a:pPr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09" y="1841016"/>
            <a:ext cx="6842774" cy="432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227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synchronní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počítá s relativně vysokými přenosovými rychlostmi (až desítky </a:t>
            </a:r>
            <a:r>
              <a:rPr lang="cs-CZ" sz="2000" dirty="0" err="1" smtClean="0">
                <a:solidFill>
                  <a:srgbClr val="3C3C8C"/>
                </a:solidFill>
              </a:rPr>
              <a:t>Gbit</a:t>
            </a:r>
            <a:r>
              <a:rPr lang="cs-CZ" sz="2000" dirty="0" smtClean="0">
                <a:solidFill>
                  <a:srgbClr val="3C3C8C"/>
                </a:solidFill>
              </a:rPr>
              <a:t>/s).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Nejnižší hierarchický stupeň SDH začíná přibližně v oblasti, kde PDH končí.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možné také přenášet vysokorychlostní datové toky (technologie ATM, IP, Ethernet) s využitím techniky zřetězení virtuálních kontejnerů.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Standardizovaným přenosovým médiem je optické vlákno, které dovoluje vysoké přenosové rychlosti až desítek </a:t>
            </a:r>
            <a:r>
              <a:rPr lang="cs-CZ" sz="2000" dirty="0" err="1" smtClean="0">
                <a:solidFill>
                  <a:srgbClr val="3C3C8C"/>
                </a:solidFill>
              </a:rPr>
              <a:t>Gbit</a:t>
            </a:r>
            <a:r>
              <a:rPr lang="cs-CZ" sz="2000" dirty="0" smtClean="0">
                <a:solidFill>
                  <a:srgbClr val="3C3C8C"/>
                </a:solidFill>
              </a:rPr>
              <a:t>/s (s pomocí vlnového </a:t>
            </a:r>
            <a:r>
              <a:rPr lang="cs-CZ" sz="2000" dirty="0" err="1" smtClean="0">
                <a:solidFill>
                  <a:srgbClr val="3C3C8C"/>
                </a:solidFill>
              </a:rPr>
              <a:t>muldexu</a:t>
            </a:r>
            <a:r>
              <a:rPr lang="cs-CZ" sz="2000" dirty="0" smtClean="0">
                <a:solidFill>
                  <a:srgbClr val="3C3C8C"/>
                </a:solidFill>
              </a:rPr>
              <a:t> WDM až </a:t>
            </a:r>
            <a:r>
              <a:rPr lang="cs-CZ" sz="2000" dirty="0" err="1" smtClean="0">
                <a:solidFill>
                  <a:srgbClr val="3C3C8C"/>
                </a:solidFill>
              </a:rPr>
              <a:t>Tbit</a:t>
            </a:r>
            <a:r>
              <a:rPr lang="cs-CZ" sz="2000" dirty="0" smtClean="0">
                <a:solidFill>
                  <a:srgbClr val="3C3C8C"/>
                </a:solidFill>
              </a:rPr>
              <a:t>/s).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zavádí principy pro distribuci taktovacího signálu z jediného zdroje do celé sítě ke všem síťovým prvkům.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Existuje standardizovaný způsob řízení celé přenosové telekomunikační sítě s hierarchií SDH.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SDH umožňuje pružné zajištění spolehlivého provozu celé sítě i při poruchách pomocí záložních mechanizmů.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18310140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91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SDH a optická síť SONET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SDH existuje celosvětově jediný standard mezinárodní standardizační organizace ITU-T.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Rámcová struktura synchronní digitální hierarchie se označuje zkratkou </a:t>
            </a:r>
            <a:r>
              <a:rPr lang="cs-CZ" sz="2000" dirty="0">
                <a:solidFill>
                  <a:srgbClr val="C00000"/>
                </a:solidFill>
              </a:rPr>
              <a:t>STM</a:t>
            </a:r>
            <a:r>
              <a:rPr lang="cs-CZ" sz="2000" dirty="0">
                <a:solidFill>
                  <a:srgbClr val="3C3C8C"/>
                </a:solidFill>
              </a:rPr>
              <a:t> (Synchronní Transportní Modul).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Základní (první) hierarchický stupeň SDH </a:t>
            </a:r>
            <a:r>
              <a:rPr lang="cs-CZ" sz="2000" dirty="0">
                <a:solidFill>
                  <a:srgbClr val="3C3C8C"/>
                </a:solidFill>
              </a:rPr>
              <a:t>je tvořen </a:t>
            </a:r>
            <a:r>
              <a:rPr lang="cs-CZ" sz="2000" dirty="0" smtClean="0">
                <a:solidFill>
                  <a:srgbClr val="3C3C8C"/>
                </a:solidFill>
              </a:rPr>
              <a:t>datovým tokem </a:t>
            </a:r>
            <a:r>
              <a:rPr lang="cs-CZ" sz="2000" dirty="0">
                <a:solidFill>
                  <a:srgbClr val="3C3C8C"/>
                </a:solidFill>
              </a:rPr>
              <a:t>s přenosovou rychlostí 155,52 </a:t>
            </a:r>
            <a:r>
              <a:rPr lang="cs-CZ" sz="2000" dirty="0" smtClean="0">
                <a:solidFill>
                  <a:srgbClr val="3C3C8C"/>
                </a:solidFill>
              </a:rPr>
              <a:t>Mbit/s.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něj, podobně jako u PDH, navazují hierarchické stupně vyšších řádů.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Synchronní </a:t>
            </a:r>
            <a:r>
              <a:rPr lang="cs-CZ" sz="2000" dirty="0">
                <a:solidFill>
                  <a:srgbClr val="3C3C8C"/>
                </a:solidFill>
              </a:rPr>
              <a:t>digitální hierarchie vychází z amerického standardu pro optickou přenosovou síť SONET (</a:t>
            </a:r>
            <a:r>
              <a:rPr lang="cs-CZ" sz="2000" dirty="0" err="1">
                <a:solidFill>
                  <a:srgbClr val="3C3C8C"/>
                </a:solidFill>
              </a:rPr>
              <a:t>Synchronous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Optical</a:t>
            </a:r>
            <a:r>
              <a:rPr lang="cs-CZ" sz="2000" dirty="0">
                <a:solidFill>
                  <a:srgbClr val="3C3C8C"/>
                </a:solidFill>
              </a:rPr>
              <a:t> Network).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SDH se v síti SONET </a:t>
            </a:r>
            <a:r>
              <a:rPr lang="cs-CZ" sz="2000" dirty="0" smtClean="0">
                <a:solidFill>
                  <a:srgbClr val="3C3C8C"/>
                </a:solidFill>
              </a:rPr>
              <a:t>inspirovala, ale </a:t>
            </a:r>
            <a:r>
              <a:rPr lang="cs-CZ" sz="2000" dirty="0">
                <a:solidFill>
                  <a:srgbClr val="3C3C8C"/>
                </a:solidFill>
              </a:rPr>
              <a:t>přinesla i řadu vylepšení.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Synchronní digitální hierarchie</a:t>
            </a:r>
          </a:p>
        </p:txBody>
      </p:sp>
    </p:spTree>
    <p:extLst>
      <p:ext uri="{BB962C8B-B14F-4D97-AF65-F5344CB8AC3E}">
        <p14:creationId xmlns:p14="http://schemas.microsoft.com/office/powerpoint/2010/main" val="31059723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1555</Words>
  <Application>Microsoft Office PowerPoint</Application>
  <PresentationFormat>Předvádění na obrazovce (4:3)</PresentationFormat>
  <Paragraphs>251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Mustr_prezentace_OPPA</vt:lpstr>
      <vt:lpstr>Prezentace aplikace PowerPoint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Úvod do Synchronní digitální hierarchie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2015-01-31T01:17:57Z</dcterms:created>
  <dcterms:modified xsi:type="dcterms:W3CDTF">2015-01-31T01:18:00Z</dcterms:modified>
</cp:coreProperties>
</file>