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0" r:id="rId2"/>
    <p:sldId id="302" r:id="rId3"/>
    <p:sldId id="289" r:id="rId4"/>
    <p:sldId id="290" r:id="rId5"/>
    <p:sldId id="291" r:id="rId6"/>
    <p:sldId id="292" r:id="rId7"/>
    <p:sldId id="293" r:id="rId8"/>
    <p:sldId id="295" r:id="rId9"/>
    <p:sldId id="306" r:id="rId10"/>
    <p:sldId id="303" r:id="rId11"/>
    <p:sldId id="304" r:id="rId12"/>
    <p:sldId id="296" r:id="rId13"/>
    <p:sldId id="309" r:id="rId14"/>
    <p:sldId id="298" r:id="rId15"/>
    <p:sldId id="310" r:id="rId16"/>
    <p:sldId id="311" r:id="rId17"/>
    <p:sldId id="308" r:id="rId18"/>
    <p:sldId id="294" r:id="rId19"/>
    <p:sldId id="314" r:id="rId20"/>
    <p:sldId id="313" r:id="rId21"/>
    <p:sldId id="280" r:id="rId22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3C8C"/>
    <a:srgbClr val="E8E8EE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5910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0991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6401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0670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30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930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2888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74084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71618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9643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7626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7452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760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5050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871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9042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6045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3049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Synchronní transportní moduly SDH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36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Zřetězení kontejnerů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Hierarchie </a:t>
            </a:r>
            <a:r>
              <a:rPr lang="cs-CZ" sz="2000" dirty="0">
                <a:solidFill>
                  <a:srgbClr val="3C3C8C"/>
                </a:solidFill>
              </a:rPr>
              <a:t>SDH byla navržena v návaznosti na přenosové rychlosti v hierarchii PDH.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Postupně </a:t>
            </a:r>
            <a:r>
              <a:rPr lang="cs-CZ" sz="2000" dirty="0">
                <a:solidFill>
                  <a:srgbClr val="3C3C8C"/>
                </a:solidFill>
              </a:rPr>
              <a:t>se </a:t>
            </a:r>
            <a:r>
              <a:rPr lang="cs-CZ" sz="2000" dirty="0" smtClean="0">
                <a:solidFill>
                  <a:srgbClr val="3C3C8C"/>
                </a:solidFill>
              </a:rPr>
              <a:t>však rozvíjelo </a:t>
            </a:r>
            <a:r>
              <a:rPr lang="cs-CZ" sz="2000" dirty="0">
                <a:solidFill>
                  <a:srgbClr val="3C3C8C"/>
                </a:solidFill>
              </a:rPr>
              <a:t>použití sítí SDH i pro jiné typy příspěvkových </a:t>
            </a:r>
            <a:r>
              <a:rPr lang="cs-CZ" sz="2000" dirty="0" smtClean="0">
                <a:solidFill>
                  <a:srgbClr val="3C3C8C"/>
                </a:solidFill>
              </a:rPr>
              <a:t>signálů, které mají odlišné přenosové rychlosti od signálů PDH.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Vytvářet pro každý typ příspěvkového signálu vlastní kontejner by způsobilo značnou nepřehlednost již tak dost složitého multiplexního schématu SDH.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 bylo přistoupeno k jinému řešení, kterým je postup označovaný jako </a:t>
            </a:r>
            <a:r>
              <a:rPr lang="cs-CZ" sz="2000" dirty="0" smtClean="0">
                <a:solidFill>
                  <a:srgbClr val="C00000"/>
                </a:solidFill>
              </a:rPr>
              <a:t>zřetězení kontejnerů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Concatenation</a:t>
            </a:r>
            <a:r>
              <a:rPr lang="cs-CZ" sz="2000" dirty="0">
                <a:solidFill>
                  <a:srgbClr val="3C3C8C"/>
                </a:solidFill>
              </a:rPr>
              <a:t>).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Zřetězení </a:t>
            </a:r>
            <a:r>
              <a:rPr lang="cs-CZ" sz="2000" dirty="0" smtClean="0">
                <a:solidFill>
                  <a:srgbClr val="3C3C8C"/>
                </a:solidFill>
              </a:rPr>
              <a:t>kontejnerů obecně umožňuje flexibilněji splňovat požadavky na potřebnou přenosovou kapacitu pro různé typy signálů.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18954957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Zřetězení kontejnerů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Proces zřetězení v podstatě znamená, že přenášenému signálu není dán k dispozici jediný kontejner C-</a:t>
            </a:r>
            <a:r>
              <a:rPr lang="cs-CZ" sz="2000" i="1" dirty="0" smtClean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 nebo C-</a:t>
            </a:r>
            <a:r>
              <a:rPr lang="cs-CZ" sz="2000" i="1" dirty="0" err="1" smtClean="0">
                <a:solidFill>
                  <a:srgbClr val="3C3C8C"/>
                </a:solidFill>
              </a:rPr>
              <a:t>nk</a:t>
            </a:r>
            <a:r>
              <a:rPr lang="cs-CZ" sz="2000" dirty="0" smtClean="0">
                <a:solidFill>
                  <a:srgbClr val="3C3C8C"/>
                </a:solidFill>
              </a:rPr>
              <a:t>, ale že těchto kontejnerů může být více, s následným mapováním do </a:t>
            </a:r>
            <a:r>
              <a:rPr lang="cs-CZ" sz="2000" smtClean="0">
                <a:solidFill>
                  <a:srgbClr val="3C3C8C"/>
                </a:solidFill>
              </a:rPr>
              <a:t>virtuálního kontejneru/kontejnerů </a:t>
            </a:r>
            <a:r>
              <a:rPr lang="cs-CZ" sz="2000" dirty="0" smtClean="0">
                <a:solidFill>
                  <a:srgbClr val="3C3C8C"/>
                </a:solidFill>
              </a:rPr>
              <a:t>VC.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ilustraci:</a:t>
            </a: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Signál E1 je mapován vždy do jednoho VC-12, který je dimenzován na poskytnutí přenosové kapacity přes 2 Mbit/s.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Datový tok technologie Ethernet 100Base-T vyžaduje přenosovou kapacitu rovnou 100 Mbit/s. Je zřejmé, že je neefektivní přepravovat takovýto datový tok do kontejneru C-4 s přenosovou kapacitou 149 760 kbit/s. Přenosová kapacita kontejneru C-3 je ale naproti tomu nedostatečná (48 384 kbit/s).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Řešením je poskytnutí přenosové kapacity celkem 2 kontejnerů C-3, které jsou dohromady schopny nabídnout přenosovou kapacitu skoro 100 Mbit/s a následně provést mapování do VC.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V sítí SDH bude tedy datový tok 100Base-T putovat ve dvou kontejnerech.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234419908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Zřetězení kontejnerů</a:t>
            </a:r>
          </a:p>
          <a:p>
            <a:pPr marL="0" lvl="1">
              <a:spcAft>
                <a:spcPts val="200"/>
              </a:spcAft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S </a:t>
            </a:r>
            <a:r>
              <a:rPr lang="cs-CZ" sz="2000" dirty="0">
                <a:solidFill>
                  <a:srgbClr val="C00000"/>
                </a:solidFill>
              </a:rPr>
              <a:t>využitím zřetězení </a:t>
            </a:r>
            <a:r>
              <a:rPr lang="cs-CZ" sz="2000" dirty="0">
                <a:solidFill>
                  <a:srgbClr val="3C3C8C"/>
                </a:solidFill>
              </a:rPr>
              <a:t>je síť SDH </a:t>
            </a:r>
            <a:r>
              <a:rPr lang="cs-CZ" sz="2000" dirty="0" smtClean="0">
                <a:solidFill>
                  <a:srgbClr val="3C3C8C"/>
                </a:solidFill>
              </a:rPr>
              <a:t>schopna transportovat: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signály </a:t>
            </a:r>
            <a:r>
              <a:rPr lang="cs-CZ" sz="2000" dirty="0">
                <a:solidFill>
                  <a:srgbClr val="C00000"/>
                </a:solidFill>
              </a:rPr>
              <a:t>rychlejší</a:t>
            </a:r>
            <a:r>
              <a:rPr lang="cs-CZ" sz="2000" dirty="0">
                <a:solidFill>
                  <a:srgbClr val="3C3C8C"/>
                </a:solidFill>
              </a:rPr>
              <a:t> než je signál 4. řádu </a:t>
            </a:r>
            <a:r>
              <a:rPr lang="cs-CZ" sz="2000" dirty="0" smtClean="0">
                <a:solidFill>
                  <a:srgbClr val="3C3C8C"/>
                </a:solidFill>
              </a:rPr>
              <a:t>PDH,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signály, jejichž přenosová rychlost je odlišná od jmenovité rychlosti typizovaných kontejnerů, ovšem je jejich celistvým násobkem.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Zřetězování kontejnerů je efektivním řešením situace, kdy v </a:t>
            </a:r>
            <a:r>
              <a:rPr lang="cs-CZ" sz="2000" dirty="0">
                <a:solidFill>
                  <a:srgbClr val="3C3C8C"/>
                </a:solidFill>
              </a:rPr>
              <a:t>hierarchii SDH </a:t>
            </a:r>
            <a:r>
              <a:rPr lang="cs-CZ" sz="2000" dirty="0" smtClean="0">
                <a:solidFill>
                  <a:srgbClr val="3C3C8C"/>
                </a:solidFill>
              </a:rPr>
              <a:t>neexistuje </a:t>
            </a:r>
            <a:r>
              <a:rPr lang="cs-CZ" sz="2000" dirty="0">
                <a:solidFill>
                  <a:srgbClr val="3C3C8C"/>
                </a:solidFill>
              </a:rPr>
              <a:t>kontejner pro </a:t>
            </a:r>
            <a:r>
              <a:rPr lang="cs-CZ" sz="2000" dirty="0" smtClean="0">
                <a:solidFill>
                  <a:srgbClr val="3C3C8C"/>
                </a:solidFill>
              </a:rPr>
              <a:t>signál s vyšší přenosovou rychlostí než má </a:t>
            </a:r>
            <a:r>
              <a:rPr lang="cs-CZ" sz="2000" dirty="0">
                <a:solidFill>
                  <a:srgbClr val="3C3C8C"/>
                </a:solidFill>
              </a:rPr>
              <a:t>C-4 </a:t>
            </a:r>
            <a:r>
              <a:rPr lang="cs-CZ" sz="2000" dirty="0" smtClean="0">
                <a:solidFill>
                  <a:srgbClr val="3C3C8C"/>
                </a:solidFill>
              </a:rPr>
              <a:t>s kapacitou přibližně 149 Mbit/s. Tato rychlost z pohledu dnešních nároků na přenosové požadavky v páteřních sítích je totiž velmi malá.</a:t>
            </a:r>
          </a:p>
          <a:p>
            <a:pPr marL="0" lvl="1">
              <a:spcAft>
                <a:spcPts val="200"/>
              </a:spcAft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Metody </a:t>
            </a:r>
            <a:r>
              <a:rPr lang="cs-CZ" sz="2000" dirty="0"/>
              <a:t>pro zřetězení virtuálních kontejnerů jsou dvě</a:t>
            </a:r>
            <a:r>
              <a:rPr lang="cs-CZ" sz="2000" dirty="0" smtClean="0"/>
              <a:t>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Souvislé </a:t>
            </a:r>
            <a:r>
              <a:rPr lang="cs-CZ" sz="2000" dirty="0" smtClean="0">
                <a:solidFill>
                  <a:srgbClr val="C00000"/>
                </a:solidFill>
              </a:rPr>
              <a:t>zřetězení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Virtuální zřetězení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331482770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3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Zřetězení </a:t>
            </a:r>
            <a:r>
              <a:rPr lang="cs-CZ" sz="2000" b="1" dirty="0" smtClean="0">
                <a:solidFill>
                  <a:srgbClr val="C00000"/>
                </a:solidFill>
              </a:rPr>
              <a:t>kontejnerů</a:t>
            </a:r>
            <a:r>
              <a:rPr lang="cs-CZ" sz="2000" b="1" dirty="0">
                <a:solidFill>
                  <a:srgbClr val="C00000"/>
                </a:solidFill>
              </a:rPr>
              <a:t> – </a:t>
            </a:r>
            <a:r>
              <a:rPr lang="cs-CZ" sz="2000" b="1" dirty="0" smtClean="0">
                <a:solidFill>
                  <a:srgbClr val="C00000"/>
                </a:solidFill>
              </a:rPr>
              <a:t>souvislé zřetězení</a:t>
            </a: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U </a:t>
            </a:r>
            <a:r>
              <a:rPr lang="cs-CZ" dirty="0" smtClean="0">
                <a:solidFill>
                  <a:srgbClr val="C00000"/>
                </a:solidFill>
              </a:rPr>
              <a:t>souvislého </a:t>
            </a:r>
            <a:r>
              <a:rPr lang="cs-CZ" dirty="0">
                <a:solidFill>
                  <a:srgbClr val="C00000"/>
                </a:solidFill>
              </a:rPr>
              <a:t>zřetězení </a:t>
            </a:r>
            <a:r>
              <a:rPr lang="cs-CZ" dirty="0" smtClean="0"/>
              <a:t>se zřetězený kontejner obecně </a:t>
            </a:r>
            <a:r>
              <a:rPr lang="cs-CZ" dirty="0"/>
              <a:t>označuje </a:t>
            </a:r>
            <a:r>
              <a:rPr lang="cs-CZ" dirty="0" smtClean="0"/>
              <a:t>prostřednictvím zápisu ve formátu </a:t>
            </a:r>
            <a:r>
              <a:rPr lang="cs-CZ" dirty="0" smtClean="0">
                <a:solidFill>
                  <a:srgbClr val="C00000"/>
                </a:solidFill>
              </a:rPr>
              <a:t>VC-n-</a:t>
            </a:r>
            <a:r>
              <a:rPr lang="cs-CZ" dirty="0" err="1" smtClean="0">
                <a:solidFill>
                  <a:srgbClr val="C00000"/>
                </a:solidFill>
              </a:rPr>
              <a:t>Xc</a:t>
            </a:r>
            <a:r>
              <a:rPr lang="cs-CZ" dirty="0"/>
              <a:t>, </a:t>
            </a:r>
            <a:r>
              <a:rPr lang="cs-CZ" dirty="0" smtClean="0"/>
              <a:t>kde: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 smtClean="0">
                <a:solidFill>
                  <a:srgbClr val="C00000"/>
                </a:solidFill>
              </a:rPr>
              <a:t>n</a:t>
            </a:r>
            <a:r>
              <a:rPr lang="cs-CZ" dirty="0" smtClean="0"/>
              <a:t> </a:t>
            </a:r>
            <a:r>
              <a:rPr lang="cs-CZ" dirty="0"/>
              <a:t>je řád </a:t>
            </a:r>
            <a:r>
              <a:rPr lang="cs-CZ" dirty="0" smtClean="0"/>
              <a:t>zřetězovaného virtuálního kontejneru</a:t>
            </a:r>
            <a:r>
              <a:rPr lang="cs-CZ" dirty="0"/>
              <a:t>, </a:t>
            </a:r>
            <a:endParaRPr lang="cs-CZ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 smtClean="0">
                <a:solidFill>
                  <a:srgbClr val="C00000"/>
                </a:solidFill>
              </a:rPr>
              <a:t>X</a:t>
            </a:r>
            <a:r>
              <a:rPr lang="cs-CZ" dirty="0" smtClean="0"/>
              <a:t> </a:t>
            </a:r>
            <a:r>
              <a:rPr lang="cs-CZ" dirty="0"/>
              <a:t>počet zřetězených kontejnerů </a:t>
            </a:r>
            <a:endParaRPr lang="cs-CZ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 smtClean="0">
                <a:solidFill>
                  <a:srgbClr val="C00000"/>
                </a:solidFill>
              </a:rPr>
              <a:t>c</a:t>
            </a:r>
            <a:r>
              <a:rPr lang="cs-CZ" dirty="0" smtClean="0"/>
              <a:t> </a:t>
            </a:r>
            <a:r>
              <a:rPr lang="cs-CZ" dirty="0"/>
              <a:t>znamená </a:t>
            </a:r>
            <a:r>
              <a:rPr lang="cs-CZ" dirty="0" err="1" smtClean="0">
                <a:solidFill>
                  <a:srgbClr val="C00000"/>
                </a:solidFill>
              </a:rPr>
              <a:t>Contiguous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dirty="0"/>
              <a:t>– </a:t>
            </a:r>
            <a:r>
              <a:rPr lang="cs-CZ" dirty="0" smtClean="0"/>
              <a:t>tedy souvislé </a:t>
            </a:r>
            <a:r>
              <a:rPr lang="cs-CZ" dirty="0"/>
              <a:t>zřetězení. </a:t>
            </a:r>
            <a:endParaRPr lang="cs-CZ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Při </a:t>
            </a:r>
            <a:r>
              <a:rPr lang="cs-CZ" dirty="0"/>
              <a:t>tomto typu </a:t>
            </a:r>
            <a:r>
              <a:rPr lang="cs-CZ" dirty="0" smtClean="0"/>
              <a:t>řetězení mají zřetězené </a:t>
            </a:r>
            <a:r>
              <a:rPr lang="cs-CZ" dirty="0"/>
              <a:t>kontejnery </a:t>
            </a:r>
            <a:r>
              <a:rPr lang="cs-CZ" dirty="0" smtClean="0">
                <a:solidFill>
                  <a:srgbClr val="C00000"/>
                </a:solidFill>
              </a:rPr>
              <a:t>jediné společné záhlaví </a:t>
            </a:r>
            <a:r>
              <a:rPr lang="cs-CZ" dirty="0">
                <a:solidFill>
                  <a:srgbClr val="C00000"/>
                </a:solidFill>
              </a:rPr>
              <a:t>cesty POH</a:t>
            </a:r>
            <a:r>
              <a:rPr lang="cs-CZ" dirty="0"/>
              <a:t> </a:t>
            </a:r>
            <a:r>
              <a:rPr lang="cs-CZ" dirty="0" smtClean="0"/>
              <a:t>(tedy jen jedny společné údaje vztahující se k bodu vzniku).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Zřetězené kontejnery jsou prokládáním po bajtech řazeny </a:t>
            </a:r>
            <a:r>
              <a:rPr lang="cs-CZ" dirty="0"/>
              <a:t>přímo za sebe. </a:t>
            </a:r>
            <a:endParaRPr lang="cs-CZ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Výhodou</a:t>
            </a:r>
            <a:r>
              <a:rPr lang="cs-CZ" dirty="0" smtClean="0"/>
              <a:t> tohoto zřetězení je fakt, že zřetězený kontejner je sítí transportován jako jeden celek. Není nutné dohlížet na pořadí při příjmu a případné diference ve zpoždění při přenosu.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Nevýhodou</a:t>
            </a:r>
            <a:r>
              <a:rPr lang="cs-CZ" dirty="0" smtClean="0"/>
              <a:t> je, že díky bajtovému prokládání je nutné s takto vytvořeným zřetězeným kontejnerem </a:t>
            </a:r>
            <a:r>
              <a:rPr lang="cs-CZ" dirty="0" smtClean="0">
                <a:solidFill>
                  <a:srgbClr val="C00000"/>
                </a:solidFill>
              </a:rPr>
              <a:t>zacházet jako s jedním celkem</a:t>
            </a:r>
            <a:r>
              <a:rPr lang="cs-CZ" dirty="0" smtClean="0"/>
              <a:t>. Což má například odlišné nároky na spojovací pole síťového prvku (pracuje je s tokem 4xVC-n).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139913316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Přímá spojnice se šipkou 18"/>
          <p:cNvCxnSpPr/>
          <p:nvPr/>
        </p:nvCxnSpPr>
        <p:spPr>
          <a:xfrm flipH="1" flipV="1">
            <a:off x="6842129" y="2272195"/>
            <a:ext cx="1941922" cy="51906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Zřetězení </a:t>
            </a:r>
            <a:r>
              <a:rPr lang="cs-CZ" sz="2000" b="1" dirty="0" smtClean="0">
                <a:solidFill>
                  <a:srgbClr val="C00000"/>
                </a:solidFill>
              </a:rPr>
              <a:t>kontejnerů</a:t>
            </a:r>
            <a:r>
              <a:rPr lang="cs-CZ" sz="2000" b="1" dirty="0">
                <a:solidFill>
                  <a:srgbClr val="C00000"/>
                </a:solidFill>
              </a:rPr>
              <a:t> – </a:t>
            </a:r>
            <a:r>
              <a:rPr lang="cs-CZ" sz="2000" b="1" dirty="0" smtClean="0">
                <a:solidFill>
                  <a:srgbClr val="C00000"/>
                </a:solidFill>
              </a:rPr>
              <a:t>souvislé zřetězení X </a:t>
            </a:r>
            <a:r>
              <a:rPr lang="cs-CZ" sz="20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</a:t>
            </a:r>
            <a:r>
              <a:rPr lang="cs-CZ" sz="2000" b="1" dirty="0" smtClean="0">
                <a:solidFill>
                  <a:srgbClr val="C00000"/>
                </a:solidFill>
              </a:rPr>
              <a:t> VC-4 do VC-4-Xc</a:t>
            </a: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  <p:grpSp>
        <p:nvGrpSpPr>
          <p:cNvPr id="74" name="Skupina 73"/>
          <p:cNvGrpSpPr/>
          <p:nvPr/>
        </p:nvGrpSpPr>
        <p:grpSpPr>
          <a:xfrm>
            <a:off x="593252" y="2265907"/>
            <a:ext cx="6275560" cy="1879833"/>
            <a:chOff x="780753" y="2044003"/>
            <a:chExt cx="6275560" cy="1879833"/>
          </a:xfrm>
          <a:solidFill>
            <a:schemeClr val="bg1">
              <a:lumMod val="85000"/>
            </a:schemeClr>
          </a:solidFill>
        </p:grpSpPr>
        <p:sp>
          <p:nvSpPr>
            <p:cNvPr id="76" name="Obdélník 75"/>
            <p:cNvSpPr/>
            <p:nvPr/>
          </p:nvSpPr>
          <p:spPr>
            <a:xfrm>
              <a:off x="784541" y="2044004"/>
              <a:ext cx="6271772" cy="1879832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                                                      </a:t>
              </a:r>
              <a:r>
                <a:rPr lang="en-US" b="1" dirty="0" smtClean="0">
                  <a:solidFill>
                    <a:srgbClr val="000000"/>
                  </a:solidFill>
                </a:rPr>
                <a:t>                  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  <p:sp>
          <p:nvSpPr>
            <p:cNvPr id="77" name="Obdélník 76"/>
            <p:cNvSpPr/>
            <p:nvPr/>
          </p:nvSpPr>
          <p:spPr>
            <a:xfrm>
              <a:off x="784541" y="2559115"/>
              <a:ext cx="1306333" cy="38735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PTR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78" name="Obdélník 77"/>
            <p:cNvSpPr/>
            <p:nvPr/>
          </p:nvSpPr>
          <p:spPr>
            <a:xfrm>
              <a:off x="780753" y="2044003"/>
              <a:ext cx="1310120" cy="515111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RSOH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79" name="Obdélník 78"/>
            <p:cNvSpPr/>
            <p:nvPr/>
          </p:nvSpPr>
          <p:spPr>
            <a:xfrm>
              <a:off x="784541" y="2946465"/>
              <a:ext cx="1306333" cy="9773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MSOH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75" name="TextovéPole 74"/>
          <p:cNvSpPr txBox="1"/>
          <p:nvPr/>
        </p:nvSpPr>
        <p:spPr>
          <a:xfrm>
            <a:off x="3708248" y="2395870"/>
            <a:ext cx="1580765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VC-</a:t>
            </a:r>
            <a:r>
              <a:rPr lang="cs-CZ" b="1" dirty="0" smtClean="0">
                <a:solidFill>
                  <a:srgbClr val="000000"/>
                </a:solidFill>
              </a:rPr>
              <a:t>4-Xc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47" name="Obdélník 46"/>
          <p:cNvSpPr/>
          <p:nvPr/>
        </p:nvSpPr>
        <p:spPr>
          <a:xfrm>
            <a:off x="2295745" y="2791487"/>
            <a:ext cx="6499031" cy="18798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                                                      </a:t>
            </a:r>
            <a:r>
              <a:rPr lang="en-US" b="1" dirty="0" smtClean="0">
                <a:solidFill>
                  <a:srgbClr val="000000"/>
                </a:solidFill>
              </a:rPr>
              <a:t>                  </a:t>
            </a:r>
            <a:r>
              <a:rPr lang="cs-CZ" b="1" dirty="0" smtClean="0">
                <a:solidFill>
                  <a:srgbClr val="000000"/>
                </a:solidFill>
              </a:rPr>
              <a:t>C-4-Xc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48" name="Obdélník 47"/>
          <p:cNvSpPr/>
          <p:nvPr/>
        </p:nvSpPr>
        <p:spPr>
          <a:xfrm rot="16200000">
            <a:off x="1549504" y="3537728"/>
            <a:ext cx="1879832" cy="387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záhlaví POH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9" name="Obdélník 48"/>
          <p:cNvSpPr/>
          <p:nvPr/>
        </p:nvSpPr>
        <p:spPr>
          <a:xfrm rot="16200000">
            <a:off x="2198642" y="3275940"/>
            <a:ext cx="1879832" cy="9109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neužitečná výplň (namísto záhlaví POH ostatních VC)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0" name="Obdélník 49"/>
          <p:cNvSpPr/>
          <p:nvPr/>
        </p:nvSpPr>
        <p:spPr>
          <a:xfrm rot="16200000">
            <a:off x="2847780" y="3537728"/>
            <a:ext cx="1879832" cy="387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1" name="Obdélník 50"/>
          <p:cNvSpPr/>
          <p:nvPr/>
        </p:nvSpPr>
        <p:spPr>
          <a:xfrm rot="16200000">
            <a:off x="3235130" y="3538429"/>
            <a:ext cx="1879832" cy="3873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2" name="Obdélník 51"/>
          <p:cNvSpPr/>
          <p:nvPr/>
        </p:nvSpPr>
        <p:spPr>
          <a:xfrm rot="16200000">
            <a:off x="3622481" y="3537728"/>
            <a:ext cx="1879832" cy="3873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3" name="Obdélník 52"/>
          <p:cNvSpPr/>
          <p:nvPr/>
        </p:nvSpPr>
        <p:spPr>
          <a:xfrm rot="16200000">
            <a:off x="4009833" y="3538429"/>
            <a:ext cx="1879832" cy="3873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 rot="16200000">
            <a:off x="4803586" y="3537728"/>
            <a:ext cx="1879832" cy="3873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5" name="Obdélník 54"/>
          <p:cNvSpPr/>
          <p:nvPr/>
        </p:nvSpPr>
        <p:spPr>
          <a:xfrm rot="16200000">
            <a:off x="5190097" y="3537955"/>
            <a:ext cx="1879832" cy="387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7" name="Obdélník 56"/>
          <p:cNvSpPr/>
          <p:nvPr/>
        </p:nvSpPr>
        <p:spPr>
          <a:xfrm rot="16200000">
            <a:off x="5577483" y="3537503"/>
            <a:ext cx="1879832" cy="3873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data C-4 č. 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grpSp>
        <p:nvGrpSpPr>
          <p:cNvPr id="59" name="Skupina 58"/>
          <p:cNvGrpSpPr/>
          <p:nvPr/>
        </p:nvGrpSpPr>
        <p:grpSpPr>
          <a:xfrm>
            <a:off x="2676732" y="4668712"/>
            <a:ext cx="917290" cy="358755"/>
            <a:chOff x="1260761" y="5413709"/>
            <a:chExt cx="917290" cy="358755"/>
          </a:xfrm>
          <a:noFill/>
        </p:grpSpPr>
        <p:cxnSp>
          <p:nvCxnSpPr>
            <p:cNvPr id="70" name="Přímá spojnice 69"/>
            <p:cNvCxnSpPr/>
            <p:nvPr/>
          </p:nvCxnSpPr>
          <p:spPr>
            <a:xfrm>
              <a:off x="1263936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Přímá spojnice 70"/>
            <p:cNvCxnSpPr/>
            <p:nvPr/>
          </p:nvCxnSpPr>
          <p:spPr>
            <a:xfrm>
              <a:off x="2178050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Přímá spojnice 71"/>
            <p:cNvCxnSpPr/>
            <p:nvPr/>
          </p:nvCxnSpPr>
          <p:spPr>
            <a:xfrm flipH="1">
              <a:off x="1260761" y="5705789"/>
              <a:ext cx="917290" cy="0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ovéPole 72"/>
            <p:cNvSpPr txBox="1"/>
            <p:nvPr/>
          </p:nvSpPr>
          <p:spPr>
            <a:xfrm>
              <a:off x="1461161" y="5471279"/>
              <a:ext cx="598241" cy="246221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X-1 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[B]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0" name="Skupina 59"/>
          <p:cNvGrpSpPr/>
          <p:nvPr/>
        </p:nvGrpSpPr>
        <p:grpSpPr>
          <a:xfrm>
            <a:off x="2284497" y="4668712"/>
            <a:ext cx="470000" cy="358755"/>
            <a:chOff x="1243433" y="5413709"/>
            <a:chExt cx="1112128" cy="358755"/>
          </a:xfrm>
          <a:noFill/>
        </p:grpSpPr>
        <p:cxnSp>
          <p:nvCxnSpPr>
            <p:cNvPr id="66" name="Přímá spojnice 65"/>
            <p:cNvCxnSpPr/>
            <p:nvPr/>
          </p:nvCxnSpPr>
          <p:spPr>
            <a:xfrm>
              <a:off x="1263936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Přímá spojnice 66"/>
            <p:cNvCxnSpPr/>
            <p:nvPr/>
          </p:nvCxnSpPr>
          <p:spPr>
            <a:xfrm>
              <a:off x="2178050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Přímá spojnice 67"/>
            <p:cNvCxnSpPr/>
            <p:nvPr/>
          </p:nvCxnSpPr>
          <p:spPr>
            <a:xfrm flipH="1">
              <a:off x="1260761" y="5705789"/>
              <a:ext cx="917290" cy="0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ovéPole 68"/>
            <p:cNvSpPr txBox="1"/>
            <p:nvPr/>
          </p:nvSpPr>
          <p:spPr>
            <a:xfrm>
              <a:off x="1243433" y="5464459"/>
              <a:ext cx="1112128" cy="246221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1 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[B]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1" name="Skupina 60"/>
          <p:cNvGrpSpPr/>
          <p:nvPr/>
        </p:nvGrpSpPr>
        <p:grpSpPr>
          <a:xfrm>
            <a:off x="3572696" y="4668712"/>
            <a:ext cx="5222082" cy="358755"/>
            <a:chOff x="1260761" y="5413709"/>
            <a:chExt cx="917290" cy="358755"/>
          </a:xfrm>
          <a:solidFill>
            <a:schemeClr val="bg1"/>
          </a:solidFill>
        </p:grpSpPr>
        <p:cxnSp>
          <p:nvCxnSpPr>
            <p:cNvPr id="62" name="Přímá spojnice 61"/>
            <p:cNvCxnSpPr/>
            <p:nvPr/>
          </p:nvCxnSpPr>
          <p:spPr>
            <a:xfrm>
              <a:off x="1263936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Přímá spojnice 62"/>
            <p:cNvCxnSpPr/>
            <p:nvPr/>
          </p:nvCxnSpPr>
          <p:spPr>
            <a:xfrm>
              <a:off x="2178050" y="5413709"/>
              <a:ext cx="0" cy="3587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Přímá spojnice 63"/>
            <p:cNvCxnSpPr/>
            <p:nvPr/>
          </p:nvCxnSpPr>
          <p:spPr>
            <a:xfrm flipH="1">
              <a:off x="1260761" y="5705789"/>
              <a:ext cx="917290" cy="0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ovéPole 64"/>
            <p:cNvSpPr txBox="1"/>
            <p:nvPr/>
          </p:nvSpPr>
          <p:spPr>
            <a:xfrm>
              <a:off x="1677068" y="5473022"/>
              <a:ext cx="147040" cy="2462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X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 </a:t>
              </a:r>
              <a:r>
                <a:rPr lang="en-US" sz="1000" b="1" dirty="0">
                  <a:solidFill>
                    <a:srgbClr val="000000"/>
                  </a:solidFill>
                  <a:sym typeface="Symbol" panose="05050102010706020507" pitchFamily="18" charset="2"/>
                </a:rPr>
                <a:t>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 260 [B]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1" name="Přímá spojnice se šipkou 10"/>
          <p:cNvCxnSpPr/>
          <p:nvPr/>
        </p:nvCxnSpPr>
        <p:spPr>
          <a:xfrm flipV="1">
            <a:off x="1984095" y="4317380"/>
            <a:ext cx="1765673" cy="924090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>
            <a:stCxn id="22" idx="0"/>
          </p:cNvCxnSpPr>
          <p:nvPr/>
        </p:nvCxnSpPr>
        <p:spPr>
          <a:xfrm flipH="1" flipV="1">
            <a:off x="4567859" y="4317380"/>
            <a:ext cx="249753" cy="924089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>
            <a:stCxn id="21" idx="0"/>
          </p:cNvCxnSpPr>
          <p:nvPr/>
        </p:nvCxnSpPr>
        <p:spPr>
          <a:xfrm flipV="1">
            <a:off x="3273198" y="4317380"/>
            <a:ext cx="891833" cy="924089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>
            <a:stCxn id="23" idx="0"/>
          </p:cNvCxnSpPr>
          <p:nvPr/>
        </p:nvCxnSpPr>
        <p:spPr>
          <a:xfrm flipH="1" flipV="1">
            <a:off x="4917988" y="4317380"/>
            <a:ext cx="1461182" cy="924089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stCxn id="37" idx="0"/>
          </p:cNvCxnSpPr>
          <p:nvPr/>
        </p:nvCxnSpPr>
        <p:spPr>
          <a:xfrm flipH="1" flipV="1">
            <a:off x="5759019" y="4319980"/>
            <a:ext cx="2544201" cy="921489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Skupina 16"/>
          <p:cNvGrpSpPr/>
          <p:nvPr/>
        </p:nvGrpSpPr>
        <p:grpSpPr>
          <a:xfrm>
            <a:off x="1056145" y="5241469"/>
            <a:ext cx="7902570" cy="957381"/>
            <a:chOff x="436646" y="1866782"/>
            <a:chExt cx="7902570" cy="957381"/>
          </a:xfrm>
        </p:grpSpPr>
        <p:sp>
          <p:nvSpPr>
            <p:cNvPr id="20" name="Obdélník 19"/>
            <p:cNvSpPr/>
            <p:nvPr/>
          </p:nvSpPr>
          <p:spPr>
            <a:xfrm>
              <a:off x="436646" y="1866782"/>
              <a:ext cx="1310989" cy="59862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C-4</a:t>
              </a:r>
            </a:p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č.1 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  <p:sp>
          <p:nvSpPr>
            <p:cNvPr id="21" name="Obdélník 20"/>
            <p:cNvSpPr/>
            <p:nvPr/>
          </p:nvSpPr>
          <p:spPr>
            <a:xfrm>
              <a:off x="1998204" y="1866782"/>
              <a:ext cx="1310989" cy="59862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C-4</a:t>
              </a:r>
            </a:p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č.2 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  <p:sp>
          <p:nvSpPr>
            <p:cNvPr id="22" name="Obdélník 21"/>
            <p:cNvSpPr/>
            <p:nvPr/>
          </p:nvSpPr>
          <p:spPr>
            <a:xfrm>
              <a:off x="3542618" y="1866782"/>
              <a:ext cx="1310989" cy="59862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C-4</a:t>
              </a:r>
            </a:p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č.3 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  <p:sp>
          <p:nvSpPr>
            <p:cNvPr id="23" name="Obdélník 22"/>
            <p:cNvSpPr/>
            <p:nvPr/>
          </p:nvSpPr>
          <p:spPr>
            <a:xfrm>
              <a:off x="5104176" y="1866782"/>
              <a:ext cx="1310989" cy="59862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C-4</a:t>
              </a:r>
            </a:p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č.4 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  <p:cxnSp>
          <p:nvCxnSpPr>
            <p:cNvPr id="24" name="Přímá spojnice 23"/>
            <p:cNvCxnSpPr/>
            <p:nvPr/>
          </p:nvCxnSpPr>
          <p:spPr>
            <a:xfrm>
              <a:off x="436646" y="24654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nice 24"/>
            <p:cNvCxnSpPr/>
            <p:nvPr/>
          </p:nvCxnSpPr>
          <p:spPr>
            <a:xfrm>
              <a:off x="1747635" y="24654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nice 25"/>
            <p:cNvCxnSpPr/>
            <p:nvPr/>
          </p:nvCxnSpPr>
          <p:spPr>
            <a:xfrm flipH="1">
              <a:off x="436646" y="2757488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ovéPole 26"/>
            <p:cNvSpPr txBox="1"/>
            <p:nvPr/>
          </p:nvSpPr>
          <p:spPr>
            <a:xfrm>
              <a:off x="848108" y="2555740"/>
              <a:ext cx="524503" cy="2462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  <p:grpSp>
          <p:nvGrpSpPr>
            <p:cNvPr id="28" name="Skupina 27"/>
            <p:cNvGrpSpPr/>
            <p:nvPr/>
          </p:nvGrpSpPr>
          <p:grpSpPr>
            <a:xfrm>
              <a:off x="1998204" y="2465408"/>
              <a:ext cx="1310990" cy="358755"/>
              <a:chOff x="1503446" y="2617808"/>
              <a:chExt cx="1310990" cy="358755"/>
            </a:xfrm>
          </p:grpSpPr>
          <p:cxnSp>
            <p:nvCxnSpPr>
              <p:cNvPr id="43" name="Přímá spojnice 42"/>
              <p:cNvCxnSpPr/>
              <p:nvPr/>
            </p:nvCxnSpPr>
            <p:spPr>
              <a:xfrm>
                <a:off x="1503446" y="2617808"/>
                <a:ext cx="0" cy="358755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Přímá spojnice 43"/>
              <p:cNvCxnSpPr/>
              <p:nvPr/>
            </p:nvCxnSpPr>
            <p:spPr>
              <a:xfrm>
                <a:off x="2814435" y="2617808"/>
                <a:ext cx="0" cy="358755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Přímá spojnice 44"/>
              <p:cNvCxnSpPr/>
              <p:nvPr/>
            </p:nvCxnSpPr>
            <p:spPr>
              <a:xfrm flipH="1">
                <a:off x="1503446" y="2909888"/>
                <a:ext cx="131099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  <a:headEnd type="triangle" w="sm" len="med"/>
                <a:tailEnd type="triangle" w="sm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ovéPole 45"/>
              <p:cNvSpPr txBox="1"/>
              <p:nvPr/>
            </p:nvSpPr>
            <p:spPr>
              <a:xfrm>
                <a:off x="1914908" y="2708140"/>
                <a:ext cx="524503" cy="246221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cs-CZ" sz="1000" b="1" dirty="0" smtClean="0">
                    <a:solidFill>
                      <a:srgbClr val="000000"/>
                    </a:solidFill>
                  </a:rPr>
                  <a:t>260 B</a:t>
                </a:r>
                <a:endParaRPr lang="cs-CZ" sz="1000" b="1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29" name="Přímá spojnice 28"/>
            <p:cNvCxnSpPr/>
            <p:nvPr/>
          </p:nvCxnSpPr>
          <p:spPr>
            <a:xfrm>
              <a:off x="3542618" y="2461666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nice 29"/>
            <p:cNvCxnSpPr/>
            <p:nvPr/>
          </p:nvCxnSpPr>
          <p:spPr>
            <a:xfrm>
              <a:off x="4853607" y="2461666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nice 30"/>
            <p:cNvCxnSpPr/>
            <p:nvPr/>
          </p:nvCxnSpPr>
          <p:spPr>
            <a:xfrm flipH="1">
              <a:off x="3542618" y="2753746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ovéPole 31"/>
            <p:cNvSpPr txBox="1"/>
            <p:nvPr/>
          </p:nvSpPr>
          <p:spPr>
            <a:xfrm>
              <a:off x="3954080" y="2551998"/>
              <a:ext cx="524503" cy="2462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33" name="Přímá spojnice 32"/>
            <p:cNvCxnSpPr/>
            <p:nvPr/>
          </p:nvCxnSpPr>
          <p:spPr>
            <a:xfrm>
              <a:off x="5104176" y="2461666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Přímá spojnice 33"/>
            <p:cNvCxnSpPr/>
            <p:nvPr/>
          </p:nvCxnSpPr>
          <p:spPr>
            <a:xfrm>
              <a:off x="6415165" y="2461666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Přímá spojnice 34"/>
            <p:cNvCxnSpPr/>
            <p:nvPr/>
          </p:nvCxnSpPr>
          <p:spPr>
            <a:xfrm flipH="1">
              <a:off x="5104176" y="2753746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ovéPole 35"/>
            <p:cNvSpPr txBox="1"/>
            <p:nvPr/>
          </p:nvSpPr>
          <p:spPr>
            <a:xfrm>
              <a:off x="5515638" y="2551998"/>
              <a:ext cx="524503" cy="2462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  <p:sp>
          <p:nvSpPr>
            <p:cNvPr id="37" name="Obdélník 36"/>
            <p:cNvSpPr/>
            <p:nvPr/>
          </p:nvSpPr>
          <p:spPr>
            <a:xfrm>
              <a:off x="7028226" y="1866782"/>
              <a:ext cx="1310989" cy="59862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b="1" dirty="0" smtClean="0">
                  <a:solidFill>
                    <a:srgbClr val="000000"/>
                  </a:solidFill>
                </a:rPr>
                <a:t>C-4</a:t>
              </a:r>
            </a:p>
            <a:p>
              <a:pPr algn="ctr"/>
              <a:r>
                <a:rPr lang="cs-CZ" b="1" dirty="0" err="1" smtClean="0">
                  <a:solidFill>
                    <a:srgbClr val="000000"/>
                  </a:solidFill>
                </a:rPr>
                <a:t>č.X</a:t>
              </a:r>
              <a:r>
                <a:rPr lang="cs-CZ" b="1" dirty="0" smtClean="0">
                  <a:solidFill>
                    <a:srgbClr val="000000"/>
                  </a:solidFill>
                </a:rPr>
                <a:t> 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  <p:cxnSp>
          <p:nvCxnSpPr>
            <p:cNvPr id="38" name="Přímá spojnice 37"/>
            <p:cNvCxnSpPr/>
            <p:nvPr/>
          </p:nvCxnSpPr>
          <p:spPr>
            <a:xfrm>
              <a:off x="7028226" y="2461666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Přímá spojnice 38"/>
            <p:cNvCxnSpPr/>
            <p:nvPr/>
          </p:nvCxnSpPr>
          <p:spPr>
            <a:xfrm>
              <a:off x="8339215" y="2461666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Přímá spojnice 39"/>
            <p:cNvCxnSpPr/>
            <p:nvPr/>
          </p:nvCxnSpPr>
          <p:spPr>
            <a:xfrm flipH="1">
              <a:off x="7028226" y="2753746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ovéPole 40"/>
            <p:cNvSpPr txBox="1"/>
            <p:nvPr/>
          </p:nvSpPr>
          <p:spPr>
            <a:xfrm>
              <a:off x="7439688" y="2551998"/>
              <a:ext cx="524503" cy="2462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42" name="Přímá spojnice 41"/>
            <p:cNvCxnSpPr/>
            <p:nvPr/>
          </p:nvCxnSpPr>
          <p:spPr>
            <a:xfrm>
              <a:off x="6543675" y="2381250"/>
              <a:ext cx="384175" cy="0"/>
            </a:xfrm>
            <a:prstGeom prst="line">
              <a:avLst/>
            </a:prstGeom>
            <a:ln w="25400">
              <a:solidFill>
                <a:srgbClr val="0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Přímá spojnice se šipkou 17"/>
          <p:cNvCxnSpPr/>
          <p:nvPr/>
        </p:nvCxnSpPr>
        <p:spPr>
          <a:xfrm flipH="1" flipV="1">
            <a:off x="1923303" y="2286772"/>
            <a:ext cx="372442" cy="504014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ovéPole 81"/>
          <p:cNvSpPr txBox="1"/>
          <p:nvPr/>
        </p:nvSpPr>
        <p:spPr>
          <a:xfrm>
            <a:off x="3295459" y="1675025"/>
            <a:ext cx="330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0000"/>
                </a:solidFill>
              </a:rPr>
              <a:t>STM-N </a:t>
            </a:r>
            <a:r>
              <a:rPr lang="cs-CZ" sz="1200" dirty="0" smtClean="0">
                <a:solidFill>
                  <a:srgbClr val="000000"/>
                </a:solidFill>
              </a:rPr>
              <a:t>(přičemž N=X)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" name="Pravá složená závorka 1"/>
          <p:cNvSpPr/>
          <p:nvPr/>
        </p:nvSpPr>
        <p:spPr>
          <a:xfrm rot="16200000">
            <a:off x="3634513" y="-1045129"/>
            <a:ext cx="185905" cy="6275563"/>
          </a:xfrm>
          <a:prstGeom prst="rightBrac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7"/>
          <p:cNvCxnSpPr/>
          <p:nvPr/>
        </p:nvCxnSpPr>
        <p:spPr>
          <a:xfrm>
            <a:off x="5198269" y="4036741"/>
            <a:ext cx="274838" cy="0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Přímá spojnice 82"/>
          <p:cNvCxnSpPr/>
          <p:nvPr/>
        </p:nvCxnSpPr>
        <p:spPr>
          <a:xfrm>
            <a:off x="6888336" y="4036741"/>
            <a:ext cx="598314" cy="0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Přímá spojnice 79"/>
          <p:cNvCxnSpPr/>
          <p:nvPr/>
        </p:nvCxnSpPr>
        <p:spPr>
          <a:xfrm>
            <a:off x="718146" y="5231945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Přímá spojnice 80"/>
          <p:cNvCxnSpPr/>
          <p:nvPr/>
        </p:nvCxnSpPr>
        <p:spPr>
          <a:xfrm flipV="1">
            <a:off x="818006" y="5241470"/>
            <a:ext cx="0" cy="594883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ovéPole 83"/>
          <p:cNvSpPr txBox="1"/>
          <p:nvPr/>
        </p:nvSpPr>
        <p:spPr>
          <a:xfrm rot="16200000">
            <a:off x="450837" y="5362227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85" name="Přímá spojnice 84"/>
          <p:cNvCxnSpPr/>
          <p:nvPr/>
        </p:nvCxnSpPr>
        <p:spPr>
          <a:xfrm>
            <a:off x="718146" y="5842815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ovéPole 85"/>
          <p:cNvSpPr txBox="1"/>
          <p:nvPr/>
        </p:nvSpPr>
        <p:spPr>
          <a:xfrm rot="16200000">
            <a:off x="8659110" y="3533943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87" name="Přímá spojnice 86"/>
          <p:cNvCxnSpPr/>
          <p:nvPr/>
        </p:nvCxnSpPr>
        <p:spPr>
          <a:xfrm flipV="1">
            <a:off x="9007013" y="2790545"/>
            <a:ext cx="0" cy="1881475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Skupina 87"/>
          <p:cNvGrpSpPr/>
          <p:nvPr/>
        </p:nvGrpSpPr>
        <p:grpSpPr>
          <a:xfrm>
            <a:off x="8788091" y="2790545"/>
            <a:ext cx="265300" cy="1877940"/>
            <a:chOff x="8788091" y="2781019"/>
            <a:chExt cx="361354" cy="610870"/>
          </a:xfrm>
        </p:grpSpPr>
        <p:cxnSp>
          <p:nvCxnSpPr>
            <p:cNvPr id="89" name="Přímá spojnice 88"/>
            <p:cNvCxnSpPr/>
            <p:nvPr/>
          </p:nvCxnSpPr>
          <p:spPr>
            <a:xfrm>
              <a:off x="8788091" y="2781019"/>
              <a:ext cx="361354" cy="0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Přímá spojnice 89"/>
            <p:cNvCxnSpPr/>
            <p:nvPr/>
          </p:nvCxnSpPr>
          <p:spPr>
            <a:xfrm>
              <a:off x="8788091" y="3391889"/>
              <a:ext cx="361354" cy="0"/>
            </a:xfrm>
            <a:prstGeom prst="line">
              <a:avLst/>
            </a:prstGeom>
            <a:ln w="12700"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41987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96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Zřetězení </a:t>
            </a:r>
            <a:r>
              <a:rPr lang="cs-CZ" sz="2000" b="1" dirty="0" smtClean="0">
                <a:solidFill>
                  <a:srgbClr val="C00000"/>
                </a:solidFill>
              </a:rPr>
              <a:t>kontejnerů</a:t>
            </a:r>
            <a:r>
              <a:rPr lang="cs-CZ" sz="2000" b="1" dirty="0">
                <a:solidFill>
                  <a:srgbClr val="C00000"/>
                </a:solidFill>
              </a:rPr>
              <a:t> – virtuální zřetězení</a:t>
            </a:r>
          </a:p>
          <a:p>
            <a:pPr marL="0" lvl="1">
              <a:spcAft>
                <a:spcPts val="200"/>
              </a:spcAft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Virtuálně zřetězený kontejner je označován jako </a:t>
            </a:r>
            <a:r>
              <a:rPr lang="cs-CZ" sz="2000" dirty="0" smtClean="0">
                <a:solidFill>
                  <a:srgbClr val="C00000"/>
                </a:solidFill>
              </a:rPr>
              <a:t>VC-n-</a:t>
            </a:r>
            <a:r>
              <a:rPr lang="cs-CZ" sz="2000" dirty="0" err="1" smtClean="0">
                <a:solidFill>
                  <a:srgbClr val="C00000"/>
                </a:solidFill>
              </a:rPr>
              <a:t>Xv</a:t>
            </a:r>
            <a:r>
              <a:rPr lang="cs-CZ" sz="2000" dirty="0" smtClean="0"/>
              <a:t>, kde: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>
                <a:solidFill>
                  <a:srgbClr val="C00000"/>
                </a:solidFill>
              </a:rPr>
              <a:t>n</a:t>
            </a:r>
            <a:r>
              <a:rPr lang="cs-CZ" dirty="0"/>
              <a:t> je řád zřetězovaného virtuálního kontejneru,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>
                <a:solidFill>
                  <a:srgbClr val="C00000"/>
                </a:solidFill>
              </a:rPr>
              <a:t>X</a:t>
            </a:r>
            <a:r>
              <a:rPr lang="cs-CZ" dirty="0"/>
              <a:t> počet zřetězených kontejnerů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i="1" dirty="0" smtClean="0">
                <a:solidFill>
                  <a:srgbClr val="C00000"/>
                </a:solidFill>
              </a:rPr>
              <a:t>v</a:t>
            </a:r>
            <a:r>
              <a:rPr lang="cs-CZ" dirty="0" smtClean="0"/>
              <a:t> </a:t>
            </a:r>
            <a:r>
              <a:rPr lang="cs-CZ" dirty="0"/>
              <a:t>znamená </a:t>
            </a:r>
            <a:r>
              <a:rPr lang="cs-CZ" dirty="0" smtClean="0">
                <a:solidFill>
                  <a:srgbClr val="C00000"/>
                </a:solidFill>
              </a:rPr>
              <a:t>Virtual</a:t>
            </a:r>
            <a:r>
              <a:rPr lang="cs-CZ" dirty="0" smtClean="0"/>
              <a:t> </a:t>
            </a:r>
            <a:r>
              <a:rPr lang="cs-CZ" dirty="0"/>
              <a:t>– tedy </a:t>
            </a:r>
            <a:r>
              <a:rPr lang="cs-CZ" dirty="0" smtClean="0"/>
              <a:t>virtuální </a:t>
            </a:r>
            <a:r>
              <a:rPr lang="cs-CZ" dirty="0"/>
              <a:t>zřetězení.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tomto typu zřetězení, má každý zřetězený virtuální kontejner své vlastní kompletní záhlaví (POH+SOH).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Výhodou virtuálního zřetězení proto je, že každý kontejner může putovat k příjemci zcela samostatně a to i po odlišných trasách.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Výhodou virtuálního zřetězení také je, že není nutná instalace netypických síťových uzlů SDH, protože síťové uzly pracují s kontejnery VC respektive moduly STM o typizovaných velikostech.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Nevýhodou je nutnost hlídat zpoždění při přenosu a pořadí příjmu jednotlivých VC.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61326795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1" name="Přímá spojnice se šipkou 160"/>
          <p:cNvCxnSpPr/>
          <p:nvPr/>
        </p:nvCxnSpPr>
        <p:spPr>
          <a:xfrm flipV="1">
            <a:off x="1496702" y="4787610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Přímá spojnice se šipkou 260"/>
          <p:cNvCxnSpPr/>
          <p:nvPr/>
        </p:nvCxnSpPr>
        <p:spPr>
          <a:xfrm flipV="1">
            <a:off x="3037072" y="4787610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Přímá spojnice se šipkou 261"/>
          <p:cNvCxnSpPr/>
          <p:nvPr/>
        </p:nvCxnSpPr>
        <p:spPr>
          <a:xfrm flipV="1">
            <a:off x="4496469" y="4771480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Přímá spojnice se šipkou 262"/>
          <p:cNvCxnSpPr/>
          <p:nvPr/>
        </p:nvCxnSpPr>
        <p:spPr>
          <a:xfrm flipV="1">
            <a:off x="6061006" y="4787610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Přímá spojnice se šipkou 263"/>
          <p:cNvCxnSpPr/>
          <p:nvPr/>
        </p:nvCxnSpPr>
        <p:spPr>
          <a:xfrm flipV="1">
            <a:off x="7985056" y="4768731"/>
            <a:ext cx="0" cy="441026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8159863" y="6204249"/>
            <a:ext cx="588962" cy="323850"/>
          </a:xfrm>
        </p:spPr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Zřetězení </a:t>
            </a:r>
            <a:r>
              <a:rPr lang="cs-CZ" sz="2000" b="1" dirty="0" smtClean="0">
                <a:solidFill>
                  <a:srgbClr val="C00000"/>
                </a:solidFill>
              </a:rPr>
              <a:t>kontejnerů – virtuální zřetězení </a:t>
            </a:r>
            <a:r>
              <a:rPr lang="cs-CZ" sz="2000" b="1" dirty="0">
                <a:solidFill>
                  <a:srgbClr val="C00000"/>
                </a:solidFill>
              </a:rPr>
              <a:t>X </a:t>
            </a:r>
            <a:r>
              <a:rPr lang="cs-CZ" sz="2000" b="1" dirty="0">
                <a:solidFill>
                  <a:srgbClr val="C00000"/>
                </a:solidFill>
                <a:sym typeface="Symbol" panose="05050102010706020507" pitchFamily="18" charset="2"/>
              </a:rPr>
              <a:t></a:t>
            </a:r>
            <a:r>
              <a:rPr lang="cs-CZ" sz="2000" b="1" dirty="0">
                <a:solidFill>
                  <a:srgbClr val="C00000"/>
                </a:solidFill>
              </a:rPr>
              <a:t> VC-4 do </a:t>
            </a:r>
            <a:r>
              <a:rPr lang="cs-CZ" sz="2000" b="1" dirty="0" smtClean="0">
                <a:solidFill>
                  <a:srgbClr val="C00000"/>
                </a:solidFill>
              </a:rPr>
              <a:t>VC-4-Xv</a:t>
            </a: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  <p:grpSp>
        <p:nvGrpSpPr>
          <p:cNvPr id="254" name="Skupina 253"/>
          <p:cNvGrpSpPr/>
          <p:nvPr/>
        </p:nvGrpSpPr>
        <p:grpSpPr>
          <a:xfrm>
            <a:off x="948130" y="5831615"/>
            <a:ext cx="1080000" cy="358755"/>
            <a:chOff x="739442" y="5653199"/>
            <a:chExt cx="1310990" cy="358755"/>
          </a:xfrm>
        </p:grpSpPr>
        <p:cxnSp>
          <p:nvCxnSpPr>
            <p:cNvPr id="171" name="Přímá spojnice 170"/>
            <p:cNvCxnSpPr/>
            <p:nvPr/>
          </p:nvCxnSpPr>
          <p:spPr>
            <a:xfrm>
              <a:off x="739442" y="5653199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Přímá spojnice 171"/>
            <p:cNvCxnSpPr/>
            <p:nvPr/>
          </p:nvCxnSpPr>
          <p:spPr>
            <a:xfrm>
              <a:off x="2050431" y="5653199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Přímá spojnice 172"/>
            <p:cNvCxnSpPr/>
            <p:nvPr/>
          </p:nvCxnSpPr>
          <p:spPr>
            <a:xfrm flipH="1">
              <a:off x="739442" y="5945279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ovéPole 173"/>
            <p:cNvSpPr txBox="1"/>
            <p:nvPr/>
          </p:nvSpPr>
          <p:spPr>
            <a:xfrm>
              <a:off x="1150904" y="5743531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5" name="Skupina 174"/>
          <p:cNvGrpSpPr/>
          <p:nvPr/>
        </p:nvGrpSpPr>
        <p:grpSpPr>
          <a:xfrm>
            <a:off x="2509688" y="5831615"/>
            <a:ext cx="1080000" cy="358755"/>
            <a:chOff x="1503446" y="2617808"/>
            <a:chExt cx="1310990" cy="358755"/>
          </a:xfrm>
        </p:grpSpPr>
        <p:cxnSp>
          <p:nvCxnSpPr>
            <p:cNvPr id="190" name="Přímá spojnice 189"/>
            <p:cNvCxnSpPr/>
            <p:nvPr/>
          </p:nvCxnSpPr>
          <p:spPr>
            <a:xfrm>
              <a:off x="1503446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Přímá spojnice 190"/>
            <p:cNvCxnSpPr/>
            <p:nvPr/>
          </p:nvCxnSpPr>
          <p:spPr>
            <a:xfrm>
              <a:off x="2814435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Přímá spojnice 191"/>
            <p:cNvCxnSpPr/>
            <p:nvPr/>
          </p:nvCxnSpPr>
          <p:spPr>
            <a:xfrm flipH="1">
              <a:off x="1503446" y="2909888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TextovéPole 192"/>
            <p:cNvSpPr txBox="1"/>
            <p:nvPr/>
          </p:nvSpPr>
          <p:spPr>
            <a:xfrm>
              <a:off x="1914908" y="2708140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76" name="Přímá spojnice 175"/>
          <p:cNvCxnSpPr/>
          <p:nvPr/>
        </p:nvCxnSpPr>
        <p:spPr>
          <a:xfrm>
            <a:off x="4054102" y="5831615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Přímá spojnice 176"/>
          <p:cNvCxnSpPr/>
          <p:nvPr/>
        </p:nvCxnSpPr>
        <p:spPr>
          <a:xfrm>
            <a:off x="5134101" y="582787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Přímá spojnice 177"/>
          <p:cNvCxnSpPr/>
          <p:nvPr/>
        </p:nvCxnSpPr>
        <p:spPr>
          <a:xfrm flipH="1">
            <a:off x="4054102" y="6119953"/>
            <a:ext cx="1080000" cy="3742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ovéPole 178"/>
          <p:cNvSpPr txBox="1"/>
          <p:nvPr/>
        </p:nvSpPr>
        <p:spPr>
          <a:xfrm>
            <a:off x="4339344" y="5918205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180" name="Přímá spojnice 179"/>
          <p:cNvCxnSpPr/>
          <p:nvPr/>
        </p:nvCxnSpPr>
        <p:spPr>
          <a:xfrm>
            <a:off x="5615660" y="5831615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Přímá spojnice 180"/>
          <p:cNvCxnSpPr/>
          <p:nvPr/>
        </p:nvCxnSpPr>
        <p:spPr>
          <a:xfrm>
            <a:off x="6695659" y="5827873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Přímá spojnice 181"/>
          <p:cNvCxnSpPr/>
          <p:nvPr/>
        </p:nvCxnSpPr>
        <p:spPr>
          <a:xfrm flipH="1">
            <a:off x="5615660" y="6123695"/>
            <a:ext cx="108000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ovéPole 182"/>
          <p:cNvSpPr txBox="1"/>
          <p:nvPr/>
        </p:nvSpPr>
        <p:spPr>
          <a:xfrm>
            <a:off x="5900902" y="5918205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grpSp>
        <p:nvGrpSpPr>
          <p:cNvPr id="255" name="Skupina 254"/>
          <p:cNvGrpSpPr/>
          <p:nvPr/>
        </p:nvGrpSpPr>
        <p:grpSpPr>
          <a:xfrm>
            <a:off x="7539710" y="5827873"/>
            <a:ext cx="1080000" cy="358755"/>
            <a:chOff x="7331022" y="5649457"/>
            <a:chExt cx="1310990" cy="358755"/>
          </a:xfrm>
        </p:grpSpPr>
        <p:cxnSp>
          <p:nvCxnSpPr>
            <p:cNvPr id="185" name="Přímá spojnice 184"/>
            <p:cNvCxnSpPr/>
            <p:nvPr/>
          </p:nvCxnSpPr>
          <p:spPr>
            <a:xfrm>
              <a:off x="7331022" y="5649457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Přímá spojnice 185"/>
            <p:cNvCxnSpPr/>
            <p:nvPr/>
          </p:nvCxnSpPr>
          <p:spPr>
            <a:xfrm>
              <a:off x="8642011" y="5649457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Přímá spojnice 186"/>
            <p:cNvCxnSpPr/>
            <p:nvPr/>
          </p:nvCxnSpPr>
          <p:spPr>
            <a:xfrm flipH="1">
              <a:off x="7331022" y="5941537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TextovéPole 187"/>
            <p:cNvSpPr txBox="1"/>
            <p:nvPr/>
          </p:nvSpPr>
          <p:spPr>
            <a:xfrm>
              <a:off x="7725852" y="573978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7" name="Přímá spojnice 206"/>
          <p:cNvCxnSpPr/>
          <p:nvPr/>
        </p:nvCxnSpPr>
        <p:spPr>
          <a:xfrm>
            <a:off x="717139" y="4409976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Přímá spojnice 207"/>
          <p:cNvCxnSpPr/>
          <p:nvPr/>
        </p:nvCxnSpPr>
        <p:spPr>
          <a:xfrm>
            <a:off x="2028128" y="4409976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Přímá spojnice 208"/>
          <p:cNvCxnSpPr/>
          <p:nvPr/>
        </p:nvCxnSpPr>
        <p:spPr>
          <a:xfrm flipH="1">
            <a:off x="717139" y="4702056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ovéPole 209"/>
          <p:cNvSpPr txBox="1"/>
          <p:nvPr/>
        </p:nvSpPr>
        <p:spPr>
          <a:xfrm>
            <a:off x="1128601" y="4500308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261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grpSp>
        <p:nvGrpSpPr>
          <p:cNvPr id="211" name="Skupina 210"/>
          <p:cNvGrpSpPr/>
          <p:nvPr/>
        </p:nvGrpSpPr>
        <p:grpSpPr>
          <a:xfrm>
            <a:off x="2278697" y="4409976"/>
            <a:ext cx="1310990" cy="358755"/>
            <a:chOff x="1503446" y="2617808"/>
            <a:chExt cx="1310990" cy="358755"/>
          </a:xfrm>
        </p:grpSpPr>
        <p:cxnSp>
          <p:nvCxnSpPr>
            <p:cNvPr id="226" name="Přímá spojnice 225"/>
            <p:cNvCxnSpPr/>
            <p:nvPr/>
          </p:nvCxnSpPr>
          <p:spPr>
            <a:xfrm>
              <a:off x="1503446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Přímá spojnice 226"/>
            <p:cNvCxnSpPr/>
            <p:nvPr/>
          </p:nvCxnSpPr>
          <p:spPr>
            <a:xfrm>
              <a:off x="2814435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Přímá spojnice 227"/>
            <p:cNvCxnSpPr/>
            <p:nvPr/>
          </p:nvCxnSpPr>
          <p:spPr>
            <a:xfrm flipH="1">
              <a:off x="1503446" y="2909888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TextovéPole 228"/>
            <p:cNvSpPr txBox="1"/>
            <p:nvPr/>
          </p:nvSpPr>
          <p:spPr>
            <a:xfrm>
              <a:off x="1914908" y="2708140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261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12" name="Přímá spojnice 211"/>
          <p:cNvCxnSpPr/>
          <p:nvPr/>
        </p:nvCxnSpPr>
        <p:spPr>
          <a:xfrm>
            <a:off x="3823111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Přímá spojnice 212"/>
          <p:cNvCxnSpPr/>
          <p:nvPr/>
        </p:nvCxnSpPr>
        <p:spPr>
          <a:xfrm>
            <a:off x="5134100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Přímá spojnice 213"/>
          <p:cNvCxnSpPr/>
          <p:nvPr/>
        </p:nvCxnSpPr>
        <p:spPr>
          <a:xfrm flipH="1">
            <a:off x="3823111" y="4698314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ovéPole 214"/>
          <p:cNvSpPr txBox="1"/>
          <p:nvPr/>
        </p:nvSpPr>
        <p:spPr>
          <a:xfrm>
            <a:off x="4234573" y="449656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261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216" name="Přímá spojnice 215"/>
          <p:cNvCxnSpPr/>
          <p:nvPr/>
        </p:nvCxnSpPr>
        <p:spPr>
          <a:xfrm>
            <a:off x="5384669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Přímá spojnice 216"/>
          <p:cNvCxnSpPr/>
          <p:nvPr/>
        </p:nvCxnSpPr>
        <p:spPr>
          <a:xfrm>
            <a:off x="6695658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Přímá spojnice 217"/>
          <p:cNvCxnSpPr/>
          <p:nvPr/>
        </p:nvCxnSpPr>
        <p:spPr>
          <a:xfrm flipH="1">
            <a:off x="5384669" y="4698314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ovéPole 218"/>
          <p:cNvSpPr txBox="1"/>
          <p:nvPr/>
        </p:nvSpPr>
        <p:spPr>
          <a:xfrm>
            <a:off x="5796131" y="449656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261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221" name="Přímá spojnice 220"/>
          <p:cNvCxnSpPr/>
          <p:nvPr/>
        </p:nvCxnSpPr>
        <p:spPr>
          <a:xfrm>
            <a:off x="7308719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Přímá spojnice 221"/>
          <p:cNvCxnSpPr/>
          <p:nvPr/>
        </p:nvCxnSpPr>
        <p:spPr>
          <a:xfrm>
            <a:off x="8619708" y="4406234"/>
            <a:ext cx="0" cy="3587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Přímá spojnice 222"/>
          <p:cNvCxnSpPr/>
          <p:nvPr/>
        </p:nvCxnSpPr>
        <p:spPr>
          <a:xfrm flipH="1">
            <a:off x="7308719" y="4698314"/>
            <a:ext cx="1310990" cy="0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ovéPole 223"/>
          <p:cNvSpPr txBox="1"/>
          <p:nvPr/>
        </p:nvSpPr>
        <p:spPr>
          <a:xfrm>
            <a:off x="7720181" y="449656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261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sp>
        <p:nvSpPr>
          <p:cNvPr id="230" name="TextovéPole 229"/>
          <p:cNvSpPr txBox="1"/>
          <p:nvPr/>
        </p:nvSpPr>
        <p:spPr>
          <a:xfrm>
            <a:off x="1425370" y="4875751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31" name="TextovéPole 230"/>
          <p:cNvSpPr txBox="1"/>
          <p:nvPr/>
        </p:nvSpPr>
        <p:spPr>
          <a:xfrm>
            <a:off x="2953103" y="4862040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32" name="TextovéPole 231"/>
          <p:cNvSpPr txBox="1"/>
          <p:nvPr/>
        </p:nvSpPr>
        <p:spPr>
          <a:xfrm>
            <a:off x="4449011" y="4868327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33" name="TextovéPole 232"/>
          <p:cNvSpPr txBox="1"/>
          <p:nvPr/>
        </p:nvSpPr>
        <p:spPr>
          <a:xfrm>
            <a:off x="6040163" y="4865889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34" name="TextovéPole 233"/>
          <p:cNvSpPr txBox="1"/>
          <p:nvPr/>
        </p:nvSpPr>
        <p:spPr>
          <a:xfrm>
            <a:off x="7964213" y="4862040"/>
            <a:ext cx="93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POH</a:t>
            </a:r>
            <a:endParaRPr lang="cs-CZ" b="1" dirty="0">
              <a:solidFill>
                <a:srgbClr val="000000"/>
              </a:solidFill>
            </a:endParaRPr>
          </a:p>
        </p:txBody>
      </p:sp>
      <p:grpSp>
        <p:nvGrpSpPr>
          <p:cNvPr id="265" name="Skupina 264"/>
          <p:cNvGrpSpPr/>
          <p:nvPr/>
        </p:nvGrpSpPr>
        <p:grpSpPr>
          <a:xfrm>
            <a:off x="1372635" y="3211107"/>
            <a:ext cx="6591580" cy="587841"/>
            <a:chOff x="1394937" y="2696443"/>
            <a:chExt cx="6591580" cy="924089"/>
          </a:xfrm>
        </p:grpSpPr>
        <p:cxnSp>
          <p:nvCxnSpPr>
            <p:cNvPr id="235" name="Přímá spojnice se šipkou 234"/>
            <p:cNvCxnSpPr/>
            <p:nvPr/>
          </p:nvCxnSpPr>
          <p:spPr>
            <a:xfrm flipV="1">
              <a:off x="1394937" y="2696443"/>
              <a:ext cx="0" cy="9240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Přímá spojnice se šipkou 235"/>
            <p:cNvCxnSpPr/>
            <p:nvPr/>
          </p:nvCxnSpPr>
          <p:spPr>
            <a:xfrm flipV="1">
              <a:off x="4500909" y="2699043"/>
              <a:ext cx="0" cy="9214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Přímá spojnice se šipkou 236"/>
            <p:cNvCxnSpPr/>
            <p:nvPr/>
          </p:nvCxnSpPr>
          <p:spPr>
            <a:xfrm flipV="1">
              <a:off x="2956495" y="2696443"/>
              <a:ext cx="0" cy="9240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Přímá spojnice se šipkou 237"/>
            <p:cNvCxnSpPr/>
            <p:nvPr/>
          </p:nvCxnSpPr>
          <p:spPr>
            <a:xfrm flipV="1">
              <a:off x="6062467" y="2696443"/>
              <a:ext cx="0" cy="9240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Přímá spojnice se šipkou 238"/>
            <p:cNvCxnSpPr/>
            <p:nvPr/>
          </p:nvCxnSpPr>
          <p:spPr>
            <a:xfrm flipV="1">
              <a:off x="7986517" y="2696443"/>
              <a:ext cx="0" cy="924089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0" name="TextovéPole 239"/>
          <p:cNvSpPr txBox="1"/>
          <p:nvPr/>
        </p:nvSpPr>
        <p:spPr>
          <a:xfrm>
            <a:off x="1435844" y="3177113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41" name="TextovéPole 240"/>
          <p:cNvSpPr txBox="1"/>
          <p:nvPr/>
        </p:nvSpPr>
        <p:spPr>
          <a:xfrm>
            <a:off x="2953103" y="3188715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42" name="TextovéPole 241"/>
          <p:cNvSpPr txBox="1"/>
          <p:nvPr/>
        </p:nvSpPr>
        <p:spPr>
          <a:xfrm>
            <a:off x="4449011" y="3195002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43" name="TextovéPole 242"/>
          <p:cNvSpPr txBox="1"/>
          <p:nvPr/>
        </p:nvSpPr>
        <p:spPr>
          <a:xfrm>
            <a:off x="6040163" y="3192564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44" name="TextovéPole 243"/>
          <p:cNvSpPr txBox="1"/>
          <p:nvPr/>
        </p:nvSpPr>
        <p:spPr>
          <a:xfrm>
            <a:off x="7964213" y="3188715"/>
            <a:ext cx="93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+ SOH</a:t>
            </a:r>
          </a:p>
          <a:p>
            <a:r>
              <a:rPr lang="cs-CZ" b="1" dirty="0" smtClean="0">
                <a:solidFill>
                  <a:srgbClr val="000000"/>
                </a:solidFill>
              </a:rPr>
              <a:t>+ PTR</a:t>
            </a:r>
            <a:endParaRPr lang="cs-CZ" b="1" dirty="0">
              <a:solidFill>
                <a:srgbClr val="000000"/>
              </a:solidFill>
            </a:endParaRPr>
          </a:p>
        </p:txBody>
      </p:sp>
      <p:grpSp>
        <p:nvGrpSpPr>
          <p:cNvPr id="301" name="Skupina 300"/>
          <p:cNvGrpSpPr/>
          <p:nvPr/>
        </p:nvGrpSpPr>
        <p:grpSpPr>
          <a:xfrm>
            <a:off x="612698" y="2872231"/>
            <a:ext cx="1436273" cy="358755"/>
            <a:chOff x="760283" y="2693815"/>
            <a:chExt cx="1310990" cy="358755"/>
          </a:xfrm>
        </p:grpSpPr>
        <p:cxnSp>
          <p:nvCxnSpPr>
            <p:cNvPr id="270" name="Přímá spojnice 269"/>
            <p:cNvCxnSpPr/>
            <p:nvPr/>
          </p:nvCxnSpPr>
          <p:spPr>
            <a:xfrm>
              <a:off x="760283" y="2693815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Přímá spojnice 270"/>
            <p:cNvCxnSpPr/>
            <p:nvPr/>
          </p:nvCxnSpPr>
          <p:spPr>
            <a:xfrm>
              <a:off x="2071272" y="2693815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Přímá spojnice 271"/>
            <p:cNvCxnSpPr/>
            <p:nvPr/>
          </p:nvCxnSpPr>
          <p:spPr>
            <a:xfrm flipH="1">
              <a:off x="760283" y="2985895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TextovéPole 272"/>
            <p:cNvSpPr txBox="1"/>
            <p:nvPr/>
          </p:nvSpPr>
          <p:spPr>
            <a:xfrm>
              <a:off x="1171745" y="2784147"/>
              <a:ext cx="4787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270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4" name="Skupina 273"/>
          <p:cNvGrpSpPr/>
          <p:nvPr/>
        </p:nvGrpSpPr>
        <p:grpSpPr>
          <a:xfrm>
            <a:off x="2171623" y="2872231"/>
            <a:ext cx="1438906" cy="358755"/>
            <a:chOff x="1503446" y="2617808"/>
            <a:chExt cx="1310990" cy="358755"/>
          </a:xfrm>
        </p:grpSpPr>
        <p:cxnSp>
          <p:nvCxnSpPr>
            <p:cNvPr id="275" name="Přímá spojnice 274"/>
            <p:cNvCxnSpPr/>
            <p:nvPr/>
          </p:nvCxnSpPr>
          <p:spPr>
            <a:xfrm>
              <a:off x="1503446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Přímá spojnice 275"/>
            <p:cNvCxnSpPr/>
            <p:nvPr/>
          </p:nvCxnSpPr>
          <p:spPr>
            <a:xfrm>
              <a:off x="2814435" y="2617808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Přímá spojnice 276"/>
            <p:cNvCxnSpPr/>
            <p:nvPr/>
          </p:nvCxnSpPr>
          <p:spPr>
            <a:xfrm flipH="1">
              <a:off x="1503446" y="2909888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TextovéPole 277"/>
            <p:cNvSpPr txBox="1"/>
            <p:nvPr/>
          </p:nvSpPr>
          <p:spPr>
            <a:xfrm>
              <a:off x="1914908" y="2708140"/>
              <a:ext cx="477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270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0" name="Skupina 299"/>
          <p:cNvGrpSpPr/>
          <p:nvPr/>
        </p:nvGrpSpPr>
        <p:grpSpPr>
          <a:xfrm>
            <a:off x="3710904" y="2868489"/>
            <a:ext cx="1444039" cy="358755"/>
            <a:chOff x="3866255" y="2690073"/>
            <a:chExt cx="1310990" cy="358755"/>
          </a:xfrm>
        </p:grpSpPr>
        <p:cxnSp>
          <p:nvCxnSpPr>
            <p:cNvPr id="279" name="Přímá spojnice 278"/>
            <p:cNvCxnSpPr/>
            <p:nvPr/>
          </p:nvCxnSpPr>
          <p:spPr>
            <a:xfrm>
              <a:off x="3866255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Přímá spojnice 279"/>
            <p:cNvCxnSpPr/>
            <p:nvPr/>
          </p:nvCxnSpPr>
          <p:spPr>
            <a:xfrm>
              <a:off x="5177244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Přímá spojnice 280"/>
            <p:cNvCxnSpPr/>
            <p:nvPr/>
          </p:nvCxnSpPr>
          <p:spPr>
            <a:xfrm flipH="1">
              <a:off x="3866255" y="2982153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2" name="TextovéPole 281"/>
          <p:cNvSpPr txBox="1"/>
          <p:nvPr/>
        </p:nvSpPr>
        <p:spPr>
          <a:xfrm>
            <a:off x="4255415" y="2958821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270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grpSp>
        <p:nvGrpSpPr>
          <p:cNvPr id="299" name="Skupina 298"/>
          <p:cNvGrpSpPr/>
          <p:nvPr/>
        </p:nvGrpSpPr>
        <p:grpSpPr>
          <a:xfrm>
            <a:off x="5274962" y="2868489"/>
            <a:ext cx="1441539" cy="358755"/>
            <a:chOff x="5427813" y="2690073"/>
            <a:chExt cx="1310990" cy="358755"/>
          </a:xfrm>
        </p:grpSpPr>
        <p:cxnSp>
          <p:nvCxnSpPr>
            <p:cNvPr id="283" name="Přímá spojnice 282"/>
            <p:cNvCxnSpPr/>
            <p:nvPr/>
          </p:nvCxnSpPr>
          <p:spPr>
            <a:xfrm>
              <a:off x="5427813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Přímá spojnice 283"/>
            <p:cNvCxnSpPr/>
            <p:nvPr/>
          </p:nvCxnSpPr>
          <p:spPr>
            <a:xfrm>
              <a:off x="6738802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Přímá spojnice 284"/>
            <p:cNvCxnSpPr/>
            <p:nvPr/>
          </p:nvCxnSpPr>
          <p:spPr>
            <a:xfrm flipH="1">
              <a:off x="5427813" y="2982153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TextovéPole 285"/>
            <p:cNvSpPr txBox="1"/>
            <p:nvPr/>
          </p:nvSpPr>
          <p:spPr>
            <a:xfrm>
              <a:off x="5839275" y="2780405"/>
              <a:ext cx="477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b="1" dirty="0" smtClean="0">
                  <a:solidFill>
                    <a:srgbClr val="000000"/>
                  </a:solidFill>
                </a:rPr>
                <a:t>270 B</a:t>
              </a:r>
              <a:endParaRPr lang="cs-CZ" sz="1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8" name="Skupina 297"/>
          <p:cNvGrpSpPr/>
          <p:nvPr/>
        </p:nvGrpSpPr>
        <p:grpSpPr>
          <a:xfrm>
            <a:off x="7199011" y="2868489"/>
            <a:ext cx="1441540" cy="358755"/>
            <a:chOff x="7351863" y="2690073"/>
            <a:chExt cx="1310990" cy="358755"/>
          </a:xfrm>
        </p:grpSpPr>
        <p:cxnSp>
          <p:nvCxnSpPr>
            <p:cNvPr id="288" name="Přímá spojnice 287"/>
            <p:cNvCxnSpPr/>
            <p:nvPr/>
          </p:nvCxnSpPr>
          <p:spPr>
            <a:xfrm>
              <a:off x="7351863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Přímá spojnice 288"/>
            <p:cNvCxnSpPr/>
            <p:nvPr/>
          </p:nvCxnSpPr>
          <p:spPr>
            <a:xfrm>
              <a:off x="8662852" y="2690073"/>
              <a:ext cx="0" cy="35875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Přímá spojnice 289"/>
            <p:cNvCxnSpPr/>
            <p:nvPr/>
          </p:nvCxnSpPr>
          <p:spPr>
            <a:xfrm flipH="1">
              <a:off x="7351863" y="2982153"/>
              <a:ext cx="1310990" cy="0"/>
            </a:xfrm>
            <a:prstGeom prst="line">
              <a:avLst/>
            </a:prstGeom>
            <a:ln w="12700"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TextovéPole 290"/>
          <p:cNvSpPr txBox="1"/>
          <p:nvPr/>
        </p:nvSpPr>
        <p:spPr>
          <a:xfrm>
            <a:off x="7741023" y="2958821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270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grpSp>
        <p:nvGrpSpPr>
          <p:cNvPr id="304" name="Skupina 303"/>
          <p:cNvGrpSpPr/>
          <p:nvPr/>
        </p:nvGrpSpPr>
        <p:grpSpPr>
          <a:xfrm>
            <a:off x="619690" y="1629294"/>
            <a:ext cx="1424129" cy="552908"/>
            <a:chOff x="619690" y="1685466"/>
            <a:chExt cx="1424129" cy="552908"/>
          </a:xfrm>
        </p:grpSpPr>
        <p:sp>
          <p:nvSpPr>
            <p:cNvPr id="302" name="Pravá složená závorka 301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3" name="TextovéPole 302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5" name="Skupina 304"/>
          <p:cNvGrpSpPr/>
          <p:nvPr/>
        </p:nvGrpSpPr>
        <p:grpSpPr>
          <a:xfrm>
            <a:off x="2236898" y="1637413"/>
            <a:ext cx="1424129" cy="552908"/>
            <a:chOff x="619690" y="1685466"/>
            <a:chExt cx="1424129" cy="552908"/>
          </a:xfrm>
        </p:grpSpPr>
        <p:sp>
          <p:nvSpPr>
            <p:cNvPr id="306" name="Pravá složená závorka 305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7" name="TextovéPole 306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8" name="Skupina 307"/>
          <p:cNvGrpSpPr/>
          <p:nvPr/>
        </p:nvGrpSpPr>
        <p:grpSpPr>
          <a:xfrm>
            <a:off x="3736946" y="1633049"/>
            <a:ext cx="1424129" cy="552908"/>
            <a:chOff x="619690" y="1685466"/>
            <a:chExt cx="1424129" cy="552908"/>
          </a:xfrm>
        </p:grpSpPr>
        <p:sp>
          <p:nvSpPr>
            <p:cNvPr id="309" name="Pravá složená závorka 308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0" name="TextovéPole 309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1" name="Skupina 310"/>
          <p:cNvGrpSpPr/>
          <p:nvPr/>
        </p:nvGrpSpPr>
        <p:grpSpPr>
          <a:xfrm>
            <a:off x="5295849" y="1630927"/>
            <a:ext cx="1424129" cy="552908"/>
            <a:chOff x="619690" y="1685466"/>
            <a:chExt cx="1424129" cy="552908"/>
          </a:xfrm>
        </p:grpSpPr>
        <p:sp>
          <p:nvSpPr>
            <p:cNvPr id="312" name="Pravá složená závorka 311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3" name="TextovéPole 312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4" name="Skupina 313"/>
          <p:cNvGrpSpPr/>
          <p:nvPr/>
        </p:nvGrpSpPr>
        <p:grpSpPr>
          <a:xfrm>
            <a:off x="7229185" y="1625583"/>
            <a:ext cx="1424129" cy="552908"/>
            <a:chOff x="619690" y="1685466"/>
            <a:chExt cx="1424129" cy="552908"/>
          </a:xfrm>
        </p:grpSpPr>
        <p:sp>
          <p:nvSpPr>
            <p:cNvPr id="315" name="Pravá složená závorka 314"/>
            <p:cNvSpPr/>
            <p:nvPr/>
          </p:nvSpPr>
          <p:spPr>
            <a:xfrm rot="16200000">
              <a:off x="1228477" y="1423031"/>
              <a:ext cx="206556" cy="1424129"/>
            </a:xfrm>
            <a:prstGeom prst="rightBrac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6" name="TextovéPole 315"/>
            <p:cNvSpPr txBox="1"/>
            <p:nvPr/>
          </p:nvSpPr>
          <p:spPr>
            <a:xfrm>
              <a:off x="904804" y="1685466"/>
              <a:ext cx="935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 smtClean="0">
                  <a:solidFill>
                    <a:srgbClr val="000000"/>
                  </a:solidFill>
                </a:rPr>
                <a:t>STM-1</a:t>
              </a:r>
              <a:endParaRPr lang="cs-CZ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03" name="Obdélník 202"/>
          <p:cNvSpPr/>
          <p:nvPr/>
        </p:nvSpPr>
        <p:spPr>
          <a:xfrm>
            <a:off x="717139" y="3811350"/>
            <a:ext cx="1310989" cy="5986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č.1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04" name="Obdélník 203"/>
          <p:cNvSpPr/>
          <p:nvPr/>
        </p:nvSpPr>
        <p:spPr>
          <a:xfrm>
            <a:off x="2278697" y="3811350"/>
            <a:ext cx="1310989" cy="5986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č.2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05" name="Obdélník 204"/>
          <p:cNvSpPr/>
          <p:nvPr/>
        </p:nvSpPr>
        <p:spPr>
          <a:xfrm>
            <a:off x="3823111" y="3811350"/>
            <a:ext cx="1310989" cy="5986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č.3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06" name="Obdélník 205"/>
          <p:cNvSpPr/>
          <p:nvPr/>
        </p:nvSpPr>
        <p:spPr>
          <a:xfrm>
            <a:off x="5384669" y="3811350"/>
            <a:ext cx="1310989" cy="5986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č.4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20" name="Obdélník 219"/>
          <p:cNvSpPr/>
          <p:nvPr/>
        </p:nvSpPr>
        <p:spPr>
          <a:xfrm>
            <a:off x="7308719" y="3811350"/>
            <a:ext cx="1310989" cy="5986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č.X</a:t>
            </a:r>
            <a:r>
              <a:rPr lang="cs-CZ" b="1" dirty="0" smtClean="0">
                <a:solidFill>
                  <a:srgbClr val="000000"/>
                </a:solidFill>
              </a:rPr>
              <a:t> </a:t>
            </a:r>
            <a:endParaRPr lang="cs-CZ" b="1" dirty="0">
              <a:solidFill>
                <a:srgbClr val="000000"/>
              </a:solidFill>
            </a:endParaRPr>
          </a:p>
        </p:txBody>
      </p:sp>
      <p:cxnSp>
        <p:nvCxnSpPr>
          <p:cNvPr id="225" name="Přímá spojnice 224"/>
          <p:cNvCxnSpPr/>
          <p:nvPr/>
        </p:nvCxnSpPr>
        <p:spPr>
          <a:xfrm>
            <a:off x="6824168" y="4325818"/>
            <a:ext cx="384175" cy="0"/>
          </a:xfrm>
          <a:prstGeom prst="line">
            <a:avLst/>
          </a:prstGeom>
          <a:ln w="25400"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bdélník 166"/>
          <p:cNvSpPr/>
          <p:nvPr/>
        </p:nvSpPr>
        <p:spPr>
          <a:xfrm>
            <a:off x="948130" y="5232989"/>
            <a:ext cx="1080000" cy="5986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č.1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68" name="Obdélník 167"/>
          <p:cNvSpPr/>
          <p:nvPr/>
        </p:nvSpPr>
        <p:spPr>
          <a:xfrm>
            <a:off x="2509688" y="5232989"/>
            <a:ext cx="1080000" cy="5986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č.2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69" name="Obdélník 168"/>
          <p:cNvSpPr/>
          <p:nvPr/>
        </p:nvSpPr>
        <p:spPr>
          <a:xfrm>
            <a:off x="4054102" y="5232989"/>
            <a:ext cx="1080000" cy="5986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č.3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70" name="Obdélník 169"/>
          <p:cNvSpPr/>
          <p:nvPr/>
        </p:nvSpPr>
        <p:spPr>
          <a:xfrm>
            <a:off x="5615660" y="5232989"/>
            <a:ext cx="1080000" cy="5986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č.4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84" name="Obdélník 183"/>
          <p:cNvSpPr/>
          <p:nvPr/>
        </p:nvSpPr>
        <p:spPr>
          <a:xfrm>
            <a:off x="7539710" y="5232989"/>
            <a:ext cx="1080000" cy="5986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C-4</a:t>
            </a:r>
          </a:p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č.X</a:t>
            </a:r>
            <a:r>
              <a:rPr lang="cs-CZ" b="1" dirty="0" smtClean="0">
                <a:solidFill>
                  <a:srgbClr val="000000"/>
                </a:solidFill>
              </a:rPr>
              <a:t> </a:t>
            </a:r>
            <a:endParaRPr lang="cs-CZ" b="1" dirty="0">
              <a:solidFill>
                <a:srgbClr val="000000"/>
              </a:solidFill>
            </a:endParaRPr>
          </a:p>
        </p:txBody>
      </p:sp>
      <p:cxnSp>
        <p:nvCxnSpPr>
          <p:cNvPr id="189" name="Přímá spojnice 188"/>
          <p:cNvCxnSpPr/>
          <p:nvPr/>
        </p:nvCxnSpPr>
        <p:spPr>
          <a:xfrm>
            <a:off x="6824169" y="5747457"/>
            <a:ext cx="384175" cy="0"/>
          </a:xfrm>
          <a:prstGeom prst="line">
            <a:avLst/>
          </a:prstGeom>
          <a:ln w="25400"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Obdélník 265"/>
          <p:cNvSpPr/>
          <p:nvPr/>
        </p:nvSpPr>
        <p:spPr>
          <a:xfrm>
            <a:off x="737981" y="2273605"/>
            <a:ext cx="1310989" cy="5986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č.1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67" name="Obdélník 266"/>
          <p:cNvSpPr/>
          <p:nvPr/>
        </p:nvSpPr>
        <p:spPr>
          <a:xfrm>
            <a:off x="2299539" y="2273605"/>
            <a:ext cx="1310989" cy="5986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č.2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68" name="Obdélník 267"/>
          <p:cNvSpPr/>
          <p:nvPr/>
        </p:nvSpPr>
        <p:spPr>
          <a:xfrm>
            <a:off x="3843953" y="2273605"/>
            <a:ext cx="1310989" cy="5986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č.3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69" name="Obdélník 268"/>
          <p:cNvSpPr/>
          <p:nvPr/>
        </p:nvSpPr>
        <p:spPr>
          <a:xfrm>
            <a:off x="5405511" y="2273605"/>
            <a:ext cx="1310989" cy="5986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smtClean="0">
                <a:solidFill>
                  <a:srgbClr val="000000"/>
                </a:solidFill>
              </a:rPr>
              <a:t>č.4 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287" name="Obdélník 286"/>
          <p:cNvSpPr/>
          <p:nvPr/>
        </p:nvSpPr>
        <p:spPr>
          <a:xfrm>
            <a:off x="7329561" y="2273605"/>
            <a:ext cx="1310989" cy="5986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VC-4</a:t>
            </a:r>
          </a:p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č.X</a:t>
            </a:r>
            <a:r>
              <a:rPr lang="cs-CZ" b="1" dirty="0" smtClean="0">
                <a:solidFill>
                  <a:srgbClr val="000000"/>
                </a:solidFill>
              </a:rPr>
              <a:t> </a:t>
            </a:r>
            <a:endParaRPr lang="cs-CZ" b="1" dirty="0">
              <a:solidFill>
                <a:srgbClr val="000000"/>
              </a:solidFill>
            </a:endParaRPr>
          </a:p>
        </p:txBody>
      </p:sp>
      <p:cxnSp>
        <p:nvCxnSpPr>
          <p:cNvPr id="292" name="Přímá spojnice 291"/>
          <p:cNvCxnSpPr/>
          <p:nvPr/>
        </p:nvCxnSpPr>
        <p:spPr>
          <a:xfrm>
            <a:off x="6766953" y="2788073"/>
            <a:ext cx="384175" cy="0"/>
          </a:xfrm>
          <a:prstGeom prst="line">
            <a:avLst/>
          </a:prstGeom>
          <a:ln w="25400"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Obdélník 292"/>
          <p:cNvSpPr/>
          <p:nvPr/>
        </p:nvSpPr>
        <p:spPr>
          <a:xfrm rot="16200000">
            <a:off x="376027" y="2510275"/>
            <a:ext cx="598626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94" name="Obdélník 293"/>
          <p:cNvSpPr/>
          <p:nvPr/>
        </p:nvSpPr>
        <p:spPr>
          <a:xfrm rot="16200000">
            <a:off x="1937585" y="2510276"/>
            <a:ext cx="598627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95" name="Obdélník 294"/>
          <p:cNvSpPr/>
          <p:nvPr/>
        </p:nvSpPr>
        <p:spPr>
          <a:xfrm rot="16200000">
            <a:off x="3481998" y="2510276"/>
            <a:ext cx="598626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96" name="Obdélník 295"/>
          <p:cNvSpPr/>
          <p:nvPr/>
        </p:nvSpPr>
        <p:spPr>
          <a:xfrm rot="16200000">
            <a:off x="5044002" y="2510276"/>
            <a:ext cx="598627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97" name="Obdélník 296"/>
          <p:cNvSpPr/>
          <p:nvPr/>
        </p:nvSpPr>
        <p:spPr>
          <a:xfrm rot="16200000">
            <a:off x="6969477" y="2508405"/>
            <a:ext cx="594884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35" name="Obdélník 134"/>
          <p:cNvSpPr/>
          <p:nvPr/>
        </p:nvSpPr>
        <p:spPr>
          <a:xfrm rot="16200000">
            <a:off x="376027" y="2510275"/>
            <a:ext cx="598626" cy="125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136" name="Přímá spojnice 135"/>
          <p:cNvCxnSpPr/>
          <p:nvPr/>
        </p:nvCxnSpPr>
        <p:spPr>
          <a:xfrm flipV="1">
            <a:off x="818006" y="5241470"/>
            <a:ext cx="0" cy="594883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ovéPole 136"/>
          <p:cNvSpPr txBox="1"/>
          <p:nvPr/>
        </p:nvSpPr>
        <p:spPr>
          <a:xfrm rot="16200000">
            <a:off x="519391" y="5430780"/>
            <a:ext cx="387395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138" name="Přímá spojnice 137"/>
          <p:cNvCxnSpPr/>
          <p:nvPr/>
        </p:nvCxnSpPr>
        <p:spPr>
          <a:xfrm>
            <a:off x="466030" y="3807807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Přímá spojnice 138"/>
          <p:cNvCxnSpPr/>
          <p:nvPr/>
        </p:nvCxnSpPr>
        <p:spPr>
          <a:xfrm flipV="1">
            <a:off x="565890" y="3817332"/>
            <a:ext cx="0" cy="594883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ovéPole 139"/>
          <p:cNvSpPr txBox="1"/>
          <p:nvPr/>
        </p:nvSpPr>
        <p:spPr>
          <a:xfrm rot="16200000">
            <a:off x="198721" y="3938089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141" name="Přímá spojnice 140"/>
          <p:cNvCxnSpPr/>
          <p:nvPr/>
        </p:nvCxnSpPr>
        <p:spPr>
          <a:xfrm>
            <a:off x="466030" y="4412327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Přímá spojnice 141"/>
          <p:cNvCxnSpPr/>
          <p:nvPr/>
        </p:nvCxnSpPr>
        <p:spPr>
          <a:xfrm>
            <a:off x="306260" y="2268904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Přímá spojnice 142"/>
          <p:cNvCxnSpPr/>
          <p:nvPr/>
        </p:nvCxnSpPr>
        <p:spPr>
          <a:xfrm flipV="1">
            <a:off x="406120" y="2276048"/>
            <a:ext cx="0" cy="594883"/>
          </a:xfrm>
          <a:prstGeom prst="line">
            <a:avLst/>
          </a:prstGeom>
          <a:ln w="12700">
            <a:solidFill>
              <a:srgbClr val="000000"/>
            </a:solidFill>
            <a:headEnd type="triangle" w="sm" len="med"/>
            <a:tailEnd type="triangle" w="sm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ovéPole 143"/>
          <p:cNvSpPr txBox="1"/>
          <p:nvPr/>
        </p:nvSpPr>
        <p:spPr>
          <a:xfrm rot="16200000">
            <a:off x="38951" y="2396805"/>
            <a:ext cx="524503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</a:rPr>
              <a:t>9 B</a:t>
            </a:r>
            <a:endParaRPr lang="cs-CZ" sz="1000" b="1" dirty="0">
              <a:solidFill>
                <a:srgbClr val="000000"/>
              </a:solidFill>
            </a:endParaRPr>
          </a:p>
        </p:txBody>
      </p:sp>
      <p:cxnSp>
        <p:nvCxnSpPr>
          <p:cNvPr id="145" name="Přímá spojnice 144"/>
          <p:cNvCxnSpPr/>
          <p:nvPr/>
        </p:nvCxnSpPr>
        <p:spPr>
          <a:xfrm>
            <a:off x="306260" y="2875012"/>
            <a:ext cx="361354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Přímá spojnice 145"/>
          <p:cNvCxnSpPr/>
          <p:nvPr/>
        </p:nvCxnSpPr>
        <p:spPr>
          <a:xfrm>
            <a:off x="717139" y="5230985"/>
            <a:ext cx="234193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Přímá spojnice 146"/>
          <p:cNvCxnSpPr/>
          <p:nvPr/>
        </p:nvCxnSpPr>
        <p:spPr>
          <a:xfrm>
            <a:off x="717139" y="5835505"/>
            <a:ext cx="234193" cy="0"/>
          </a:xfrm>
          <a:prstGeom prst="line">
            <a:avLst/>
          </a:prstGeom>
          <a:ln w="1270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50983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897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Kompletní 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Obrázek uvádí kompletní multiplexní schéma pro SDH.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84" y="2268214"/>
            <a:ext cx="8582984" cy="390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8117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Hierarchická struktura STM-N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Parametry modulů STM-N </a:t>
            </a:r>
            <a:r>
              <a:rPr lang="cs-CZ" sz="2000" dirty="0"/>
              <a:t>pro jednotlivé hierarchické úrovně SDH.</a:t>
            </a: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969587"/>
              </p:ext>
            </p:extLst>
          </p:nvPr>
        </p:nvGraphicFramePr>
        <p:xfrm>
          <a:off x="340554" y="2495232"/>
          <a:ext cx="8555666" cy="2571750"/>
        </p:xfrm>
        <a:graphic>
          <a:graphicData uri="http://schemas.openxmlformats.org/drawingml/2006/table">
            <a:tbl>
              <a:tblPr firstRow="1" firstCol="1" bandRow="1" bandCol="1">
                <a:tableStyleId>{073A0DAA-6AF3-43AB-8588-CEC1D06C72B9}</a:tableStyleId>
              </a:tblPr>
              <a:tblGrid>
                <a:gridCol w="1857928"/>
                <a:gridCol w="1582737"/>
                <a:gridCol w="1726343"/>
                <a:gridCol w="1142277"/>
                <a:gridCol w="2246381"/>
              </a:tblGrid>
              <a:tr h="8890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Hierarchická </a:t>
                      </a:r>
                      <a:r>
                        <a:rPr lang="cs-CZ" sz="1600" dirty="0" smtClean="0">
                          <a:effectLst/>
                        </a:rPr>
                        <a:t>úroveň</a:t>
                      </a:r>
                      <a:r>
                        <a:rPr lang="cs-CZ" sz="1600" baseline="0" dirty="0" smtClean="0">
                          <a:effectLst/>
                        </a:rPr>
                        <a:t> </a:t>
                      </a:r>
                      <a:r>
                        <a:rPr lang="cs-CZ" sz="1600" dirty="0" smtClean="0">
                          <a:effectLst/>
                        </a:rPr>
                        <a:t>STM-N </a:t>
                      </a:r>
                      <a:r>
                        <a:rPr lang="cs-CZ" sz="1600" dirty="0">
                          <a:effectLst/>
                        </a:rPr>
                        <a:t>[N]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Délka SOH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[počet sloupců]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Délka informačního </a:t>
                      </a:r>
                      <a:r>
                        <a:rPr lang="cs-CZ" sz="1600" dirty="0" smtClean="0">
                          <a:effectLst/>
                        </a:rPr>
                        <a:t>pole</a:t>
                      </a:r>
                      <a:r>
                        <a:rPr lang="cs-CZ" sz="1600" baseline="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[počet </a:t>
                      </a:r>
                      <a:r>
                        <a:rPr lang="cs-CZ" sz="1600" dirty="0">
                          <a:effectLst/>
                        </a:rPr>
                        <a:t>sloupců]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Celkový </a:t>
                      </a:r>
                      <a:r>
                        <a:rPr lang="cs-CZ" sz="1600" dirty="0">
                          <a:effectLst/>
                        </a:rPr>
                        <a:t>počet bajtů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Hierarchická </a:t>
                      </a:r>
                      <a:r>
                        <a:rPr lang="cs-CZ" sz="1600" dirty="0">
                          <a:effectLst/>
                        </a:rPr>
                        <a:t>přenosová rychlost </a:t>
                      </a:r>
                      <a:r>
                        <a:rPr lang="cs-CZ" sz="1600" dirty="0" smtClean="0">
                          <a:effectLst/>
                        </a:rPr>
                        <a:t>[</a:t>
                      </a:r>
                      <a:r>
                        <a:rPr lang="cs-CZ" sz="1600" dirty="0">
                          <a:effectLst/>
                        </a:rPr>
                        <a:t>kbit/s]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3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87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810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 51 840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9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261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2 430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155 520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 36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 1 044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9 720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622 080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16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144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4 176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38 880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2 488 320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64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 576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 16 704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155 520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9 953 280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256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2 304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66 816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622 080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39 813 120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7472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897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Synchronní transportní modul </a:t>
            </a:r>
            <a:r>
              <a:rPr lang="cs-CZ" sz="2000" b="1" dirty="0" smtClean="0">
                <a:solidFill>
                  <a:srgbClr val="C00000"/>
                </a:solidFill>
              </a:rPr>
              <a:t>STM-N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Obrázek uvádí maticový zápis modulu STM-N.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7349391" y="6002180"/>
            <a:ext cx="1584252" cy="350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t = 125 </a:t>
            </a:r>
            <a:r>
              <a:rPr lang="cs-CZ" dirty="0" smtClean="0">
                <a:solidFill>
                  <a:srgbClr val="000000"/>
                </a:solidFill>
                <a:sym typeface="Symbol" panose="05050102010706020507" pitchFamily="18" charset="2"/>
              </a:rPr>
              <a:t>s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93098" y="2371803"/>
            <a:ext cx="1584252" cy="350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t = 0 </a:t>
            </a:r>
            <a:r>
              <a:rPr lang="cs-CZ" dirty="0" smtClean="0">
                <a:solidFill>
                  <a:srgbClr val="000000"/>
                </a:solidFill>
                <a:sym typeface="Symbol" panose="05050102010706020507" pitchFamily="18" charset="2"/>
              </a:rPr>
              <a:t>s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-10636" y="3107499"/>
            <a:ext cx="1584252" cy="350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řádek</a:t>
            </a:r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12" name="Přímá spojnice se šipkou 11"/>
          <p:cNvCxnSpPr>
            <a:stCxn id="10" idx="2"/>
          </p:cNvCxnSpPr>
          <p:nvPr/>
        </p:nvCxnSpPr>
        <p:spPr>
          <a:xfrm>
            <a:off x="985224" y="2722798"/>
            <a:ext cx="588391" cy="323227"/>
          </a:xfrm>
          <a:prstGeom prst="straightConnector1">
            <a:avLst/>
          </a:prstGeom>
          <a:ln w="31750">
            <a:solidFill>
              <a:srgbClr val="0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>
            <a:stCxn id="9" idx="0"/>
          </p:cNvCxnSpPr>
          <p:nvPr/>
        </p:nvCxnSpPr>
        <p:spPr>
          <a:xfrm flipH="1" flipV="1">
            <a:off x="7494651" y="5707373"/>
            <a:ext cx="646866" cy="294807"/>
          </a:xfrm>
          <a:prstGeom prst="straightConnector1">
            <a:avLst/>
          </a:prstGeom>
          <a:ln w="31750">
            <a:solidFill>
              <a:srgbClr val="0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Skupina 14"/>
          <p:cNvGrpSpPr/>
          <p:nvPr/>
        </p:nvGrpSpPr>
        <p:grpSpPr>
          <a:xfrm>
            <a:off x="-10636" y="2180352"/>
            <a:ext cx="8944279" cy="4172823"/>
            <a:chOff x="-213138" y="1897778"/>
            <a:chExt cx="9357138" cy="4390826"/>
          </a:xfrm>
        </p:grpSpPr>
        <p:sp>
          <p:nvSpPr>
            <p:cNvPr id="16" name="Obdélník 15"/>
            <p:cNvSpPr/>
            <p:nvPr/>
          </p:nvSpPr>
          <p:spPr>
            <a:xfrm>
              <a:off x="1494263" y="2895600"/>
              <a:ext cx="2022088" cy="9067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" name="Obdélník 16"/>
            <p:cNvSpPr/>
            <p:nvPr/>
          </p:nvSpPr>
          <p:spPr>
            <a:xfrm>
              <a:off x="1494263" y="4140200"/>
              <a:ext cx="2022088" cy="14688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8" name="TextovéPole 17"/>
            <p:cNvSpPr txBox="1"/>
            <p:nvPr/>
          </p:nvSpPr>
          <p:spPr>
            <a:xfrm>
              <a:off x="1079500" y="2808676"/>
              <a:ext cx="300852" cy="2888166"/>
            </a:xfrm>
            <a:prstGeom prst="rect">
              <a:avLst/>
            </a:prstGeom>
            <a:noFill/>
          </p:spPr>
          <p:txBody>
            <a:bodyPr vert="wordArtVert" wrap="square" lIns="0" tIns="0" rIns="0" bIns="0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123456789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ovéPole 18"/>
            <p:cNvSpPr txBox="1"/>
            <p:nvPr/>
          </p:nvSpPr>
          <p:spPr>
            <a:xfrm>
              <a:off x="1494263" y="3782298"/>
              <a:ext cx="2200153" cy="388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rgbClr val="000000"/>
                  </a:solidFill>
                </a:rPr>
                <a:t>AU ukazatel (PTR)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ovéPole 19"/>
            <p:cNvSpPr txBox="1"/>
            <p:nvPr/>
          </p:nvSpPr>
          <p:spPr>
            <a:xfrm>
              <a:off x="1494263" y="4403229"/>
              <a:ext cx="20220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záhlaví </a:t>
              </a:r>
            </a:p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multiplexní sekce (MSOH)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1" name="TextovéPole 20"/>
            <p:cNvSpPr txBox="1"/>
            <p:nvPr/>
          </p:nvSpPr>
          <p:spPr>
            <a:xfrm>
              <a:off x="4418438" y="3929593"/>
              <a:ext cx="2022088" cy="68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informací pole STM-N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ovéPole 21"/>
            <p:cNvSpPr txBox="1"/>
            <p:nvPr/>
          </p:nvSpPr>
          <p:spPr>
            <a:xfrm>
              <a:off x="7486621" y="5919272"/>
              <a:ext cx="1657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t = 125 </a:t>
              </a:r>
              <a:r>
                <a:rPr lang="cs-CZ" dirty="0" smtClean="0">
                  <a:solidFill>
                    <a:srgbClr val="000000"/>
                  </a:solidFill>
                  <a:sym typeface="Symbol" panose="05050102010706020507" pitchFamily="18" charset="2"/>
                </a:rPr>
                <a:t>s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ovéPole 22"/>
            <p:cNvSpPr txBox="1"/>
            <p:nvPr/>
          </p:nvSpPr>
          <p:spPr>
            <a:xfrm>
              <a:off x="0" y="2099231"/>
              <a:ext cx="1657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t = 0 </a:t>
              </a:r>
              <a:r>
                <a:rPr lang="cs-CZ" dirty="0" smtClean="0">
                  <a:solidFill>
                    <a:srgbClr val="000000"/>
                  </a:solidFill>
                  <a:sym typeface="Symbol" panose="05050102010706020507" pitchFamily="18" charset="2"/>
                </a:rPr>
                <a:t>s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4" name="TextovéPole 23"/>
            <p:cNvSpPr txBox="1"/>
            <p:nvPr/>
          </p:nvSpPr>
          <p:spPr>
            <a:xfrm>
              <a:off x="-213138" y="2873362"/>
              <a:ext cx="1657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řádek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5" name="TextovéPole 24"/>
            <p:cNvSpPr txBox="1"/>
            <p:nvPr/>
          </p:nvSpPr>
          <p:spPr>
            <a:xfrm>
              <a:off x="1558152" y="2879050"/>
              <a:ext cx="18898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záhlaví </a:t>
              </a:r>
            </a:p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opakovací sekce (RSOH)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6" name="Obdélník 25"/>
            <p:cNvSpPr/>
            <p:nvPr/>
          </p:nvSpPr>
          <p:spPr>
            <a:xfrm>
              <a:off x="1494263" y="2899317"/>
              <a:ext cx="6144322" cy="2709746"/>
            </a:xfrm>
            <a:prstGeom prst="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7" name="Přímá spojnice se šipkou 26"/>
            <p:cNvCxnSpPr>
              <a:stCxn id="23" idx="2"/>
            </p:cNvCxnSpPr>
            <p:nvPr/>
          </p:nvCxnSpPr>
          <p:spPr>
            <a:xfrm>
              <a:off x="828690" y="2468563"/>
              <a:ext cx="615551" cy="340113"/>
            </a:xfrm>
            <a:prstGeom prst="straightConnector1">
              <a:avLst/>
            </a:prstGeom>
            <a:ln w="317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Přímá spojnice se šipkou 27"/>
            <p:cNvCxnSpPr>
              <a:stCxn id="22" idx="0"/>
            </p:cNvCxnSpPr>
            <p:nvPr/>
          </p:nvCxnSpPr>
          <p:spPr>
            <a:xfrm flipH="1" flipV="1">
              <a:off x="7638586" y="5609063"/>
              <a:ext cx="676725" cy="310209"/>
            </a:xfrm>
            <a:prstGeom prst="straightConnector1">
              <a:avLst/>
            </a:prstGeom>
            <a:ln w="317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Přímá spojnice 28"/>
            <p:cNvCxnSpPr/>
            <p:nvPr/>
          </p:nvCxnSpPr>
          <p:spPr>
            <a:xfrm flipV="1">
              <a:off x="7638585" y="2099231"/>
              <a:ext cx="0" cy="7798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nice 29"/>
            <p:cNvCxnSpPr/>
            <p:nvPr/>
          </p:nvCxnSpPr>
          <p:spPr>
            <a:xfrm flipH="1" flipV="1">
              <a:off x="3511938" y="2557780"/>
              <a:ext cx="3948" cy="332013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nice 30"/>
            <p:cNvCxnSpPr/>
            <p:nvPr/>
          </p:nvCxnSpPr>
          <p:spPr>
            <a:xfrm flipH="1">
              <a:off x="1494263" y="2255016"/>
              <a:ext cx="6144324" cy="0"/>
            </a:xfrm>
            <a:prstGeom prst="line">
              <a:avLst/>
            </a:prstGeom>
            <a:ln w="19050">
              <a:solidFill>
                <a:srgbClr val="00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Přímá spojnice 31"/>
            <p:cNvCxnSpPr/>
            <p:nvPr/>
          </p:nvCxnSpPr>
          <p:spPr>
            <a:xfrm flipV="1">
              <a:off x="1494263" y="2115781"/>
              <a:ext cx="0" cy="7798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římá spojnice 32"/>
            <p:cNvCxnSpPr/>
            <p:nvPr/>
          </p:nvCxnSpPr>
          <p:spPr>
            <a:xfrm flipH="1">
              <a:off x="3516351" y="2638619"/>
              <a:ext cx="4122236" cy="0"/>
            </a:xfrm>
            <a:prstGeom prst="line">
              <a:avLst/>
            </a:prstGeom>
            <a:ln w="19050">
              <a:solidFill>
                <a:srgbClr val="00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Přímá spojnice 33"/>
            <p:cNvCxnSpPr/>
            <p:nvPr/>
          </p:nvCxnSpPr>
          <p:spPr>
            <a:xfrm flipH="1">
              <a:off x="1494263" y="2638619"/>
              <a:ext cx="2022088" cy="0"/>
            </a:xfrm>
            <a:prstGeom prst="line">
              <a:avLst/>
            </a:prstGeom>
            <a:ln w="19050">
              <a:solidFill>
                <a:srgbClr val="00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ovéPole 34"/>
            <p:cNvSpPr txBox="1"/>
            <p:nvPr/>
          </p:nvSpPr>
          <p:spPr>
            <a:xfrm>
              <a:off x="4753033" y="1897778"/>
              <a:ext cx="2406709" cy="356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dirty="0">
                  <a:solidFill>
                    <a:srgbClr val="000000"/>
                  </a:solidFill>
                </a:rPr>
                <a:t>N </a:t>
              </a:r>
              <a:r>
                <a:rPr lang="cs-CZ" sz="1600" dirty="0">
                  <a:solidFill>
                    <a:srgbClr val="000000"/>
                  </a:solidFill>
                  <a:sym typeface="Symbol" panose="05050102010706020507" pitchFamily="18" charset="2"/>
                </a:rPr>
                <a:t> </a:t>
              </a:r>
              <a:r>
                <a:rPr lang="cs-CZ" sz="1600" dirty="0" smtClean="0">
                  <a:solidFill>
                    <a:srgbClr val="000000"/>
                  </a:solidFill>
                </a:rPr>
                <a:t>270 bajtů (sloupců)</a:t>
              </a:r>
              <a:endParaRPr lang="cs-CZ" sz="1600" dirty="0">
                <a:solidFill>
                  <a:srgbClr val="000000"/>
                </a:solidFill>
              </a:endParaRPr>
            </a:p>
          </p:txBody>
        </p:sp>
        <p:sp>
          <p:nvSpPr>
            <p:cNvPr id="36" name="TextovéPole 35"/>
            <p:cNvSpPr txBox="1"/>
            <p:nvPr/>
          </p:nvSpPr>
          <p:spPr>
            <a:xfrm>
              <a:off x="4265710" y="2283897"/>
              <a:ext cx="2420452" cy="356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dirty="0">
                  <a:solidFill>
                    <a:srgbClr val="000000"/>
                  </a:solidFill>
                </a:rPr>
                <a:t>N </a:t>
              </a:r>
              <a:r>
                <a:rPr lang="cs-CZ" sz="1600" dirty="0">
                  <a:solidFill>
                    <a:srgbClr val="000000"/>
                  </a:solidFill>
                  <a:sym typeface="Symbol" panose="05050102010706020507" pitchFamily="18" charset="2"/>
                </a:rPr>
                <a:t> </a:t>
              </a:r>
              <a:r>
                <a:rPr lang="cs-CZ" sz="1600" dirty="0" smtClean="0">
                  <a:solidFill>
                    <a:srgbClr val="000000"/>
                  </a:solidFill>
                </a:rPr>
                <a:t>261 bajtů (sloupců)</a:t>
              </a:r>
              <a:endParaRPr lang="cs-CZ" sz="1600" dirty="0">
                <a:solidFill>
                  <a:srgbClr val="000000"/>
                </a:solidFill>
              </a:endParaRPr>
            </a:p>
          </p:txBody>
        </p:sp>
        <p:sp>
          <p:nvSpPr>
            <p:cNvPr id="37" name="TextovéPole 36"/>
            <p:cNvSpPr txBox="1"/>
            <p:nvPr/>
          </p:nvSpPr>
          <p:spPr>
            <a:xfrm>
              <a:off x="1415693" y="2270357"/>
              <a:ext cx="2174816" cy="356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dirty="0" smtClean="0">
                  <a:solidFill>
                    <a:srgbClr val="000000"/>
                  </a:solidFill>
                </a:rPr>
                <a:t>N </a:t>
              </a:r>
              <a:r>
                <a:rPr lang="cs-CZ" sz="1600" dirty="0" smtClean="0">
                  <a:solidFill>
                    <a:srgbClr val="000000"/>
                  </a:solidFill>
                  <a:sym typeface="Symbol" panose="05050102010706020507" pitchFamily="18" charset="2"/>
                </a:rPr>
                <a:t> </a:t>
              </a:r>
              <a:r>
                <a:rPr lang="cs-CZ" sz="1600" dirty="0" smtClean="0">
                  <a:solidFill>
                    <a:srgbClr val="000000"/>
                  </a:solidFill>
                </a:rPr>
                <a:t>9 bajtů (sloupců)</a:t>
              </a:r>
              <a:endParaRPr lang="cs-CZ" sz="16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857394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98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SDH je přenosový systém pro oblast telekomunikací.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První standard technologie byl přijat mezinárodní standardizační organizací ITU-T v 80. letech 20. století.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SDH je chápána jako nástupce starší hierarchie PDH.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Hlavními přínosy nové hierarchie jsou: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řízené sdružování příspěvkových signálů nižších řádů,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řešená synchronizace vnitřních hodin jednotlivých síťových zařízení,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relativně vysoké přenosové rychlosti až do desítek </a:t>
            </a:r>
            <a:r>
              <a:rPr lang="cs-CZ" sz="2000" dirty="0" err="1" smtClean="0"/>
              <a:t>Gbit</a:t>
            </a:r>
            <a:r>
              <a:rPr lang="cs-CZ" sz="2000" dirty="0" smtClean="0"/>
              <a:t>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vytvořený komplexní systém správy a dohledu (síť TMN),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univerzálnost ve smyslu schopnosti přenášet data různých telekomunikačních služeb a komunikačních protokolů.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16913298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56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Příklad sdružení datových jednotek AUG-4 a vznik STM-4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  <p:grpSp>
        <p:nvGrpSpPr>
          <p:cNvPr id="160" name="Skupina 159"/>
          <p:cNvGrpSpPr/>
          <p:nvPr/>
        </p:nvGrpSpPr>
        <p:grpSpPr>
          <a:xfrm>
            <a:off x="553279" y="2368211"/>
            <a:ext cx="6831044" cy="1938676"/>
            <a:chOff x="553279" y="2368211"/>
            <a:chExt cx="6831044" cy="1938676"/>
          </a:xfrm>
        </p:grpSpPr>
        <p:sp>
          <p:nvSpPr>
            <p:cNvPr id="159" name="Obdélník 158"/>
            <p:cNvSpPr/>
            <p:nvPr/>
          </p:nvSpPr>
          <p:spPr>
            <a:xfrm>
              <a:off x="553279" y="3327023"/>
              <a:ext cx="2158824" cy="97986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cs-CZ" dirty="0" smtClean="0">
                  <a:solidFill>
                    <a:srgbClr val="000000"/>
                  </a:solidFill>
                </a:rPr>
                <a:t>MSOH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grpSp>
          <p:nvGrpSpPr>
            <p:cNvPr id="130" name="Skupina 129"/>
            <p:cNvGrpSpPr/>
            <p:nvPr/>
          </p:nvGrpSpPr>
          <p:grpSpPr>
            <a:xfrm>
              <a:off x="553279" y="2368211"/>
              <a:ext cx="6831044" cy="1938676"/>
              <a:chOff x="1567866" y="3098855"/>
              <a:chExt cx="6831044" cy="1938676"/>
            </a:xfrm>
          </p:grpSpPr>
          <p:cxnSp>
            <p:nvCxnSpPr>
              <p:cNvPr id="131" name="Přímá spojnice 130"/>
              <p:cNvCxnSpPr/>
              <p:nvPr/>
            </p:nvCxnSpPr>
            <p:spPr>
              <a:xfrm flipV="1">
                <a:off x="3728422" y="3098855"/>
                <a:ext cx="0" cy="378600"/>
              </a:xfrm>
              <a:prstGeom prst="line">
                <a:avLst/>
              </a:prstGeom>
              <a:solidFill>
                <a:schemeClr val="bg1"/>
              </a:solidFill>
              <a:ln w="254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Přímá spojnice 131"/>
              <p:cNvCxnSpPr/>
              <p:nvPr/>
            </p:nvCxnSpPr>
            <p:spPr>
              <a:xfrm flipV="1">
                <a:off x="7394258" y="4658931"/>
                <a:ext cx="0" cy="378600"/>
              </a:xfrm>
              <a:prstGeom prst="line">
                <a:avLst/>
              </a:prstGeom>
              <a:solidFill>
                <a:schemeClr val="bg1"/>
              </a:solidFill>
              <a:ln w="254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3" name="Skupina 132"/>
              <p:cNvGrpSpPr/>
              <p:nvPr/>
            </p:nvGrpSpPr>
            <p:grpSpPr>
              <a:xfrm>
                <a:off x="3726070" y="3098855"/>
                <a:ext cx="4672840" cy="1938676"/>
                <a:chOff x="3726070" y="3098855"/>
                <a:chExt cx="4672840" cy="1938676"/>
              </a:xfrm>
            </p:grpSpPr>
            <p:sp>
              <p:nvSpPr>
                <p:cNvPr id="145" name="Obdélník 144"/>
                <p:cNvSpPr/>
                <p:nvPr/>
              </p:nvSpPr>
              <p:spPr>
                <a:xfrm>
                  <a:off x="3728422" y="3098855"/>
                  <a:ext cx="4670488" cy="19386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46" name="Obdélník 145"/>
                <p:cNvSpPr/>
                <p:nvPr/>
              </p:nvSpPr>
              <p:spPr>
                <a:xfrm>
                  <a:off x="3726070" y="3098855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1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Obdélník 146"/>
                <p:cNvSpPr/>
                <p:nvPr/>
              </p:nvSpPr>
              <p:spPr>
                <a:xfrm>
                  <a:off x="3977581" y="3098855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2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Obdélník 147"/>
                <p:cNvSpPr/>
                <p:nvPr/>
              </p:nvSpPr>
              <p:spPr>
                <a:xfrm>
                  <a:off x="4228594" y="3098855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3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9" name="Obdélník 148"/>
                <p:cNvSpPr/>
                <p:nvPr/>
              </p:nvSpPr>
              <p:spPr>
                <a:xfrm>
                  <a:off x="4481614" y="3098855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4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0" name="Obdélník 149"/>
                <p:cNvSpPr/>
                <p:nvPr/>
              </p:nvSpPr>
              <p:spPr>
                <a:xfrm>
                  <a:off x="4731877" y="3098855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1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Obdélník 150"/>
                <p:cNvSpPr/>
                <p:nvPr/>
              </p:nvSpPr>
              <p:spPr>
                <a:xfrm>
                  <a:off x="4983388" y="3098855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2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Obdélník 151"/>
                <p:cNvSpPr/>
                <p:nvPr/>
              </p:nvSpPr>
              <p:spPr>
                <a:xfrm>
                  <a:off x="5255996" y="3193765"/>
                  <a:ext cx="456496" cy="2236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...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Obdélník 152"/>
                <p:cNvSpPr/>
                <p:nvPr/>
              </p:nvSpPr>
              <p:spPr>
                <a:xfrm>
                  <a:off x="7391906" y="465893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1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" name="Obdélník 153"/>
                <p:cNvSpPr/>
                <p:nvPr/>
              </p:nvSpPr>
              <p:spPr>
                <a:xfrm>
                  <a:off x="7643417" y="465893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2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Obdélník 154"/>
                <p:cNvSpPr/>
                <p:nvPr/>
              </p:nvSpPr>
              <p:spPr>
                <a:xfrm>
                  <a:off x="7894430" y="465893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3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Obdélník 155"/>
                <p:cNvSpPr/>
                <p:nvPr/>
              </p:nvSpPr>
              <p:spPr>
                <a:xfrm>
                  <a:off x="8147450" y="465893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4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Obdélník 156"/>
                <p:cNvSpPr/>
                <p:nvPr/>
              </p:nvSpPr>
              <p:spPr>
                <a:xfrm>
                  <a:off x="6865406" y="4748375"/>
                  <a:ext cx="456496" cy="2236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...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4" name="Skupina 133"/>
              <p:cNvGrpSpPr/>
              <p:nvPr/>
            </p:nvGrpSpPr>
            <p:grpSpPr>
              <a:xfrm>
                <a:off x="1567866" y="3681941"/>
                <a:ext cx="2309312" cy="378600"/>
                <a:chOff x="1567866" y="3681941"/>
                <a:chExt cx="2309312" cy="378600"/>
              </a:xfrm>
            </p:grpSpPr>
            <p:grpSp>
              <p:nvGrpSpPr>
                <p:cNvPr id="135" name="Skupina 134"/>
                <p:cNvGrpSpPr/>
                <p:nvPr/>
              </p:nvGrpSpPr>
              <p:grpSpPr>
                <a:xfrm>
                  <a:off x="1567866" y="3681941"/>
                  <a:ext cx="2158204" cy="378600"/>
                  <a:chOff x="1567866" y="3681941"/>
                  <a:chExt cx="2158204" cy="378600"/>
                </a:xfrm>
              </p:grpSpPr>
              <p:sp>
                <p:nvSpPr>
                  <p:cNvPr id="137" name="Obdélník 136"/>
                  <p:cNvSpPr/>
                  <p:nvPr/>
                </p:nvSpPr>
                <p:spPr>
                  <a:xfrm>
                    <a:off x="1567866" y="3681941"/>
                    <a:ext cx="2158204" cy="3786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  <p:sp>
                <p:nvSpPr>
                  <p:cNvPr id="138" name="Obdélník 137"/>
                  <p:cNvSpPr/>
                  <p:nvPr/>
                </p:nvSpPr>
                <p:spPr>
                  <a:xfrm>
                    <a:off x="1567866" y="3681941"/>
                    <a:ext cx="251460" cy="3786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dirty="0" smtClean="0">
                        <a:solidFill>
                          <a:srgbClr val="000000"/>
                        </a:solidFill>
                      </a:rPr>
                      <a:t>1</a:t>
                    </a:r>
                    <a:endParaRPr lang="cs-CZ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39" name="Obdélník 138"/>
                  <p:cNvSpPr/>
                  <p:nvPr/>
                </p:nvSpPr>
                <p:spPr>
                  <a:xfrm>
                    <a:off x="1819377" y="3681941"/>
                    <a:ext cx="251460" cy="3786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dirty="0" smtClean="0">
                        <a:solidFill>
                          <a:srgbClr val="000000"/>
                        </a:solidFill>
                      </a:rPr>
                      <a:t>2</a:t>
                    </a:r>
                    <a:endParaRPr lang="cs-CZ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0" name="Obdélník 139"/>
                  <p:cNvSpPr/>
                  <p:nvPr/>
                </p:nvSpPr>
                <p:spPr>
                  <a:xfrm>
                    <a:off x="2070390" y="3681941"/>
                    <a:ext cx="251460" cy="3786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dirty="0" smtClean="0">
                        <a:solidFill>
                          <a:srgbClr val="000000"/>
                        </a:solidFill>
                      </a:rPr>
                      <a:t>3</a:t>
                    </a:r>
                    <a:endParaRPr lang="cs-CZ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1" name="Obdélník 140"/>
                  <p:cNvSpPr/>
                  <p:nvPr/>
                </p:nvSpPr>
                <p:spPr>
                  <a:xfrm>
                    <a:off x="2323410" y="3681941"/>
                    <a:ext cx="251460" cy="3786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dirty="0" smtClean="0">
                        <a:solidFill>
                          <a:srgbClr val="000000"/>
                        </a:solidFill>
                      </a:rPr>
                      <a:t>4</a:t>
                    </a:r>
                    <a:endParaRPr lang="cs-CZ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2" name="Obdélník 141"/>
                  <p:cNvSpPr/>
                  <p:nvPr/>
                </p:nvSpPr>
                <p:spPr>
                  <a:xfrm>
                    <a:off x="2573673" y="3681941"/>
                    <a:ext cx="251460" cy="3786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dirty="0" smtClean="0">
                        <a:solidFill>
                          <a:srgbClr val="000000"/>
                        </a:solidFill>
                      </a:rPr>
                      <a:t>1</a:t>
                    </a:r>
                    <a:endParaRPr lang="cs-CZ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3" name="Obdélník 142"/>
                  <p:cNvSpPr/>
                  <p:nvPr/>
                </p:nvSpPr>
                <p:spPr>
                  <a:xfrm>
                    <a:off x="2825184" y="3681941"/>
                    <a:ext cx="251460" cy="3786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dirty="0" smtClean="0">
                        <a:solidFill>
                          <a:srgbClr val="000000"/>
                        </a:solidFill>
                      </a:rPr>
                      <a:t>2</a:t>
                    </a:r>
                    <a:endParaRPr lang="cs-CZ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4" name="Obdélník 143"/>
                  <p:cNvSpPr/>
                  <p:nvPr/>
                </p:nvSpPr>
                <p:spPr>
                  <a:xfrm>
                    <a:off x="3106382" y="3776851"/>
                    <a:ext cx="456496" cy="22366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dirty="0" smtClean="0">
                        <a:solidFill>
                          <a:srgbClr val="000000"/>
                        </a:solidFill>
                      </a:rPr>
                      <a:t>...</a:t>
                    </a:r>
                    <a:endParaRPr lang="cs-CZ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136" name="Obdélník 135"/>
                <p:cNvSpPr/>
                <p:nvPr/>
              </p:nvSpPr>
              <p:spPr>
                <a:xfrm>
                  <a:off x="3659736" y="3696227"/>
                  <a:ext cx="217442" cy="349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sp>
          <p:nvSpPr>
            <p:cNvPr id="158" name="Obdélník 157"/>
            <p:cNvSpPr/>
            <p:nvPr/>
          </p:nvSpPr>
          <p:spPr>
            <a:xfrm>
              <a:off x="553279" y="2368211"/>
              <a:ext cx="2158824" cy="58225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cs-CZ" dirty="0" smtClean="0">
                  <a:solidFill>
                    <a:srgbClr val="000000"/>
                  </a:solidFill>
                </a:rPr>
                <a:t>RSOH</a:t>
              </a:r>
              <a:endParaRPr lang="cs-CZ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9" name="Skupina 128"/>
          <p:cNvGrpSpPr/>
          <p:nvPr/>
        </p:nvGrpSpPr>
        <p:grpSpPr>
          <a:xfrm>
            <a:off x="1567866" y="3098855"/>
            <a:ext cx="6831044" cy="1938676"/>
            <a:chOff x="1567866" y="3098855"/>
            <a:chExt cx="6831044" cy="1938676"/>
          </a:xfrm>
        </p:grpSpPr>
        <p:cxnSp>
          <p:nvCxnSpPr>
            <p:cNvPr id="75" name="Přímá spojnice 74"/>
            <p:cNvCxnSpPr/>
            <p:nvPr/>
          </p:nvCxnSpPr>
          <p:spPr>
            <a:xfrm flipV="1">
              <a:off x="3728422" y="3098855"/>
              <a:ext cx="0" cy="378600"/>
            </a:xfrm>
            <a:prstGeom prst="line">
              <a:avLst/>
            </a:prstGeom>
            <a:solidFill>
              <a:schemeClr val="bg1"/>
            </a:solidFill>
            <a:ln w="25400" cap="rnd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Přímá spojnice 83"/>
            <p:cNvCxnSpPr/>
            <p:nvPr/>
          </p:nvCxnSpPr>
          <p:spPr>
            <a:xfrm flipV="1">
              <a:off x="7394258" y="4658931"/>
              <a:ext cx="0" cy="378600"/>
            </a:xfrm>
            <a:prstGeom prst="line">
              <a:avLst/>
            </a:prstGeom>
            <a:solidFill>
              <a:schemeClr val="bg1"/>
            </a:solidFill>
            <a:ln w="25400" cap="rnd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Skupina 121"/>
            <p:cNvGrpSpPr/>
            <p:nvPr/>
          </p:nvGrpSpPr>
          <p:grpSpPr>
            <a:xfrm>
              <a:off x="3726070" y="3098855"/>
              <a:ext cx="4672840" cy="1938676"/>
              <a:chOff x="3726070" y="3098855"/>
              <a:chExt cx="4672840" cy="1938676"/>
            </a:xfrm>
          </p:grpSpPr>
          <p:sp>
            <p:nvSpPr>
              <p:cNvPr id="121" name="Obdélník 120"/>
              <p:cNvSpPr/>
              <p:nvPr/>
            </p:nvSpPr>
            <p:spPr>
              <a:xfrm>
                <a:off x="3728422" y="3098855"/>
                <a:ext cx="4670488" cy="19386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76" name="Obdélník 75"/>
              <p:cNvSpPr/>
              <p:nvPr/>
            </p:nvSpPr>
            <p:spPr>
              <a:xfrm>
                <a:off x="3726070" y="3098855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1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Obdélník 76"/>
              <p:cNvSpPr/>
              <p:nvPr/>
            </p:nvSpPr>
            <p:spPr>
              <a:xfrm>
                <a:off x="3977581" y="3098855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2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Obdélník 77"/>
              <p:cNvSpPr/>
              <p:nvPr/>
            </p:nvSpPr>
            <p:spPr>
              <a:xfrm>
                <a:off x="4228594" y="3098855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3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Obdélník 78"/>
              <p:cNvSpPr/>
              <p:nvPr/>
            </p:nvSpPr>
            <p:spPr>
              <a:xfrm>
                <a:off x="4481614" y="3098855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4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Obdélník 79"/>
              <p:cNvSpPr/>
              <p:nvPr/>
            </p:nvSpPr>
            <p:spPr>
              <a:xfrm>
                <a:off x="4731877" y="3098855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1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Obdélník 80"/>
              <p:cNvSpPr/>
              <p:nvPr/>
            </p:nvSpPr>
            <p:spPr>
              <a:xfrm>
                <a:off x="4983388" y="3098855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2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Obdélník 81"/>
              <p:cNvSpPr/>
              <p:nvPr/>
            </p:nvSpPr>
            <p:spPr>
              <a:xfrm>
                <a:off x="5255996" y="3193765"/>
                <a:ext cx="456496" cy="223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...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Obdélník 84"/>
              <p:cNvSpPr/>
              <p:nvPr/>
            </p:nvSpPr>
            <p:spPr>
              <a:xfrm>
                <a:off x="7391906" y="4658931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1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Obdélník 85"/>
              <p:cNvSpPr/>
              <p:nvPr/>
            </p:nvSpPr>
            <p:spPr>
              <a:xfrm>
                <a:off x="7643417" y="4658931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2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Obdélník 86"/>
              <p:cNvSpPr/>
              <p:nvPr/>
            </p:nvSpPr>
            <p:spPr>
              <a:xfrm>
                <a:off x="7894430" y="4658931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3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Obdélník 87"/>
              <p:cNvSpPr/>
              <p:nvPr/>
            </p:nvSpPr>
            <p:spPr>
              <a:xfrm>
                <a:off x="8147450" y="4658931"/>
                <a:ext cx="251460" cy="37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4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Obdélník 88"/>
              <p:cNvSpPr/>
              <p:nvPr/>
            </p:nvSpPr>
            <p:spPr>
              <a:xfrm>
                <a:off x="6865406" y="4748375"/>
                <a:ext cx="456496" cy="223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 smtClean="0">
                    <a:solidFill>
                      <a:srgbClr val="000000"/>
                    </a:solidFill>
                  </a:rPr>
                  <a:t>...</a:t>
                </a:r>
                <a:endParaRPr lang="cs-CZ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8" name="Skupina 127"/>
            <p:cNvGrpSpPr/>
            <p:nvPr/>
          </p:nvGrpSpPr>
          <p:grpSpPr>
            <a:xfrm>
              <a:off x="1567866" y="3681941"/>
              <a:ext cx="2309312" cy="378600"/>
              <a:chOff x="1567866" y="3681941"/>
              <a:chExt cx="2309312" cy="378600"/>
            </a:xfrm>
          </p:grpSpPr>
          <p:grpSp>
            <p:nvGrpSpPr>
              <p:cNvPr id="124" name="Skupina 123"/>
              <p:cNvGrpSpPr/>
              <p:nvPr/>
            </p:nvGrpSpPr>
            <p:grpSpPr>
              <a:xfrm>
                <a:off x="1567866" y="3681941"/>
                <a:ext cx="2158204" cy="378600"/>
                <a:chOff x="1567866" y="3681941"/>
                <a:chExt cx="2158204" cy="378600"/>
              </a:xfrm>
            </p:grpSpPr>
            <p:sp>
              <p:nvSpPr>
                <p:cNvPr id="123" name="Obdélník 122"/>
                <p:cNvSpPr/>
                <p:nvPr/>
              </p:nvSpPr>
              <p:spPr>
                <a:xfrm>
                  <a:off x="1567866" y="3681941"/>
                  <a:ext cx="2158204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65" name="Obdélník 64"/>
                <p:cNvSpPr/>
                <p:nvPr/>
              </p:nvSpPr>
              <p:spPr>
                <a:xfrm>
                  <a:off x="1567866" y="368194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1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6" name="Obdélník 65"/>
                <p:cNvSpPr/>
                <p:nvPr/>
              </p:nvSpPr>
              <p:spPr>
                <a:xfrm>
                  <a:off x="1819377" y="368194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2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" name="Obdélník 66"/>
                <p:cNvSpPr/>
                <p:nvPr/>
              </p:nvSpPr>
              <p:spPr>
                <a:xfrm>
                  <a:off x="2070390" y="368194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3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" name="Obdélník 67"/>
                <p:cNvSpPr/>
                <p:nvPr/>
              </p:nvSpPr>
              <p:spPr>
                <a:xfrm>
                  <a:off x="2323410" y="368194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4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0" name="Obdélník 69"/>
                <p:cNvSpPr/>
                <p:nvPr/>
              </p:nvSpPr>
              <p:spPr>
                <a:xfrm>
                  <a:off x="2573673" y="368194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1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" name="Obdélník 70"/>
                <p:cNvSpPr/>
                <p:nvPr/>
              </p:nvSpPr>
              <p:spPr>
                <a:xfrm>
                  <a:off x="2825184" y="3681941"/>
                  <a:ext cx="251460" cy="37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2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4" name="Obdélník 73"/>
                <p:cNvSpPr/>
                <p:nvPr/>
              </p:nvSpPr>
              <p:spPr>
                <a:xfrm>
                  <a:off x="3106382" y="3776851"/>
                  <a:ext cx="456496" cy="2236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dirty="0" smtClean="0">
                      <a:solidFill>
                        <a:srgbClr val="000000"/>
                      </a:solidFill>
                    </a:rPr>
                    <a:t>...</a:t>
                  </a:r>
                  <a:endParaRPr lang="cs-CZ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27" name="Obdélník 126"/>
              <p:cNvSpPr/>
              <p:nvPr/>
            </p:nvSpPr>
            <p:spPr>
              <a:xfrm>
                <a:off x="3659736" y="3696227"/>
                <a:ext cx="217442" cy="349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cxnSp>
        <p:nvCxnSpPr>
          <p:cNvPr id="162" name="Přímá spojnice se šipkou 161"/>
          <p:cNvCxnSpPr/>
          <p:nvPr/>
        </p:nvCxnSpPr>
        <p:spPr>
          <a:xfrm flipH="1" flipV="1">
            <a:off x="7394258" y="2368211"/>
            <a:ext cx="1004652" cy="730644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Přímá spojnice se šipkou 163"/>
          <p:cNvCxnSpPr/>
          <p:nvPr/>
        </p:nvCxnSpPr>
        <p:spPr>
          <a:xfrm flipH="1" flipV="1">
            <a:off x="2717606" y="2387609"/>
            <a:ext cx="985868" cy="700139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Přímá spojnice se šipkou 196"/>
          <p:cNvCxnSpPr/>
          <p:nvPr/>
        </p:nvCxnSpPr>
        <p:spPr>
          <a:xfrm flipH="1" flipV="1">
            <a:off x="564360" y="3337549"/>
            <a:ext cx="1003506" cy="724226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Obdélník 198"/>
          <p:cNvSpPr/>
          <p:nvPr/>
        </p:nvSpPr>
        <p:spPr>
          <a:xfrm>
            <a:off x="5109118" y="2601024"/>
            <a:ext cx="1105046" cy="223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STM-4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200" name="Obdélník 199"/>
          <p:cNvSpPr/>
          <p:nvPr/>
        </p:nvSpPr>
        <p:spPr>
          <a:xfrm>
            <a:off x="5661641" y="3610420"/>
            <a:ext cx="1105046" cy="223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AUG-4</a:t>
            </a:r>
            <a:endParaRPr lang="cs-CZ" dirty="0">
              <a:solidFill>
                <a:srgbClr val="000000"/>
              </a:solidFill>
            </a:endParaRPr>
          </a:p>
        </p:txBody>
      </p:sp>
      <p:cxnSp>
        <p:nvCxnSpPr>
          <p:cNvPr id="250" name="Přímá spojnice se šipkou 249"/>
          <p:cNvCxnSpPr>
            <a:stCxn id="208" idx="1"/>
          </p:cNvCxnSpPr>
          <p:nvPr/>
        </p:nvCxnSpPr>
        <p:spPr>
          <a:xfrm flipH="1" flipV="1">
            <a:off x="1737329" y="4067330"/>
            <a:ext cx="416491" cy="17283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Přímá spojnice se šipkou 251"/>
          <p:cNvCxnSpPr>
            <a:stCxn id="232" idx="1"/>
          </p:cNvCxnSpPr>
          <p:nvPr/>
        </p:nvCxnSpPr>
        <p:spPr>
          <a:xfrm flipH="1" flipV="1">
            <a:off x="1980427" y="4067330"/>
            <a:ext cx="1415562" cy="174552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Přímá spojnice se šipkou 257"/>
          <p:cNvCxnSpPr>
            <a:stCxn id="239" idx="1"/>
          </p:cNvCxnSpPr>
          <p:nvPr/>
        </p:nvCxnSpPr>
        <p:spPr>
          <a:xfrm flipH="1" flipV="1">
            <a:off x="2204686" y="4067330"/>
            <a:ext cx="2453076" cy="173368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Přímá spojnice se šipkou 259"/>
          <p:cNvCxnSpPr>
            <a:stCxn id="244" idx="1"/>
          </p:cNvCxnSpPr>
          <p:nvPr/>
        </p:nvCxnSpPr>
        <p:spPr>
          <a:xfrm flipH="1" flipV="1">
            <a:off x="2450255" y="4067330"/>
            <a:ext cx="3449676" cy="1750809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9" name="Skupina 228"/>
          <p:cNvGrpSpPr/>
          <p:nvPr/>
        </p:nvGrpSpPr>
        <p:grpSpPr>
          <a:xfrm>
            <a:off x="2153820" y="5525218"/>
            <a:ext cx="1127571" cy="678969"/>
            <a:chOff x="2600851" y="5693539"/>
            <a:chExt cx="2250437" cy="976990"/>
          </a:xfrm>
        </p:grpSpPr>
        <p:sp>
          <p:nvSpPr>
            <p:cNvPr id="216" name="Obdélník 215"/>
            <p:cNvSpPr/>
            <p:nvPr/>
          </p:nvSpPr>
          <p:spPr>
            <a:xfrm>
              <a:off x="3312630" y="5693539"/>
              <a:ext cx="1538658" cy="9769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  <p:sp>
          <p:nvSpPr>
            <p:cNvPr id="208" name="Obdélník 207"/>
            <p:cNvSpPr/>
            <p:nvPr/>
          </p:nvSpPr>
          <p:spPr>
            <a:xfrm>
              <a:off x="2600851" y="5987383"/>
              <a:ext cx="711005" cy="1907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  <p:sp>
          <p:nvSpPr>
            <p:cNvPr id="215" name="Obdélník 214"/>
            <p:cNvSpPr/>
            <p:nvPr/>
          </p:nvSpPr>
          <p:spPr>
            <a:xfrm>
              <a:off x="3107704" y="6035213"/>
              <a:ext cx="150389" cy="112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000" dirty="0" smtClean="0">
                  <a:solidFill>
                    <a:srgbClr val="000000"/>
                  </a:solidFill>
                </a:rPr>
                <a:t>...</a:t>
              </a:r>
              <a:endParaRPr lang="cs-CZ" sz="1000" dirty="0">
                <a:solidFill>
                  <a:srgbClr val="000000"/>
                </a:solidFill>
              </a:endParaRPr>
            </a:p>
          </p:txBody>
        </p:sp>
        <p:sp>
          <p:nvSpPr>
            <p:cNvPr id="207" name="Obdélník 206"/>
            <p:cNvSpPr/>
            <p:nvPr/>
          </p:nvSpPr>
          <p:spPr>
            <a:xfrm>
              <a:off x="3290002" y="5994582"/>
              <a:ext cx="71635" cy="1759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</p:grpSp>
      <p:grpSp>
        <p:nvGrpSpPr>
          <p:cNvPr id="230" name="Skupina 229"/>
          <p:cNvGrpSpPr/>
          <p:nvPr/>
        </p:nvGrpSpPr>
        <p:grpSpPr>
          <a:xfrm>
            <a:off x="3395989" y="5542343"/>
            <a:ext cx="1127571" cy="678969"/>
            <a:chOff x="2600851" y="5693539"/>
            <a:chExt cx="2250437" cy="976990"/>
          </a:xfrm>
        </p:grpSpPr>
        <p:sp>
          <p:nvSpPr>
            <p:cNvPr id="231" name="Obdélník 230"/>
            <p:cNvSpPr/>
            <p:nvPr/>
          </p:nvSpPr>
          <p:spPr>
            <a:xfrm>
              <a:off x="3312630" y="5693539"/>
              <a:ext cx="1538658" cy="9769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  <p:sp>
          <p:nvSpPr>
            <p:cNvPr id="232" name="Obdélník 231"/>
            <p:cNvSpPr/>
            <p:nvPr/>
          </p:nvSpPr>
          <p:spPr>
            <a:xfrm>
              <a:off x="2600851" y="5987383"/>
              <a:ext cx="711005" cy="1907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  <p:sp>
          <p:nvSpPr>
            <p:cNvPr id="233" name="Obdélník 232"/>
            <p:cNvSpPr/>
            <p:nvPr/>
          </p:nvSpPr>
          <p:spPr>
            <a:xfrm>
              <a:off x="3107704" y="6035213"/>
              <a:ext cx="150389" cy="112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000" dirty="0" smtClean="0">
                  <a:solidFill>
                    <a:srgbClr val="000000"/>
                  </a:solidFill>
                </a:rPr>
                <a:t>...</a:t>
              </a:r>
              <a:endParaRPr lang="cs-CZ" sz="1000" dirty="0">
                <a:solidFill>
                  <a:srgbClr val="000000"/>
                </a:solidFill>
              </a:endParaRPr>
            </a:p>
          </p:txBody>
        </p:sp>
        <p:sp>
          <p:nvSpPr>
            <p:cNvPr id="234" name="Obdélník 233"/>
            <p:cNvSpPr/>
            <p:nvPr/>
          </p:nvSpPr>
          <p:spPr>
            <a:xfrm>
              <a:off x="3290002" y="5994582"/>
              <a:ext cx="71635" cy="1759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</p:grpSp>
      <p:sp>
        <p:nvSpPr>
          <p:cNvPr id="235" name="Obdélník 234"/>
          <p:cNvSpPr/>
          <p:nvPr/>
        </p:nvSpPr>
        <p:spPr>
          <a:xfrm>
            <a:off x="2566372" y="5713184"/>
            <a:ext cx="702639" cy="28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AUG-1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č. 1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36" name="Obdélník 235"/>
          <p:cNvSpPr/>
          <p:nvPr/>
        </p:nvSpPr>
        <p:spPr>
          <a:xfrm>
            <a:off x="3769727" y="5711788"/>
            <a:ext cx="702639" cy="28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AUG-1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č. 2</a:t>
            </a:r>
            <a:endParaRPr lang="cs-CZ" sz="1200" dirty="0">
              <a:solidFill>
                <a:srgbClr val="000000"/>
              </a:solidFill>
            </a:endParaRPr>
          </a:p>
        </p:txBody>
      </p:sp>
      <p:grpSp>
        <p:nvGrpSpPr>
          <p:cNvPr id="237" name="Skupina 236"/>
          <p:cNvGrpSpPr/>
          <p:nvPr/>
        </p:nvGrpSpPr>
        <p:grpSpPr>
          <a:xfrm>
            <a:off x="4657762" y="5530507"/>
            <a:ext cx="1127571" cy="678969"/>
            <a:chOff x="2600851" y="5693539"/>
            <a:chExt cx="2250437" cy="976990"/>
          </a:xfrm>
        </p:grpSpPr>
        <p:sp>
          <p:nvSpPr>
            <p:cNvPr id="238" name="Obdélník 237"/>
            <p:cNvSpPr/>
            <p:nvPr/>
          </p:nvSpPr>
          <p:spPr>
            <a:xfrm>
              <a:off x="3312630" y="5693539"/>
              <a:ext cx="1538658" cy="9769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  <p:sp>
          <p:nvSpPr>
            <p:cNvPr id="239" name="Obdélník 238"/>
            <p:cNvSpPr/>
            <p:nvPr/>
          </p:nvSpPr>
          <p:spPr>
            <a:xfrm>
              <a:off x="2600851" y="5987383"/>
              <a:ext cx="711005" cy="1907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  <p:sp>
          <p:nvSpPr>
            <p:cNvPr id="240" name="Obdélník 239"/>
            <p:cNvSpPr/>
            <p:nvPr/>
          </p:nvSpPr>
          <p:spPr>
            <a:xfrm>
              <a:off x="3107704" y="6035213"/>
              <a:ext cx="150389" cy="112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000" dirty="0" smtClean="0">
                  <a:solidFill>
                    <a:srgbClr val="000000"/>
                  </a:solidFill>
                </a:rPr>
                <a:t>...</a:t>
              </a:r>
              <a:endParaRPr lang="cs-CZ" sz="1000" dirty="0">
                <a:solidFill>
                  <a:srgbClr val="000000"/>
                </a:solidFill>
              </a:endParaRPr>
            </a:p>
          </p:txBody>
        </p:sp>
        <p:sp>
          <p:nvSpPr>
            <p:cNvPr id="241" name="Obdélník 240"/>
            <p:cNvSpPr/>
            <p:nvPr/>
          </p:nvSpPr>
          <p:spPr>
            <a:xfrm>
              <a:off x="3290002" y="5994582"/>
              <a:ext cx="71635" cy="1759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</p:grpSp>
      <p:grpSp>
        <p:nvGrpSpPr>
          <p:cNvPr id="242" name="Skupina 241"/>
          <p:cNvGrpSpPr/>
          <p:nvPr/>
        </p:nvGrpSpPr>
        <p:grpSpPr>
          <a:xfrm>
            <a:off x="5899931" y="5547632"/>
            <a:ext cx="1127571" cy="678969"/>
            <a:chOff x="2600851" y="5693539"/>
            <a:chExt cx="2250437" cy="976990"/>
          </a:xfrm>
        </p:grpSpPr>
        <p:sp>
          <p:nvSpPr>
            <p:cNvPr id="243" name="Obdélník 242"/>
            <p:cNvSpPr/>
            <p:nvPr/>
          </p:nvSpPr>
          <p:spPr>
            <a:xfrm>
              <a:off x="3312630" y="5693539"/>
              <a:ext cx="1538658" cy="9769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  <p:sp>
          <p:nvSpPr>
            <p:cNvPr id="244" name="Obdélník 243"/>
            <p:cNvSpPr/>
            <p:nvPr/>
          </p:nvSpPr>
          <p:spPr>
            <a:xfrm>
              <a:off x="2600851" y="5987383"/>
              <a:ext cx="711005" cy="1907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  <p:sp>
          <p:nvSpPr>
            <p:cNvPr id="245" name="Obdélník 244"/>
            <p:cNvSpPr/>
            <p:nvPr/>
          </p:nvSpPr>
          <p:spPr>
            <a:xfrm>
              <a:off x="3107704" y="6035213"/>
              <a:ext cx="150389" cy="112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000" dirty="0" smtClean="0">
                  <a:solidFill>
                    <a:srgbClr val="000000"/>
                  </a:solidFill>
                </a:rPr>
                <a:t>...</a:t>
              </a:r>
              <a:endParaRPr lang="cs-CZ" sz="1000" dirty="0">
                <a:solidFill>
                  <a:srgbClr val="000000"/>
                </a:solidFill>
              </a:endParaRPr>
            </a:p>
          </p:txBody>
        </p:sp>
        <p:sp>
          <p:nvSpPr>
            <p:cNvPr id="246" name="Obdélník 245"/>
            <p:cNvSpPr/>
            <p:nvPr/>
          </p:nvSpPr>
          <p:spPr>
            <a:xfrm>
              <a:off x="3290002" y="5994582"/>
              <a:ext cx="71635" cy="1759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000"/>
            </a:p>
          </p:txBody>
        </p:sp>
      </p:grpSp>
      <p:sp>
        <p:nvSpPr>
          <p:cNvPr id="247" name="Obdélník 246"/>
          <p:cNvSpPr/>
          <p:nvPr/>
        </p:nvSpPr>
        <p:spPr>
          <a:xfrm>
            <a:off x="5070314" y="5718473"/>
            <a:ext cx="702639" cy="28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AUG-1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č. 3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48" name="Obdélník 247"/>
          <p:cNvSpPr/>
          <p:nvPr/>
        </p:nvSpPr>
        <p:spPr>
          <a:xfrm>
            <a:off x="6273669" y="5717077"/>
            <a:ext cx="702639" cy="28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AUG-1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č. 4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62" name="Zástupný symbol pro číslo snímku 26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1497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Multiplexní schéma synchronní </a:t>
            </a:r>
            <a:r>
              <a:rPr lang="cs-CZ" sz="2000" b="1" dirty="0">
                <a:solidFill>
                  <a:srgbClr val="C00000"/>
                </a:solidFill>
              </a:rPr>
              <a:t>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Multiplexní schéma předepisuje postup a procesy při zpracování uživatelských signálů do formátu vhodného k přenosu v síti SDH.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Zjednodušené multiplexní schéma zobrazuje zpracovávání signálů evropské hierarchie PDH E1, E3 a E4 do výsledného signálu STM-1.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1838549" y="5144141"/>
            <a:ext cx="1831979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cs-CZ" sz="1200" b="1" dirty="0" smtClean="0">
                <a:solidFill>
                  <a:srgbClr val="000000"/>
                </a:solidFill>
              </a:rPr>
              <a:t>Operace:</a:t>
            </a:r>
          </a:p>
          <a:p>
            <a:endParaRPr lang="cs-CZ" sz="1200" dirty="0">
              <a:solidFill>
                <a:srgbClr val="000000"/>
              </a:solidFill>
            </a:endParaRPr>
          </a:p>
          <a:p>
            <a:r>
              <a:rPr lang="cs-CZ" sz="1200" dirty="0" smtClean="0">
                <a:solidFill>
                  <a:srgbClr val="000000"/>
                </a:solidFill>
              </a:rPr>
              <a:t>mapování</a:t>
            </a:r>
          </a:p>
          <a:p>
            <a:r>
              <a:rPr lang="cs-CZ" sz="1200" dirty="0" smtClean="0">
                <a:solidFill>
                  <a:srgbClr val="000000"/>
                </a:solidFill>
              </a:rPr>
              <a:t>zařazování</a:t>
            </a:r>
          </a:p>
          <a:p>
            <a:r>
              <a:rPr lang="cs-CZ" sz="1200" dirty="0" smtClean="0">
                <a:solidFill>
                  <a:srgbClr val="000000"/>
                </a:solidFill>
              </a:rPr>
              <a:t>sdružování (multiplexace)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8064137" y="4629180"/>
            <a:ext cx="914400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E3 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34 Mbit/s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8064136" y="3527590"/>
            <a:ext cx="992777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E4 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140 Mbit/s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8032003" y="3140908"/>
            <a:ext cx="1038496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signály PDH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2" name="Zaoblený obdélník 11"/>
          <p:cNvSpPr/>
          <p:nvPr/>
        </p:nvSpPr>
        <p:spPr>
          <a:xfrm>
            <a:off x="7180854" y="5648879"/>
            <a:ext cx="588962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C-12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7158444" y="4616116"/>
            <a:ext cx="600896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6" name="Zaoblený obdélník 15"/>
          <p:cNvSpPr/>
          <p:nvPr/>
        </p:nvSpPr>
        <p:spPr>
          <a:xfrm>
            <a:off x="7136276" y="3527589"/>
            <a:ext cx="623064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0" name="Zaoblený obdélník 19"/>
          <p:cNvSpPr/>
          <p:nvPr/>
        </p:nvSpPr>
        <p:spPr>
          <a:xfrm>
            <a:off x="6150503" y="5648879"/>
            <a:ext cx="729774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VC-12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3538281" y="3544099"/>
            <a:ext cx="617819" cy="465176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22" name="Přímá spojnice se šipkou 21"/>
          <p:cNvCxnSpPr>
            <a:stCxn id="16" idx="1"/>
            <a:endCxn id="21" idx="3"/>
          </p:cNvCxnSpPr>
          <p:nvPr/>
        </p:nvCxnSpPr>
        <p:spPr>
          <a:xfrm flipH="1">
            <a:off x="4156100" y="3759085"/>
            <a:ext cx="2980176" cy="17602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>
            <a:stCxn id="15" idx="1"/>
            <a:endCxn id="54" idx="3"/>
          </p:cNvCxnSpPr>
          <p:nvPr/>
        </p:nvCxnSpPr>
        <p:spPr>
          <a:xfrm flipH="1">
            <a:off x="6880277" y="4847612"/>
            <a:ext cx="278167" cy="3946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>
            <a:stCxn id="12" idx="1"/>
            <a:endCxn id="20" idx="3"/>
          </p:cNvCxnSpPr>
          <p:nvPr/>
        </p:nvCxnSpPr>
        <p:spPr>
          <a:xfrm flipH="1">
            <a:off x="6880277" y="5880375"/>
            <a:ext cx="300577" cy="0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>
            <a:stCxn id="54" idx="1"/>
            <a:endCxn id="33" idx="3"/>
          </p:cNvCxnSpPr>
          <p:nvPr/>
        </p:nvCxnSpPr>
        <p:spPr>
          <a:xfrm flipH="1" flipV="1">
            <a:off x="5860255" y="4846461"/>
            <a:ext cx="289621" cy="5097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>
            <a:stCxn id="28" idx="1"/>
            <a:endCxn id="39" idx="3"/>
          </p:cNvCxnSpPr>
          <p:nvPr/>
        </p:nvCxnSpPr>
        <p:spPr>
          <a:xfrm flipH="1" flipV="1">
            <a:off x="5860255" y="5879591"/>
            <a:ext cx="290249" cy="288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aoblený obdélník 27"/>
          <p:cNvSpPr/>
          <p:nvPr/>
        </p:nvSpPr>
        <p:spPr>
          <a:xfrm>
            <a:off x="6150504" y="5648383"/>
            <a:ext cx="126672" cy="4629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29" name="Zaoblený obdélník 28"/>
          <p:cNvSpPr/>
          <p:nvPr/>
        </p:nvSpPr>
        <p:spPr>
          <a:xfrm>
            <a:off x="3534999" y="3543396"/>
            <a:ext cx="124982" cy="4655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cxnSp>
        <p:nvCxnSpPr>
          <p:cNvPr id="30" name="Přímá spojnice se šipkou 29"/>
          <p:cNvCxnSpPr>
            <a:stCxn id="40" idx="1"/>
            <a:endCxn id="43" idx="2"/>
          </p:cNvCxnSpPr>
          <p:nvPr/>
        </p:nvCxnSpPr>
        <p:spPr>
          <a:xfrm flipH="1" flipV="1">
            <a:off x="4532140" y="5488664"/>
            <a:ext cx="647398" cy="390926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Skupina 31"/>
          <p:cNvGrpSpPr/>
          <p:nvPr/>
        </p:nvGrpSpPr>
        <p:grpSpPr>
          <a:xfrm>
            <a:off x="5164300" y="4613987"/>
            <a:ext cx="695955" cy="463969"/>
            <a:chOff x="4126617" y="3845914"/>
            <a:chExt cx="854674" cy="366533"/>
          </a:xfrm>
        </p:grpSpPr>
        <p:sp>
          <p:nvSpPr>
            <p:cNvPr id="33" name="Zaoblený obdélník 32"/>
            <p:cNvSpPr/>
            <p:nvPr/>
          </p:nvSpPr>
          <p:spPr>
            <a:xfrm>
              <a:off x="4127851" y="3846687"/>
              <a:ext cx="853440" cy="365760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rgbClr val="000000"/>
                  </a:solidFill>
                </a:rPr>
                <a:t>  TU-3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34" name="Zaoblený obdélník 33"/>
            <p:cNvSpPr/>
            <p:nvPr/>
          </p:nvSpPr>
          <p:spPr>
            <a:xfrm>
              <a:off x="4126617" y="3845914"/>
              <a:ext cx="169664" cy="36576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P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T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R</a:t>
              </a:r>
              <a:endParaRPr lang="cs-CZ" sz="8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Skupina 37"/>
          <p:cNvGrpSpPr/>
          <p:nvPr/>
        </p:nvGrpSpPr>
        <p:grpSpPr>
          <a:xfrm>
            <a:off x="5179538" y="5649407"/>
            <a:ext cx="680717" cy="460367"/>
            <a:chOff x="4074199" y="3848748"/>
            <a:chExt cx="894398" cy="362928"/>
          </a:xfrm>
        </p:grpSpPr>
        <p:sp>
          <p:nvSpPr>
            <p:cNvPr id="39" name="Zaoblený obdélník 38"/>
            <p:cNvSpPr/>
            <p:nvPr/>
          </p:nvSpPr>
          <p:spPr>
            <a:xfrm>
              <a:off x="4076903" y="3848748"/>
              <a:ext cx="891694" cy="362928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rgbClr val="000000"/>
                  </a:solidFill>
                </a:rPr>
                <a:t>   TU-12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40" name="Zaoblený obdélník 39"/>
            <p:cNvSpPr/>
            <p:nvPr/>
          </p:nvSpPr>
          <p:spPr>
            <a:xfrm>
              <a:off x="4074199" y="3848748"/>
              <a:ext cx="205378" cy="36292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P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T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R</a:t>
              </a:r>
              <a:endParaRPr lang="cs-CZ" sz="8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41" name="Přímá spojnice se šipkou 40"/>
          <p:cNvCxnSpPr>
            <a:stCxn id="43" idx="0"/>
            <a:endCxn id="42" idx="2"/>
          </p:cNvCxnSpPr>
          <p:nvPr/>
        </p:nvCxnSpPr>
        <p:spPr>
          <a:xfrm flipH="1" flipV="1">
            <a:off x="4156100" y="4768021"/>
            <a:ext cx="376040" cy="257652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aoblený obdélník 41"/>
          <p:cNvSpPr/>
          <p:nvPr/>
        </p:nvSpPr>
        <p:spPr>
          <a:xfrm>
            <a:off x="3834573" y="4305030"/>
            <a:ext cx="643053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TUG-3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3" name="Zaoblený obdélník 42"/>
          <p:cNvSpPr/>
          <p:nvPr/>
        </p:nvSpPr>
        <p:spPr>
          <a:xfrm>
            <a:off x="4214503" y="5025673"/>
            <a:ext cx="635274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TUG-2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5" name="Zaoblený obdélník 44"/>
          <p:cNvSpPr/>
          <p:nvPr/>
        </p:nvSpPr>
        <p:spPr>
          <a:xfrm>
            <a:off x="4236595" y="5416599"/>
            <a:ext cx="196344" cy="462991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3x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6" name="Zaoblený obdélník 45"/>
          <p:cNvSpPr/>
          <p:nvPr/>
        </p:nvSpPr>
        <p:spPr>
          <a:xfrm>
            <a:off x="2674274" y="3545415"/>
            <a:ext cx="602076" cy="466005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  AU-4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7" name="Zaoblený obdélník 46"/>
          <p:cNvSpPr/>
          <p:nvPr/>
        </p:nvSpPr>
        <p:spPr>
          <a:xfrm>
            <a:off x="1699163" y="3546284"/>
            <a:ext cx="615953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AUG-1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48" name="Zaoblený obdélník 47"/>
          <p:cNvSpPr/>
          <p:nvPr/>
        </p:nvSpPr>
        <p:spPr>
          <a:xfrm>
            <a:off x="3846497" y="4681150"/>
            <a:ext cx="196344" cy="462991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7x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49" name="Přímá spojnice se šipkou 48"/>
          <p:cNvCxnSpPr>
            <a:stCxn id="42" idx="0"/>
            <a:endCxn id="21" idx="2"/>
          </p:cNvCxnSpPr>
          <p:nvPr/>
        </p:nvCxnSpPr>
        <p:spPr>
          <a:xfrm flipH="1" flipV="1">
            <a:off x="3847191" y="4009275"/>
            <a:ext cx="308909" cy="295755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aoblený obdélník 49"/>
          <p:cNvSpPr/>
          <p:nvPr/>
        </p:nvSpPr>
        <p:spPr>
          <a:xfrm>
            <a:off x="3624695" y="3863199"/>
            <a:ext cx="196344" cy="462991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3x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1" name="Zaoblený obdélník 50"/>
          <p:cNvSpPr/>
          <p:nvPr/>
        </p:nvSpPr>
        <p:spPr>
          <a:xfrm>
            <a:off x="601028" y="3546284"/>
            <a:ext cx="710405" cy="465136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 STM-1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4" name="Zaoblený obdélník 53"/>
          <p:cNvSpPr/>
          <p:nvPr/>
        </p:nvSpPr>
        <p:spPr>
          <a:xfrm>
            <a:off x="6149876" y="4620062"/>
            <a:ext cx="730401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55" name="Zaoblený obdélník 54"/>
          <p:cNvSpPr/>
          <p:nvPr/>
        </p:nvSpPr>
        <p:spPr>
          <a:xfrm>
            <a:off x="6149877" y="4620062"/>
            <a:ext cx="126672" cy="4624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cxnSp>
        <p:nvCxnSpPr>
          <p:cNvPr id="57" name="Přímá spojnice se šipkou 56"/>
          <p:cNvCxnSpPr>
            <a:stCxn id="29" idx="1"/>
            <a:endCxn id="46" idx="3"/>
          </p:cNvCxnSpPr>
          <p:nvPr/>
        </p:nvCxnSpPr>
        <p:spPr>
          <a:xfrm flipH="1">
            <a:off x="3276350" y="3776170"/>
            <a:ext cx="258649" cy="2248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se šipkou 57"/>
          <p:cNvCxnSpPr>
            <a:stCxn id="46" idx="1"/>
            <a:endCxn id="47" idx="3"/>
          </p:cNvCxnSpPr>
          <p:nvPr/>
        </p:nvCxnSpPr>
        <p:spPr>
          <a:xfrm flipH="1" flipV="1">
            <a:off x="2315116" y="3777780"/>
            <a:ext cx="359158" cy="638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aoblený obdélník 58"/>
          <p:cNvSpPr/>
          <p:nvPr/>
        </p:nvSpPr>
        <p:spPr>
          <a:xfrm>
            <a:off x="2430680" y="3427183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60" name="Přímá spojnice se šipkou 59"/>
          <p:cNvCxnSpPr>
            <a:stCxn id="47" idx="1"/>
            <a:endCxn id="51" idx="3"/>
          </p:cNvCxnSpPr>
          <p:nvPr/>
        </p:nvCxnSpPr>
        <p:spPr>
          <a:xfrm flipH="1">
            <a:off x="1311433" y="3777780"/>
            <a:ext cx="387730" cy="1072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nice se šipkou 60"/>
          <p:cNvCxnSpPr/>
          <p:nvPr/>
        </p:nvCxnSpPr>
        <p:spPr>
          <a:xfrm flipH="1" flipV="1">
            <a:off x="1368591" y="5536104"/>
            <a:ext cx="376745" cy="972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římá spojnice se šipkou 61"/>
          <p:cNvCxnSpPr/>
          <p:nvPr/>
        </p:nvCxnSpPr>
        <p:spPr>
          <a:xfrm flipH="1" flipV="1">
            <a:off x="1396993" y="5345283"/>
            <a:ext cx="348343" cy="1167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Přímá spojnice se šipkou 62"/>
          <p:cNvCxnSpPr/>
          <p:nvPr/>
        </p:nvCxnSpPr>
        <p:spPr>
          <a:xfrm flipH="1" flipV="1">
            <a:off x="1386493" y="5717193"/>
            <a:ext cx="369340" cy="1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aoblený obdélník 63"/>
          <p:cNvSpPr/>
          <p:nvPr/>
        </p:nvSpPr>
        <p:spPr>
          <a:xfrm>
            <a:off x="597746" y="3545777"/>
            <a:ext cx="161391" cy="4655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SOH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65" name="Zaoblený obdélník 64"/>
          <p:cNvSpPr/>
          <p:nvPr/>
        </p:nvSpPr>
        <p:spPr>
          <a:xfrm>
            <a:off x="8091809" y="5686603"/>
            <a:ext cx="914400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E1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2 Mbit/s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66" name="Přímá spojnice se šipkou 65"/>
          <p:cNvCxnSpPr>
            <a:stCxn id="34" idx="1"/>
            <a:endCxn id="42" idx="3"/>
          </p:cNvCxnSpPr>
          <p:nvPr/>
        </p:nvCxnSpPr>
        <p:spPr>
          <a:xfrm flipH="1" flipV="1">
            <a:off x="4477626" y="4536526"/>
            <a:ext cx="686674" cy="308957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aoblený obdélník 66"/>
          <p:cNvSpPr/>
          <p:nvPr/>
        </p:nvSpPr>
        <p:spPr>
          <a:xfrm>
            <a:off x="4523595" y="4161860"/>
            <a:ext cx="196344" cy="462991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68" name="Zaoblený obdélník 67"/>
          <p:cNvSpPr/>
          <p:nvPr/>
        </p:nvSpPr>
        <p:spPr>
          <a:xfrm>
            <a:off x="2674281" y="3546284"/>
            <a:ext cx="137118" cy="46490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</a:t>
            </a:r>
          </a:p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T</a:t>
            </a:r>
          </a:p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R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69" name="Zaoblený obdélník 68"/>
          <p:cNvSpPr/>
          <p:nvPr/>
        </p:nvSpPr>
        <p:spPr>
          <a:xfrm>
            <a:off x="458552" y="3205287"/>
            <a:ext cx="993224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signály SDH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76" name="Přímá spojnice 75"/>
          <p:cNvCxnSpPr>
            <a:endCxn id="4" idx="1"/>
          </p:cNvCxnSpPr>
          <p:nvPr/>
        </p:nvCxnSpPr>
        <p:spPr>
          <a:xfrm>
            <a:off x="8107684" y="3546284"/>
            <a:ext cx="60004" cy="2806891"/>
          </a:xfrm>
          <a:prstGeom prst="line">
            <a:avLst/>
          </a:prstGeom>
          <a:ln w="19050">
            <a:solidFill>
              <a:srgbClr val="000000">
                <a:alpha val="65000"/>
              </a:srgb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Zaoblený obdélník 113"/>
          <p:cNvSpPr/>
          <p:nvPr/>
        </p:nvSpPr>
        <p:spPr>
          <a:xfrm>
            <a:off x="1355718" y="3348087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34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transportní modul 1. řádu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Rámcová struktura, která je použita pro transport přenášených signálů, se obecně v </a:t>
            </a:r>
            <a:r>
              <a:rPr lang="cs-CZ" sz="2000" dirty="0">
                <a:solidFill>
                  <a:srgbClr val="3C3C8C"/>
                </a:solidFill>
              </a:rPr>
              <a:t>synchronní digitální </a:t>
            </a:r>
            <a:r>
              <a:rPr lang="cs-CZ" sz="2000" dirty="0" smtClean="0">
                <a:solidFill>
                  <a:srgbClr val="3C3C8C"/>
                </a:solidFill>
              </a:rPr>
              <a:t>hierarchii označuje </a:t>
            </a:r>
            <a:r>
              <a:rPr lang="cs-CZ" sz="2000" dirty="0">
                <a:solidFill>
                  <a:srgbClr val="3C3C8C"/>
                </a:solidFill>
              </a:rPr>
              <a:t>zkratkou </a:t>
            </a:r>
            <a:r>
              <a:rPr lang="cs-CZ" sz="2000" dirty="0">
                <a:solidFill>
                  <a:srgbClr val="C00000"/>
                </a:solidFill>
              </a:rPr>
              <a:t>STM</a:t>
            </a:r>
            <a:r>
              <a:rPr lang="cs-CZ" sz="2000" dirty="0">
                <a:solidFill>
                  <a:srgbClr val="3C3C8C"/>
                </a:solidFill>
              </a:rPr>
              <a:t> (Synchronní Transportní Modul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 ohledem na relativně velký objem přenášených dat (členěných u SDH také na KI s 8 bity) jsou </a:t>
            </a:r>
            <a:r>
              <a:rPr lang="cs-CZ" sz="2000" dirty="0" smtClean="0">
                <a:solidFill>
                  <a:srgbClr val="C00000"/>
                </a:solidFill>
              </a:rPr>
              <a:t>formáty jednotlivých datových jednotek </a:t>
            </a:r>
            <a:r>
              <a:rPr lang="cs-CZ" sz="2000" dirty="0" smtClean="0"/>
              <a:t>uváděny pro </a:t>
            </a:r>
            <a:r>
              <a:rPr lang="cs-CZ" sz="2000" dirty="0" smtClean="0">
                <a:solidFill>
                  <a:srgbClr val="C00000"/>
                </a:solidFill>
              </a:rPr>
              <a:t>větší přehlednost </a:t>
            </a:r>
            <a:r>
              <a:rPr lang="cs-CZ" sz="2000" dirty="0" smtClean="0"/>
              <a:t>v </a:t>
            </a:r>
            <a:r>
              <a:rPr lang="cs-CZ" sz="2000" dirty="0">
                <a:solidFill>
                  <a:srgbClr val="C00000"/>
                </a:solidFill>
              </a:rPr>
              <a:t>maticovém </a:t>
            </a:r>
            <a:r>
              <a:rPr lang="cs-CZ" sz="2000" dirty="0" smtClean="0">
                <a:solidFill>
                  <a:srgbClr val="C00000"/>
                </a:solidFill>
              </a:rPr>
              <a:t>zápisu</a:t>
            </a:r>
            <a:r>
              <a:rPr lang="cs-CZ" sz="2000" dirty="0" smtClean="0"/>
              <a:t>. Tedy stejně, jako tomu je u datových rámců hierarchie PDH 2. řádu a vyšších.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Reálně se </a:t>
            </a:r>
            <a:r>
              <a:rPr lang="cs-CZ" sz="2000" dirty="0" smtClean="0">
                <a:solidFill>
                  <a:srgbClr val="C00000"/>
                </a:solidFill>
              </a:rPr>
              <a:t>datový rámec vysílá </a:t>
            </a:r>
            <a:r>
              <a:rPr lang="cs-CZ" sz="2000" dirty="0" smtClean="0"/>
              <a:t>vždy v </a:t>
            </a:r>
            <a:r>
              <a:rPr lang="cs-CZ" sz="2000" dirty="0"/>
              <a:t>sériovém tvaru </a:t>
            </a:r>
            <a:r>
              <a:rPr lang="cs-CZ" sz="2000" dirty="0">
                <a:solidFill>
                  <a:srgbClr val="C00000"/>
                </a:solidFill>
              </a:rPr>
              <a:t>bit po </a:t>
            </a:r>
            <a:r>
              <a:rPr lang="cs-CZ" sz="2000" dirty="0" smtClean="0">
                <a:solidFill>
                  <a:srgbClr val="C00000"/>
                </a:solidFill>
              </a:rPr>
              <a:t>bitu po </a:t>
            </a:r>
            <a:r>
              <a:rPr lang="cs-CZ" sz="2000" dirty="0">
                <a:solidFill>
                  <a:srgbClr val="C00000"/>
                </a:solidFill>
              </a:rPr>
              <a:t>řádcích</a:t>
            </a:r>
            <a:r>
              <a:rPr lang="cs-CZ" sz="2000" dirty="0"/>
              <a:t> </a:t>
            </a:r>
            <a:r>
              <a:rPr lang="cs-CZ" sz="2000" dirty="0" smtClean="0"/>
              <a:t>směrem zleva seshora doprava dolu.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První </a:t>
            </a:r>
            <a:r>
              <a:rPr lang="cs-CZ" sz="2000" dirty="0">
                <a:solidFill>
                  <a:srgbClr val="C00000"/>
                </a:solidFill>
              </a:rPr>
              <a:t>hierarchický stupeň </a:t>
            </a:r>
            <a:r>
              <a:rPr lang="cs-CZ" sz="2000" dirty="0">
                <a:solidFill>
                  <a:srgbClr val="3C3C8C"/>
                </a:solidFill>
              </a:rPr>
              <a:t>SDH je tvořen datovým tokem s přenosovou rychlostí </a:t>
            </a:r>
            <a:r>
              <a:rPr lang="cs-CZ" sz="2000" dirty="0">
                <a:solidFill>
                  <a:srgbClr val="C00000"/>
                </a:solidFill>
              </a:rPr>
              <a:t>155,52 Mbit/s </a:t>
            </a:r>
            <a:r>
              <a:rPr lang="cs-CZ" sz="2000" dirty="0">
                <a:solidFill>
                  <a:srgbClr val="3C3C8C"/>
                </a:solidFill>
              </a:rPr>
              <a:t>a označuje se </a:t>
            </a:r>
            <a:r>
              <a:rPr lang="cs-CZ" sz="2000" dirty="0">
                <a:solidFill>
                  <a:srgbClr val="C00000"/>
                </a:solidFill>
              </a:rPr>
              <a:t>STM-1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28373869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transportní modul 1. řádu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Maticové zobrazení formátu modulu STM-1.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  <p:grpSp>
        <p:nvGrpSpPr>
          <p:cNvPr id="8" name="Skupina 7"/>
          <p:cNvGrpSpPr/>
          <p:nvPr/>
        </p:nvGrpSpPr>
        <p:grpSpPr>
          <a:xfrm>
            <a:off x="-10636" y="2180352"/>
            <a:ext cx="8944279" cy="4172823"/>
            <a:chOff x="-213138" y="1897778"/>
            <a:chExt cx="9357138" cy="4390826"/>
          </a:xfrm>
        </p:grpSpPr>
        <p:sp>
          <p:nvSpPr>
            <p:cNvPr id="9" name="Obdélník 8"/>
            <p:cNvSpPr/>
            <p:nvPr/>
          </p:nvSpPr>
          <p:spPr>
            <a:xfrm>
              <a:off x="1494263" y="2895600"/>
              <a:ext cx="2022088" cy="9067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Obdélník 9"/>
            <p:cNvSpPr/>
            <p:nvPr/>
          </p:nvSpPr>
          <p:spPr>
            <a:xfrm>
              <a:off x="1494263" y="4140200"/>
              <a:ext cx="2022088" cy="14688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TextovéPole 10"/>
            <p:cNvSpPr txBox="1"/>
            <p:nvPr/>
          </p:nvSpPr>
          <p:spPr>
            <a:xfrm>
              <a:off x="1079500" y="2808676"/>
              <a:ext cx="300852" cy="2888166"/>
            </a:xfrm>
            <a:prstGeom prst="rect">
              <a:avLst/>
            </a:prstGeom>
            <a:noFill/>
          </p:spPr>
          <p:txBody>
            <a:bodyPr vert="wordArtVert" wrap="square" lIns="0" tIns="0" rIns="0" bIns="0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123456789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ovéPole 11"/>
            <p:cNvSpPr txBox="1"/>
            <p:nvPr/>
          </p:nvSpPr>
          <p:spPr>
            <a:xfrm>
              <a:off x="1494263" y="3782298"/>
              <a:ext cx="2200153" cy="388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rgbClr val="000000"/>
                  </a:solidFill>
                </a:rPr>
                <a:t>AU ukazatel (PTR)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4" name="TextovéPole 13"/>
            <p:cNvSpPr txBox="1"/>
            <p:nvPr/>
          </p:nvSpPr>
          <p:spPr>
            <a:xfrm>
              <a:off x="1494263" y="4403229"/>
              <a:ext cx="20220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záhlaví </a:t>
              </a:r>
            </a:p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multiplexní sekce (MSOH)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4418438" y="3929593"/>
              <a:ext cx="202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informací pole STM-1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ovéPole 15"/>
            <p:cNvSpPr txBox="1"/>
            <p:nvPr/>
          </p:nvSpPr>
          <p:spPr>
            <a:xfrm>
              <a:off x="7486621" y="5919272"/>
              <a:ext cx="1657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t = 125 </a:t>
              </a:r>
              <a:r>
                <a:rPr lang="cs-CZ" dirty="0" smtClean="0">
                  <a:solidFill>
                    <a:srgbClr val="000000"/>
                  </a:solidFill>
                  <a:sym typeface="Symbol" panose="05050102010706020507" pitchFamily="18" charset="2"/>
                </a:rPr>
                <a:t>s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ovéPole 16"/>
            <p:cNvSpPr txBox="1"/>
            <p:nvPr/>
          </p:nvSpPr>
          <p:spPr>
            <a:xfrm>
              <a:off x="0" y="2099231"/>
              <a:ext cx="1657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t = 0 </a:t>
              </a:r>
              <a:r>
                <a:rPr lang="cs-CZ" dirty="0" smtClean="0">
                  <a:solidFill>
                    <a:srgbClr val="000000"/>
                  </a:solidFill>
                  <a:sym typeface="Symbol" panose="05050102010706020507" pitchFamily="18" charset="2"/>
                </a:rPr>
                <a:t>s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ovéPole 17"/>
            <p:cNvSpPr txBox="1"/>
            <p:nvPr/>
          </p:nvSpPr>
          <p:spPr>
            <a:xfrm>
              <a:off x="-213138" y="2873362"/>
              <a:ext cx="1657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řádek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ovéPole 18"/>
            <p:cNvSpPr txBox="1"/>
            <p:nvPr/>
          </p:nvSpPr>
          <p:spPr>
            <a:xfrm>
              <a:off x="1558152" y="2879050"/>
              <a:ext cx="18898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záhlaví </a:t>
              </a:r>
            </a:p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opakovací sekce (RSOH)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20" name="Obdélník 19"/>
            <p:cNvSpPr/>
            <p:nvPr/>
          </p:nvSpPr>
          <p:spPr>
            <a:xfrm>
              <a:off x="1494263" y="2899317"/>
              <a:ext cx="6144322" cy="2709746"/>
            </a:xfrm>
            <a:prstGeom prst="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1" name="Přímá spojnice se šipkou 20"/>
            <p:cNvCxnSpPr>
              <a:stCxn id="17" idx="2"/>
            </p:cNvCxnSpPr>
            <p:nvPr/>
          </p:nvCxnSpPr>
          <p:spPr>
            <a:xfrm>
              <a:off x="828690" y="2468563"/>
              <a:ext cx="615551" cy="340113"/>
            </a:xfrm>
            <a:prstGeom prst="straightConnector1">
              <a:avLst/>
            </a:prstGeom>
            <a:ln w="317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římá spojnice se šipkou 21"/>
            <p:cNvCxnSpPr>
              <a:stCxn id="16" idx="0"/>
            </p:cNvCxnSpPr>
            <p:nvPr/>
          </p:nvCxnSpPr>
          <p:spPr>
            <a:xfrm flipH="1" flipV="1">
              <a:off x="7638586" y="5609063"/>
              <a:ext cx="676725" cy="310209"/>
            </a:xfrm>
            <a:prstGeom prst="straightConnector1">
              <a:avLst/>
            </a:prstGeom>
            <a:ln w="31750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Přímá spojnice 22"/>
            <p:cNvCxnSpPr/>
            <p:nvPr/>
          </p:nvCxnSpPr>
          <p:spPr>
            <a:xfrm flipV="1">
              <a:off x="7638585" y="2099231"/>
              <a:ext cx="0" cy="7798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římá spojnice 23"/>
            <p:cNvCxnSpPr/>
            <p:nvPr/>
          </p:nvCxnSpPr>
          <p:spPr>
            <a:xfrm flipH="1" flipV="1">
              <a:off x="3511938" y="2557780"/>
              <a:ext cx="3948" cy="332013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nice 24"/>
            <p:cNvCxnSpPr/>
            <p:nvPr/>
          </p:nvCxnSpPr>
          <p:spPr>
            <a:xfrm flipH="1">
              <a:off x="1494263" y="2255016"/>
              <a:ext cx="6144324" cy="0"/>
            </a:xfrm>
            <a:prstGeom prst="line">
              <a:avLst/>
            </a:prstGeom>
            <a:ln w="19050">
              <a:solidFill>
                <a:srgbClr val="00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nice 25"/>
            <p:cNvCxnSpPr/>
            <p:nvPr/>
          </p:nvCxnSpPr>
          <p:spPr>
            <a:xfrm flipV="1">
              <a:off x="1494263" y="2115781"/>
              <a:ext cx="0" cy="7798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Přímá spojnice 26"/>
            <p:cNvCxnSpPr/>
            <p:nvPr/>
          </p:nvCxnSpPr>
          <p:spPr>
            <a:xfrm flipH="1">
              <a:off x="3516351" y="2638619"/>
              <a:ext cx="4122236" cy="0"/>
            </a:xfrm>
            <a:prstGeom prst="line">
              <a:avLst/>
            </a:prstGeom>
            <a:ln w="19050">
              <a:solidFill>
                <a:srgbClr val="00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Přímá spojnice 27"/>
            <p:cNvCxnSpPr/>
            <p:nvPr/>
          </p:nvCxnSpPr>
          <p:spPr>
            <a:xfrm flipH="1">
              <a:off x="1494263" y="2638619"/>
              <a:ext cx="2022088" cy="0"/>
            </a:xfrm>
            <a:prstGeom prst="line">
              <a:avLst/>
            </a:prstGeom>
            <a:ln w="19050">
              <a:solidFill>
                <a:srgbClr val="00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ovéPole 28"/>
            <p:cNvSpPr txBox="1"/>
            <p:nvPr/>
          </p:nvSpPr>
          <p:spPr>
            <a:xfrm>
              <a:off x="4753033" y="1897778"/>
              <a:ext cx="2406709" cy="388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270 bajtů (sloupců)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30" name="TextovéPole 29"/>
            <p:cNvSpPr txBox="1"/>
            <p:nvPr/>
          </p:nvSpPr>
          <p:spPr>
            <a:xfrm>
              <a:off x="4265710" y="2283897"/>
              <a:ext cx="2420452" cy="388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261 bajtů (sloupců)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31" name="TextovéPole 30"/>
            <p:cNvSpPr txBox="1"/>
            <p:nvPr/>
          </p:nvSpPr>
          <p:spPr>
            <a:xfrm>
              <a:off x="1415693" y="2270357"/>
              <a:ext cx="2174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>
                  <a:solidFill>
                    <a:srgbClr val="000000"/>
                  </a:solidFill>
                </a:rPr>
                <a:t>9</a:t>
              </a:r>
              <a:r>
                <a:rPr lang="cs-CZ" dirty="0" smtClean="0">
                  <a:solidFill>
                    <a:srgbClr val="000000"/>
                  </a:solidFill>
                </a:rPr>
                <a:t> bajtů (sloupců)</a:t>
              </a:r>
              <a:endParaRPr lang="cs-CZ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6542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237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transportní modul 1. řádu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Modul STM-1 </a:t>
            </a:r>
            <a:r>
              <a:rPr lang="cs-CZ" sz="2000" dirty="0" smtClean="0"/>
              <a:t>má </a:t>
            </a:r>
            <a:r>
              <a:rPr lang="cs-CZ" sz="2000" dirty="0" smtClean="0">
                <a:solidFill>
                  <a:srgbClr val="C00000"/>
                </a:solidFill>
              </a:rPr>
              <a:t>pevnou délku v trvání 125 µs</a:t>
            </a:r>
            <a:r>
              <a:rPr lang="cs-CZ" sz="2000" dirty="0" smtClean="0"/>
              <a:t>, což je vzorkovací kmitočet použitý při digitalizaci lidského hlasu a délka trvání základního rámce PCM 30/32. Doba trvání </a:t>
            </a:r>
            <a:r>
              <a:rPr lang="cs-CZ" sz="2000" dirty="0">
                <a:solidFill>
                  <a:srgbClr val="C00000"/>
                </a:solidFill>
              </a:rPr>
              <a:t>125 µs </a:t>
            </a:r>
            <a:r>
              <a:rPr lang="cs-CZ" sz="2000" dirty="0" smtClean="0"/>
              <a:t>je společná </a:t>
            </a:r>
            <a:r>
              <a:rPr lang="cs-CZ" sz="2000" dirty="0" smtClean="0">
                <a:solidFill>
                  <a:srgbClr val="C00000"/>
                </a:solidFill>
              </a:rPr>
              <a:t>pro všechny moduly STM-N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Modul STM-1 se skládá z několika částí: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informační pole</a:t>
            </a:r>
            <a:r>
              <a:rPr lang="cs-CZ" sz="2000" dirty="0" smtClean="0"/>
              <a:t> o rozměrech 261x 9 B</a:t>
            </a:r>
            <a:r>
              <a:rPr lang="cs-CZ" sz="2000" dirty="0"/>
              <a:t>, nesoucí virtuální kontejner </a:t>
            </a:r>
            <a:r>
              <a:rPr lang="cs-CZ" sz="2000" dirty="0" smtClean="0"/>
              <a:t>VC-4.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záhlaví opakovací sekce </a:t>
            </a:r>
            <a:r>
              <a:rPr lang="cs-CZ" sz="2000" dirty="0">
                <a:solidFill>
                  <a:srgbClr val="C00000"/>
                </a:solidFill>
              </a:rPr>
              <a:t>RSOH </a:t>
            </a:r>
            <a:r>
              <a:rPr lang="cs-CZ" sz="2000" dirty="0"/>
              <a:t>(</a:t>
            </a:r>
            <a:r>
              <a:rPr lang="cs-CZ" sz="2000" dirty="0" err="1"/>
              <a:t>Regenerator</a:t>
            </a:r>
            <a:r>
              <a:rPr lang="cs-CZ" sz="2000" dirty="0"/>
              <a:t> </a:t>
            </a:r>
            <a:r>
              <a:rPr lang="cs-CZ" sz="2000" dirty="0" err="1"/>
              <a:t>Section</a:t>
            </a:r>
            <a:r>
              <a:rPr lang="cs-CZ" sz="2000" dirty="0"/>
              <a:t> </a:t>
            </a:r>
            <a:r>
              <a:rPr lang="cs-CZ" sz="2000" dirty="0" err="1"/>
              <a:t>Overhead</a:t>
            </a:r>
            <a:r>
              <a:rPr lang="cs-CZ" sz="2000" dirty="0"/>
              <a:t>),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záhlaví multiplexní </a:t>
            </a:r>
            <a:r>
              <a:rPr lang="cs-CZ" sz="2000" dirty="0">
                <a:solidFill>
                  <a:srgbClr val="C00000"/>
                </a:solidFill>
              </a:rPr>
              <a:t>sekce MSOH</a:t>
            </a:r>
            <a:r>
              <a:rPr lang="cs-CZ" sz="2000" dirty="0"/>
              <a:t> (Multiplex </a:t>
            </a:r>
            <a:r>
              <a:rPr lang="cs-CZ" sz="2000" dirty="0" err="1"/>
              <a:t>Section</a:t>
            </a:r>
            <a:r>
              <a:rPr lang="cs-CZ" sz="2000" dirty="0"/>
              <a:t> </a:t>
            </a:r>
            <a:r>
              <a:rPr lang="cs-CZ" sz="2000" dirty="0" err="1"/>
              <a:t>Overhead</a:t>
            </a:r>
            <a:r>
              <a:rPr lang="cs-CZ" sz="2000" dirty="0"/>
              <a:t>),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ukazatel PTR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Vysílání se děje, jak už bylo řečeno, postupně z horního levého rohu do pravého spodního rohu. Nejprve se tedy odvysílá část prvních 9 B záhlaví RSOH, následně pak 261 B uživatelských signálů. Poté opět 9 B záhlaví RSOH z 2. řádku a následně opět 261 B uživatelských dat. A tak dále.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74251304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980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transportní modul 1. řádu – dělení datového spoje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Dělení záhlaví do jednotlivých sekcí </a:t>
            </a:r>
            <a:r>
              <a:rPr lang="cs-CZ" sz="2000" dirty="0" smtClean="0"/>
              <a:t>RSOH a MSOH má </a:t>
            </a:r>
            <a:r>
              <a:rPr lang="cs-CZ" sz="2000" dirty="0"/>
              <a:t>své opodstatnění.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Přenosový </a:t>
            </a:r>
            <a:r>
              <a:rPr lang="cs-CZ" sz="2000" dirty="0"/>
              <a:t>řetězec SDH může být obecně vytvořen z několika </a:t>
            </a:r>
            <a:r>
              <a:rPr lang="cs-CZ" sz="2000" dirty="0">
                <a:solidFill>
                  <a:srgbClr val="C00000"/>
                </a:solidFill>
              </a:rPr>
              <a:t>multiplexních sekcí MS </a:t>
            </a:r>
            <a:r>
              <a:rPr lang="cs-CZ" sz="2000" dirty="0"/>
              <a:t>(Multiplex </a:t>
            </a:r>
            <a:r>
              <a:rPr lang="cs-CZ" sz="2000" dirty="0" err="1"/>
              <a:t>Section</a:t>
            </a:r>
            <a:r>
              <a:rPr lang="cs-CZ" sz="2000" dirty="0"/>
              <a:t>) a každá z těchto sekcí může obsahovat různý počet </a:t>
            </a:r>
            <a:r>
              <a:rPr lang="cs-CZ" sz="2000" dirty="0">
                <a:solidFill>
                  <a:srgbClr val="C00000"/>
                </a:solidFill>
              </a:rPr>
              <a:t>opakovacích úseků RS </a:t>
            </a:r>
            <a:r>
              <a:rPr lang="cs-CZ" sz="2000" dirty="0"/>
              <a:t>(</a:t>
            </a:r>
            <a:r>
              <a:rPr lang="cs-CZ" sz="2000" dirty="0" err="1"/>
              <a:t>Regenerator</a:t>
            </a:r>
            <a:r>
              <a:rPr lang="cs-CZ" sz="2000" dirty="0"/>
              <a:t> </a:t>
            </a:r>
            <a:r>
              <a:rPr lang="cs-CZ" sz="2000" dirty="0" err="1"/>
              <a:t>Section</a:t>
            </a:r>
            <a:r>
              <a:rPr lang="cs-CZ" sz="2000" dirty="0"/>
              <a:t>). </a:t>
            </a: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  <p:grpSp>
        <p:nvGrpSpPr>
          <p:cNvPr id="77" name="Skupina 76"/>
          <p:cNvGrpSpPr/>
          <p:nvPr/>
        </p:nvGrpSpPr>
        <p:grpSpPr>
          <a:xfrm>
            <a:off x="122674" y="3674568"/>
            <a:ext cx="8853588" cy="2615477"/>
            <a:chOff x="122674" y="3674568"/>
            <a:chExt cx="8853588" cy="2615477"/>
          </a:xfrm>
        </p:grpSpPr>
        <p:sp>
          <p:nvSpPr>
            <p:cNvPr id="7" name="Zaoblený obdélník 6"/>
            <p:cNvSpPr/>
            <p:nvPr/>
          </p:nvSpPr>
          <p:spPr>
            <a:xfrm>
              <a:off x="2836122" y="4769007"/>
              <a:ext cx="1115122" cy="486937"/>
            </a:xfrm>
            <a:prstGeom prst="round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opakovač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966433" y="4322960"/>
              <a:ext cx="1115122" cy="947854"/>
            </a:xfrm>
            <a:prstGeom prst="round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SDH uzel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0" name="Zaoblený obdélník 9"/>
            <p:cNvSpPr/>
            <p:nvPr/>
          </p:nvSpPr>
          <p:spPr>
            <a:xfrm>
              <a:off x="5077190" y="4769008"/>
              <a:ext cx="1115122" cy="486937"/>
            </a:xfrm>
            <a:prstGeom prst="round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opakovač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sp>
          <p:nvSpPr>
            <p:cNvPr id="11" name="Zaoblený obdélník 10"/>
            <p:cNvSpPr/>
            <p:nvPr/>
          </p:nvSpPr>
          <p:spPr>
            <a:xfrm>
              <a:off x="6946879" y="4328535"/>
              <a:ext cx="1115122" cy="947854"/>
            </a:xfrm>
            <a:prstGeom prst="round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dirty="0" smtClean="0">
                  <a:solidFill>
                    <a:srgbClr val="000000"/>
                  </a:solidFill>
                </a:rPr>
                <a:t>SDH uzel</a:t>
              </a:r>
              <a:endParaRPr lang="cs-CZ" dirty="0">
                <a:solidFill>
                  <a:srgbClr val="000000"/>
                </a:solidFill>
              </a:endParaRPr>
            </a:p>
          </p:txBody>
        </p:sp>
        <p:cxnSp>
          <p:nvCxnSpPr>
            <p:cNvPr id="12" name="Přímá spojnice se šipkou 11"/>
            <p:cNvCxnSpPr>
              <a:endCxn id="7" idx="1"/>
            </p:cNvCxnSpPr>
            <p:nvPr/>
          </p:nvCxnSpPr>
          <p:spPr>
            <a:xfrm>
              <a:off x="2081555" y="5012475"/>
              <a:ext cx="754567" cy="1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se šipkou 14"/>
            <p:cNvCxnSpPr>
              <a:stCxn id="7" idx="3"/>
              <a:endCxn id="10" idx="1"/>
            </p:cNvCxnSpPr>
            <p:nvPr/>
          </p:nvCxnSpPr>
          <p:spPr>
            <a:xfrm>
              <a:off x="3951244" y="5012476"/>
              <a:ext cx="1125946" cy="1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se šipkou 16"/>
            <p:cNvCxnSpPr>
              <a:stCxn id="10" idx="3"/>
            </p:cNvCxnSpPr>
            <p:nvPr/>
          </p:nvCxnSpPr>
          <p:spPr>
            <a:xfrm>
              <a:off x="6192312" y="5012477"/>
              <a:ext cx="754567" cy="0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se šipkou 18"/>
            <p:cNvCxnSpPr/>
            <p:nvPr/>
          </p:nvCxnSpPr>
          <p:spPr>
            <a:xfrm>
              <a:off x="577089" y="5012477"/>
              <a:ext cx="389344" cy="0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Přímá spojnice se šipkou 26"/>
            <p:cNvCxnSpPr/>
            <p:nvPr/>
          </p:nvCxnSpPr>
          <p:spPr>
            <a:xfrm>
              <a:off x="8062001" y="5012477"/>
              <a:ext cx="527168" cy="0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Přímá spojnice se šipkou 34"/>
            <p:cNvCxnSpPr/>
            <p:nvPr/>
          </p:nvCxnSpPr>
          <p:spPr>
            <a:xfrm flipH="1">
              <a:off x="558275" y="4901662"/>
              <a:ext cx="389344" cy="0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Přímá spojnice se šipkou 36"/>
            <p:cNvCxnSpPr/>
            <p:nvPr/>
          </p:nvCxnSpPr>
          <p:spPr>
            <a:xfrm flipH="1">
              <a:off x="8062001" y="4901662"/>
              <a:ext cx="527168" cy="0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Přímá spojnice se šipkou 39"/>
            <p:cNvCxnSpPr/>
            <p:nvPr/>
          </p:nvCxnSpPr>
          <p:spPr>
            <a:xfrm flipV="1">
              <a:off x="1131128" y="3967163"/>
              <a:ext cx="0" cy="355797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nice se šipkou 42"/>
            <p:cNvCxnSpPr/>
            <p:nvPr/>
          </p:nvCxnSpPr>
          <p:spPr>
            <a:xfrm>
              <a:off x="1214009" y="3964087"/>
              <a:ext cx="0" cy="358873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Přímá spojnice se šipkou 44"/>
            <p:cNvCxnSpPr/>
            <p:nvPr/>
          </p:nvCxnSpPr>
          <p:spPr>
            <a:xfrm flipV="1">
              <a:off x="7795840" y="3965133"/>
              <a:ext cx="0" cy="355797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Přímá spojnice se šipkou 45"/>
            <p:cNvCxnSpPr/>
            <p:nvPr/>
          </p:nvCxnSpPr>
          <p:spPr>
            <a:xfrm>
              <a:off x="7878721" y="3962057"/>
              <a:ext cx="0" cy="358873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Skupina 53"/>
            <p:cNvGrpSpPr/>
            <p:nvPr/>
          </p:nvGrpSpPr>
          <p:grpSpPr>
            <a:xfrm>
              <a:off x="1938535" y="4946013"/>
              <a:ext cx="1040605" cy="1341803"/>
              <a:chOff x="1938535" y="4946013"/>
              <a:chExt cx="1040605" cy="1341803"/>
            </a:xfrm>
          </p:grpSpPr>
          <p:cxnSp>
            <p:nvCxnSpPr>
              <p:cNvPr id="48" name="Přímá spojnice 47"/>
              <p:cNvCxnSpPr/>
              <p:nvPr/>
            </p:nvCxnSpPr>
            <p:spPr>
              <a:xfrm>
                <a:off x="2081555" y="4946013"/>
                <a:ext cx="0" cy="919162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/>
              <p:cNvCxnSpPr/>
              <p:nvPr/>
            </p:nvCxnSpPr>
            <p:spPr>
              <a:xfrm>
                <a:off x="2836122" y="4946013"/>
                <a:ext cx="0" cy="919162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se šipkou 49"/>
              <p:cNvCxnSpPr/>
              <p:nvPr/>
            </p:nvCxnSpPr>
            <p:spPr>
              <a:xfrm>
                <a:off x="2081555" y="5686949"/>
                <a:ext cx="754567" cy="1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ovéPole 50"/>
              <p:cNvSpPr txBox="1"/>
              <p:nvPr/>
            </p:nvSpPr>
            <p:spPr>
              <a:xfrm>
                <a:off x="1938535" y="5856929"/>
                <a:ext cx="104060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cs-CZ" sz="1400" dirty="0" smtClean="0">
                    <a:solidFill>
                      <a:srgbClr val="000000"/>
                    </a:solidFill>
                  </a:rPr>
                  <a:t>opakovací sekce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6" name="Skupina 55"/>
            <p:cNvGrpSpPr/>
            <p:nvPr/>
          </p:nvGrpSpPr>
          <p:grpSpPr>
            <a:xfrm>
              <a:off x="3733705" y="4948242"/>
              <a:ext cx="1547911" cy="1341803"/>
              <a:chOff x="1938535" y="4946013"/>
              <a:chExt cx="1040605" cy="1341803"/>
            </a:xfrm>
          </p:grpSpPr>
          <p:cxnSp>
            <p:nvCxnSpPr>
              <p:cNvPr id="57" name="Přímá spojnice 56"/>
              <p:cNvCxnSpPr/>
              <p:nvPr/>
            </p:nvCxnSpPr>
            <p:spPr>
              <a:xfrm>
                <a:off x="2081555" y="4946013"/>
                <a:ext cx="0" cy="919162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Přímá spojnice 57"/>
              <p:cNvCxnSpPr/>
              <p:nvPr/>
            </p:nvCxnSpPr>
            <p:spPr>
              <a:xfrm>
                <a:off x="2836122" y="4946013"/>
                <a:ext cx="0" cy="919162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Přímá spojnice se šipkou 58"/>
              <p:cNvCxnSpPr/>
              <p:nvPr/>
            </p:nvCxnSpPr>
            <p:spPr>
              <a:xfrm>
                <a:off x="2081555" y="5686949"/>
                <a:ext cx="754567" cy="1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ovéPole 59"/>
              <p:cNvSpPr txBox="1"/>
              <p:nvPr/>
            </p:nvSpPr>
            <p:spPr>
              <a:xfrm>
                <a:off x="1938535" y="5856929"/>
                <a:ext cx="104060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cs-CZ" sz="1400" dirty="0" smtClean="0">
                    <a:solidFill>
                      <a:srgbClr val="000000"/>
                    </a:solidFill>
                  </a:rPr>
                  <a:t>opakovací </a:t>
                </a:r>
              </a:p>
              <a:p>
                <a:pPr algn="ctr"/>
                <a:r>
                  <a:rPr lang="cs-CZ" sz="1400" dirty="0" smtClean="0">
                    <a:solidFill>
                      <a:srgbClr val="000000"/>
                    </a:solidFill>
                  </a:rPr>
                  <a:t>sekce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" name="Skupina 60"/>
            <p:cNvGrpSpPr/>
            <p:nvPr/>
          </p:nvGrpSpPr>
          <p:grpSpPr>
            <a:xfrm>
              <a:off x="6049293" y="4940373"/>
              <a:ext cx="1040605" cy="1341803"/>
              <a:chOff x="1938535" y="4946013"/>
              <a:chExt cx="1040605" cy="1341803"/>
            </a:xfrm>
          </p:grpSpPr>
          <p:cxnSp>
            <p:nvCxnSpPr>
              <p:cNvPr id="62" name="Přímá spojnice 61"/>
              <p:cNvCxnSpPr/>
              <p:nvPr/>
            </p:nvCxnSpPr>
            <p:spPr>
              <a:xfrm>
                <a:off x="2081555" y="4946013"/>
                <a:ext cx="0" cy="919162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Přímá spojnice 62"/>
              <p:cNvCxnSpPr/>
              <p:nvPr/>
            </p:nvCxnSpPr>
            <p:spPr>
              <a:xfrm>
                <a:off x="2836122" y="4946013"/>
                <a:ext cx="0" cy="919162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Přímá spojnice se šipkou 63"/>
              <p:cNvCxnSpPr/>
              <p:nvPr/>
            </p:nvCxnSpPr>
            <p:spPr>
              <a:xfrm>
                <a:off x="2081555" y="5686949"/>
                <a:ext cx="754567" cy="1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ovéPole 64"/>
              <p:cNvSpPr txBox="1"/>
              <p:nvPr/>
            </p:nvSpPr>
            <p:spPr>
              <a:xfrm>
                <a:off x="1938535" y="5856929"/>
                <a:ext cx="104060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cs-CZ" sz="1400" dirty="0" smtClean="0">
                    <a:solidFill>
                      <a:srgbClr val="000000"/>
                    </a:solidFill>
                  </a:rPr>
                  <a:t>opakovací sekce</a:t>
                </a:r>
                <a:endParaRPr lang="cs-CZ" sz="1400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67" name="Přímá spojnice 66"/>
            <p:cNvCxnSpPr/>
            <p:nvPr/>
          </p:nvCxnSpPr>
          <p:spPr>
            <a:xfrm>
              <a:off x="2083502" y="4000159"/>
              <a:ext cx="0" cy="6035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Přímá spojnice 67"/>
            <p:cNvCxnSpPr/>
            <p:nvPr/>
          </p:nvCxnSpPr>
          <p:spPr>
            <a:xfrm>
              <a:off x="6946880" y="3985294"/>
              <a:ext cx="0" cy="6035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Přímá spojnice se šipkou 68"/>
            <p:cNvCxnSpPr/>
            <p:nvPr/>
          </p:nvCxnSpPr>
          <p:spPr>
            <a:xfrm>
              <a:off x="2083490" y="4079318"/>
              <a:ext cx="4863390" cy="0"/>
            </a:xfrm>
            <a:prstGeom prst="straightConnector1">
              <a:avLst/>
            </a:prstGeom>
            <a:ln w="19050">
              <a:solidFill>
                <a:srgbClr val="0000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ovéPole 71"/>
            <p:cNvSpPr txBox="1"/>
            <p:nvPr/>
          </p:nvSpPr>
          <p:spPr>
            <a:xfrm>
              <a:off x="3402364" y="3780881"/>
              <a:ext cx="212224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multiplexní sekce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73" name="TextovéPole 72"/>
            <p:cNvSpPr txBox="1"/>
            <p:nvPr/>
          </p:nvSpPr>
          <p:spPr>
            <a:xfrm>
              <a:off x="7333053" y="3674568"/>
              <a:ext cx="10913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toky E1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74" name="TextovéPole 73"/>
            <p:cNvSpPr txBox="1"/>
            <p:nvPr/>
          </p:nvSpPr>
          <p:spPr>
            <a:xfrm>
              <a:off x="585460" y="3674568"/>
              <a:ext cx="10913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toky E1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75" name="TextovéPole 74"/>
            <p:cNvSpPr txBox="1"/>
            <p:nvPr/>
          </p:nvSpPr>
          <p:spPr>
            <a:xfrm>
              <a:off x="7884927" y="5179599"/>
              <a:ext cx="1091335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toky </a:t>
              </a:r>
            </a:p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STM-N</a:t>
              </a:r>
            </a:p>
          </p:txBody>
        </p:sp>
        <p:sp>
          <p:nvSpPr>
            <p:cNvPr id="76" name="TextovéPole 75"/>
            <p:cNvSpPr txBox="1"/>
            <p:nvPr/>
          </p:nvSpPr>
          <p:spPr>
            <a:xfrm>
              <a:off x="122674" y="5190150"/>
              <a:ext cx="1091335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toky </a:t>
              </a:r>
            </a:p>
            <a:p>
              <a:pPr algn="ctr"/>
              <a:r>
                <a:rPr lang="cs-CZ" sz="1400" dirty="0" smtClean="0">
                  <a:solidFill>
                    <a:srgbClr val="000000"/>
                  </a:solidFill>
                </a:rPr>
                <a:t>STM-N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94817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75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transportní modul 1. řádu – záhlaví RSOH a MSOH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Sekce je definována jako úsek SDH sítě, ve které nedochází k jakékoliv manipulaci s obsahem přenášeného modulu STM.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opakovačích </a:t>
            </a:r>
            <a:r>
              <a:rPr lang="cs-CZ" sz="2000" dirty="0" smtClean="0"/>
              <a:t>umístěných mezi</a:t>
            </a:r>
            <a:r>
              <a:rPr lang="cs-CZ" sz="2000" dirty="0" smtClean="0">
                <a:solidFill>
                  <a:srgbClr val="C00000"/>
                </a:solidFill>
              </a:rPr>
              <a:t> opakovacími sekcemi </a:t>
            </a:r>
            <a:r>
              <a:rPr lang="cs-CZ" sz="2000" dirty="0" smtClean="0"/>
              <a:t>je </a:t>
            </a:r>
            <a:r>
              <a:rPr lang="cs-CZ" sz="2000" dirty="0"/>
              <a:t>možný </a:t>
            </a:r>
            <a:r>
              <a:rPr lang="cs-CZ" sz="2000" dirty="0">
                <a:solidFill>
                  <a:srgbClr val="C00000"/>
                </a:solidFill>
              </a:rPr>
              <a:t>přístup pouze </a:t>
            </a:r>
            <a:r>
              <a:rPr lang="cs-CZ" sz="2000" dirty="0"/>
              <a:t>k záhlaví </a:t>
            </a:r>
            <a:r>
              <a:rPr lang="cs-CZ" sz="2000" dirty="0">
                <a:solidFill>
                  <a:srgbClr val="C00000"/>
                </a:solidFill>
              </a:rPr>
              <a:t>RSOH</a:t>
            </a:r>
            <a:r>
              <a:rPr lang="cs-CZ" sz="2000" dirty="0"/>
              <a:t>. </a:t>
            </a:r>
            <a:r>
              <a:rPr lang="cs-CZ" sz="2000" dirty="0" smtClean="0"/>
              <a:t>Úkolem opakovačů je obnovovat přenášený signál, který je ovlivněn negativními vlivy přenosového prostředí (např. útlumem).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Záhlaví multiplexní </a:t>
            </a:r>
            <a:r>
              <a:rPr lang="cs-CZ" sz="2000" dirty="0"/>
              <a:t>sekce </a:t>
            </a:r>
            <a:r>
              <a:rPr lang="cs-CZ" sz="2000" dirty="0" smtClean="0">
                <a:solidFill>
                  <a:srgbClr val="C00000"/>
                </a:solidFill>
              </a:rPr>
              <a:t>MSOH</a:t>
            </a:r>
            <a:r>
              <a:rPr lang="cs-CZ" sz="2000" dirty="0" smtClean="0"/>
              <a:t> je </a:t>
            </a:r>
            <a:r>
              <a:rPr lang="cs-CZ" sz="2000" dirty="0">
                <a:solidFill>
                  <a:srgbClr val="C00000"/>
                </a:solidFill>
              </a:rPr>
              <a:t>přístupné</a:t>
            </a:r>
            <a:r>
              <a:rPr lang="cs-CZ" sz="2000" dirty="0"/>
              <a:t> v </a:t>
            </a:r>
            <a:r>
              <a:rPr lang="cs-CZ" sz="2000" dirty="0">
                <a:solidFill>
                  <a:srgbClr val="C00000"/>
                </a:solidFill>
              </a:rPr>
              <a:t>zařízeních síťových uzlů</a:t>
            </a:r>
            <a:r>
              <a:rPr lang="cs-CZ" sz="2000" dirty="0"/>
              <a:t>, která zakončují multiplexní sekci a manipulují s obsahem informačního pole.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Důvodem pro rozdělní pravomocí a vytvoření v podstatě dvojice nezávislých záhlaví (RSOH, MSOH), je například </a:t>
            </a:r>
            <a:r>
              <a:rPr lang="cs-CZ" sz="2000" dirty="0"/>
              <a:t>potřeba monitorovat bezchybnost přenosu nezávisle v jednotlivých </a:t>
            </a:r>
            <a:r>
              <a:rPr lang="cs-CZ" sz="2000" dirty="0" smtClean="0"/>
              <a:t>úsecích datové sítě.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21572388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719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Synchronní transportní modul 1. řádu – </a:t>
            </a:r>
            <a:r>
              <a:rPr lang="cs-CZ" sz="2000" b="1" dirty="0" smtClean="0">
                <a:solidFill>
                  <a:srgbClr val="C00000"/>
                </a:solidFill>
              </a:rPr>
              <a:t>ukazatel PTR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Záhlaví RSOH a MSOH je v maticovém zápisu odděleno </a:t>
            </a:r>
            <a:r>
              <a:rPr lang="cs-CZ" sz="2000" dirty="0" smtClean="0">
                <a:solidFill>
                  <a:srgbClr val="C00000"/>
                </a:solidFill>
              </a:rPr>
              <a:t>ukazatelem </a:t>
            </a:r>
            <a:r>
              <a:rPr lang="cs-CZ" sz="2000" dirty="0">
                <a:solidFill>
                  <a:srgbClr val="C00000"/>
                </a:solidFill>
              </a:rPr>
              <a:t>PTR </a:t>
            </a:r>
            <a:r>
              <a:rPr lang="cs-CZ" sz="2000" dirty="0"/>
              <a:t>(Pointer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Informace nesená v ukazateli slouží pro </a:t>
            </a:r>
            <a:r>
              <a:rPr lang="cs-CZ" sz="2000" dirty="0"/>
              <a:t>vyjádření vzájemných fázových </a:t>
            </a:r>
            <a:r>
              <a:rPr lang="cs-CZ" sz="2000" dirty="0" smtClean="0"/>
              <a:t>vztahů – začátků datových jednotek – mezi příspěvkovými jednotkami (TU a AU) a příslušným virtuálním kontejnerem (VC). Informace v PTR je vlastně adresa, která se využívá v případě, že je potřeba přistupovat přímo k jednotlivým kanálovým intervalům.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Veškeré </a:t>
            </a:r>
            <a:r>
              <a:rPr lang="cs-CZ" sz="2000" dirty="0">
                <a:solidFill>
                  <a:srgbClr val="3C3C8C"/>
                </a:solidFill>
              </a:rPr>
              <a:t>signály nižších a vyšších řádů se v SDH </a:t>
            </a:r>
            <a:r>
              <a:rPr lang="cs-CZ" sz="2000" dirty="0" err="1">
                <a:solidFill>
                  <a:srgbClr val="C00000"/>
                </a:solidFill>
              </a:rPr>
              <a:t>multiplexují</a:t>
            </a:r>
            <a:r>
              <a:rPr lang="cs-CZ" sz="2000" dirty="0">
                <a:solidFill>
                  <a:srgbClr val="C00000"/>
                </a:solidFill>
              </a:rPr>
              <a:t> synchronně</a:t>
            </a:r>
            <a:r>
              <a:rPr lang="cs-CZ" sz="2000" dirty="0">
                <a:solidFill>
                  <a:srgbClr val="3C3C8C"/>
                </a:solidFill>
              </a:rPr>
              <a:t>, což znamená, že mezi nimi existuje pevný časový vztah</a:t>
            </a:r>
            <a:r>
              <a:rPr lang="cs-CZ" sz="2000" dirty="0" smtClean="0">
                <a:solidFill>
                  <a:srgbClr val="3C3C8C"/>
                </a:solidFill>
              </a:rPr>
              <a:t>. Případné </a:t>
            </a:r>
            <a:r>
              <a:rPr lang="cs-CZ" sz="2000" dirty="0">
                <a:solidFill>
                  <a:srgbClr val="3C3C8C"/>
                </a:solidFill>
              </a:rPr>
              <a:t>rozdíly v taktovacích kmitočtech jednotlivých datových toků nebo síťových zařízení se se vyrovnávají za pomoci metody </a:t>
            </a:r>
            <a:r>
              <a:rPr lang="cs-CZ" sz="2000" dirty="0">
                <a:solidFill>
                  <a:srgbClr val="C00000"/>
                </a:solidFill>
              </a:rPr>
              <a:t>oboustranného </a:t>
            </a:r>
            <a:r>
              <a:rPr lang="cs-CZ" sz="2000" dirty="0" smtClean="0">
                <a:solidFill>
                  <a:srgbClr val="C00000"/>
                </a:solidFill>
              </a:rPr>
              <a:t>stuffingu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r>
              <a:rPr lang="cs-CZ" sz="2000" dirty="0"/>
              <a:t> </a:t>
            </a:r>
            <a:endParaRPr lang="cs-CZ" sz="2000" dirty="0" smtClean="0"/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>
                <a:solidFill>
                  <a:srgbClr val="C00000"/>
                </a:solidFill>
              </a:rPr>
              <a:t>PTR</a:t>
            </a:r>
            <a:r>
              <a:rPr lang="cs-CZ" sz="2000" dirty="0"/>
              <a:t> se nacházejí </a:t>
            </a:r>
            <a:r>
              <a:rPr lang="cs-CZ" sz="2000" dirty="0">
                <a:solidFill>
                  <a:srgbClr val="C00000"/>
                </a:solidFill>
              </a:rPr>
              <a:t>bitové pozice </a:t>
            </a:r>
            <a:r>
              <a:rPr lang="cs-CZ" sz="2000" dirty="0"/>
              <a:t>pro vyrovnávání přenosové rychlosti, pokud je nutné využít </a:t>
            </a:r>
            <a:r>
              <a:rPr lang="cs-CZ" sz="2000" dirty="0">
                <a:solidFill>
                  <a:srgbClr val="C00000"/>
                </a:solidFill>
              </a:rPr>
              <a:t>záporný stuffing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Synchronní transportní moduly SDH</a:t>
            </a:r>
          </a:p>
        </p:txBody>
      </p:sp>
    </p:spTree>
    <p:extLst>
      <p:ext uri="{BB962C8B-B14F-4D97-AF65-F5344CB8AC3E}">
        <p14:creationId xmlns:p14="http://schemas.microsoft.com/office/powerpoint/2010/main" val="66491417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2105</Words>
  <Application>Microsoft Office PowerPoint</Application>
  <PresentationFormat>Předvádění na obrazovce (4:3)</PresentationFormat>
  <Paragraphs>557</Paragraphs>
  <Slides>21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7" baseType="lpstr">
      <vt:lpstr>Arial</vt:lpstr>
      <vt:lpstr>Calibri</vt:lpstr>
      <vt:lpstr>Symbol</vt:lpstr>
      <vt:lpstr>Times New Roman</vt:lpstr>
      <vt:lpstr>Wingdings</vt:lpstr>
      <vt:lpstr>Mustr_prezentace_OPPA</vt:lpstr>
      <vt:lpstr>Prezentace aplikace PowerPoint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Synchronní transportní moduly SDH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2015-01-31T01:17:37Z</dcterms:created>
  <dcterms:modified xsi:type="dcterms:W3CDTF">2015-01-31T08:41:13Z</dcterms:modified>
</cp:coreProperties>
</file>