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0" r:id="rId2"/>
    <p:sldId id="301" r:id="rId3"/>
    <p:sldId id="302" r:id="rId4"/>
    <p:sldId id="290" r:id="rId5"/>
    <p:sldId id="289" r:id="rId6"/>
    <p:sldId id="291" r:id="rId7"/>
    <p:sldId id="292" r:id="rId8"/>
    <p:sldId id="293" r:id="rId9"/>
    <p:sldId id="303" r:id="rId10"/>
    <p:sldId id="313" r:id="rId11"/>
    <p:sldId id="294" r:id="rId12"/>
    <p:sldId id="296" r:id="rId13"/>
    <p:sldId id="306" r:id="rId14"/>
    <p:sldId id="307" r:id="rId15"/>
    <p:sldId id="305" r:id="rId16"/>
    <p:sldId id="297" r:id="rId17"/>
    <p:sldId id="298" r:id="rId18"/>
    <p:sldId id="308" r:id="rId19"/>
    <p:sldId id="309" r:id="rId20"/>
    <p:sldId id="311" r:id="rId21"/>
    <p:sldId id="314" r:id="rId22"/>
    <p:sldId id="315" r:id="rId23"/>
    <p:sldId id="316" r:id="rId24"/>
    <p:sldId id="310" r:id="rId25"/>
    <p:sldId id="312" r:id="rId26"/>
    <p:sldId id="280" r:id="rId27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3C8C"/>
    <a:srgbClr val="0000FF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38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9448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7557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79343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86911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97817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61725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4017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10801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43335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86091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8717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05808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83089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4754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17513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36071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4203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3599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9189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0124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401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5912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20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Záhlaví modulů SDH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Záhlaví </a:t>
            </a:r>
            <a:r>
              <a:rPr lang="cs-CZ" sz="2000" b="1" dirty="0" smtClean="0">
                <a:solidFill>
                  <a:srgbClr val="C00000"/>
                </a:solidFill>
              </a:rPr>
              <a:t>cesty POH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Přidáním </a:t>
            </a:r>
            <a:r>
              <a:rPr lang="cs-CZ" sz="2000" dirty="0" smtClean="0">
                <a:solidFill>
                  <a:srgbClr val="C00000"/>
                </a:solidFill>
              </a:rPr>
              <a:t>záhlaví </a:t>
            </a:r>
            <a:r>
              <a:rPr lang="cs-CZ" sz="2000" dirty="0">
                <a:solidFill>
                  <a:srgbClr val="C00000"/>
                </a:solidFill>
              </a:rPr>
              <a:t>cesty POH </a:t>
            </a:r>
            <a:r>
              <a:rPr lang="cs-CZ" sz="2000" dirty="0"/>
              <a:t>(</a:t>
            </a:r>
            <a:r>
              <a:rPr lang="cs-CZ" sz="2000" dirty="0" err="1"/>
              <a:t>Path</a:t>
            </a:r>
            <a:r>
              <a:rPr lang="cs-CZ" sz="2000" dirty="0"/>
              <a:t> </a:t>
            </a:r>
            <a:r>
              <a:rPr lang="cs-CZ" sz="2000" dirty="0" err="1"/>
              <a:t>Overhead</a:t>
            </a:r>
            <a:r>
              <a:rPr lang="cs-CZ" sz="2000" dirty="0"/>
              <a:t>) </a:t>
            </a:r>
            <a:r>
              <a:rPr lang="cs-CZ" sz="2000" dirty="0" smtClean="0"/>
              <a:t>k datové struktuře kontejneru C-</a:t>
            </a:r>
            <a:r>
              <a:rPr lang="cs-CZ" sz="2000" i="1" dirty="0" err="1" smtClean="0"/>
              <a:t>nk</a:t>
            </a:r>
            <a:r>
              <a:rPr lang="cs-CZ" sz="2000" dirty="0" smtClean="0"/>
              <a:t> (</a:t>
            </a:r>
            <a:r>
              <a:rPr lang="cs-CZ" sz="2000" i="1" dirty="0" smtClean="0"/>
              <a:t>n</a:t>
            </a:r>
            <a:r>
              <a:rPr lang="cs-CZ" sz="2000" dirty="0" smtClean="0"/>
              <a:t> – určuje řád, </a:t>
            </a:r>
            <a:r>
              <a:rPr lang="cs-CZ" sz="2000" i="1" dirty="0" smtClean="0"/>
              <a:t>k</a:t>
            </a:r>
            <a:r>
              <a:rPr lang="cs-CZ" sz="2000" dirty="0" smtClean="0"/>
              <a:t> – rozlišuje evropské a americké SDH) se </a:t>
            </a:r>
            <a:r>
              <a:rPr lang="cs-CZ" sz="2000" dirty="0"/>
              <a:t>vytvoří virtuální kontejner VC-</a:t>
            </a:r>
            <a:r>
              <a:rPr lang="cs-CZ" sz="2000" i="1" dirty="0" err="1"/>
              <a:t>nk</a:t>
            </a:r>
            <a:r>
              <a:rPr lang="cs-CZ" sz="2000" dirty="0"/>
              <a:t>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Záhlaví </a:t>
            </a:r>
            <a:r>
              <a:rPr lang="cs-CZ" sz="2000" dirty="0"/>
              <a:t>cesty POH slouží k </a:t>
            </a:r>
            <a:r>
              <a:rPr lang="cs-CZ" sz="2000" dirty="0" smtClean="0"/>
              <a:t>identifikaci jednotlivých VC, pro služební </a:t>
            </a:r>
            <a:r>
              <a:rPr lang="cs-CZ" sz="2000" dirty="0"/>
              <a:t>komunikaci a </a:t>
            </a:r>
            <a:r>
              <a:rPr lang="cs-CZ" sz="2000" dirty="0" smtClean="0"/>
              <a:t>pro kontrolu </a:t>
            </a:r>
            <a:r>
              <a:rPr lang="cs-CZ" sz="2000" dirty="0"/>
              <a:t>přenosu virtuálního kontejneru VC přenosovou sítí </a:t>
            </a:r>
            <a:r>
              <a:rPr lang="cs-CZ" sz="2000" dirty="0" smtClean="0"/>
              <a:t>SDH. POH provází VC od </a:t>
            </a:r>
            <a:r>
              <a:rPr lang="cs-CZ" sz="2000" dirty="0"/>
              <a:t>jeho sestavení až po jeho rozebrání.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Význam bajtů v záhlaví POH u VC-4 je: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J</a:t>
            </a:r>
            <a:r>
              <a:rPr lang="cs-CZ" baseline="-25000" dirty="0" smtClean="0"/>
              <a:t>1</a:t>
            </a:r>
            <a:r>
              <a:rPr lang="cs-CZ" dirty="0" smtClean="0"/>
              <a:t> </a:t>
            </a:r>
            <a:r>
              <a:rPr lang="cs-CZ" dirty="0"/>
              <a:t>– identifikátor přístupového bodu cesty (zjednodušeně – adresa síťového prvku</a:t>
            </a:r>
            <a:r>
              <a:rPr lang="cs-CZ" dirty="0" smtClean="0"/>
              <a:t>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B</a:t>
            </a:r>
            <a:r>
              <a:rPr lang="cs-CZ" baseline="-25000" dirty="0" smtClean="0"/>
              <a:t>3</a:t>
            </a:r>
            <a:r>
              <a:rPr lang="cs-CZ" dirty="0" smtClean="0"/>
              <a:t> </a:t>
            </a:r>
            <a:r>
              <a:rPr lang="cs-CZ" dirty="0"/>
              <a:t>– bajty pro kontrolu chybovosti při přenosu </a:t>
            </a:r>
            <a:r>
              <a:rPr lang="cs-CZ" dirty="0" smtClean="0"/>
              <a:t>virtuálního kontejneru,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C</a:t>
            </a:r>
            <a:r>
              <a:rPr lang="cs-CZ" baseline="-25000" dirty="0" smtClean="0"/>
              <a:t>2</a:t>
            </a:r>
            <a:r>
              <a:rPr lang="cs-CZ" dirty="0" smtClean="0"/>
              <a:t> – identifikátor zátěže (popisuje typ dat, které jsou do VC mapovány – hovor, IP pakety,..).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</p:spTree>
    <p:extLst>
      <p:ext uri="{BB962C8B-B14F-4D97-AF65-F5344CB8AC3E}">
        <p14:creationId xmlns:p14="http://schemas.microsoft.com/office/powerpoint/2010/main" val="9947932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349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Záhlaví </a:t>
            </a:r>
            <a:r>
              <a:rPr lang="cs-CZ" sz="2000" b="1" dirty="0" smtClean="0">
                <a:solidFill>
                  <a:srgbClr val="C00000"/>
                </a:solidFill>
              </a:rPr>
              <a:t>cesty POH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Význam dalších bajtů v záhlaví POH u VC-4 je: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G</a:t>
            </a:r>
            <a:r>
              <a:rPr lang="cs-CZ" baseline="-25000" dirty="0"/>
              <a:t>1</a:t>
            </a:r>
            <a:r>
              <a:rPr lang="cs-CZ" dirty="0"/>
              <a:t> – informace protějšímu síťovému prvku, pro který je přenášený VC určen o parametrech od něho přijímaných </a:t>
            </a:r>
            <a:r>
              <a:rPr lang="cs-CZ" dirty="0" smtClean="0"/>
              <a:t>VC (zpětný informační kanál),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F</a:t>
            </a:r>
            <a:r>
              <a:rPr lang="cs-CZ" baseline="-25000" dirty="0" smtClean="0"/>
              <a:t>2</a:t>
            </a:r>
            <a:r>
              <a:rPr lang="cs-CZ" dirty="0" smtClean="0"/>
              <a:t> , F</a:t>
            </a:r>
            <a:r>
              <a:rPr lang="cs-CZ" baseline="-25000" dirty="0" smtClean="0"/>
              <a:t>3</a:t>
            </a:r>
            <a:r>
              <a:rPr lang="cs-CZ" dirty="0" smtClean="0"/>
              <a:t> – </a:t>
            </a:r>
            <a:r>
              <a:rPr lang="cs-CZ" dirty="0"/>
              <a:t>přenášená data </a:t>
            </a:r>
            <a:r>
              <a:rPr lang="cs-CZ" dirty="0" smtClean="0"/>
              <a:t>v tomto bajtu </a:t>
            </a:r>
            <a:r>
              <a:rPr lang="cs-CZ" dirty="0"/>
              <a:t>jsou určena pro potřeby provozovatele sítě SDH </a:t>
            </a:r>
            <a:r>
              <a:rPr lang="cs-CZ" dirty="0" smtClean="0"/>
              <a:t>(stejné jako F</a:t>
            </a:r>
            <a:r>
              <a:rPr lang="cs-CZ" baseline="-25000" dirty="0" smtClean="0"/>
              <a:t>1</a:t>
            </a:r>
            <a:r>
              <a:rPr lang="cs-CZ" dirty="0" smtClean="0"/>
              <a:t>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H</a:t>
            </a:r>
            <a:r>
              <a:rPr lang="cs-CZ" baseline="-25000" dirty="0" smtClean="0"/>
              <a:t>4</a:t>
            </a:r>
            <a:r>
              <a:rPr lang="cs-CZ" dirty="0" smtClean="0"/>
              <a:t> </a:t>
            </a:r>
            <a:r>
              <a:rPr lang="cs-CZ" dirty="0"/>
              <a:t>– </a:t>
            </a:r>
            <a:r>
              <a:rPr lang="cs-CZ" dirty="0" smtClean="0"/>
              <a:t>identifikátor rámce (adresa či jinak označení),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</a:t>
            </a:r>
            <a:r>
              <a:rPr lang="cs-CZ" baseline="-25000" dirty="0" smtClean="0"/>
              <a:t>1</a:t>
            </a:r>
            <a:r>
              <a:rPr lang="cs-CZ" dirty="0" smtClean="0"/>
              <a:t> </a:t>
            </a:r>
            <a:r>
              <a:rPr lang="cs-CZ" dirty="0"/>
              <a:t>– </a:t>
            </a:r>
            <a:r>
              <a:rPr lang="cs-CZ" dirty="0" smtClean="0"/>
              <a:t>přenosová trasa, kterou je VC přenášen, může být vytvořena vzájemným propojením SDH sítí více poskytovatelů a data v bajtu </a:t>
            </a:r>
            <a:r>
              <a:rPr lang="cs-CZ" dirty="0"/>
              <a:t>N</a:t>
            </a:r>
            <a:r>
              <a:rPr lang="cs-CZ" baseline="-25000" dirty="0"/>
              <a:t>1</a:t>
            </a:r>
            <a:r>
              <a:rPr lang="cs-CZ" dirty="0" smtClean="0"/>
              <a:t> slouží k monitorování chybovosti v jednotlivých úsecích trasy.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</p:spTree>
    <p:extLst>
      <p:ext uri="{BB962C8B-B14F-4D97-AF65-F5344CB8AC3E}">
        <p14:creationId xmlns:p14="http://schemas.microsoft.com/office/powerpoint/2010/main" val="192346440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Význam ukazatele PTR v hierarchii SDH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 závislosti na provozních podmínkách a technickém řešení synchronní digitální sítě vznikají mezi </a:t>
            </a:r>
            <a:r>
              <a:rPr lang="cs-CZ" sz="2000" dirty="0" smtClean="0"/>
              <a:t>sdružovanými </a:t>
            </a:r>
            <a:r>
              <a:rPr lang="cs-CZ" sz="2000" dirty="0"/>
              <a:t>synchronními </a:t>
            </a:r>
            <a:r>
              <a:rPr lang="cs-CZ" sz="2000" dirty="0" smtClean="0"/>
              <a:t>signály rozdíly: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rychlostní </a:t>
            </a:r>
            <a:r>
              <a:rPr lang="cs-CZ" sz="2000" dirty="0" smtClean="0">
                <a:solidFill>
                  <a:srgbClr val="C00000"/>
                </a:solidFill>
              </a:rPr>
              <a:t>rozdíly </a:t>
            </a:r>
            <a:r>
              <a:rPr lang="cs-CZ" sz="2000" dirty="0" smtClean="0"/>
              <a:t>– vznikají pokud není sdružování dokonale </a:t>
            </a:r>
            <a:r>
              <a:rPr lang="cs-CZ" sz="2000" dirty="0" smtClean="0">
                <a:solidFill>
                  <a:srgbClr val="C00000"/>
                </a:solidFill>
              </a:rPr>
              <a:t>bitově synchronní</a:t>
            </a:r>
            <a:r>
              <a:rPr lang="cs-CZ" sz="2000" dirty="0" smtClean="0"/>
              <a:t>, a tedy pokud </a:t>
            </a:r>
            <a:r>
              <a:rPr lang="cs-CZ" sz="2000" dirty="0" smtClean="0">
                <a:solidFill>
                  <a:srgbClr val="C00000"/>
                </a:solidFill>
              </a:rPr>
              <a:t>kolísá přenosová rychlost </a:t>
            </a:r>
            <a:r>
              <a:rPr lang="cs-CZ" sz="2000" dirty="0" smtClean="0"/>
              <a:t>signálů nižšího řádu kolem jmenovité hodnoty. Přestože je hierarchie SDH navržena tak, aby taková to situace pokud možno nenastala, v praxi tomu není možné zabránit (například kvůli krátkodobé nestabilitě taktovacích obvodů). 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fázové rozdíly </a:t>
            </a:r>
            <a:r>
              <a:rPr lang="cs-CZ" sz="2000" dirty="0" smtClean="0"/>
              <a:t>– vznikají </a:t>
            </a:r>
            <a:r>
              <a:rPr lang="cs-CZ" sz="2000" dirty="0"/>
              <a:t>pokud </a:t>
            </a:r>
            <a:r>
              <a:rPr lang="cs-CZ" sz="2000" dirty="0">
                <a:solidFill>
                  <a:srgbClr val="C00000"/>
                </a:solidFill>
              </a:rPr>
              <a:t>není sdružování i </a:t>
            </a:r>
            <a:r>
              <a:rPr lang="cs-CZ" sz="2000" dirty="0" smtClean="0">
                <a:solidFill>
                  <a:srgbClr val="C00000"/>
                </a:solidFill>
              </a:rPr>
              <a:t>bajtově (rámcově) </a:t>
            </a:r>
            <a:r>
              <a:rPr lang="cs-CZ" sz="2000" dirty="0">
                <a:solidFill>
                  <a:srgbClr val="C00000"/>
                </a:solidFill>
              </a:rPr>
              <a:t>synchronní</a:t>
            </a:r>
            <a:r>
              <a:rPr lang="cs-CZ" sz="2000" dirty="0"/>
              <a:t>, to </a:t>
            </a:r>
            <a:r>
              <a:rPr lang="cs-CZ" sz="2000" dirty="0" smtClean="0"/>
              <a:t>znamená že se nekryjí začátky datových rámců signálu nižšího a vyššího řádu.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jsou </a:t>
            </a:r>
            <a:r>
              <a:rPr lang="cs-CZ" sz="2000" dirty="0" smtClean="0">
                <a:solidFill>
                  <a:srgbClr val="C00000"/>
                </a:solidFill>
              </a:rPr>
              <a:t>signály bajtově synchronní</a:t>
            </a:r>
            <a:r>
              <a:rPr lang="cs-CZ" sz="2000" dirty="0" smtClean="0"/>
              <a:t>, znamená to, že mají přesně stejnou hodnotu taktovacího kmitočtu, ale i stejné časové </a:t>
            </a:r>
            <a:r>
              <a:rPr lang="cs-CZ" sz="2000" dirty="0" smtClean="0">
                <a:solidFill>
                  <a:srgbClr val="C00000"/>
                </a:solidFill>
              </a:rPr>
              <a:t>okamžiky počátků datových jednotek </a:t>
            </a:r>
            <a:r>
              <a:rPr lang="cs-CZ" sz="2000" dirty="0" smtClean="0"/>
              <a:t>(skupiny FAS jsou vysílány ve stejný okamžik).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</p:spTree>
    <p:extLst>
      <p:ext uri="{BB962C8B-B14F-4D97-AF65-F5344CB8AC3E}">
        <p14:creationId xmlns:p14="http://schemas.microsoft.com/office/powerpoint/2010/main" val="369361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</a:t>
            </a:r>
            <a:r>
              <a:rPr lang="cs-CZ" sz="2000" b="1" dirty="0">
                <a:solidFill>
                  <a:srgbClr val="C00000"/>
                </a:solidFill>
              </a:rPr>
              <a:t>asynchronního </a:t>
            </a:r>
            <a:r>
              <a:rPr lang="cs-CZ" sz="2000" b="1" dirty="0" smtClean="0">
                <a:solidFill>
                  <a:srgbClr val="C00000"/>
                </a:solidFill>
              </a:rPr>
              <a:t>a </a:t>
            </a:r>
            <a:r>
              <a:rPr lang="cs-CZ" sz="2000" b="1" dirty="0">
                <a:solidFill>
                  <a:srgbClr val="C00000"/>
                </a:solidFill>
              </a:rPr>
              <a:t>bitově </a:t>
            </a:r>
            <a:r>
              <a:rPr lang="cs-CZ" sz="2000" b="1" dirty="0" smtClean="0">
                <a:solidFill>
                  <a:srgbClr val="C00000"/>
                </a:solidFill>
              </a:rPr>
              <a:t>synchronního sdružování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67" y="2820892"/>
            <a:ext cx="8823978" cy="3243079"/>
          </a:xfrm>
          <a:prstGeom prst="rect">
            <a:avLst/>
          </a:prstGeom>
        </p:spPr>
      </p:pic>
      <p:sp>
        <p:nvSpPr>
          <p:cNvPr id="14" name="TextovéPole 13"/>
          <p:cNvSpPr txBox="1"/>
          <p:nvPr/>
        </p:nvSpPr>
        <p:spPr>
          <a:xfrm>
            <a:off x="301835" y="1778484"/>
            <a:ext cx="410952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</a:rPr>
              <a:t>Při asynchronním sdružování se vzájemně liší taktovací kmitočty všech sdružovaných signálů, což má za následek, že se budou lišit i přenosové rychlosti jednotlivých sdružovaných signálů. Také zde není jasný vztah mezi taktovacími kmitočty sdružovaných signálů a signálu vyššího řádu.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4754387" y="1751408"/>
            <a:ext cx="4109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</a:rPr>
              <a:t>Při synchronním sdružování (bitově synchronním) jsou taktovací kmitočty všech sdružovaných signálů shodné a existuje vztah (závislost) mezi jejich taktovacími kmitočty a taktovacím kmitočtem vyššího řádu.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4647122" y="2520849"/>
            <a:ext cx="41095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i="1" dirty="0">
                <a:solidFill>
                  <a:srgbClr val="000000"/>
                </a:solidFill>
              </a:rPr>
              <a:t>Vp</a:t>
            </a:r>
            <a:r>
              <a:rPr lang="cs-CZ" sz="1100" i="1" baseline="-25000" dirty="0">
                <a:solidFill>
                  <a:srgbClr val="000000"/>
                </a:solidFill>
              </a:rPr>
              <a:t>1</a:t>
            </a:r>
            <a:r>
              <a:rPr lang="cs-CZ" sz="1100" dirty="0">
                <a:solidFill>
                  <a:srgbClr val="000000"/>
                </a:solidFill>
              </a:rPr>
              <a:t> = </a:t>
            </a:r>
            <a:r>
              <a:rPr lang="cs-CZ" sz="1100" i="1" dirty="0">
                <a:solidFill>
                  <a:srgbClr val="000000"/>
                </a:solidFill>
              </a:rPr>
              <a:t>Vp</a:t>
            </a:r>
            <a:r>
              <a:rPr lang="cs-CZ" sz="1100" i="1" baseline="-25000" dirty="0">
                <a:solidFill>
                  <a:srgbClr val="000000"/>
                </a:solidFill>
              </a:rPr>
              <a:t>2</a:t>
            </a:r>
            <a:r>
              <a:rPr lang="cs-CZ" sz="1100" dirty="0">
                <a:solidFill>
                  <a:srgbClr val="000000"/>
                </a:solidFill>
              </a:rPr>
              <a:t> = </a:t>
            </a:r>
            <a:r>
              <a:rPr lang="cs-CZ" sz="1100" i="1" dirty="0">
                <a:solidFill>
                  <a:srgbClr val="000000"/>
                </a:solidFill>
              </a:rPr>
              <a:t>Vp</a:t>
            </a:r>
            <a:r>
              <a:rPr lang="cs-CZ" sz="1100" i="1" baseline="-25000" dirty="0">
                <a:solidFill>
                  <a:srgbClr val="000000"/>
                </a:solidFill>
              </a:rPr>
              <a:t>3</a:t>
            </a:r>
            <a:r>
              <a:rPr lang="cs-CZ" sz="1100" dirty="0">
                <a:solidFill>
                  <a:srgbClr val="000000"/>
                </a:solidFill>
              </a:rPr>
              <a:t> = </a:t>
            </a:r>
            <a:r>
              <a:rPr lang="cs-CZ" sz="1100" i="1" dirty="0">
                <a:solidFill>
                  <a:srgbClr val="000000"/>
                </a:solidFill>
              </a:rPr>
              <a:t>Vp</a:t>
            </a:r>
            <a:r>
              <a:rPr lang="cs-CZ" sz="1100" i="1" baseline="-25000" dirty="0">
                <a:solidFill>
                  <a:srgbClr val="00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6910475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bajtově synchronního sdružování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301835" y="1778484"/>
            <a:ext cx="80932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100" dirty="0">
                <a:solidFill>
                  <a:srgbClr val="000000"/>
                </a:solidFill>
              </a:rPr>
              <a:t>Při </a:t>
            </a:r>
            <a:r>
              <a:rPr lang="cs-CZ" sz="1100" dirty="0" smtClean="0">
                <a:solidFill>
                  <a:srgbClr val="000000"/>
                </a:solidFill>
              </a:rPr>
              <a:t>bajtově synchronním </a:t>
            </a:r>
            <a:r>
              <a:rPr lang="cs-CZ" sz="1100" dirty="0">
                <a:solidFill>
                  <a:srgbClr val="000000"/>
                </a:solidFill>
              </a:rPr>
              <a:t>sdružování jsou taktovací kmitočty všech sdružovaných signálů </a:t>
            </a:r>
            <a:r>
              <a:rPr lang="cs-CZ" sz="1100" dirty="0" smtClean="0">
                <a:solidFill>
                  <a:srgbClr val="000000"/>
                </a:solidFill>
              </a:rPr>
              <a:t>shodné a rovnají se i jejich přenosové rychlosti. Je možné definovat vztah (závislost) mezi taktovací frekvencí sdružovaných signálů a signálu vyššího řádu. Tedy jedná se o stejnou situaci jako při bitově synchronním sdružování. </a:t>
            </a:r>
          </a:p>
          <a:p>
            <a:pPr algn="just"/>
            <a:r>
              <a:rPr lang="cs-CZ" sz="1100" dirty="0" smtClean="0">
                <a:solidFill>
                  <a:srgbClr val="000000"/>
                </a:solidFill>
              </a:rPr>
              <a:t>Navíc ale ve stejný okamžik začínají i datové jednotky (datové rámce) sdružovaných signálů i signálu vyššího řádu. Tedy říkáme, že signály jsou ve shodné fázi. Proto se například i shodují tzv</a:t>
            </a:r>
            <a:r>
              <a:rPr lang="cs-CZ" sz="1100" dirty="0">
                <a:solidFill>
                  <a:srgbClr val="000000"/>
                </a:solidFill>
              </a:rPr>
              <a:t>. charakteristické okamžiky, ve kterých dochází ke změnám hodnoty signálových prvků (z logické 0 na logickou 1 a naopak).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883" y="2910190"/>
            <a:ext cx="6175693" cy="394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7181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Význam ukazatele PTR v hierarchii SDH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Případné vznikající </a:t>
            </a:r>
            <a:r>
              <a:rPr lang="cs-CZ" sz="2000" dirty="0" smtClean="0">
                <a:solidFill>
                  <a:srgbClr val="C00000"/>
                </a:solidFill>
              </a:rPr>
              <a:t>rozdíly v přenosových rychlostech nebo fázích rámců</a:t>
            </a:r>
            <a:r>
              <a:rPr lang="cs-CZ" sz="2000" dirty="0" smtClean="0"/>
              <a:t>, jsou vyjádřeny pomocí </a:t>
            </a:r>
            <a:r>
              <a:rPr lang="cs-CZ" sz="2000" dirty="0">
                <a:solidFill>
                  <a:srgbClr val="C00000"/>
                </a:solidFill>
              </a:rPr>
              <a:t>ukazatelů PTR </a:t>
            </a:r>
            <a:r>
              <a:rPr lang="cs-CZ" sz="2000" dirty="0"/>
              <a:t>(Pointer). </a:t>
            </a:r>
            <a:r>
              <a:rPr lang="cs-CZ" sz="2000" dirty="0" smtClean="0"/>
              <a:t>Odchylky </a:t>
            </a:r>
            <a:r>
              <a:rPr lang="cs-CZ" sz="2000" dirty="0"/>
              <a:t>přenosových rychlostí se vyrovnávají pomocí kombinovaného </a:t>
            </a:r>
            <a:r>
              <a:rPr lang="cs-CZ" sz="2000" dirty="0" smtClean="0"/>
              <a:t>(oboustranného) </a:t>
            </a:r>
            <a:r>
              <a:rPr lang="cs-CZ" sz="2000" dirty="0"/>
              <a:t>stuffingu, který je také řízen </a:t>
            </a:r>
            <a:r>
              <a:rPr lang="cs-CZ" sz="2000" dirty="0" smtClean="0"/>
              <a:t>a </a:t>
            </a:r>
            <a:r>
              <a:rPr lang="cs-CZ" sz="2000" dirty="0"/>
              <a:t>podporován </a:t>
            </a:r>
            <a:r>
              <a:rPr lang="cs-CZ" sz="2000" dirty="0" smtClean="0"/>
              <a:t>dle údajů přenášených ukazateli.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multiplexním schématu jsou </a:t>
            </a:r>
            <a:r>
              <a:rPr lang="cs-CZ" sz="2000" dirty="0"/>
              <a:t>definovány dvě úrovně ukazatelů: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C00000"/>
                </a:solidFill>
              </a:rPr>
              <a:t>Ukazatel </a:t>
            </a:r>
            <a:r>
              <a:rPr lang="cs-CZ" dirty="0" smtClean="0">
                <a:solidFill>
                  <a:srgbClr val="C00000"/>
                </a:solidFill>
              </a:rPr>
              <a:t>příspěvkové </a:t>
            </a:r>
            <a:r>
              <a:rPr lang="cs-CZ" dirty="0">
                <a:solidFill>
                  <a:srgbClr val="C00000"/>
                </a:solidFill>
              </a:rPr>
              <a:t>jednotky </a:t>
            </a:r>
            <a:r>
              <a:rPr lang="cs-CZ" dirty="0" smtClean="0">
                <a:solidFill>
                  <a:srgbClr val="C00000"/>
                </a:solidFill>
              </a:rPr>
              <a:t>TU/PTR </a:t>
            </a:r>
            <a:r>
              <a:rPr lang="cs-CZ" dirty="0" smtClean="0"/>
              <a:t>indikuje </a:t>
            </a:r>
            <a:r>
              <a:rPr lang="cs-CZ" dirty="0"/>
              <a:t>fázový vztah </a:t>
            </a:r>
            <a:r>
              <a:rPr lang="cs-CZ" dirty="0" smtClean="0"/>
              <a:t>mezi </a:t>
            </a:r>
            <a:r>
              <a:rPr lang="cs-CZ" dirty="0"/>
              <a:t>virtuálním kontejnerem </a:t>
            </a:r>
            <a:r>
              <a:rPr lang="cs-CZ" dirty="0" smtClean="0"/>
              <a:t>VC-12 (nebo VC-11 či VC-2) virtuálním </a:t>
            </a:r>
            <a:r>
              <a:rPr lang="cs-CZ" dirty="0"/>
              <a:t>kontejnerem </a:t>
            </a:r>
            <a:r>
              <a:rPr lang="cs-CZ" dirty="0" smtClean="0"/>
              <a:t>VC-4. Tj</a:t>
            </a:r>
            <a:r>
              <a:rPr lang="cs-CZ" dirty="0"/>
              <a:t>. udává číselně </a:t>
            </a:r>
            <a:r>
              <a:rPr lang="cs-CZ" dirty="0" smtClean="0"/>
              <a:t>polohu </a:t>
            </a:r>
            <a:r>
              <a:rPr lang="cs-CZ" dirty="0"/>
              <a:t>prvního bajtu záhlaví </a:t>
            </a:r>
            <a:r>
              <a:rPr lang="cs-CZ" dirty="0" smtClean="0"/>
              <a:t>VC-12 v </a:t>
            </a:r>
            <a:r>
              <a:rPr lang="cs-CZ" dirty="0"/>
              <a:t>informačním poli rámce VC-4</a:t>
            </a:r>
            <a:r>
              <a:rPr lang="cs-CZ" dirty="0" smtClean="0"/>
              <a:t>.</a:t>
            </a: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C00000"/>
                </a:solidFill>
              </a:rPr>
              <a:t>Ukazatel </a:t>
            </a:r>
            <a:r>
              <a:rPr lang="cs-CZ" dirty="0" smtClean="0">
                <a:solidFill>
                  <a:srgbClr val="C00000"/>
                </a:solidFill>
              </a:rPr>
              <a:t>administrativní </a:t>
            </a:r>
            <a:r>
              <a:rPr lang="cs-CZ" dirty="0">
                <a:solidFill>
                  <a:srgbClr val="C00000"/>
                </a:solidFill>
              </a:rPr>
              <a:t>jednotky </a:t>
            </a:r>
            <a:r>
              <a:rPr lang="cs-CZ" dirty="0" smtClean="0">
                <a:solidFill>
                  <a:srgbClr val="C00000"/>
                </a:solidFill>
              </a:rPr>
              <a:t>AU/PTR </a:t>
            </a:r>
            <a:r>
              <a:rPr lang="cs-CZ" dirty="0" smtClean="0"/>
              <a:t>udává </a:t>
            </a:r>
            <a:r>
              <a:rPr lang="cs-CZ" dirty="0"/>
              <a:t>obdobně </a:t>
            </a:r>
            <a:r>
              <a:rPr lang="cs-CZ" dirty="0" smtClean="0"/>
              <a:t>polohu </a:t>
            </a:r>
            <a:r>
              <a:rPr lang="cs-CZ" dirty="0"/>
              <a:t>prvního bajtu záhlaví virtuálního kontejneru </a:t>
            </a:r>
            <a:r>
              <a:rPr lang="cs-CZ" dirty="0" smtClean="0"/>
              <a:t>VC-4 </a:t>
            </a:r>
            <a:r>
              <a:rPr lang="cs-CZ" dirty="0"/>
              <a:t>(resp. VC-3) v informačním poli </a:t>
            </a:r>
            <a:r>
              <a:rPr lang="cs-CZ" dirty="0" smtClean="0"/>
              <a:t>AUG-N </a:t>
            </a:r>
            <a:r>
              <a:rPr lang="cs-CZ" dirty="0"/>
              <a:t>rámce STM-N</a:t>
            </a:r>
            <a:r>
              <a:rPr lang="cs-CZ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Skladbu ukazatele si objasníme na AU/PTR. Ukazatel příspěvkové jednotky TU má stejnou funkci s obdobným složením.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</p:spTree>
    <p:extLst>
      <p:ext uri="{BB962C8B-B14F-4D97-AF65-F5344CB8AC3E}">
        <p14:creationId xmlns:p14="http://schemas.microsoft.com/office/powerpoint/2010/main" val="348503303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882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Ukazatel AU/PTR modulu STM-1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Struktura </a:t>
            </a:r>
            <a:r>
              <a:rPr lang="cs-CZ" sz="2000" dirty="0"/>
              <a:t>ukazatele AU-4/VC-4 </a:t>
            </a:r>
            <a:r>
              <a:rPr lang="cs-CZ" sz="2000" dirty="0" smtClean="0"/>
              <a:t>je následující: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180674"/>
              </p:ext>
            </p:extLst>
          </p:nvPr>
        </p:nvGraphicFramePr>
        <p:xfrm>
          <a:off x="1308099" y="2599051"/>
          <a:ext cx="6248396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  <a:gridCol w="14200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N</a:t>
                      </a:r>
                      <a:endParaRPr lang="cs-CZ" sz="1200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N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N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N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S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S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I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D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I</a:t>
                      </a:r>
                      <a:endParaRPr lang="cs-CZ" sz="1200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D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I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D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I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D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I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D</a:t>
                      </a:r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Pravá složená závorka 7"/>
          <p:cNvSpPr/>
          <p:nvPr/>
        </p:nvSpPr>
        <p:spPr>
          <a:xfrm rot="5400000">
            <a:off x="1475914" y="2922967"/>
            <a:ext cx="228609" cy="564242"/>
          </a:xfrm>
          <a:prstGeom prst="rightBrace">
            <a:avLst>
              <a:gd name="adj1" fmla="val 28956"/>
              <a:gd name="adj2" fmla="val 50000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Pravá složená závorka 9"/>
          <p:cNvSpPr/>
          <p:nvPr/>
        </p:nvSpPr>
        <p:spPr>
          <a:xfrm rot="5400000">
            <a:off x="1901351" y="3063334"/>
            <a:ext cx="228609" cy="283510"/>
          </a:xfrm>
          <a:prstGeom prst="rightBrace">
            <a:avLst>
              <a:gd name="adj1" fmla="val 28956"/>
              <a:gd name="adj2" fmla="val 50000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Pravá složená závorka 10"/>
          <p:cNvSpPr/>
          <p:nvPr/>
        </p:nvSpPr>
        <p:spPr>
          <a:xfrm rot="5400000">
            <a:off x="2896069" y="2352126"/>
            <a:ext cx="228609" cy="1705927"/>
          </a:xfrm>
          <a:prstGeom prst="rightBrace">
            <a:avLst>
              <a:gd name="adj1" fmla="val 28956"/>
              <a:gd name="adj2" fmla="val 50000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Pravá složená závorka 11"/>
          <p:cNvSpPr/>
          <p:nvPr/>
        </p:nvSpPr>
        <p:spPr>
          <a:xfrm rot="5400000">
            <a:off x="5738146" y="1501046"/>
            <a:ext cx="228609" cy="3408088"/>
          </a:xfrm>
          <a:prstGeom prst="rightBrace">
            <a:avLst>
              <a:gd name="adj1" fmla="val 28956"/>
              <a:gd name="adj2" fmla="val 50000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1440180" y="2201329"/>
            <a:ext cx="98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bajt H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880357" y="2201329"/>
            <a:ext cx="98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bajt H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041775" y="2201329"/>
            <a:ext cx="351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bajt H</a:t>
            </a:r>
            <a:r>
              <a:rPr lang="cs-CZ" baseline="-25000" dirty="0" smtClean="0"/>
              <a:t>3</a:t>
            </a:r>
            <a:r>
              <a:rPr lang="cs-CZ" dirty="0" smtClean="0"/>
              <a:t>      bajt H</a:t>
            </a:r>
            <a:r>
              <a:rPr lang="cs-CZ" baseline="-25000" dirty="0" smtClean="0"/>
              <a:t>3</a:t>
            </a:r>
            <a:r>
              <a:rPr lang="cs-CZ" dirty="0" smtClean="0"/>
              <a:t>       bajt </a:t>
            </a:r>
            <a:r>
              <a:rPr lang="cs-CZ" dirty="0"/>
              <a:t>H</a:t>
            </a:r>
            <a:r>
              <a:rPr lang="cs-CZ" baseline="-25000" dirty="0"/>
              <a:t>3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484887" y="3319393"/>
            <a:ext cx="1458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bity NFD </a:t>
            </a:r>
            <a:br>
              <a:rPr lang="cs-CZ" sz="1200" dirty="0" smtClean="0"/>
            </a:br>
            <a:r>
              <a:rPr lang="cs-CZ" sz="1200" dirty="0" smtClean="0"/>
              <a:t>(New Flag Data)</a:t>
            </a:r>
            <a:endParaRPr lang="cs-CZ" sz="1200" baseline="-250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321149" y="3562920"/>
            <a:ext cx="1458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typ</a:t>
            </a:r>
          </a:p>
          <a:p>
            <a:pPr algn="ctr"/>
            <a:r>
              <a:rPr lang="cs-CZ" sz="1200" dirty="0" smtClean="0"/>
              <a:t>příspěvkové</a:t>
            </a:r>
          </a:p>
          <a:p>
            <a:pPr algn="ctr"/>
            <a:r>
              <a:rPr lang="cs-CZ" sz="1200" dirty="0" smtClean="0"/>
              <a:t>jednotky</a:t>
            </a:r>
            <a:endParaRPr lang="cs-CZ" sz="1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347931" y="3332087"/>
            <a:ext cx="1458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hodnota ukazatele</a:t>
            </a:r>
          </a:p>
          <a:p>
            <a:pPr algn="ctr"/>
            <a:r>
              <a:rPr lang="cs-CZ" sz="1200" dirty="0" smtClean="0"/>
              <a:t>(adresa)</a:t>
            </a:r>
            <a:endParaRPr lang="cs-CZ" sz="12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228051" y="3332087"/>
            <a:ext cx="3248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3x bajt H</a:t>
            </a:r>
            <a:r>
              <a:rPr lang="cs-CZ" sz="1200" baseline="-25000" dirty="0" smtClean="0"/>
              <a:t>3</a:t>
            </a:r>
            <a:r>
              <a:rPr lang="cs-CZ" sz="1200" dirty="0" smtClean="0"/>
              <a:t> pro ukládání bitů přenášejících uživatelskou informaci pokud se využívá záporný stuffing</a:t>
            </a:r>
            <a:endParaRPr lang="cs-CZ" sz="1200" baseline="-25000" dirty="0"/>
          </a:p>
        </p:txBody>
      </p:sp>
      <p:graphicFrame>
        <p:nvGraphicFramePr>
          <p:cNvPr id="20" name="Tabulk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744823"/>
              </p:ext>
            </p:extLst>
          </p:nvPr>
        </p:nvGraphicFramePr>
        <p:xfrm>
          <a:off x="1585428" y="4317973"/>
          <a:ext cx="6214270" cy="16459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02590"/>
                <a:gridCol w="326390"/>
                <a:gridCol w="326390"/>
                <a:gridCol w="393764"/>
                <a:gridCol w="326390"/>
                <a:gridCol w="354965"/>
                <a:gridCol w="475413"/>
                <a:gridCol w="335915"/>
                <a:gridCol w="335915"/>
                <a:gridCol w="277006"/>
                <a:gridCol w="429477"/>
                <a:gridCol w="429477"/>
                <a:gridCol w="429477"/>
                <a:gridCol w="435252"/>
                <a:gridCol w="457034"/>
                <a:gridCol w="478815"/>
              </a:tblGrid>
              <a:tr h="0">
                <a:tc rowSpan="2" gridSpan="9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RSOH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informační pole STM-1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gridSpan="9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2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2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2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2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2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3" gridSpan="9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MSOH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gridSpan="9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gridSpan="9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1" name="TextovéPole 20"/>
          <p:cNvSpPr txBox="1"/>
          <p:nvPr/>
        </p:nvSpPr>
        <p:spPr>
          <a:xfrm>
            <a:off x="948690" y="4798677"/>
            <a:ext cx="98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PTR</a:t>
            </a:r>
            <a:endParaRPr lang="cs-CZ" baseline="-25000" dirty="0"/>
          </a:p>
        </p:txBody>
      </p:sp>
    </p:spTree>
    <p:extLst>
      <p:ext uri="{BB962C8B-B14F-4D97-AF65-F5344CB8AC3E}">
        <p14:creationId xmlns:p14="http://schemas.microsoft.com/office/powerpoint/2010/main" val="318922276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60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Ukazatel AU/PTR modulu STM-1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Ukazatel AU/PTR je tvořen </a:t>
            </a:r>
            <a:r>
              <a:rPr lang="cs-CZ" sz="2000" dirty="0"/>
              <a:t>bajty H1 až </a:t>
            </a:r>
            <a:r>
              <a:rPr lang="cs-CZ" sz="2000" dirty="0" smtClean="0"/>
              <a:t>H3, jejichž význam je: 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Čtyřbitová </a:t>
            </a:r>
            <a:r>
              <a:rPr lang="cs-CZ" sz="2000" dirty="0"/>
              <a:t>skupina </a:t>
            </a:r>
            <a:r>
              <a:rPr lang="cs-CZ" sz="2000" dirty="0">
                <a:solidFill>
                  <a:srgbClr val="C00000"/>
                </a:solidFill>
              </a:rPr>
              <a:t>NDF</a:t>
            </a:r>
            <a:r>
              <a:rPr lang="cs-CZ" sz="2000" dirty="0"/>
              <a:t> (New Data Flag) slouží k </a:t>
            </a:r>
            <a:r>
              <a:rPr lang="cs-CZ" sz="2000" dirty="0" err="1"/>
              <a:t>návěštění</a:t>
            </a:r>
            <a:r>
              <a:rPr lang="cs-CZ" sz="2000" dirty="0"/>
              <a:t> </a:t>
            </a:r>
            <a:r>
              <a:rPr lang="cs-CZ" sz="2000" dirty="0" smtClean="0"/>
              <a:t>(tj. oznámení přijímací straně), že dojde ke změně hodnoty ukazatele. Změna hodnoty ukazatele se děje v okamžiku, když je s ohledem na začleňovaný signál VC-4 nutné vyrovnání rychlostí metodou kombinovaného stuffingu.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</a:t>
            </a:r>
            <a:r>
              <a:rPr lang="cs-CZ" sz="2000" dirty="0" smtClean="0"/>
              <a:t>kupina </a:t>
            </a:r>
            <a:r>
              <a:rPr lang="cs-CZ" sz="2000" dirty="0">
                <a:solidFill>
                  <a:srgbClr val="C00000"/>
                </a:solidFill>
              </a:rPr>
              <a:t>SS </a:t>
            </a:r>
            <a:r>
              <a:rPr lang="cs-CZ" sz="2000" dirty="0"/>
              <a:t>byla původně určena k identifikaci typu příspěvkové jednotky, ale v současnosti se nevyhodnocuje, aby byla zachována kompatibilita se standardem </a:t>
            </a:r>
            <a:r>
              <a:rPr lang="cs-CZ" sz="2000" dirty="0" smtClean="0"/>
              <a:t>SONET.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Deset </a:t>
            </a:r>
            <a:r>
              <a:rPr lang="cs-CZ" sz="2000" dirty="0"/>
              <a:t>bitů </a:t>
            </a:r>
            <a:r>
              <a:rPr lang="cs-CZ" sz="2000" dirty="0">
                <a:solidFill>
                  <a:srgbClr val="C00000"/>
                </a:solidFill>
              </a:rPr>
              <a:t>ID</a:t>
            </a:r>
            <a:r>
              <a:rPr lang="cs-CZ" sz="2000" dirty="0"/>
              <a:t> vyjadřuje vlastní hodnotu ukazatele </a:t>
            </a:r>
            <a:r>
              <a:rPr lang="cs-CZ" sz="2000" dirty="0" smtClean="0"/>
              <a:t>a je adresou v informačním poli, </a:t>
            </a:r>
            <a:r>
              <a:rPr lang="cs-CZ" sz="2000" dirty="0"/>
              <a:t>kde začíná </a:t>
            </a:r>
            <a:r>
              <a:rPr lang="cs-CZ" sz="2000" dirty="0" smtClean="0"/>
              <a:t>VC-4. Hodnota ukazatele </a:t>
            </a:r>
            <a:r>
              <a:rPr lang="cs-CZ" sz="2000" dirty="0"/>
              <a:t>je </a:t>
            </a:r>
            <a:r>
              <a:rPr lang="cs-CZ" sz="2000" dirty="0" smtClean="0"/>
              <a:t>tedy pořadovým </a:t>
            </a:r>
            <a:r>
              <a:rPr lang="cs-CZ" sz="2000" dirty="0"/>
              <a:t>číslem kanálového </a:t>
            </a:r>
            <a:r>
              <a:rPr lang="cs-CZ" sz="2000" dirty="0" smtClean="0"/>
              <a:t>intervalu, kde začíná VC-4. Pětice bitů I slouží zároveň jako řídící bity kladného stuffingu. Pětice bitů D 5 slouží pro řízení záporného stuffingu.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</p:spTree>
    <p:extLst>
      <p:ext uri="{BB962C8B-B14F-4D97-AF65-F5344CB8AC3E}">
        <p14:creationId xmlns:p14="http://schemas.microsoft.com/office/powerpoint/2010/main" val="171243957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80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Ukazatel AU/PTR modulu STM-1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Trojice bajtů </a:t>
            </a:r>
            <a:r>
              <a:rPr lang="cs-CZ" sz="2000" dirty="0" smtClean="0">
                <a:solidFill>
                  <a:srgbClr val="C00000"/>
                </a:solidFill>
              </a:rPr>
              <a:t>S</a:t>
            </a:r>
            <a:r>
              <a:rPr lang="cs-CZ" sz="2000" dirty="0" smtClean="0"/>
              <a:t> v informačním poli je určena pro přenos uživatelské informace nebo pro potřeby kladného stuffingu. Tyto bajty tedy mohou, ale také nemusí, nést uživatelskou informaci.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Hodnota ukazatele je omezena počtem bitů. V předchozím slajdu je uvedeno, že k dispozici je celkem 10 bitů. Je tedy možné teoreticky adresovat až 2</a:t>
            </a:r>
            <a:r>
              <a:rPr lang="cs-CZ" sz="2000" baseline="30000" dirty="0" smtClean="0"/>
              <a:t>10</a:t>
            </a:r>
            <a:r>
              <a:rPr lang="cs-CZ" sz="2000" dirty="0" smtClean="0"/>
              <a:t> = 1024 pozic kanálových intervalů (resp. bajtů v informačním poli STM-1).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Modul STM-1 má však 9 x 261 = 2349 B pro přenos kontejneru VC-4.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Informační pole STM-1 je proto adresováno s krokem 3, tedy po trojicích bajtů.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Pozice „0“ (nula) je ihned za posledním bajtem H</a:t>
            </a:r>
            <a:r>
              <a:rPr lang="cs-CZ" sz="2000" baseline="-25000" dirty="0" smtClean="0"/>
              <a:t>3</a:t>
            </a:r>
            <a:r>
              <a:rPr lang="cs-CZ" sz="2000" dirty="0" smtClean="0"/>
              <a:t> </a:t>
            </a:r>
            <a:r>
              <a:rPr lang="cs-CZ" sz="2000" dirty="0"/>
              <a:t>ve čtvrtém řádku a desátém sloupci struktury STM-1</a:t>
            </a:r>
            <a:r>
              <a:rPr lang="cs-CZ" sz="2000" dirty="0" smtClean="0"/>
              <a:t>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</p:spTree>
    <p:extLst>
      <p:ext uri="{BB962C8B-B14F-4D97-AF65-F5344CB8AC3E}">
        <p14:creationId xmlns:p14="http://schemas.microsoft.com/office/powerpoint/2010/main" val="231406280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8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Ukazatel AU/PTR modulu STM-1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faktu, že začátek kontejneru VC-4 (respektive jednotky AUG) v modulu STM-1 je „uprostřed modulu“ plyne, že v síti SDH jsou nejdůležitější datové jednotky moduly STM-N a jejich časový rastr. Všechny přenášené signály v tomto pevném časovém rastru „plavou“ a „přelévají“ se mezi jednotlivými za sebou jdoucími datovými jednotkami multiplexního schématu (VC-4, TUG, TU...).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graphicFrame>
        <p:nvGraphicFramePr>
          <p:cNvPr id="20" name="Tabulk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62871"/>
              </p:ext>
            </p:extLst>
          </p:nvPr>
        </p:nvGraphicFramePr>
        <p:xfrm>
          <a:off x="1440462" y="2031973"/>
          <a:ext cx="6506610" cy="17983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17499"/>
                <a:gridCol w="312234"/>
                <a:gridCol w="356839"/>
                <a:gridCol w="2754351"/>
                <a:gridCol w="356839"/>
                <a:gridCol w="408848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RSOH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informační pole STM-1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20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PTR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MSOH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2" name="TextovéPole 21"/>
          <p:cNvSpPr txBox="1"/>
          <p:nvPr/>
        </p:nvSpPr>
        <p:spPr>
          <a:xfrm>
            <a:off x="4985431" y="2245047"/>
            <a:ext cx="1348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pozice „0“</a:t>
            </a:r>
            <a:endParaRPr lang="cs-CZ" baseline="-25000" dirty="0"/>
          </a:p>
        </p:txBody>
      </p:sp>
      <p:cxnSp>
        <p:nvCxnSpPr>
          <p:cNvPr id="23" name="Přímá spojnice se šipkou 22"/>
          <p:cNvCxnSpPr/>
          <p:nvPr/>
        </p:nvCxnSpPr>
        <p:spPr>
          <a:xfrm flipH="1">
            <a:off x="4159405" y="2614379"/>
            <a:ext cx="724829" cy="240333"/>
          </a:xfrm>
          <a:prstGeom prst="straightConnector1">
            <a:avLst/>
          </a:prstGeom>
          <a:ln w="41275">
            <a:solidFill>
              <a:srgbClr val="0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7603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98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SDH je přenosový systém pro oblast telekomunikací.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První standard technologie byl přijat mezinárodní standardizační organizací ITU-T v 80. letech 20. století.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SDH je chápána jako nástupce starší hierarchie PDH.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Hlavními přínosy nové hierarchie jsou: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řízené sdružování příspěvkových signálů nižších řádů,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řešená synchronizace vnitřních hodin jednotlivých síťových zařízení,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relativně vysoké přenosové rychlosti až do desítek </a:t>
            </a:r>
            <a:r>
              <a:rPr lang="cs-CZ" sz="2000" dirty="0" err="1" smtClean="0"/>
              <a:t>Gbit</a:t>
            </a:r>
            <a:r>
              <a:rPr lang="cs-CZ" sz="2000" dirty="0" smtClean="0"/>
              <a:t>/s,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vytvořený komplexní systém správy a dohledu (síť TMN),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univerzálnost ve smyslu schopnosti přenášet data různých telekomunikačních služeb a komunikačních protokolů.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</p:spTree>
    <p:extLst>
      <p:ext uri="{BB962C8B-B14F-4D97-AF65-F5344CB8AC3E}">
        <p14:creationId xmlns:p14="http://schemas.microsoft.com/office/powerpoint/2010/main" val="61718790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Číslování informačního pole STM-1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342523"/>
              </p:ext>
            </p:extLst>
          </p:nvPr>
        </p:nvGraphicFramePr>
        <p:xfrm>
          <a:off x="1286691" y="1669388"/>
          <a:ext cx="7318823" cy="24384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88272"/>
                <a:gridCol w="327256"/>
                <a:gridCol w="265315"/>
                <a:gridCol w="265315"/>
                <a:gridCol w="320082"/>
                <a:gridCol w="265315"/>
                <a:gridCol w="288543"/>
                <a:gridCol w="386453"/>
                <a:gridCol w="273057"/>
                <a:gridCol w="273057"/>
                <a:gridCol w="342378"/>
                <a:gridCol w="342378"/>
                <a:gridCol w="342378"/>
                <a:gridCol w="342378"/>
                <a:gridCol w="342378"/>
                <a:gridCol w="342378"/>
                <a:gridCol w="342378"/>
                <a:gridCol w="342378"/>
                <a:gridCol w="342378"/>
                <a:gridCol w="342378"/>
                <a:gridCol w="34237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</a:rPr>
                        <a:t>Bajt</a:t>
                      </a:r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</a:rPr>
                        <a:t>\</a:t>
                      </a:r>
                      <a:r>
                        <a:rPr lang="en-US" sz="1000" b="1" dirty="0" err="1" smtClean="0">
                          <a:solidFill>
                            <a:srgbClr val="000000"/>
                          </a:solidFill>
                          <a:effectLst/>
                        </a:rPr>
                        <a:t>Bajt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1.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2.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3.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4.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5.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6.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7.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8.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9.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268.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269.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270.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1.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2.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3.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4.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5.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87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88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89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</a:rPr>
                        <a:t>6.</a:t>
                      </a:r>
                      <a:endParaRPr lang="cs-CZ" sz="1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</a:rPr>
                        <a:t>7.</a:t>
                      </a:r>
                      <a:endParaRPr lang="cs-CZ" sz="1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8.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9.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cs-CZ" sz="1000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kontejner VC-4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521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ulk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244567"/>
              </p:ext>
            </p:extLst>
          </p:nvPr>
        </p:nvGraphicFramePr>
        <p:xfrm>
          <a:off x="1286691" y="4105997"/>
          <a:ext cx="7318823" cy="21945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88272"/>
                <a:gridCol w="327256"/>
                <a:gridCol w="265315"/>
                <a:gridCol w="265315"/>
                <a:gridCol w="320082"/>
                <a:gridCol w="265315"/>
                <a:gridCol w="288543"/>
                <a:gridCol w="386453"/>
                <a:gridCol w="273057"/>
                <a:gridCol w="273057"/>
                <a:gridCol w="342378"/>
                <a:gridCol w="342378"/>
                <a:gridCol w="342378"/>
                <a:gridCol w="342378"/>
                <a:gridCol w="342378"/>
                <a:gridCol w="342378"/>
                <a:gridCol w="342378"/>
                <a:gridCol w="342378"/>
                <a:gridCol w="342378"/>
                <a:gridCol w="342378"/>
                <a:gridCol w="342378"/>
              </a:tblGrid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1.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522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ve dvou STM-1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2.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3.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782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4.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5.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</a:rPr>
                        <a:t>6.</a:t>
                      </a:r>
                      <a:endParaRPr lang="cs-CZ" sz="1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</a:rPr>
                        <a:t>7.</a:t>
                      </a:r>
                      <a:endParaRPr lang="cs-CZ" sz="1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8.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>
                          <a:solidFill>
                            <a:srgbClr val="000000"/>
                          </a:solidFill>
                          <a:effectLst/>
                        </a:rPr>
                        <a:t>9.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cs-CZ" sz="1000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0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...</a:t>
                      </a: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8" name="TextovéPole 17"/>
          <p:cNvSpPr txBox="1"/>
          <p:nvPr/>
        </p:nvSpPr>
        <p:spPr>
          <a:xfrm>
            <a:off x="49339" y="4599704"/>
            <a:ext cx="2060322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400" dirty="0"/>
              <a:t>Č</a:t>
            </a:r>
            <a:r>
              <a:rPr lang="cs-CZ" sz="1400" dirty="0" smtClean="0"/>
              <a:t>ervenými číslicemi je vyjádřeno číslování pozic KI v rámci STM-1</a:t>
            </a:r>
            <a:endParaRPr lang="cs-CZ" sz="1400" baseline="-250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462169" y="3969288"/>
            <a:ext cx="828690" cy="276999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125 </a:t>
            </a:r>
            <a:r>
              <a:rPr lang="cs-CZ" sz="1200" dirty="0" smtClean="0">
                <a:solidFill>
                  <a:srgbClr val="000000"/>
                </a:solidFill>
                <a:sym typeface="Symbol" panose="05050102010706020507" pitchFamily="18" charset="2"/>
              </a:rPr>
              <a:t>s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497516" y="6076176"/>
            <a:ext cx="828690" cy="276999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500 </a:t>
            </a:r>
            <a:r>
              <a:rPr lang="cs-CZ" sz="1200" dirty="0" smtClean="0">
                <a:solidFill>
                  <a:srgbClr val="000000"/>
                </a:solidFill>
                <a:sym typeface="Symbol" panose="05050102010706020507" pitchFamily="18" charset="2"/>
              </a:rPr>
              <a:t>s</a:t>
            </a:r>
            <a:endParaRPr lang="cs-CZ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69440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Činnost ukazatele AU/PTR 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Obrázek zobrazuje stav synchronnosti kdy </a:t>
            </a:r>
            <a:r>
              <a:rPr lang="cs-CZ" b="1" i="1" dirty="0" smtClean="0"/>
              <a:t>f</a:t>
            </a:r>
            <a:r>
              <a:rPr lang="cs-CZ" b="1" baseline="-25000" dirty="0" smtClean="0"/>
              <a:t>1</a:t>
            </a:r>
            <a:r>
              <a:rPr lang="cs-CZ" dirty="0" smtClean="0"/>
              <a:t> uzlu č. 1 se </a:t>
            </a:r>
            <a:r>
              <a:rPr lang="cs-CZ" b="1" dirty="0" smtClean="0"/>
              <a:t>rovná</a:t>
            </a:r>
            <a:r>
              <a:rPr lang="cs-CZ" dirty="0" smtClean="0"/>
              <a:t> </a:t>
            </a:r>
            <a:r>
              <a:rPr lang="cs-CZ" b="1" i="1" dirty="0" smtClean="0"/>
              <a:t>f</a:t>
            </a:r>
            <a:r>
              <a:rPr lang="cs-CZ" b="1" i="1" baseline="-25000" dirty="0" smtClean="0"/>
              <a:t>2</a:t>
            </a:r>
            <a:r>
              <a:rPr lang="cs-CZ" dirty="0" smtClean="0"/>
              <a:t> uzlu č.2.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593718"/>
              </p:ext>
            </p:extLst>
          </p:nvPr>
        </p:nvGraphicFramePr>
        <p:xfrm>
          <a:off x="2324153" y="2569209"/>
          <a:ext cx="1872615" cy="36271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6840"/>
                <a:gridCol w="116840"/>
                <a:gridCol w="116840"/>
                <a:gridCol w="116840"/>
                <a:gridCol w="116840"/>
                <a:gridCol w="116840"/>
                <a:gridCol w="120015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</a:tblGrid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8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8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2" name="Skupina 21"/>
          <p:cNvGrpSpPr/>
          <p:nvPr/>
        </p:nvGrpSpPr>
        <p:grpSpPr>
          <a:xfrm>
            <a:off x="1292460" y="2459054"/>
            <a:ext cx="1202276" cy="4140883"/>
            <a:chOff x="1033048" y="2459054"/>
            <a:chExt cx="1202276" cy="4140883"/>
          </a:xfrm>
        </p:grpSpPr>
        <p:cxnSp>
          <p:nvCxnSpPr>
            <p:cNvPr id="7" name="Přímá spojnice 6"/>
            <p:cNvCxnSpPr/>
            <p:nvPr/>
          </p:nvCxnSpPr>
          <p:spPr>
            <a:xfrm>
              <a:off x="2056018" y="2459054"/>
              <a:ext cx="9526" cy="3934126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Skupina 20"/>
            <p:cNvGrpSpPr/>
            <p:nvPr/>
          </p:nvGrpSpPr>
          <p:grpSpPr>
            <a:xfrm>
              <a:off x="1033048" y="2476876"/>
              <a:ext cx="1202276" cy="4123061"/>
              <a:chOff x="1033048" y="2476876"/>
              <a:chExt cx="1202276" cy="4123061"/>
            </a:xfrm>
          </p:grpSpPr>
          <p:sp>
            <p:nvSpPr>
              <p:cNvPr id="12" name="TextovéPole 11"/>
              <p:cNvSpPr txBox="1"/>
              <p:nvPr/>
            </p:nvSpPr>
            <p:spPr>
              <a:xfrm flipH="1">
                <a:off x="1079500" y="2792718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0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TextovéPole 13"/>
              <p:cNvSpPr txBox="1"/>
              <p:nvPr/>
            </p:nvSpPr>
            <p:spPr>
              <a:xfrm flipH="1">
                <a:off x="1079500" y="3866170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0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TextovéPole 14"/>
              <p:cNvSpPr txBox="1"/>
              <p:nvPr/>
            </p:nvSpPr>
            <p:spPr>
              <a:xfrm flipH="1">
                <a:off x="1079500" y="4945504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0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TextovéPole 15"/>
              <p:cNvSpPr txBox="1"/>
              <p:nvPr/>
            </p:nvSpPr>
            <p:spPr>
              <a:xfrm flipH="1">
                <a:off x="1033048" y="3543004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125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TextovéPole 16"/>
              <p:cNvSpPr txBox="1"/>
              <p:nvPr/>
            </p:nvSpPr>
            <p:spPr>
              <a:xfrm flipH="1">
                <a:off x="1126200" y="2476876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0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TextovéPole 17"/>
              <p:cNvSpPr txBox="1"/>
              <p:nvPr/>
            </p:nvSpPr>
            <p:spPr>
              <a:xfrm flipH="1">
                <a:off x="1088100" y="4613758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250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TextovéPole 18"/>
              <p:cNvSpPr txBox="1"/>
              <p:nvPr/>
            </p:nvSpPr>
            <p:spPr>
              <a:xfrm flipH="1">
                <a:off x="1131128" y="5680374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375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TextovéPole 19"/>
              <p:cNvSpPr txBox="1"/>
              <p:nvPr/>
            </p:nvSpPr>
            <p:spPr>
              <a:xfrm flipH="1">
                <a:off x="1370012" y="6415271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[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r>
                  <a:rPr lang="en-US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]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4" name="Skupina 23"/>
          <p:cNvGrpSpPr/>
          <p:nvPr/>
        </p:nvGrpSpPr>
        <p:grpSpPr>
          <a:xfrm>
            <a:off x="4398282" y="2459054"/>
            <a:ext cx="1202276" cy="4140883"/>
            <a:chOff x="1033048" y="2459054"/>
            <a:chExt cx="1202276" cy="4140883"/>
          </a:xfrm>
        </p:grpSpPr>
        <p:cxnSp>
          <p:nvCxnSpPr>
            <p:cNvPr id="25" name="Přímá spojnice 24"/>
            <p:cNvCxnSpPr/>
            <p:nvPr/>
          </p:nvCxnSpPr>
          <p:spPr>
            <a:xfrm>
              <a:off x="2056018" y="2459054"/>
              <a:ext cx="9526" cy="3934126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Skupina 25"/>
            <p:cNvGrpSpPr/>
            <p:nvPr/>
          </p:nvGrpSpPr>
          <p:grpSpPr>
            <a:xfrm>
              <a:off x="1033048" y="2476876"/>
              <a:ext cx="1202276" cy="4123061"/>
              <a:chOff x="1033048" y="2476876"/>
              <a:chExt cx="1202276" cy="4123061"/>
            </a:xfrm>
          </p:grpSpPr>
          <p:sp>
            <p:nvSpPr>
              <p:cNvPr id="27" name="TextovéPole 26"/>
              <p:cNvSpPr txBox="1"/>
              <p:nvPr/>
            </p:nvSpPr>
            <p:spPr>
              <a:xfrm flipH="1">
                <a:off x="1079500" y="2792718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696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TextovéPole 27"/>
              <p:cNvSpPr txBox="1"/>
              <p:nvPr/>
            </p:nvSpPr>
            <p:spPr>
              <a:xfrm flipH="1">
                <a:off x="1079500" y="3866170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696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TextovéPole 28"/>
              <p:cNvSpPr txBox="1"/>
              <p:nvPr/>
            </p:nvSpPr>
            <p:spPr>
              <a:xfrm flipH="1">
                <a:off x="1079500" y="4945504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696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TextovéPole 29"/>
              <p:cNvSpPr txBox="1"/>
              <p:nvPr/>
            </p:nvSpPr>
            <p:spPr>
              <a:xfrm flipH="1">
                <a:off x="1033048" y="3543004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139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TextovéPole 30"/>
              <p:cNvSpPr txBox="1"/>
              <p:nvPr/>
            </p:nvSpPr>
            <p:spPr>
              <a:xfrm flipH="1">
                <a:off x="1126200" y="2476876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14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TextovéPole 31"/>
              <p:cNvSpPr txBox="1"/>
              <p:nvPr/>
            </p:nvSpPr>
            <p:spPr>
              <a:xfrm flipH="1">
                <a:off x="1088100" y="4613758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264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TextovéPole 32"/>
              <p:cNvSpPr txBox="1"/>
              <p:nvPr/>
            </p:nvSpPr>
            <p:spPr>
              <a:xfrm flipH="1">
                <a:off x="1131128" y="5680374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389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TextovéPole 33"/>
              <p:cNvSpPr txBox="1"/>
              <p:nvPr/>
            </p:nvSpPr>
            <p:spPr>
              <a:xfrm flipH="1">
                <a:off x="1370012" y="6415271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[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r>
                  <a:rPr lang="en-US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]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</p:grpSp>
      </p:grpSp>
      <p:graphicFrame>
        <p:nvGraphicFramePr>
          <p:cNvPr id="35" name="Tabulk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321109"/>
              </p:ext>
            </p:extLst>
          </p:nvPr>
        </p:nvGraphicFramePr>
        <p:xfrm>
          <a:off x="5430778" y="2572218"/>
          <a:ext cx="1872615" cy="3413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6840"/>
                <a:gridCol w="116840"/>
                <a:gridCol w="116840"/>
                <a:gridCol w="116840"/>
                <a:gridCol w="116840"/>
                <a:gridCol w="116840"/>
                <a:gridCol w="120015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</a:tblGrid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" name="TextovéPole 35"/>
          <p:cNvSpPr txBox="1"/>
          <p:nvPr/>
        </p:nvSpPr>
        <p:spPr>
          <a:xfrm flipH="1">
            <a:off x="609704" y="2537916"/>
            <a:ext cx="9395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Směr A-&gt;B</a:t>
            </a:r>
            <a:endParaRPr lang="cs-CZ" sz="1400" b="1" dirty="0">
              <a:solidFill>
                <a:srgbClr val="00000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 flipH="1">
            <a:off x="7513450" y="2537916"/>
            <a:ext cx="9395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Směr B-&gt;C</a:t>
            </a:r>
            <a:endParaRPr lang="cs-CZ" sz="1400" b="1" dirty="0">
              <a:solidFill>
                <a:srgbClr val="000000"/>
              </a:solidFill>
            </a:endParaRPr>
          </a:p>
        </p:txBody>
      </p:sp>
      <p:sp>
        <p:nvSpPr>
          <p:cNvPr id="38" name="Volný tvar 37"/>
          <p:cNvSpPr/>
          <p:nvPr/>
        </p:nvSpPr>
        <p:spPr>
          <a:xfrm>
            <a:off x="3055434" y="2273291"/>
            <a:ext cx="2888166" cy="497335"/>
          </a:xfrm>
          <a:custGeom>
            <a:avLst/>
            <a:gdLst>
              <a:gd name="connsiteX0" fmla="*/ 0 w 2888166"/>
              <a:gd name="connsiteY0" fmla="*/ 335258 h 335258"/>
              <a:gd name="connsiteX1" fmla="*/ 1226634 w 2888166"/>
              <a:gd name="connsiteY1" fmla="*/ 721 h 335258"/>
              <a:gd name="connsiteX2" fmla="*/ 2888166 w 2888166"/>
              <a:gd name="connsiteY2" fmla="*/ 246048 h 33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8166" h="335258">
                <a:moveTo>
                  <a:pt x="0" y="335258"/>
                </a:moveTo>
                <a:cubicBezTo>
                  <a:pt x="372636" y="175423"/>
                  <a:pt x="745273" y="15589"/>
                  <a:pt x="1226634" y="721"/>
                </a:cubicBezTo>
                <a:cubicBezTo>
                  <a:pt x="1707995" y="-14147"/>
                  <a:pt x="2622395" y="205160"/>
                  <a:pt x="2888166" y="246048"/>
                </a:cubicBezTo>
              </a:path>
            </a:pathLst>
          </a:custGeom>
          <a:noFill/>
          <a:ln w="28575">
            <a:solidFill>
              <a:srgbClr val="FF00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TextovéPole 38"/>
          <p:cNvSpPr txBox="1"/>
          <p:nvPr/>
        </p:nvSpPr>
        <p:spPr>
          <a:xfrm flipH="1">
            <a:off x="4996854" y="2141818"/>
            <a:ext cx="9395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Přepojení</a:t>
            </a:r>
            <a:endParaRPr lang="cs-CZ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490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Činnost ukazatele AU/PTR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Obrázek zobrazuje stav synchronnosti kdy </a:t>
            </a:r>
            <a:r>
              <a:rPr lang="cs-CZ" b="1" i="1" dirty="0" smtClean="0"/>
              <a:t>f</a:t>
            </a:r>
            <a:r>
              <a:rPr lang="cs-CZ" b="1" baseline="-25000" dirty="0" smtClean="0"/>
              <a:t>1</a:t>
            </a:r>
            <a:r>
              <a:rPr lang="cs-CZ" dirty="0" smtClean="0"/>
              <a:t> uzlu č. 1 je </a:t>
            </a:r>
            <a:r>
              <a:rPr lang="cs-CZ" b="1" dirty="0" smtClean="0"/>
              <a:t>menší</a:t>
            </a:r>
            <a:r>
              <a:rPr lang="cs-CZ" dirty="0" smtClean="0"/>
              <a:t> </a:t>
            </a:r>
            <a:r>
              <a:rPr lang="cs-CZ" b="1" i="1" dirty="0" smtClean="0"/>
              <a:t>f</a:t>
            </a:r>
            <a:r>
              <a:rPr lang="cs-CZ" b="1" i="1" baseline="-25000" dirty="0" smtClean="0"/>
              <a:t>2</a:t>
            </a:r>
            <a:r>
              <a:rPr lang="cs-CZ" dirty="0" smtClean="0"/>
              <a:t> uzlu č.2.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593718"/>
              </p:ext>
            </p:extLst>
          </p:nvPr>
        </p:nvGraphicFramePr>
        <p:xfrm>
          <a:off x="2324153" y="2569209"/>
          <a:ext cx="1872615" cy="36271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6840"/>
                <a:gridCol w="116840"/>
                <a:gridCol w="116840"/>
                <a:gridCol w="116840"/>
                <a:gridCol w="116840"/>
                <a:gridCol w="116840"/>
                <a:gridCol w="120015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</a:tblGrid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8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8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2" name="Skupina 21"/>
          <p:cNvGrpSpPr/>
          <p:nvPr/>
        </p:nvGrpSpPr>
        <p:grpSpPr>
          <a:xfrm>
            <a:off x="1292460" y="2459054"/>
            <a:ext cx="1202276" cy="4140883"/>
            <a:chOff x="1033048" y="2459054"/>
            <a:chExt cx="1202276" cy="4140883"/>
          </a:xfrm>
        </p:grpSpPr>
        <p:cxnSp>
          <p:nvCxnSpPr>
            <p:cNvPr id="7" name="Přímá spojnice 6"/>
            <p:cNvCxnSpPr/>
            <p:nvPr/>
          </p:nvCxnSpPr>
          <p:spPr>
            <a:xfrm>
              <a:off x="2056018" y="2459054"/>
              <a:ext cx="9526" cy="3934126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Skupina 20"/>
            <p:cNvGrpSpPr/>
            <p:nvPr/>
          </p:nvGrpSpPr>
          <p:grpSpPr>
            <a:xfrm>
              <a:off x="1033048" y="2476876"/>
              <a:ext cx="1202276" cy="4123061"/>
              <a:chOff x="1033048" y="2476876"/>
              <a:chExt cx="1202276" cy="4123061"/>
            </a:xfrm>
          </p:grpSpPr>
          <p:sp>
            <p:nvSpPr>
              <p:cNvPr id="12" name="TextovéPole 11"/>
              <p:cNvSpPr txBox="1"/>
              <p:nvPr/>
            </p:nvSpPr>
            <p:spPr>
              <a:xfrm flipH="1">
                <a:off x="1079500" y="2792718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0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TextovéPole 13"/>
              <p:cNvSpPr txBox="1"/>
              <p:nvPr/>
            </p:nvSpPr>
            <p:spPr>
              <a:xfrm flipH="1">
                <a:off x="1079500" y="3866170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0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TextovéPole 14"/>
              <p:cNvSpPr txBox="1"/>
              <p:nvPr/>
            </p:nvSpPr>
            <p:spPr>
              <a:xfrm flipH="1">
                <a:off x="1079500" y="4945504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0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TextovéPole 15"/>
              <p:cNvSpPr txBox="1"/>
              <p:nvPr/>
            </p:nvSpPr>
            <p:spPr>
              <a:xfrm flipH="1">
                <a:off x="1033048" y="3543004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125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TextovéPole 16"/>
              <p:cNvSpPr txBox="1"/>
              <p:nvPr/>
            </p:nvSpPr>
            <p:spPr>
              <a:xfrm flipH="1">
                <a:off x="1126200" y="2476876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0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TextovéPole 17"/>
              <p:cNvSpPr txBox="1"/>
              <p:nvPr/>
            </p:nvSpPr>
            <p:spPr>
              <a:xfrm flipH="1">
                <a:off x="1088100" y="4613758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250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TextovéPole 18"/>
              <p:cNvSpPr txBox="1"/>
              <p:nvPr/>
            </p:nvSpPr>
            <p:spPr>
              <a:xfrm flipH="1">
                <a:off x="1131128" y="5680374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375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TextovéPole 19"/>
              <p:cNvSpPr txBox="1"/>
              <p:nvPr/>
            </p:nvSpPr>
            <p:spPr>
              <a:xfrm flipH="1">
                <a:off x="1370012" y="6415271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[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r>
                  <a:rPr lang="en-US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]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4" name="Skupina 23"/>
          <p:cNvGrpSpPr/>
          <p:nvPr/>
        </p:nvGrpSpPr>
        <p:grpSpPr>
          <a:xfrm>
            <a:off x="4568378" y="2459054"/>
            <a:ext cx="1188294" cy="4140883"/>
            <a:chOff x="1047030" y="2459054"/>
            <a:chExt cx="1188294" cy="4140883"/>
          </a:xfrm>
        </p:grpSpPr>
        <p:cxnSp>
          <p:nvCxnSpPr>
            <p:cNvPr id="25" name="Přímá spojnice 24"/>
            <p:cNvCxnSpPr/>
            <p:nvPr/>
          </p:nvCxnSpPr>
          <p:spPr>
            <a:xfrm>
              <a:off x="2056018" y="2459054"/>
              <a:ext cx="9526" cy="3934126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Skupina 25"/>
            <p:cNvGrpSpPr/>
            <p:nvPr/>
          </p:nvGrpSpPr>
          <p:grpSpPr>
            <a:xfrm>
              <a:off x="1047030" y="2476876"/>
              <a:ext cx="1188294" cy="4123061"/>
              <a:chOff x="1047030" y="2476876"/>
              <a:chExt cx="1188294" cy="4123061"/>
            </a:xfrm>
          </p:grpSpPr>
          <p:sp>
            <p:nvSpPr>
              <p:cNvPr id="27" name="TextovéPole 26"/>
              <p:cNvSpPr txBox="1"/>
              <p:nvPr/>
            </p:nvSpPr>
            <p:spPr>
              <a:xfrm flipH="1">
                <a:off x="1079500" y="2792718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696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TextovéPole 27"/>
              <p:cNvSpPr txBox="1"/>
              <p:nvPr/>
            </p:nvSpPr>
            <p:spPr>
              <a:xfrm flipH="1">
                <a:off x="1079500" y="3866170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697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TextovéPole 28"/>
              <p:cNvSpPr txBox="1"/>
              <p:nvPr/>
            </p:nvSpPr>
            <p:spPr>
              <a:xfrm flipH="1">
                <a:off x="1079500" y="4945504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698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TextovéPole 29"/>
              <p:cNvSpPr txBox="1"/>
              <p:nvPr/>
            </p:nvSpPr>
            <p:spPr>
              <a:xfrm flipH="1">
                <a:off x="1073400" y="3533961"/>
                <a:ext cx="93959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138,85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TextovéPole 30"/>
              <p:cNvSpPr txBox="1"/>
              <p:nvPr/>
            </p:nvSpPr>
            <p:spPr>
              <a:xfrm flipH="1">
                <a:off x="1126200" y="2476876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14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TextovéPole 31"/>
              <p:cNvSpPr txBox="1"/>
              <p:nvPr/>
            </p:nvSpPr>
            <p:spPr>
              <a:xfrm flipH="1">
                <a:off x="1047030" y="4613758"/>
                <a:ext cx="941034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263,70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TextovéPole 32"/>
              <p:cNvSpPr txBox="1"/>
              <p:nvPr/>
            </p:nvSpPr>
            <p:spPr>
              <a:xfrm flipH="1">
                <a:off x="1073400" y="5680374"/>
                <a:ext cx="92304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388,55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TextovéPole 33"/>
              <p:cNvSpPr txBox="1"/>
              <p:nvPr/>
            </p:nvSpPr>
            <p:spPr>
              <a:xfrm flipH="1">
                <a:off x="1370012" y="6415271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[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r>
                  <a:rPr lang="en-US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]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</p:grpSp>
      </p:grpSp>
      <p:graphicFrame>
        <p:nvGraphicFramePr>
          <p:cNvPr id="35" name="Tabulk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899036"/>
              </p:ext>
            </p:extLst>
          </p:nvPr>
        </p:nvGraphicFramePr>
        <p:xfrm>
          <a:off x="5586898" y="2572218"/>
          <a:ext cx="1872615" cy="3413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6840"/>
                <a:gridCol w="116840"/>
                <a:gridCol w="116840"/>
                <a:gridCol w="116840"/>
                <a:gridCol w="116840"/>
                <a:gridCol w="116840"/>
                <a:gridCol w="120015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</a:tblGrid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Volný tvar 1"/>
          <p:cNvSpPr/>
          <p:nvPr/>
        </p:nvSpPr>
        <p:spPr>
          <a:xfrm>
            <a:off x="3055434" y="2273291"/>
            <a:ext cx="2888166" cy="497335"/>
          </a:xfrm>
          <a:custGeom>
            <a:avLst/>
            <a:gdLst>
              <a:gd name="connsiteX0" fmla="*/ 0 w 2888166"/>
              <a:gd name="connsiteY0" fmla="*/ 335258 h 335258"/>
              <a:gd name="connsiteX1" fmla="*/ 1226634 w 2888166"/>
              <a:gd name="connsiteY1" fmla="*/ 721 h 335258"/>
              <a:gd name="connsiteX2" fmla="*/ 2888166 w 2888166"/>
              <a:gd name="connsiteY2" fmla="*/ 246048 h 33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8166" h="335258">
                <a:moveTo>
                  <a:pt x="0" y="335258"/>
                </a:moveTo>
                <a:cubicBezTo>
                  <a:pt x="372636" y="175423"/>
                  <a:pt x="745273" y="15589"/>
                  <a:pt x="1226634" y="721"/>
                </a:cubicBezTo>
                <a:cubicBezTo>
                  <a:pt x="1707995" y="-14147"/>
                  <a:pt x="2622395" y="205160"/>
                  <a:pt x="2888166" y="246048"/>
                </a:cubicBezTo>
              </a:path>
            </a:pathLst>
          </a:custGeom>
          <a:noFill/>
          <a:ln w="28575">
            <a:solidFill>
              <a:srgbClr val="FF00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TextovéPole 35"/>
          <p:cNvSpPr txBox="1"/>
          <p:nvPr/>
        </p:nvSpPr>
        <p:spPr>
          <a:xfrm flipH="1">
            <a:off x="5286876" y="2195607"/>
            <a:ext cx="9395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Přepojení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 flipH="1">
            <a:off x="7577375" y="2437988"/>
            <a:ext cx="13730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Kladný stuffing </a:t>
            </a:r>
            <a:endParaRPr lang="cs-CZ" sz="1400" b="1" dirty="0">
              <a:solidFill>
                <a:srgbClr val="000000"/>
              </a:solidFill>
            </a:endParaRPr>
          </a:p>
        </p:txBody>
      </p:sp>
      <p:cxnSp>
        <p:nvCxnSpPr>
          <p:cNvPr id="10" name="Přímá spojnice se šipkou 9"/>
          <p:cNvCxnSpPr/>
          <p:nvPr/>
        </p:nvCxnSpPr>
        <p:spPr>
          <a:xfrm flipH="1">
            <a:off x="6356195" y="2770626"/>
            <a:ext cx="1379262" cy="129814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ovéPole 37"/>
          <p:cNvSpPr txBox="1"/>
          <p:nvPr/>
        </p:nvSpPr>
        <p:spPr>
          <a:xfrm flipH="1">
            <a:off x="2287699" y="2202574"/>
            <a:ext cx="9395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Směr A-&gt;B</a:t>
            </a:r>
            <a:endParaRPr lang="cs-CZ" sz="1400" b="1" dirty="0">
              <a:solidFill>
                <a:srgbClr val="000000"/>
              </a:solidFill>
            </a:endParaRPr>
          </a:p>
        </p:txBody>
      </p:sp>
      <p:sp>
        <p:nvSpPr>
          <p:cNvPr id="39" name="TextovéPole 38"/>
          <p:cNvSpPr txBox="1"/>
          <p:nvPr/>
        </p:nvSpPr>
        <p:spPr>
          <a:xfrm flipH="1">
            <a:off x="6479701" y="2243610"/>
            <a:ext cx="9395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Směr B-&gt;C</a:t>
            </a:r>
            <a:endParaRPr lang="cs-CZ" sz="1400" b="1" dirty="0">
              <a:solidFill>
                <a:srgbClr val="000000"/>
              </a:solidFill>
            </a:endParaRPr>
          </a:p>
        </p:txBody>
      </p:sp>
      <p:sp>
        <p:nvSpPr>
          <p:cNvPr id="44" name="TextovéPole 43"/>
          <p:cNvSpPr txBox="1"/>
          <p:nvPr/>
        </p:nvSpPr>
        <p:spPr>
          <a:xfrm flipH="1">
            <a:off x="7577375" y="2896674"/>
            <a:ext cx="1566624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Datový tok z B je rychlejší a tedy nastane situace, kdy není k dispozici bajt s uživatelskou informací -&gt; je nutné použít kladný stuffing.</a:t>
            </a:r>
            <a:endParaRPr lang="cs-CZ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7744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Činnost ukazatele AU/PTR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Obrázek zobrazuje stav synchronnosti kdy </a:t>
            </a:r>
            <a:r>
              <a:rPr lang="cs-CZ" b="1" i="1" dirty="0" smtClean="0"/>
              <a:t>f</a:t>
            </a:r>
            <a:r>
              <a:rPr lang="cs-CZ" b="1" baseline="-25000" dirty="0" smtClean="0"/>
              <a:t>1</a:t>
            </a:r>
            <a:r>
              <a:rPr lang="cs-CZ" dirty="0" smtClean="0"/>
              <a:t> uzlu č. 1 je </a:t>
            </a:r>
            <a:r>
              <a:rPr lang="cs-CZ" b="1" dirty="0" smtClean="0"/>
              <a:t>větší</a:t>
            </a:r>
            <a:r>
              <a:rPr lang="cs-CZ" dirty="0" smtClean="0"/>
              <a:t> </a:t>
            </a:r>
            <a:r>
              <a:rPr lang="cs-CZ" b="1" i="1" dirty="0" smtClean="0"/>
              <a:t>f</a:t>
            </a:r>
            <a:r>
              <a:rPr lang="cs-CZ" b="1" i="1" baseline="-25000" dirty="0" smtClean="0"/>
              <a:t>2</a:t>
            </a:r>
            <a:r>
              <a:rPr lang="cs-CZ" dirty="0" smtClean="0"/>
              <a:t> uzlu č.2.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593718"/>
              </p:ext>
            </p:extLst>
          </p:nvPr>
        </p:nvGraphicFramePr>
        <p:xfrm>
          <a:off x="2324153" y="2569209"/>
          <a:ext cx="1872615" cy="36271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6840"/>
                <a:gridCol w="116840"/>
                <a:gridCol w="116840"/>
                <a:gridCol w="116840"/>
                <a:gridCol w="116840"/>
                <a:gridCol w="116840"/>
                <a:gridCol w="120015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</a:tblGrid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8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8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2" name="Skupina 21"/>
          <p:cNvGrpSpPr/>
          <p:nvPr/>
        </p:nvGrpSpPr>
        <p:grpSpPr>
          <a:xfrm>
            <a:off x="1292460" y="2459054"/>
            <a:ext cx="1202276" cy="4140883"/>
            <a:chOff x="1033048" y="2459054"/>
            <a:chExt cx="1202276" cy="4140883"/>
          </a:xfrm>
        </p:grpSpPr>
        <p:cxnSp>
          <p:nvCxnSpPr>
            <p:cNvPr id="7" name="Přímá spojnice 6"/>
            <p:cNvCxnSpPr/>
            <p:nvPr/>
          </p:nvCxnSpPr>
          <p:spPr>
            <a:xfrm>
              <a:off x="2056018" y="2459054"/>
              <a:ext cx="9526" cy="3934126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Skupina 20"/>
            <p:cNvGrpSpPr/>
            <p:nvPr/>
          </p:nvGrpSpPr>
          <p:grpSpPr>
            <a:xfrm>
              <a:off x="1033048" y="2476876"/>
              <a:ext cx="1202276" cy="4123061"/>
              <a:chOff x="1033048" y="2476876"/>
              <a:chExt cx="1202276" cy="4123061"/>
            </a:xfrm>
          </p:grpSpPr>
          <p:sp>
            <p:nvSpPr>
              <p:cNvPr id="12" name="TextovéPole 11"/>
              <p:cNvSpPr txBox="1"/>
              <p:nvPr/>
            </p:nvSpPr>
            <p:spPr>
              <a:xfrm flipH="1">
                <a:off x="1079500" y="2792718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0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TextovéPole 13"/>
              <p:cNvSpPr txBox="1"/>
              <p:nvPr/>
            </p:nvSpPr>
            <p:spPr>
              <a:xfrm flipH="1">
                <a:off x="1079500" y="3866170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0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TextovéPole 14"/>
              <p:cNvSpPr txBox="1"/>
              <p:nvPr/>
            </p:nvSpPr>
            <p:spPr>
              <a:xfrm flipH="1">
                <a:off x="1079500" y="4945504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0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TextovéPole 15"/>
              <p:cNvSpPr txBox="1"/>
              <p:nvPr/>
            </p:nvSpPr>
            <p:spPr>
              <a:xfrm flipH="1">
                <a:off x="1033048" y="3543004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125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TextovéPole 16"/>
              <p:cNvSpPr txBox="1"/>
              <p:nvPr/>
            </p:nvSpPr>
            <p:spPr>
              <a:xfrm flipH="1">
                <a:off x="1126200" y="2476876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0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TextovéPole 17"/>
              <p:cNvSpPr txBox="1"/>
              <p:nvPr/>
            </p:nvSpPr>
            <p:spPr>
              <a:xfrm flipH="1">
                <a:off x="1088100" y="4613758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250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TextovéPole 18"/>
              <p:cNvSpPr txBox="1"/>
              <p:nvPr/>
            </p:nvSpPr>
            <p:spPr>
              <a:xfrm flipH="1">
                <a:off x="1131128" y="5680374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375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TextovéPole 19"/>
              <p:cNvSpPr txBox="1"/>
              <p:nvPr/>
            </p:nvSpPr>
            <p:spPr>
              <a:xfrm flipH="1">
                <a:off x="1370012" y="6415271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[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r>
                  <a:rPr lang="en-US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]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4" name="Skupina 23"/>
          <p:cNvGrpSpPr/>
          <p:nvPr/>
        </p:nvGrpSpPr>
        <p:grpSpPr>
          <a:xfrm>
            <a:off x="4594748" y="2459054"/>
            <a:ext cx="1161924" cy="4140883"/>
            <a:chOff x="1073400" y="2459054"/>
            <a:chExt cx="1161924" cy="4140883"/>
          </a:xfrm>
        </p:grpSpPr>
        <p:cxnSp>
          <p:nvCxnSpPr>
            <p:cNvPr id="25" name="Přímá spojnice 24"/>
            <p:cNvCxnSpPr/>
            <p:nvPr/>
          </p:nvCxnSpPr>
          <p:spPr>
            <a:xfrm>
              <a:off x="2056018" y="2459054"/>
              <a:ext cx="9526" cy="3934126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Skupina 25"/>
            <p:cNvGrpSpPr/>
            <p:nvPr/>
          </p:nvGrpSpPr>
          <p:grpSpPr>
            <a:xfrm>
              <a:off x="1073400" y="2476876"/>
              <a:ext cx="1161924" cy="4123061"/>
              <a:chOff x="1073400" y="2476876"/>
              <a:chExt cx="1161924" cy="4123061"/>
            </a:xfrm>
          </p:grpSpPr>
          <p:sp>
            <p:nvSpPr>
              <p:cNvPr id="27" name="TextovéPole 26"/>
              <p:cNvSpPr txBox="1"/>
              <p:nvPr/>
            </p:nvSpPr>
            <p:spPr>
              <a:xfrm flipH="1">
                <a:off x="1079500" y="2792718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696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TextovéPole 27"/>
              <p:cNvSpPr txBox="1"/>
              <p:nvPr/>
            </p:nvSpPr>
            <p:spPr>
              <a:xfrm flipH="1">
                <a:off x="1079500" y="3866170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695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TextovéPole 28"/>
              <p:cNvSpPr txBox="1"/>
              <p:nvPr/>
            </p:nvSpPr>
            <p:spPr>
              <a:xfrm flipH="1">
                <a:off x="1079500" y="4945504"/>
                <a:ext cx="86531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400" dirty="0" smtClean="0">
                    <a:solidFill>
                      <a:srgbClr val="000000"/>
                    </a:solidFill>
                  </a:rPr>
                  <a:t>PTR = 694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TextovéPole 29"/>
              <p:cNvSpPr txBox="1"/>
              <p:nvPr/>
            </p:nvSpPr>
            <p:spPr>
              <a:xfrm flipH="1">
                <a:off x="1073400" y="3533961"/>
                <a:ext cx="93959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139,15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TextovéPole 30"/>
              <p:cNvSpPr txBox="1"/>
              <p:nvPr/>
            </p:nvSpPr>
            <p:spPr>
              <a:xfrm flipH="1">
                <a:off x="1126200" y="2476876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14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TextovéPole 31"/>
              <p:cNvSpPr txBox="1"/>
              <p:nvPr/>
            </p:nvSpPr>
            <p:spPr>
              <a:xfrm flipH="1">
                <a:off x="1080105" y="4603995"/>
                <a:ext cx="90638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264,30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TextovéPole 32"/>
              <p:cNvSpPr txBox="1"/>
              <p:nvPr/>
            </p:nvSpPr>
            <p:spPr>
              <a:xfrm flipH="1">
                <a:off x="1073400" y="5680374"/>
                <a:ext cx="92304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= 389,45 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TextovéPole 33"/>
              <p:cNvSpPr txBox="1"/>
              <p:nvPr/>
            </p:nvSpPr>
            <p:spPr>
              <a:xfrm flipH="1">
                <a:off x="1370012" y="6415271"/>
                <a:ext cx="86531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cs-CZ" sz="1200" dirty="0" smtClean="0">
                    <a:solidFill>
                      <a:srgbClr val="000000"/>
                    </a:solidFill>
                  </a:rPr>
                  <a:t>t 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[</a:t>
                </a:r>
                <a:r>
                  <a:rPr lang="cs-CZ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s</a:t>
                </a:r>
                <a:r>
                  <a:rPr lang="en-US" sz="1200" dirty="0" smtClean="0">
                    <a:solidFill>
                      <a:srgbClr val="000000"/>
                    </a:solidFill>
                    <a:sym typeface="Symbol" panose="05050102010706020507" pitchFamily="18" charset="2"/>
                  </a:rPr>
                  <a:t>]</a:t>
                </a:r>
                <a:endParaRPr lang="cs-CZ" sz="1200" dirty="0">
                  <a:solidFill>
                    <a:srgbClr val="000000"/>
                  </a:solidFill>
                </a:endParaRPr>
              </a:p>
            </p:txBody>
          </p:sp>
        </p:grpSp>
      </p:grpSp>
      <p:graphicFrame>
        <p:nvGraphicFramePr>
          <p:cNvPr id="35" name="Tabulk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525563"/>
              </p:ext>
            </p:extLst>
          </p:nvPr>
        </p:nvGraphicFramePr>
        <p:xfrm>
          <a:off x="5586898" y="2572218"/>
          <a:ext cx="1872615" cy="3413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6840"/>
                <a:gridCol w="116840"/>
                <a:gridCol w="116840"/>
                <a:gridCol w="116840"/>
                <a:gridCol w="116840"/>
                <a:gridCol w="116840"/>
                <a:gridCol w="120015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  <a:gridCol w="116840"/>
              </a:tblGrid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Volný tvar 1"/>
          <p:cNvSpPr/>
          <p:nvPr/>
        </p:nvSpPr>
        <p:spPr>
          <a:xfrm>
            <a:off x="3055434" y="2273291"/>
            <a:ext cx="2888166" cy="497335"/>
          </a:xfrm>
          <a:custGeom>
            <a:avLst/>
            <a:gdLst>
              <a:gd name="connsiteX0" fmla="*/ 0 w 2888166"/>
              <a:gd name="connsiteY0" fmla="*/ 335258 h 335258"/>
              <a:gd name="connsiteX1" fmla="*/ 1226634 w 2888166"/>
              <a:gd name="connsiteY1" fmla="*/ 721 h 335258"/>
              <a:gd name="connsiteX2" fmla="*/ 2888166 w 2888166"/>
              <a:gd name="connsiteY2" fmla="*/ 246048 h 33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8166" h="335258">
                <a:moveTo>
                  <a:pt x="0" y="335258"/>
                </a:moveTo>
                <a:cubicBezTo>
                  <a:pt x="372636" y="175423"/>
                  <a:pt x="745273" y="15589"/>
                  <a:pt x="1226634" y="721"/>
                </a:cubicBezTo>
                <a:cubicBezTo>
                  <a:pt x="1707995" y="-14147"/>
                  <a:pt x="2622395" y="205160"/>
                  <a:pt x="2888166" y="246048"/>
                </a:cubicBezTo>
              </a:path>
            </a:pathLst>
          </a:custGeom>
          <a:noFill/>
          <a:ln w="28575">
            <a:solidFill>
              <a:srgbClr val="FF00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TextovéPole 35"/>
          <p:cNvSpPr txBox="1"/>
          <p:nvPr/>
        </p:nvSpPr>
        <p:spPr>
          <a:xfrm flipH="1">
            <a:off x="5286876" y="2195607"/>
            <a:ext cx="9395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</a:rPr>
              <a:t>Přepojení</a:t>
            </a:r>
            <a:endParaRPr lang="cs-CZ" sz="1400" b="1" dirty="0">
              <a:solidFill>
                <a:srgbClr val="FF000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 flipH="1">
            <a:off x="7577374" y="2437988"/>
            <a:ext cx="153112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Záporný stuffing </a:t>
            </a:r>
            <a:endParaRPr lang="cs-CZ" sz="1400" b="1" dirty="0">
              <a:solidFill>
                <a:srgbClr val="000000"/>
              </a:solidFill>
            </a:endParaRPr>
          </a:p>
        </p:txBody>
      </p:sp>
      <p:cxnSp>
        <p:nvCxnSpPr>
          <p:cNvPr id="10" name="Přímá spojnice se šipkou 9"/>
          <p:cNvCxnSpPr/>
          <p:nvPr/>
        </p:nvCxnSpPr>
        <p:spPr>
          <a:xfrm flipH="1">
            <a:off x="6356195" y="2661542"/>
            <a:ext cx="1379262" cy="238898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ovéPole 37"/>
          <p:cNvSpPr txBox="1"/>
          <p:nvPr/>
        </p:nvSpPr>
        <p:spPr>
          <a:xfrm flipH="1">
            <a:off x="2287699" y="2202574"/>
            <a:ext cx="9395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Směr A-&gt;B</a:t>
            </a:r>
            <a:endParaRPr lang="cs-CZ" sz="1400" b="1" dirty="0">
              <a:solidFill>
                <a:srgbClr val="000000"/>
              </a:solidFill>
            </a:endParaRPr>
          </a:p>
        </p:txBody>
      </p:sp>
      <p:sp>
        <p:nvSpPr>
          <p:cNvPr id="39" name="TextovéPole 38"/>
          <p:cNvSpPr txBox="1"/>
          <p:nvPr/>
        </p:nvSpPr>
        <p:spPr>
          <a:xfrm flipH="1">
            <a:off x="6479701" y="2243610"/>
            <a:ext cx="9395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Směr B-&gt;C</a:t>
            </a:r>
            <a:endParaRPr lang="cs-CZ" sz="1400" b="1" dirty="0">
              <a:solidFill>
                <a:srgbClr val="000000"/>
              </a:solidFill>
            </a:endParaRPr>
          </a:p>
        </p:txBody>
      </p:sp>
      <p:sp>
        <p:nvSpPr>
          <p:cNvPr id="44" name="TextovéPole 43"/>
          <p:cNvSpPr txBox="1"/>
          <p:nvPr/>
        </p:nvSpPr>
        <p:spPr>
          <a:xfrm flipH="1">
            <a:off x="7577375" y="2896674"/>
            <a:ext cx="1566624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0000"/>
                </a:solidFill>
              </a:rPr>
              <a:t>Datový tok z B je pomalejší a tedy nastane situace, kdy není k dispozici volný KI v rámci VC-4, ale je nutné odvysílat bajt s uživatelskou informací -&gt; je nutné použít záporný stuffing.</a:t>
            </a:r>
            <a:endParaRPr lang="cs-CZ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56066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549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Záhlaví modulů STM-N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Porovnání záhlaví STM-1 a STM-0 (respektive SONET STS-1).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Význam bajtů je stejný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930759"/>
              </p:ext>
            </p:extLst>
          </p:nvPr>
        </p:nvGraphicFramePr>
        <p:xfrm>
          <a:off x="72008" y="2587324"/>
          <a:ext cx="8236452" cy="3048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389711"/>
                <a:gridCol w="511995"/>
                <a:gridCol w="415088"/>
                <a:gridCol w="415088"/>
                <a:gridCol w="500773"/>
                <a:gridCol w="415088"/>
                <a:gridCol w="451429"/>
                <a:gridCol w="604610"/>
                <a:gridCol w="427200"/>
                <a:gridCol w="427200"/>
                <a:gridCol w="535654"/>
                <a:gridCol w="535654"/>
                <a:gridCol w="535654"/>
                <a:gridCol w="535654"/>
                <a:gridCol w="53565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</a:rPr>
                        <a:t>Bajt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</a:rPr>
                        <a:t>\</a:t>
                      </a:r>
                      <a:r>
                        <a:rPr lang="en-US" sz="1400" b="1" dirty="0" err="1" smtClean="0">
                          <a:solidFill>
                            <a:srgbClr val="000000"/>
                          </a:solidFill>
                          <a:effectLst/>
                        </a:rPr>
                        <a:t>Bajt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1.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2.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3.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4.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5.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6.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7.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8.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9.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>
                      <a:noFill/>
                    </a:lnR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1.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2.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3.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4.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5.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</a:rPr>
                        <a:t>6.</a:t>
                      </a:r>
                      <a:endParaRPr lang="cs-CZ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</a:rPr>
                        <a:t>7.</a:t>
                      </a:r>
                      <a:endParaRPr lang="cs-CZ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8.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</a:rPr>
                        <a:t>9.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cs-CZ" sz="1400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4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ovéPole 9"/>
          <p:cNvSpPr txBox="1"/>
          <p:nvPr/>
        </p:nvSpPr>
        <p:spPr>
          <a:xfrm>
            <a:off x="2230244" y="5796161"/>
            <a:ext cx="63115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SOH modulu STM-1                                          SOH modulu STM-0</a:t>
            </a:r>
            <a:endParaRPr lang="cs-CZ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340233591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48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Příklad záhlaví modulu STM-4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991300"/>
              </p:ext>
            </p:extLst>
          </p:nvPr>
        </p:nvGraphicFramePr>
        <p:xfrm>
          <a:off x="134601" y="1900166"/>
          <a:ext cx="8908213" cy="3337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651"/>
                <a:gridCol w="402590"/>
                <a:gridCol w="234950"/>
                <a:gridCol w="234950"/>
                <a:gridCol w="234950"/>
                <a:gridCol w="234950"/>
                <a:gridCol w="234950"/>
                <a:gridCol w="234950"/>
                <a:gridCol w="234950"/>
                <a:gridCol w="234950"/>
                <a:gridCol w="234950"/>
                <a:gridCol w="234950"/>
                <a:gridCol w="234950"/>
                <a:gridCol w="393764"/>
                <a:gridCol w="234950"/>
                <a:gridCol w="234950"/>
                <a:gridCol w="247650"/>
                <a:gridCol w="234950"/>
                <a:gridCol w="234950"/>
                <a:gridCol w="234950"/>
                <a:gridCol w="234950"/>
                <a:gridCol w="234950"/>
                <a:gridCol w="234950"/>
                <a:gridCol w="234950"/>
                <a:gridCol w="234950"/>
                <a:gridCol w="234950"/>
                <a:gridCol w="402590"/>
                <a:gridCol w="223837"/>
                <a:gridCol w="223837"/>
                <a:gridCol w="223837"/>
                <a:gridCol w="202651"/>
                <a:gridCol w="202651"/>
                <a:gridCol w="202651"/>
                <a:gridCol w="202651"/>
                <a:gridCol w="202651"/>
                <a:gridCol w="202651"/>
                <a:gridCol w="202651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cs-CZ" sz="1400" b="1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cs-CZ" sz="1400" b="1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2.</a:t>
                      </a:r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3.</a:t>
                      </a:r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4.</a:t>
                      </a:r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6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AU PTR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5.</a:t>
                      </a:r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6.</a:t>
                      </a:r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4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7.</a:t>
                      </a:r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8.</a:t>
                      </a:r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9.</a:t>
                      </a:r>
                      <a:endParaRPr lang="cs-CZ" sz="14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M</a:t>
                      </a:r>
                      <a:r>
                        <a:rPr lang="cs-CZ" sz="1400" b="1" baseline="-250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400" b="1" baseline="-250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400" b="1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4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cs-CZ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771340"/>
              </p:ext>
            </p:extLst>
          </p:nvPr>
        </p:nvGraphicFramePr>
        <p:xfrm>
          <a:off x="2206171" y="5255506"/>
          <a:ext cx="6096000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6686"/>
                <a:gridCol w="539931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Z</a:t>
                      </a:r>
                      <a:r>
                        <a:rPr lang="cs-CZ" b="1" baseline="-25000" dirty="0" smtClean="0"/>
                        <a:t>0</a:t>
                      </a:r>
                      <a:endParaRPr lang="cs-CZ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bajty rezervované pro budoucí standardizaci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x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bajty pro národní použití (nestandardizováno)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 smtClean="0">
                          <a:sym typeface="Symbol" panose="05050102010706020507" pitchFamily="18" charset="2"/>
                        </a:rPr>
                        <a:t></a:t>
                      </a:r>
                      <a:endParaRPr lang="cs-CZ" sz="18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bajty (informace) závisející na použitém médiu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Přímá spojnice 9"/>
          <p:cNvCxnSpPr/>
          <p:nvPr/>
        </p:nvCxnSpPr>
        <p:spPr>
          <a:xfrm flipV="1">
            <a:off x="5376863" y="1524082"/>
            <a:ext cx="490537" cy="376086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 flipV="1">
            <a:off x="5376863" y="1524082"/>
            <a:ext cx="1646237" cy="146869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14"/>
          <p:cNvCxnSpPr/>
          <p:nvPr/>
        </p:nvCxnSpPr>
        <p:spPr>
          <a:xfrm flipV="1">
            <a:off x="5676898" y="1712125"/>
            <a:ext cx="1041402" cy="7215"/>
          </a:xfrm>
          <a:prstGeom prst="line">
            <a:avLst/>
          </a:prstGeom>
          <a:ln w="19050">
            <a:solidFill>
              <a:srgbClr val="0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/>
          <p:cNvCxnSpPr/>
          <p:nvPr/>
        </p:nvCxnSpPr>
        <p:spPr>
          <a:xfrm flipV="1">
            <a:off x="581810" y="3384572"/>
            <a:ext cx="1331080" cy="230480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/>
          <p:cNvCxnSpPr/>
          <p:nvPr/>
        </p:nvCxnSpPr>
        <p:spPr>
          <a:xfrm flipV="1">
            <a:off x="1634139" y="5237727"/>
            <a:ext cx="278751" cy="44421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18"/>
          <p:cNvCxnSpPr/>
          <p:nvPr/>
        </p:nvCxnSpPr>
        <p:spPr>
          <a:xfrm>
            <a:off x="700088" y="5536248"/>
            <a:ext cx="976312" cy="0"/>
          </a:xfrm>
          <a:prstGeom prst="line">
            <a:avLst/>
          </a:prstGeom>
          <a:ln w="19050">
            <a:solidFill>
              <a:srgbClr val="0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ovéPole 45"/>
          <p:cNvSpPr txBox="1"/>
          <p:nvPr/>
        </p:nvSpPr>
        <p:spPr>
          <a:xfrm>
            <a:off x="881534" y="5249774"/>
            <a:ext cx="862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MSOH</a:t>
            </a:r>
            <a:endParaRPr lang="cs-CZ" sz="1400" b="1" baseline="-250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5989166" y="1420587"/>
            <a:ext cx="862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RSOH</a:t>
            </a:r>
            <a:endParaRPr lang="cs-CZ" sz="1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74958073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Multiplexní schéma synchronní </a:t>
            </a:r>
            <a:r>
              <a:rPr lang="cs-CZ" sz="2000" b="1" dirty="0">
                <a:solidFill>
                  <a:srgbClr val="C00000"/>
                </a:solidFill>
              </a:rPr>
              <a:t>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Multiplexní schéma předepisuje postup a procesy při zpracování uživatelských signálů do formátu vhodného k přenosu v síti SDH.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Zjednodušené multiplexní schéma zobrazuje zpracovávání signálů evropské hierarchie PDH E1, E3 a E4 do výsledného signálu STM-1.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1838549" y="5144141"/>
            <a:ext cx="1831979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cs-CZ" sz="1200" b="1" dirty="0" smtClean="0">
                <a:solidFill>
                  <a:srgbClr val="000000"/>
                </a:solidFill>
              </a:rPr>
              <a:t>Operace:</a:t>
            </a:r>
          </a:p>
          <a:p>
            <a:endParaRPr lang="cs-CZ" sz="1200" dirty="0">
              <a:solidFill>
                <a:srgbClr val="000000"/>
              </a:solidFill>
            </a:endParaRPr>
          </a:p>
          <a:p>
            <a:r>
              <a:rPr lang="cs-CZ" sz="1200" dirty="0" smtClean="0">
                <a:solidFill>
                  <a:srgbClr val="000000"/>
                </a:solidFill>
              </a:rPr>
              <a:t>mapování</a:t>
            </a:r>
          </a:p>
          <a:p>
            <a:r>
              <a:rPr lang="cs-CZ" sz="1200" dirty="0" smtClean="0">
                <a:solidFill>
                  <a:srgbClr val="000000"/>
                </a:solidFill>
              </a:rPr>
              <a:t>zařazování</a:t>
            </a:r>
          </a:p>
          <a:p>
            <a:r>
              <a:rPr lang="cs-CZ" sz="1200" dirty="0" smtClean="0">
                <a:solidFill>
                  <a:srgbClr val="000000"/>
                </a:solidFill>
              </a:rPr>
              <a:t>sdružování (multiplexace)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8064137" y="4629180"/>
            <a:ext cx="914400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E3 </a:t>
            </a:r>
          </a:p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34 Mbit/s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8064136" y="3527590"/>
            <a:ext cx="992777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E4 </a:t>
            </a:r>
          </a:p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140 Mbit/s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8032003" y="3140908"/>
            <a:ext cx="1038496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signály PDH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2" name="Zaoblený obdélník 11"/>
          <p:cNvSpPr/>
          <p:nvPr/>
        </p:nvSpPr>
        <p:spPr>
          <a:xfrm>
            <a:off x="7180854" y="5648879"/>
            <a:ext cx="588962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C-12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7158444" y="4616116"/>
            <a:ext cx="600896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C-3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6" name="Zaoblený obdélník 15"/>
          <p:cNvSpPr/>
          <p:nvPr/>
        </p:nvSpPr>
        <p:spPr>
          <a:xfrm>
            <a:off x="7136276" y="3527589"/>
            <a:ext cx="623064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C-4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0" name="Zaoblený obdélník 19"/>
          <p:cNvSpPr/>
          <p:nvPr/>
        </p:nvSpPr>
        <p:spPr>
          <a:xfrm>
            <a:off x="6150503" y="5648879"/>
            <a:ext cx="729774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VC-12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3538281" y="3544099"/>
            <a:ext cx="617819" cy="465176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VC-4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22" name="Přímá spojnice se šipkou 21"/>
          <p:cNvCxnSpPr>
            <a:stCxn id="16" idx="1"/>
            <a:endCxn id="21" idx="3"/>
          </p:cNvCxnSpPr>
          <p:nvPr/>
        </p:nvCxnSpPr>
        <p:spPr>
          <a:xfrm flipH="1">
            <a:off x="4156100" y="3759085"/>
            <a:ext cx="2980176" cy="17602"/>
          </a:xfrm>
          <a:prstGeom prst="straightConnector1">
            <a:avLst/>
          </a:prstGeom>
          <a:ln w="31750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>
            <a:stCxn id="15" idx="1"/>
            <a:endCxn id="54" idx="3"/>
          </p:cNvCxnSpPr>
          <p:nvPr/>
        </p:nvCxnSpPr>
        <p:spPr>
          <a:xfrm flipH="1">
            <a:off x="6880277" y="4847612"/>
            <a:ext cx="278167" cy="3946"/>
          </a:xfrm>
          <a:prstGeom prst="straightConnector1">
            <a:avLst/>
          </a:prstGeom>
          <a:ln w="31750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>
            <a:stCxn id="12" idx="1"/>
            <a:endCxn id="20" idx="3"/>
          </p:cNvCxnSpPr>
          <p:nvPr/>
        </p:nvCxnSpPr>
        <p:spPr>
          <a:xfrm flipH="1">
            <a:off x="6880277" y="5880375"/>
            <a:ext cx="300577" cy="0"/>
          </a:xfrm>
          <a:prstGeom prst="straightConnector1">
            <a:avLst/>
          </a:prstGeom>
          <a:ln w="31750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>
            <a:stCxn id="54" idx="1"/>
            <a:endCxn id="33" idx="3"/>
          </p:cNvCxnSpPr>
          <p:nvPr/>
        </p:nvCxnSpPr>
        <p:spPr>
          <a:xfrm flipH="1" flipV="1">
            <a:off x="5860255" y="4846461"/>
            <a:ext cx="289621" cy="5097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>
            <a:stCxn id="28" idx="1"/>
            <a:endCxn id="39" idx="3"/>
          </p:cNvCxnSpPr>
          <p:nvPr/>
        </p:nvCxnSpPr>
        <p:spPr>
          <a:xfrm flipH="1" flipV="1">
            <a:off x="5860255" y="5879591"/>
            <a:ext cx="290249" cy="288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aoblený obdélník 27"/>
          <p:cNvSpPr/>
          <p:nvPr/>
        </p:nvSpPr>
        <p:spPr>
          <a:xfrm>
            <a:off x="6150504" y="5648383"/>
            <a:ext cx="126672" cy="4629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sp>
        <p:nvSpPr>
          <p:cNvPr id="29" name="Zaoblený obdélník 28"/>
          <p:cNvSpPr/>
          <p:nvPr/>
        </p:nvSpPr>
        <p:spPr>
          <a:xfrm>
            <a:off x="3534999" y="3543396"/>
            <a:ext cx="124982" cy="4655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cxnSp>
        <p:nvCxnSpPr>
          <p:cNvPr id="30" name="Přímá spojnice se šipkou 29"/>
          <p:cNvCxnSpPr>
            <a:stCxn id="40" idx="1"/>
            <a:endCxn id="43" idx="2"/>
          </p:cNvCxnSpPr>
          <p:nvPr/>
        </p:nvCxnSpPr>
        <p:spPr>
          <a:xfrm flipH="1" flipV="1">
            <a:off x="4532140" y="5488664"/>
            <a:ext cx="647398" cy="390926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Skupina 31"/>
          <p:cNvGrpSpPr/>
          <p:nvPr/>
        </p:nvGrpSpPr>
        <p:grpSpPr>
          <a:xfrm>
            <a:off x="5164300" y="4613987"/>
            <a:ext cx="695955" cy="463969"/>
            <a:chOff x="4126617" y="3845914"/>
            <a:chExt cx="854674" cy="366533"/>
          </a:xfrm>
        </p:grpSpPr>
        <p:sp>
          <p:nvSpPr>
            <p:cNvPr id="33" name="Zaoblený obdélník 32"/>
            <p:cNvSpPr/>
            <p:nvPr/>
          </p:nvSpPr>
          <p:spPr>
            <a:xfrm>
              <a:off x="4127851" y="3846687"/>
              <a:ext cx="853440" cy="365760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rgbClr val="000000"/>
                  </a:solidFill>
                </a:rPr>
                <a:t>  TU-3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34" name="Zaoblený obdélník 33"/>
            <p:cNvSpPr/>
            <p:nvPr/>
          </p:nvSpPr>
          <p:spPr>
            <a:xfrm>
              <a:off x="4126617" y="3845914"/>
              <a:ext cx="169664" cy="36576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P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T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R</a:t>
              </a:r>
              <a:endParaRPr lang="cs-CZ" sz="8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Skupina 37"/>
          <p:cNvGrpSpPr/>
          <p:nvPr/>
        </p:nvGrpSpPr>
        <p:grpSpPr>
          <a:xfrm>
            <a:off x="5179538" y="5649407"/>
            <a:ext cx="680717" cy="460367"/>
            <a:chOff x="4074199" y="3848748"/>
            <a:chExt cx="894398" cy="362928"/>
          </a:xfrm>
        </p:grpSpPr>
        <p:sp>
          <p:nvSpPr>
            <p:cNvPr id="39" name="Zaoblený obdélník 38"/>
            <p:cNvSpPr/>
            <p:nvPr/>
          </p:nvSpPr>
          <p:spPr>
            <a:xfrm>
              <a:off x="4076903" y="3848748"/>
              <a:ext cx="891694" cy="362928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rgbClr val="000000"/>
                  </a:solidFill>
                </a:rPr>
                <a:t>   TU-12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40" name="Zaoblený obdélník 39"/>
            <p:cNvSpPr/>
            <p:nvPr/>
          </p:nvSpPr>
          <p:spPr>
            <a:xfrm>
              <a:off x="4074199" y="3848748"/>
              <a:ext cx="205378" cy="362927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P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T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R</a:t>
              </a:r>
              <a:endParaRPr lang="cs-CZ" sz="8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41" name="Přímá spojnice se šipkou 40"/>
          <p:cNvCxnSpPr>
            <a:stCxn id="43" idx="0"/>
            <a:endCxn id="42" idx="2"/>
          </p:cNvCxnSpPr>
          <p:nvPr/>
        </p:nvCxnSpPr>
        <p:spPr>
          <a:xfrm flipH="1" flipV="1">
            <a:off x="4156100" y="4768021"/>
            <a:ext cx="376040" cy="257652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aoblený obdélník 41"/>
          <p:cNvSpPr/>
          <p:nvPr/>
        </p:nvSpPr>
        <p:spPr>
          <a:xfrm>
            <a:off x="3834573" y="4305030"/>
            <a:ext cx="643053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TUG-3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3" name="Zaoblený obdélník 42"/>
          <p:cNvSpPr/>
          <p:nvPr/>
        </p:nvSpPr>
        <p:spPr>
          <a:xfrm>
            <a:off x="4214503" y="5025673"/>
            <a:ext cx="635274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TUG-2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5" name="Zaoblený obdélník 44"/>
          <p:cNvSpPr/>
          <p:nvPr/>
        </p:nvSpPr>
        <p:spPr>
          <a:xfrm>
            <a:off x="4236595" y="5416599"/>
            <a:ext cx="196344" cy="462991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3x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6" name="Zaoblený obdélník 45"/>
          <p:cNvSpPr/>
          <p:nvPr/>
        </p:nvSpPr>
        <p:spPr>
          <a:xfrm>
            <a:off x="2674274" y="3545415"/>
            <a:ext cx="602076" cy="466005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  AU-4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7" name="Zaoblený obdélník 46"/>
          <p:cNvSpPr/>
          <p:nvPr/>
        </p:nvSpPr>
        <p:spPr>
          <a:xfrm>
            <a:off x="1699163" y="3546284"/>
            <a:ext cx="615953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AUG-1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8" name="Zaoblený obdélník 47"/>
          <p:cNvSpPr/>
          <p:nvPr/>
        </p:nvSpPr>
        <p:spPr>
          <a:xfrm>
            <a:off x="3846497" y="4681150"/>
            <a:ext cx="196344" cy="462991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7x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49" name="Přímá spojnice se šipkou 48"/>
          <p:cNvCxnSpPr>
            <a:stCxn id="42" idx="0"/>
            <a:endCxn id="21" idx="2"/>
          </p:cNvCxnSpPr>
          <p:nvPr/>
        </p:nvCxnSpPr>
        <p:spPr>
          <a:xfrm flipH="1" flipV="1">
            <a:off x="3847191" y="4009275"/>
            <a:ext cx="308909" cy="295755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aoblený obdélník 49"/>
          <p:cNvSpPr/>
          <p:nvPr/>
        </p:nvSpPr>
        <p:spPr>
          <a:xfrm>
            <a:off x="3624695" y="3863199"/>
            <a:ext cx="196344" cy="462991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3x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1" name="Zaoblený obdélník 50"/>
          <p:cNvSpPr/>
          <p:nvPr/>
        </p:nvSpPr>
        <p:spPr>
          <a:xfrm>
            <a:off x="601028" y="3546284"/>
            <a:ext cx="710405" cy="465136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cs-CZ" sz="1200" b="1" dirty="0" smtClean="0">
                <a:solidFill>
                  <a:srgbClr val="000000"/>
                </a:solidFill>
              </a:rPr>
              <a:t> STM-1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4" name="Zaoblený obdélník 53"/>
          <p:cNvSpPr/>
          <p:nvPr/>
        </p:nvSpPr>
        <p:spPr>
          <a:xfrm>
            <a:off x="6149876" y="4620062"/>
            <a:ext cx="730401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VC-3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5" name="Zaoblený obdélník 54"/>
          <p:cNvSpPr/>
          <p:nvPr/>
        </p:nvSpPr>
        <p:spPr>
          <a:xfrm>
            <a:off x="6149877" y="4620062"/>
            <a:ext cx="126672" cy="4624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cxnSp>
        <p:nvCxnSpPr>
          <p:cNvPr id="57" name="Přímá spojnice se šipkou 56"/>
          <p:cNvCxnSpPr>
            <a:stCxn id="29" idx="1"/>
            <a:endCxn id="46" idx="3"/>
          </p:cNvCxnSpPr>
          <p:nvPr/>
        </p:nvCxnSpPr>
        <p:spPr>
          <a:xfrm flipH="1">
            <a:off x="3276350" y="3776170"/>
            <a:ext cx="258649" cy="2248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římá spojnice se šipkou 57"/>
          <p:cNvCxnSpPr>
            <a:stCxn id="46" idx="1"/>
            <a:endCxn id="47" idx="3"/>
          </p:cNvCxnSpPr>
          <p:nvPr/>
        </p:nvCxnSpPr>
        <p:spPr>
          <a:xfrm flipH="1" flipV="1">
            <a:off x="2315116" y="3777780"/>
            <a:ext cx="359158" cy="638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aoblený obdélník 58"/>
          <p:cNvSpPr/>
          <p:nvPr/>
        </p:nvSpPr>
        <p:spPr>
          <a:xfrm>
            <a:off x="2430680" y="3427183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60" name="Přímá spojnice se šipkou 59"/>
          <p:cNvCxnSpPr>
            <a:stCxn id="47" idx="1"/>
            <a:endCxn id="51" idx="3"/>
          </p:cNvCxnSpPr>
          <p:nvPr/>
        </p:nvCxnSpPr>
        <p:spPr>
          <a:xfrm flipH="1">
            <a:off x="1311433" y="3777780"/>
            <a:ext cx="387730" cy="1072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nice se šipkou 60"/>
          <p:cNvCxnSpPr/>
          <p:nvPr/>
        </p:nvCxnSpPr>
        <p:spPr>
          <a:xfrm flipH="1" flipV="1">
            <a:off x="1368591" y="5536104"/>
            <a:ext cx="376745" cy="972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Přímá spojnice se šipkou 61"/>
          <p:cNvCxnSpPr/>
          <p:nvPr/>
        </p:nvCxnSpPr>
        <p:spPr>
          <a:xfrm flipH="1" flipV="1">
            <a:off x="1396993" y="5345283"/>
            <a:ext cx="348343" cy="1167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Přímá spojnice se šipkou 62"/>
          <p:cNvCxnSpPr/>
          <p:nvPr/>
        </p:nvCxnSpPr>
        <p:spPr>
          <a:xfrm flipH="1" flipV="1">
            <a:off x="1386493" y="5717193"/>
            <a:ext cx="369340" cy="1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Zaoblený obdélník 63"/>
          <p:cNvSpPr/>
          <p:nvPr/>
        </p:nvSpPr>
        <p:spPr>
          <a:xfrm>
            <a:off x="597746" y="3545777"/>
            <a:ext cx="161391" cy="4655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SOH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sp>
        <p:nvSpPr>
          <p:cNvPr id="65" name="Zaoblený obdélník 64"/>
          <p:cNvSpPr/>
          <p:nvPr/>
        </p:nvSpPr>
        <p:spPr>
          <a:xfrm>
            <a:off x="8091809" y="5686603"/>
            <a:ext cx="914400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E1</a:t>
            </a:r>
          </a:p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2 Mbit/s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66" name="Přímá spojnice se šipkou 65"/>
          <p:cNvCxnSpPr>
            <a:stCxn id="34" idx="1"/>
            <a:endCxn id="42" idx="3"/>
          </p:cNvCxnSpPr>
          <p:nvPr/>
        </p:nvCxnSpPr>
        <p:spPr>
          <a:xfrm flipH="1" flipV="1">
            <a:off x="4477626" y="4536526"/>
            <a:ext cx="686674" cy="308957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aoblený obdélník 66"/>
          <p:cNvSpPr/>
          <p:nvPr/>
        </p:nvSpPr>
        <p:spPr>
          <a:xfrm>
            <a:off x="4523595" y="4161860"/>
            <a:ext cx="196344" cy="462991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68" name="Zaoblený obdélník 67"/>
          <p:cNvSpPr/>
          <p:nvPr/>
        </p:nvSpPr>
        <p:spPr>
          <a:xfrm>
            <a:off x="2674281" y="3546284"/>
            <a:ext cx="137118" cy="46490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</a:t>
            </a:r>
          </a:p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T</a:t>
            </a:r>
          </a:p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R</a:t>
            </a:r>
            <a:endParaRPr lang="cs-CZ" sz="800" b="1" dirty="0">
              <a:solidFill>
                <a:srgbClr val="000000"/>
              </a:solidFill>
            </a:endParaRPr>
          </a:p>
        </p:txBody>
      </p:sp>
      <p:sp>
        <p:nvSpPr>
          <p:cNvPr id="69" name="Zaoblený obdélník 68"/>
          <p:cNvSpPr/>
          <p:nvPr/>
        </p:nvSpPr>
        <p:spPr>
          <a:xfrm>
            <a:off x="458552" y="3205287"/>
            <a:ext cx="993224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signály SDH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76" name="Přímá spojnice 75"/>
          <p:cNvCxnSpPr>
            <a:endCxn id="4" idx="1"/>
          </p:cNvCxnSpPr>
          <p:nvPr/>
        </p:nvCxnSpPr>
        <p:spPr>
          <a:xfrm>
            <a:off x="8107684" y="3546284"/>
            <a:ext cx="60004" cy="2806891"/>
          </a:xfrm>
          <a:prstGeom prst="line">
            <a:avLst/>
          </a:prstGeom>
          <a:ln w="19050">
            <a:solidFill>
              <a:srgbClr val="000000">
                <a:alpha val="65000"/>
              </a:srgb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Zaoblený obdélník 113"/>
          <p:cNvSpPr/>
          <p:nvPr/>
        </p:nvSpPr>
        <p:spPr>
          <a:xfrm>
            <a:off x="1355718" y="3348087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1x</a:t>
            </a:r>
            <a:endParaRPr lang="cs-CZ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65912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237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Modul STM - 1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Modul </a:t>
            </a:r>
            <a:r>
              <a:rPr lang="cs-CZ" sz="2000" dirty="0" smtClean="0"/>
              <a:t>STM-1 </a:t>
            </a:r>
            <a:r>
              <a:rPr lang="cs-CZ" sz="2000" dirty="0"/>
              <a:t>má pevnou délku v trvání 125 µs, což je vzorkovací kmitočet použitý při digitalizaci lidského hlasu, délka trvání základního rámce PCM 30/32 a obecně základní veličina v síti SDH.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Modul STM-1 se skládá z několika částí</a:t>
            </a:r>
            <a:r>
              <a:rPr lang="cs-CZ" sz="2000" dirty="0" smtClean="0"/>
              <a:t>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informační pole </a:t>
            </a:r>
            <a:r>
              <a:rPr lang="cs-CZ" sz="2000" dirty="0"/>
              <a:t>o rozměrech 261x 9 B,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záhlaví opakovací sekce RSOH </a:t>
            </a:r>
            <a:r>
              <a:rPr lang="cs-CZ" sz="2000" dirty="0"/>
              <a:t>(</a:t>
            </a:r>
            <a:r>
              <a:rPr lang="cs-CZ" sz="2000" dirty="0" err="1"/>
              <a:t>Regenerator</a:t>
            </a:r>
            <a:r>
              <a:rPr lang="cs-CZ" sz="2000" dirty="0"/>
              <a:t> </a:t>
            </a:r>
            <a:r>
              <a:rPr lang="cs-CZ" sz="2000" dirty="0" err="1"/>
              <a:t>Section</a:t>
            </a:r>
            <a:r>
              <a:rPr lang="cs-CZ" sz="2000" dirty="0"/>
              <a:t> </a:t>
            </a:r>
            <a:r>
              <a:rPr lang="cs-CZ" sz="2000" dirty="0" err="1"/>
              <a:t>Overhead</a:t>
            </a:r>
            <a:r>
              <a:rPr lang="cs-CZ" sz="2000" dirty="0"/>
              <a:t>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záhlaví multiplexní sekce MSOH</a:t>
            </a:r>
            <a:r>
              <a:rPr lang="cs-CZ" sz="2000" dirty="0"/>
              <a:t> (Multiplex </a:t>
            </a:r>
            <a:r>
              <a:rPr lang="cs-CZ" sz="2000" dirty="0" err="1"/>
              <a:t>Section</a:t>
            </a:r>
            <a:r>
              <a:rPr lang="cs-CZ" sz="2000" dirty="0"/>
              <a:t> </a:t>
            </a:r>
            <a:r>
              <a:rPr lang="cs-CZ" sz="2000" dirty="0" err="1"/>
              <a:t>Overhead</a:t>
            </a:r>
            <a:r>
              <a:rPr lang="cs-CZ" sz="2000" dirty="0"/>
              <a:t>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ukazatel </a:t>
            </a:r>
            <a:r>
              <a:rPr lang="cs-CZ" sz="2000" dirty="0">
                <a:solidFill>
                  <a:srgbClr val="C00000"/>
                </a:solidFill>
              </a:rPr>
              <a:t>PTR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Vysílání </a:t>
            </a:r>
            <a:r>
              <a:rPr lang="cs-CZ" sz="2000" dirty="0"/>
              <a:t>se </a:t>
            </a:r>
            <a:r>
              <a:rPr lang="cs-CZ" sz="2000" dirty="0" smtClean="0"/>
              <a:t>děje </a:t>
            </a:r>
            <a:r>
              <a:rPr lang="cs-CZ" sz="2000" dirty="0"/>
              <a:t>postupně z horního levého </a:t>
            </a:r>
            <a:r>
              <a:rPr lang="cs-CZ" sz="2000" dirty="0" smtClean="0"/>
              <a:t>rohu </a:t>
            </a:r>
            <a:r>
              <a:rPr lang="cs-CZ" sz="2000" dirty="0"/>
              <a:t>do pravého spodního rohu. Nejprve se tedy odvysílá část prvních 9 B záhlaví RSOH, následně pak 261 B uživatelských signálů. Poté opět 9 B záhlaví RSOH z 2. řádku a následně opět 261 B uživatelských dat</a:t>
            </a:r>
            <a:r>
              <a:rPr lang="cs-CZ" sz="2000" dirty="0" smtClean="0"/>
              <a:t>. A tak dále.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</p:spTree>
    <p:extLst>
      <p:ext uri="{BB962C8B-B14F-4D97-AF65-F5344CB8AC3E}">
        <p14:creationId xmlns:p14="http://schemas.microsoft.com/office/powerpoint/2010/main" val="191147901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Modul STM - 1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Maticové zobrazení modulu STM-1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grpSp>
        <p:nvGrpSpPr>
          <p:cNvPr id="48" name="Skupina 47"/>
          <p:cNvGrpSpPr/>
          <p:nvPr/>
        </p:nvGrpSpPr>
        <p:grpSpPr>
          <a:xfrm>
            <a:off x="-213138" y="1897778"/>
            <a:ext cx="9357138" cy="4390826"/>
            <a:chOff x="-213138" y="1897778"/>
            <a:chExt cx="9357138" cy="4390826"/>
          </a:xfrm>
        </p:grpSpPr>
        <p:sp>
          <p:nvSpPr>
            <p:cNvPr id="12" name="Obdélník 11"/>
            <p:cNvSpPr/>
            <p:nvPr/>
          </p:nvSpPr>
          <p:spPr>
            <a:xfrm>
              <a:off x="1494263" y="2897884"/>
              <a:ext cx="2022088" cy="9044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Obdélník 13"/>
            <p:cNvSpPr/>
            <p:nvPr/>
          </p:nvSpPr>
          <p:spPr>
            <a:xfrm>
              <a:off x="1494263" y="4140200"/>
              <a:ext cx="2022088" cy="14688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TextovéPole 10"/>
            <p:cNvSpPr txBox="1"/>
            <p:nvPr/>
          </p:nvSpPr>
          <p:spPr>
            <a:xfrm>
              <a:off x="1079500" y="2808676"/>
              <a:ext cx="300852" cy="2888166"/>
            </a:xfrm>
            <a:prstGeom prst="rect">
              <a:avLst/>
            </a:prstGeom>
            <a:noFill/>
          </p:spPr>
          <p:txBody>
            <a:bodyPr vert="wordArtVert" wrap="square" lIns="0" tIns="0" rIns="0" bIns="0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123456789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1494263" y="3782298"/>
              <a:ext cx="2099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solidFill>
                    <a:srgbClr val="000000"/>
                  </a:solidFill>
                </a:rPr>
                <a:t>AU ukazatel (PTR)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ovéPole 15"/>
            <p:cNvSpPr txBox="1"/>
            <p:nvPr/>
          </p:nvSpPr>
          <p:spPr>
            <a:xfrm>
              <a:off x="1494263" y="4403229"/>
              <a:ext cx="20220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záhlaví </a:t>
              </a:r>
            </a:p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multiplexní sekce (MSOH)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ovéPole 17"/>
            <p:cNvSpPr txBox="1"/>
            <p:nvPr/>
          </p:nvSpPr>
          <p:spPr>
            <a:xfrm>
              <a:off x="4418438" y="3929593"/>
              <a:ext cx="202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informací pole STM-1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ovéPole 18"/>
            <p:cNvSpPr txBox="1"/>
            <p:nvPr/>
          </p:nvSpPr>
          <p:spPr>
            <a:xfrm>
              <a:off x="7486621" y="5919272"/>
              <a:ext cx="1657379" cy="369332"/>
            </a:xfrm>
            <a:prstGeom prst="rect">
              <a:avLst/>
            </a:prstGeom>
            <a:noFill/>
          </p:spPr>
          <p:txBody>
            <a:bodyPr wrap="square" lIns="72000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t = 125 </a:t>
              </a:r>
              <a:r>
                <a:rPr lang="cs-CZ" dirty="0" smtClean="0">
                  <a:solidFill>
                    <a:srgbClr val="000000"/>
                  </a:solidFill>
                  <a:sym typeface="Symbol" panose="05050102010706020507" pitchFamily="18" charset="2"/>
                </a:rPr>
                <a:t>s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20" name="TextovéPole 19"/>
            <p:cNvSpPr txBox="1"/>
            <p:nvPr/>
          </p:nvSpPr>
          <p:spPr>
            <a:xfrm>
              <a:off x="0" y="2099231"/>
              <a:ext cx="16573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t = 0 </a:t>
              </a:r>
              <a:r>
                <a:rPr lang="cs-CZ" dirty="0" smtClean="0">
                  <a:solidFill>
                    <a:srgbClr val="000000"/>
                  </a:solidFill>
                  <a:sym typeface="Symbol" panose="05050102010706020507" pitchFamily="18" charset="2"/>
                </a:rPr>
                <a:t>s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21" name="TextovéPole 20"/>
            <p:cNvSpPr txBox="1"/>
            <p:nvPr/>
          </p:nvSpPr>
          <p:spPr>
            <a:xfrm>
              <a:off x="-213138" y="2873362"/>
              <a:ext cx="16573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řádek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7" name="TextovéPole 16"/>
            <p:cNvSpPr txBox="1"/>
            <p:nvPr/>
          </p:nvSpPr>
          <p:spPr>
            <a:xfrm>
              <a:off x="1558152" y="2879050"/>
              <a:ext cx="188989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záhlaví </a:t>
              </a:r>
            </a:p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opakovací sekce (RSOH)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0" name="Obdélník 9"/>
            <p:cNvSpPr/>
            <p:nvPr/>
          </p:nvSpPr>
          <p:spPr>
            <a:xfrm>
              <a:off x="1494263" y="2899317"/>
              <a:ext cx="6144322" cy="2709746"/>
            </a:xfrm>
            <a:prstGeom prst="rect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23" name="Přímá spojnice se šipkou 22"/>
            <p:cNvCxnSpPr>
              <a:stCxn id="20" idx="2"/>
            </p:cNvCxnSpPr>
            <p:nvPr/>
          </p:nvCxnSpPr>
          <p:spPr>
            <a:xfrm>
              <a:off x="828690" y="2468563"/>
              <a:ext cx="615551" cy="340113"/>
            </a:xfrm>
            <a:prstGeom prst="straightConnector1">
              <a:avLst/>
            </a:prstGeom>
            <a:ln w="317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římá spojnice se šipkou 24"/>
            <p:cNvCxnSpPr>
              <a:stCxn id="19" idx="0"/>
            </p:cNvCxnSpPr>
            <p:nvPr/>
          </p:nvCxnSpPr>
          <p:spPr>
            <a:xfrm flipH="1" flipV="1">
              <a:off x="7638586" y="5609063"/>
              <a:ext cx="676725" cy="310209"/>
            </a:xfrm>
            <a:prstGeom prst="straightConnector1">
              <a:avLst/>
            </a:prstGeom>
            <a:ln w="317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Přímá spojnice 28"/>
            <p:cNvCxnSpPr/>
            <p:nvPr/>
          </p:nvCxnSpPr>
          <p:spPr>
            <a:xfrm flipV="1">
              <a:off x="7638585" y="2099231"/>
              <a:ext cx="0" cy="779819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Přímá spojnice 29"/>
            <p:cNvCxnSpPr/>
            <p:nvPr/>
          </p:nvCxnSpPr>
          <p:spPr>
            <a:xfrm flipH="1" flipV="1">
              <a:off x="3511938" y="2557780"/>
              <a:ext cx="3948" cy="332013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nice 30"/>
            <p:cNvCxnSpPr/>
            <p:nvPr/>
          </p:nvCxnSpPr>
          <p:spPr>
            <a:xfrm flipH="1">
              <a:off x="1494263" y="2255016"/>
              <a:ext cx="6144324" cy="0"/>
            </a:xfrm>
            <a:prstGeom prst="line">
              <a:avLst/>
            </a:prstGeom>
            <a:ln w="19050">
              <a:solidFill>
                <a:srgbClr val="00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Přímá spojnice 34"/>
            <p:cNvCxnSpPr/>
            <p:nvPr/>
          </p:nvCxnSpPr>
          <p:spPr>
            <a:xfrm flipV="1">
              <a:off x="1494263" y="2115781"/>
              <a:ext cx="0" cy="779819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Přímá spojnice 38"/>
            <p:cNvCxnSpPr/>
            <p:nvPr/>
          </p:nvCxnSpPr>
          <p:spPr>
            <a:xfrm flipH="1">
              <a:off x="3516351" y="2638619"/>
              <a:ext cx="4122236" cy="0"/>
            </a:xfrm>
            <a:prstGeom prst="line">
              <a:avLst/>
            </a:prstGeom>
            <a:ln w="19050">
              <a:solidFill>
                <a:srgbClr val="00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Přímá spojnice 41"/>
            <p:cNvCxnSpPr/>
            <p:nvPr/>
          </p:nvCxnSpPr>
          <p:spPr>
            <a:xfrm flipH="1">
              <a:off x="1494263" y="2638619"/>
              <a:ext cx="2022088" cy="0"/>
            </a:xfrm>
            <a:prstGeom prst="line">
              <a:avLst/>
            </a:prstGeom>
            <a:ln w="19050">
              <a:solidFill>
                <a:srgbClr val="00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ovéPole 44"/>
            <p:cNvSpPr txBox="1"/>
            <p:nvPr/>
          </p:nvSpPr>
          <p:spPr>
            <a:xfrm>
              <a:off x="4753034" y="1897778"/>
              <a:ext cx="2174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270 bajtů (sloupců)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46" name="TextovéPole 45"/>
            <p:cNvSpPr txBox="1"/>
            <p:nvPr/>
          </p:nvSpPr>
          <p:spPr>
            <a:xfrm>
              <a:off x="4265710" y="2283897"/>
              <a:ext cx="2174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261 bajtů (sloupců)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47" name="TextovéPole 46"/>
            <p:cNvSpPr txBox="1"/>
            <p:nvPr/>
          </p:nvSpPr>
          <p:spPr>
            <a:xfrm>
              <a:off x="1415693" y="2270357"/>
              <a:ext cx="2174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>
                  <a:solidFill>
                    <a:srgbClr val="000000"/>
                  </a:solidFill>
                </a:rPr>
                <a:t>9</a:t>
              </a:r>
              <a:r>
                <a:rPr lang="cs-CZ" dirty="0" smtClean="0">
                  <a:solidFill>
                    <a:srgbClr val="000000"/>
                  </a:solidFill>
                </a:rPr>
                <a:t> bajtů (sloupců)</a:t>
              </a:r>
              <a:endParaRPr lang="cs-CZ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Záhlaví </a:t>
            </a:r>
            <a:r>
              <a:rPr lang="cs-CZ" sz="2000" b="1" dirty="0" smtClean="0">
                <a:solidFill>
                  <a:srgbClr val="C00000"/>
                </a:solidFill>
              </a:rPr>
              <a:t>modulu STM-1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Bajty </a:t>
            </a:r>
            <a:r>
              <a:rPr lang="cs-CZ" sz="2000" dirty="0"/>
              <a:t>záhlaví SOH </a:t>
            </a:r>
            <a:r>
              <a:rPr lang="cs-CZ" sz="2000" dirty="0" smtClean="0"/>
              <a:t>zabezpečují: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rámcovou </a:t>
            </a:r>
            <a:r>
              <a:rPr lang="cs-CZ" sz="2000" dirty="0"/>
              <a:t>synchronizaci modulu </a:t>
            </a:r>
            <a:r>
              <a:rPr lang="cs-CZ" sz="2000" dirty="0" smtClean="0"/>
              <a:t>STM-N (synchroskupina FAS),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sledování </a:t>
            </a:r>
            <a:r>
              <a:rPr lang="cs-CZ" sz="2000" dirty="0"/>
              <a:t>kvality přenosu jednotlivými opakovacími </a:t>
            </a:r>
            <a:r>
              <a:rPr lang="cs-CZ" sz="2000" dirty="0" smtClean="0"/>
              <a:t>úseky,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sledování </a:t>
            </a:r>
            <a:r>
              <a:rPr lang="cs-CZ" sz="2000" dirty="0"/>
              <a:t>kvality přenosu jednotlivými </a:t>
            </a:r>
            <a:r>
              <a:rPr lang="cs-CZ" sz="2000" dirty="0" smtClean="0"/>
              <a:t>multiplexními </a:t>
            </a:r>
            <a:r>
              <a:rPr lang="cs-CZ" sz="2000" dirty="0"/>
              <a:t>sekcemi </a:t>
            </a:r>
            <a:r>
              <a:rPr lang="cs-CZ" sz="2000" dirty="0" smtClean="0"/>
              <a:t>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zajištění komunikace </a:t>
            </a:r>
            <a:r>
              <a:rPr lang="cs-CZ" sz="2000" dirty="0" smtClean="0"/>
              <a:t>mezi síťovými prvky SDH při </a:t>
            </a:r>
            <a:r>
              <a:rPr lang="cs-CZ" sz="2000" dirty="0"/>
              <a:t>převedení datového provozu (přepnutí) na záložní cestu po výskytu poruchy na cestě pracovní a </a:t>
            </a:r>
            <a:r>
              <a:rPr lang="cs-CZ" sz="2000" dirty="0" smtClean="0"/>
              <a:t>zajištění komunikace při zpětném přepínání ze záložní cesty po odstranění poruchy,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vytvářejí datové spoje pro služební hovorovou i datovou komunikaci obsluhy síťových zařízení SDH.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</p:spTree>
    <p:extLst>
      <p:ext uri="{BB962C8B-B14F-4D97-AF65-F5344CB8AC3E}">
        <p14:creationId xmlns:p14="http://schemas.microsoft.com/office/powerpoint/2010/main" val="73957127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Záhlaví </a:t>
            </a:r>
            <a:r>
              <a:rPr lang="cs-CZ" sz="2000" b="1" dirty="0" smtClean="0">
                <a:solidFill>
                  <a:srgbClr val="C00000"/>
                </a:solidFill>
              </a:rPr>
              <a:t>SOH modulu STM-1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Konkrétní rozmístění jednotlivých bajtů v záhlaví SOH modulu STM-1.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V záhlaví SOH existují bajtové pozice, které nenesou služební informace (prázdná místa na obrázku). Tato bajtová výplň je z důvodu kompatibility STM-1 a STM-0 (STS-1 sítě SONET).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424569"/>
              </p:ext>
            </p:extLst>
          </p:nvPr>
        </p:nvGraphicFramePr>
        <p:xfrm>
          <a:off x="1214009" y="2170414"/>
          <a:ext cx="7224350" cy="3048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92750"/>
                <a:gridCol w="402590"/>
                <a:gridCol w="326390"/>
                <a:gridCol w="326390"/>
                <a:gridCol w="393764"/>
                <a:gridCol w="326390"/>
                <a:gridCol w="354965"/>
                <a:gridCol w="475413"/>
                <a:gridCol w="335915"/>
                <a:gridCol w="335915"/>
                <a:gridCol w="277006"/>
                <a:gridCol w="429477"/>
                <a:gridCol w="429477"/>
                <a:gridCol w="429477"/>
                <a:gridCol w="429477"/>
                <a:gridCol w="429477"/>
                <a:gridCol w="42947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</a:rPr>
                        <a:t>Bajt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</a:rPr>
                        <a:t>\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</a:rPr>
                        <a:t>Bajt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1.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2.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3.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4.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5.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6.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7.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8.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9.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1.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2.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3.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informační pole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4.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STM-1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5.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</a:rPr>
                        <a:t>6.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</a:rPr>
                        <a:t>7.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8.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</a:rPr>
                        <a:t>9.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cs-CZ" sz="1400" baseline="-25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cs-CZ" sz="14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Pravá složená závorka 6"/>
          <p:cNvSpPr/>
          <p:nvPr/>
        </p:nvSpPr>
        <p:spPr>
          <a:xfrm rot="10800000">
            <a:off x="1359239" y="2559620"/>
            <a:ext cx="239395" cy="723796"/>
          </a:xfrm>
          <a:prstGeom prst="rightBrace">
            <a:avLst>
              <a:gd name="adj1" fmla="val 58609"/>
              <a:gd name="adj2" fmla="val 50000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726361" y="2824402"/>
            <a:ext cx="8095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1400" b="1" dirty="0" smtClean="0">
                <a:solidFill>
                  <a:srgbClr val="000000"/>
                </a:solidFill>
              </a:rPr>
              <a:t>RSOH</a:t>
            </a:r>
            <a:endParaRPr lang="cs-CZ" sz="1400" b="1" dirty="0">
              <a:solidFill>
                <a:srgbClr val="00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729635" y="4359399"/>
            <a:ext cx="8095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1400" b="1" dirty="0" smtClean="0">
                <a:solidFill>
                  <a:srgbClr val="000000"/>
                </a:solidFill>
              </a:rPr>
              <a:t>MSOH</a:t>
            </a:r>
            <a:endParaRPr lang="cs-CZ" sz="1400" b="1" dirty="0">
              <a:solidFill>
                <a:srgbClr val="00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726361" y="3427376"/>
            <a:ext cx="8095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1400" b="1" dirty="0" smtClean="0">
                <a:solidFill>
                  <a:srgbClr val="000000"/>
                </a:solidFill>
              </a:rPr>
              <a:t>PTR</a:t>
            </a:r>
            <a:endParaRPr lang="cs-CZ" sz="1400" b="1" dirty="0">
              <a:solidFill>
                <a:srgbClr val="000000"/>
              </a:solidFill>
            </a:endParaRPr>
          </a:p>
        </p:txBody>
      </p:sp>
      <p:sp>
        <p:nvSpPr>
          <p:cNvPr id="15" name="Pravá složená závorka 14"/>
          <p:cNvSpPr/>
          <p:nvPr/>
        </p:nvSpPr>
        <p:spPr>
          <a:xfrm rot="10800000">
            <a:off x="1358875" y="3786780"/>
            <a:ext cx="239395" cy="1359986"/>
          </a:xfrm>
          <a:prstGeom prst="rightBrace">
            <a:avLst>
              <a:gd name="adj1" fmla="val 58609"/>
              <a:gd name="adj2" fmla="val 50000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Pravá složená závorka 15"/>
          <p:cNvSpPr/>
          <p:nvPr/>
        </p:nvSpPr>
        <p:spPr>
          <a:xfrm rot="10800000">
            <a:off x="1362735" y="3400702"/>
            <a:ext cx="239395" cy="274282"/>
          </a:xfrm>
          <a:prstGeom prst="rightBrace">
            <a:avLst>
              <a:gd name="adj1" fmla="val 58609"/>
              <a:gd name="adj2" fmla="val 50000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036217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Záhlaví </a:t>
            </a:r>
            <a:r>
              <a:rPr lang="cs-CZ" sz="2000" b="1" dirty="0" smtClean="0">
                <a:solidFill>
                  <a:srgbClr val="C00000"/>
                </a:solidFill>
              </a:rPr>
              <a:t>modulu STM-1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Význam jednotlivých bajtů </a:t>
            </a:r>
            <a:r>
              <a:rPr lang="cs-CZ" sz="2000" dirty="0" smtClean="0"/>
              <a:t>v záhlaví STM-1 je následující: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400" dirty="0" smtClean="0"/>
              <a:t>A</a:t>
            </a:r>
            <a:r>
              <a:rPr lang="cs-CZ" sz="1400" baseline="-25000" dirty="0" smtClean="0"/>
              <a:t>1</a:t>
            </a:r>
            <a:r>
              <a:rPr lang="cs-CZ" sz="1400" dirty="0"/>
              <a:t>, A</a:t>
            </a:r>
            <a:r>
              <a:rPr lang="cs-CZ" sz="1400" baseline="-25000" dirty="0"/>
              <a:t>2</a:t>
            </a:r>
            <a:r>
              <a:rPr lang="cs-CZ" sz="1400" dirty="0"/>
              <a:t> – synchroskupina rámcového </a:t>
            </a:r>
            <a:r>
              <a:rPr lang="cs-CZ" sz="1400" dirty="0" smtClean="0"/>
              <a:t>souběhu (FAS),</a:t>
            </a:r>
            <a:endParaRPr lang="cs-CZ" sz="14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400" dirty="0" smtClean="0"/>
              <a:t>B</a:t>
            </a:r>
            <a:r>
              <a:rPr lang="cs-CZ" sz="1400" baseline="-25000" dirty="0" smtClean="0"/>
              <a:t>1</a:t>
            </a:r>
            <a:r>
              <a:rPr lang="cs-CZ" sz="1400" dirty="0"/>
              <a:t>, B</a:t>
            </a:r>
            <a:r>
              <a:rPr lang="cs-CZ" sz="1400" baseline="-25000" dirty="0"/>
              <a:t>2</a:t>
            </a:r>
            <a:r>
              <a:rPr lang="cs-CZ" sz="1400" dirty="0"/>
              <a:t> – bajty pro kontrolu </a:t>
            </a:r>
            <a:r>
              <a:rPr lang="cs-CZ" sz="1400" dirty="0" smtClean="0"/>
              <a:t>chybovosti při přenosu modulu STM-1,</a:t>
            </a:r>
            <a:endParaRPr lang="cs-CZ" sz="14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400" dirty="0" smtClean="0"/>
              <a:t>D</a:t>
            </a:r>
            <a:r>
              <a:rPr lang="cs-CZ" sz="1400" baseline="-25000" dirty="0" smtClean="0"/>
              <a:t>1</a:t>
            </a:r>
            <a:r>
              <a:rPr lang="cs-CZ" sz="1400" dirty="0" smtClean="0"/>
              <a:t> </a:t>
            </a:r>
            <a:r>
              <a:rPr lang="cs-CZ" sz="1400" dirty="0"/>
              <a:t>až D</a:t>
            </a:r>
            <a:r>
              <a:rPr lang="cs-CZ" sz="1400" baseline="-25000" dirty="0"/>
              <a:t>12</a:t>
            </a:r>
            <a:r>
              <a:rPr lang="cs-CZ" sz="1400" dirty="0"/>
              <a:t> – datový komunikační kanál </a:t>
            </a:r>
            <a:r>
              <a:rPr lang="cs-CZ" sz="1400" dirty="0" smtClean="0"/>
              <a:t>pro vzájemnou služební komunikaci obsluhy síťových prvků (celková přenosová rychlosti pro opakovací sekci je 192 </a:t>
            </a:r>
            <a:r>
              <a:rPr lang="cs-CZ" sz="1400" dirty="0"/>
              <a:t>kbit/s </a:t>
            </a:r>
            <a:r>
              <a:rPr lang="cs-CZ" sz="1400" dirty="0" smtClean="0"/>
              <a:t>a pro multiplexní sekci 576 kbit/s),</a:t>
            </a:r>
            <a:endParaRPr lang="cs-CZ" sz="14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400" dirty="0" smtClean="0"/>
              <a:t>E</a:t>
            </a:r>
            <a:r>
              <a:rPr lang="cs-CZ" sz="1400" baseline="-25000" dirty="0" smtClean="0"/>
              <a:t>1</a:t>
            </a:r>
            <a:r>
              <a:rPr lang="cs-CZ" sz="1400" dirty="0"/>
              <a:t>, E</a:t>
            </a:r>
            <a:r>
              <a:rPr lang="cs-CZ" sz="1400" baseline="-25000" dirty="0"/>
              <a:t>2</a:t>
            </a:r>
            <a:r>
              <a:rPr lang="cs-CZ" sz="1400" dirty="0"/>
              <a:t> – </a:t>
            </a:r>
            <a:r>
              <a:rPr lang="cs-CZ" sz="1400" dirty="0" smtClean="0"/>
              <a:t>kanály pro přenos digitalizovaných hovorových signálů pro </a:t>
            </a:r>
            <a:r>
              <a:rPr lang="cs-CZ" sz="1400" dirty="0"/>
              <a:t>vzájemnou služební komunikaci obsluhy síťových prvků,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400" dirty="0" smtClean="0"/>
              <a:t>F</a:t>
            </a:r>
            <a:r>
              <a:rPr lang="cs-CZ" sz="1400" baseline="-25000" dirty="0" smtClean="0"/>
              <a:t>1</a:t>
            </a:r>
            <a:r>
              <a:rPr lang="cs-CZ" sz="1400" dirty="0" smtClean="0"/>
              <a:t> </a:t>
            </a:r>
            <a:r>
              <a:rPr lang="cs-CZ" sz="1400" dirty="0"/>
              <a:t>– </a:t>
            </a:r>
            <a:r>
              <a:rPr lang="cs-CZ" sz="1400" dirty="0" smtClean="0"/>
              <a:t>přenášená data tímto kanálem jsou určena pro potřeby provozovatele sítě SDH (mohou přenášet data nebo digitalizovaný hovor – obdoba bajtů E a D),</a:t>
            </a:r>
            <a:endParaRPr lang="cs-CZ" sz="14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400" dirty="0" smtClean="0"/>
              <a:t>K</a:t>
            </a:r>
            <a:r>
              <a:rPr lang="cs-CZ" sz="1400" baseline="-25000" dirty="0" smtClean="0"/>
              <a:t>1</a:t>
            </a:r>
            <a:r>
              <a:rPr lang="cs-CZ" sz="1400" dirty="0"/>
              <a:t>, K</a:t>
            </a:r>
            <a:r>
              <a:rPr lang="cs-CZ" sz="1400" baseline="-25000" dirty="0"/>
              <a:t>2</a:t>
            </a:r>
            <a:r>
              <a:rPr lang="cs-CZ" sz="1400" dirty="0"/>
              <a:t> – signalizace </a:t>
            </a:r>
            <a:r>
              <a:rPr lang="cs-CZ" sz="1400" dirty="0" smtClean="0"/>
              <a:t>pro potřeby zajištění komunikace při převedení datového provozu (přepnutí) na záložní cestu po výskytu poruchy na cestě pracovní a přepínání zpět.</a:t>
            </a:r>
            <a:endParaRPr lang="cs-CZ" sz="14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400" dirty="0" smtClean="0"/>
              <a:t>S</a:t>
            </a:r>
            <a:r>
              <a:rPr lang="cs-CZ" sz="1400" baseline="-25000" dirty="0" smtClean="0"/>
              <a:t>1</a:t>
            </a:r>
            <a:r>
              <a:rPr lang="cs-CZ" sz="1400" dirty="0" smtClean="0"/>
              <a:t> </a:t>
            </a:r>
            <a:r>
              <a:rPr lang="cs-CZ" sz="1400" dirty="0"/>
              <a:t>– informace o kvalitě synchronizačního </a:t>
            </a:r>
            <a:r>
              <a:rPr lang="cs-CZ" sz="1400" dirty="0" smtClean="0"/>
              <a:t>signálu (zařízení SDH se vzájemně informují, jak přesné mají své taktovací obvody),</a:t>
            </a:r>
            <a:endParaRPr lang="cs-CZ" sz="14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400" dirty="0" smtClean="0"/>
              <a:t>M</a:t>
            </a:r>
            <a:r>
              <a:rPr lang="cs-CZ" sz="1400" baseline="-25000" dirty="0" smtClean="0"/>
              <a:t>1</a:t>
            </a:r>
            <a:r>
              <a:rPr lang="cs-CZ" sz="1400" dirty="0" smtClean="0"/>
              <a:t> </a:t>
            </a:r>
            <a:r>
              <a:rPr lang="cs-CZ" sz="1400" dirty="0"/>
              <a:t>– zpětné signály ztráty kvality protějšímu </a:t>
            </a:r>
            <a:r>
              <a:rPr lang="cs-CZ" sz="1400" dirty="0" smtClean="0"/>
              <a:t>síťovému prvku (datový kanál pro vysílání informací protějšímu síťovému prvku o kvalitě a parametrech signálu, který od něho přijímáme)</a:t>
            </a:r>
            <a:endParaRPr lang="cs-CZ" sz="14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400" dirty="0" smtClean="0"/>
              <a:t>J</a:t>
            </a:r>
            <a:r>
              <a:rPr lang="cs-CZ" sz="1400" baseline="-25000" dirty="0" smtClean="0"/>
              <a:t>0</a:t>
            </a:r>
            <a:r>
              <a:rPr lang="cs-CZ" sz="1400" dirty="0" smtClean="0"/>
              <a:t> </a:t>
            </a:r>
            <a:r>
              <a:rPr lang="cs-CZ" sz="1400" dirty="0"/>
              <a:t>– identifikátor přístupového bodu </a:t>
            </a:r>
            <a:r>
              <a:rPr lang="cs-CZ" sz="1400" dirty="0" smtClean="0"/>
              <a:t>cesty (zjednodušeně – adresa síťového prvku).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400" dirty="0" smtClean="0"/>
              <a:t>H</a:t>
            </a:r>
            <a:r>
              <a:rPr lang="cs-CZ" sz="1400" baseline="-25000" dirty="0" smtClean="0"/>
              <a:t>1</a:t>
            </a:r>
            <a:r>
              <a:rPr lang="cs-CZ" sz="1400" dirty="0" smtClean="0"/>
              <a:t>, H</a:t>
            </a:r>
            <a:r>
              <a:rPr lang="cs-CZ" sz="1400" baseline="-25000" dirty="0" smtClean="0"/>
              <a:t>2</a:t>
            </a:r>
            <a:r>
              <a:rPr lang="cs-CZ" sz="1400" dirty="0" smtClean="0"/>
              <a:t>, H</a:t>
            </a:r>
            <a:r>
              <a:rPr lang="cs-CZ" sz="1400" baseline="-25000" dirty="0" smtClean="0"/>
              <a:t>3</a:t>
            </a:r>
            <a:r>
              <a:rPr lang="cs-CZ" sz="1400" dirty="0" smtClean="0"/>
              <a:t> – jsou určeny pro informace ukazatele (PTR) a budou objasněny dále.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</p:spTree>
    <p:extLst>
      <p:ext uri="{BB962C8B-B14F-4D97-AF65-F5344CB8AC3E}">
        <p14:creationId xmlns:p14="http://schemas.microsoft.com/office/powerpoint/2010/main" val="335249959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882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Záhlaví </a:t>
            </a:r>
            <a:r>
              <a:rPr lang="cs-CZ" sz="2000" b="1" dirty="0" smtClean="0">
                <a:solidFill>
                  <a:srgbClr val="C00000"/>
                </a:solidFill>
              </a:rPr>
              <a:t>POH kontejneru VC-4 v modulu STM-1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Konkrétní rozmístění jednotlivých bajtů v záhlaví cesty POH je následující:</a:t>
            </a:r>
            <a:endParaRPr lang="cs-CZ" sz="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Záhlaví modulů SDH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729244"/>
              </p:ext>
            </p:extLst>
          </p:nvPr>
        </p:nvGraphicFramePr>
        <p:xfrm>
          <a:off x="541651" y="2163219"/>
          <a:ext cx="7165434" cy="36576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338862"/>
                <a:gridCol w="582487"/>
                <a:gridCol w="582487"/>
                <a:gridCol w="582487"/>
                <a:gridCol w="708895"/>
                <a:gridCol w="212986"/>
                <a:gridCol w="526205"/>
                <a:gridCol w="526205"/>
                <a:gridCol w="526205"/>
                <a:gridCol w="526205"/>
                <a:gridCol w="526205"/>
                <a:gridCol w="52620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</a:rPr>
                        <a:t>Bajt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</a:rPr>
                        <a:t>\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</a:rPr>
                        <a:t>Bajt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solidFill>
                            <a:srgbClr val="000000"/>
                          </a:solidFill>
                          <a:effectLst/>
                        </a:rPr>
                        <a:t>1.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</a:rPr>
                        <a:t>...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</a:rPr>
                        <a:t>9.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</a:rPr>
                        <a:t>POH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solidFill>
                            <a:srgbClr val="000000"/>
                          </a:solidFill>
                          <a:effectLst/>
                        </a:rPr>
                        <a:t>1.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</a:t>
                      </a:r>
                      <a:r>
                        <a:rPr lang="cs-CZ" sz="18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800" baseline="-25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solidFill>
                            <a:srgbClr val="000000"/>
                          </a:solidFill>
                          <a:effectLst/>
                        </a:rPr>
                        <a:t>2.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RSOH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B</a:t>
                      </a:r>
                      <a:r>
                        <a:rPr lang="cs-CZ" sz="18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800" baseline="-25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solidFill>
                            <a:srgbClr val="000000"/>
                          </a:solidFill>
                          <a:effectLst/>
                        </a:rPr>
                        <a:t>3.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C</a:t>
                      </a:r>
                      <a:r>
                        <a:rPr lang="cs-CZ" sz="18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800" baseline="-25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kontejner 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solidFill>
                            <a:srgbClr val="000000"/>
                          </a:solidFill>
                          <a:effectLst/>
                        </a:rPr>
                        <a:t>4.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PTR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G</a:t>
                      </a:r>
                      <a:r>
                        <a:rPr lang="cs-CZ" sz="18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800" baseline="-25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C-4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solidFill>
                            <a:srgbClr val="000000"/>
                          </a:solidFill>
                          <a:effectLst/>
                        </a:rPr>
                        <a:t>5.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F</a:t>
                      </a:r>
                      <a:r>
                        <a:rPr lang="cs-CZ" sz="18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800" baseline="-25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solidFill>
                            <a:srgbClr val="000000"/>
                          </a:solidFill>
                          <a:effectLst/>
                        </a:rPr>
                        <a:t>6.</a:t>
                      </a:r>
                      <a:endParaRPr lang="cs-CZ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H</a:t>
                      </a:r>
                      <a:r>
                        <a:rPr lang="cs-CZ" sz="18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800" baseline="-25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solidFill>
                            <a:srgbClr val="000000"/>
                          </a:solidFill>
                          <a:effectLst/>
                        </a:rPr>
                        <a:t>7.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MSOH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F</a:t>
                      </a:r>
                      <a:r>
                        <a:rPr lang="cs-CZ" sz="18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800" baseline="-25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solidFill>
                            <a:srgbClr val="000000"/>
                          </a:solidFill>
                          <a:effectLst/>
                        </a:rPr>
                        <a:t>8.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K</a:t>
                      </a:r>
                      <a:r>
                        <a:rPr lang="cs-CZ" sz="18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800" baseline="-25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solidFill>
                            <a:srgbClr val="000000"/>
                          </a:solidFill>
                          <a:effectLst/>
                        </a:rPr>
                        <a:t>9.</a:t>
                      </a: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N</a:t>
                      </a:r>
                      <a:r>
                        <a:rPr lang="cs-CZ" sz="1800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800" baseline="-25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7601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3120</Words>
  <Application>Microsoft Office PowerPoint</Application>
  <PresentationFormat>Předvádění na obrazovce (4:3)</PresentationFormat>
  <Paragraphs>1156</Paragraphs>
  <Slides>26</Slides>
  <Notes>24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2" baseType="lpstr">
      <vt:lpstr>Arial</vt:lpstr>
      <vt:lpstr>Calibri</vt:lpstr>
      <vt:lpstr>Symbol</vt:lpstr>
      <vt:lpstr>Times New Roman</vt:lpstr>
      <vt:lpstr>Wingdings</vt:lpstr>
      <vt:lpstr>Mustr_prezentace_OPPA</vt:lpstr>
      <vt:lpstr>Prezentace aplikace PowerPoint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Záhlaví modulů SDH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2015-01-31T01:17:29Z</dcterms:created>
  <dcterms:modified xsi:type="dcterms:W3CDTF">2015-01-31T01:17:33Z</dcterms:modified>
</cp:coreProperties>
</file>