
<file path=[Content_Types].xml><?xml version="1.0" encoding="utf-8"?>
<Types xmlns="http://schemas.openxmlformats.org/package/2006/content-types">
  <Default Extension="bin" ContentType="application/vnd.openxmlformats-officedocument.oleObject"/>
  <Default Extension="vsd" ContentType="application/vnd.visio"/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aveSubsetFonts="1">
  <p:sldMasterIdLst>
    <p:sldMasterId id="2147483648" r:id="rId1"/>
  </p:sldMasterIdLst>
  <p:notesMasterIdLst>
    <p:notesMasterId r:id="rId50"/>
  </p:notesMasterIdLst>
  <p:handoutMasterIdLst>
    <p:handoutMasterId r:id="rId51"/>
  </p:handoutMasterIdLst>
  <p:sldIdLst>
    <p:sldId id="270" r:id="rId2"/>
    <p:sldId id="289" r:id="rId3"/>
    <p:sldId id="338" r:id="rId4"/>
    <p:sldId id="292" r:id="rId5"/>
    <p:sldId id="293" r:id="rId6"/>
    <p:sldId id="324" r:id="rId7"/>
    <p:sldId id="325" r:id="rId8"/>
    <p:sldId id="326" r:id="rId9"/>
    <p:sldId id="327" r:id="rId10"/>
    <p:sldId id="315" r:id="rId11"/>
    <p:sldId id="312" r:id="rId12"/>
    <p:sldId id="313" r:id="rId13"/>
    <p:sldId id="294" r:id="rId14"/>
    <p:sldId id="295" r:id="rId15"/>
    <p:sldId id="290" r:id="rId16"/>
    <p:sldId id="296" r:id="rId17"/>
    <p:sldId id="297" r:id="rId18"/>
    <p:sldId id="298" r:id="rId19"/>
    <p:sldId id="332" r:id="rId20"/>
    <p:sldId id="299" r:id="rId21"/>
    <p:sldId id="300" r:id="rId22"/>
    <p:sldId id="301" r:id="rId23"/>
    <p:sldId id="302" r:id="rId24"/>
    <p:sldId id="328" r:id="rId25"/>
    <p:sldId id="329" r:id="rId26"/>
    <p:sldId id="303" r:id="rId27"/>
    <p:sldId id="304" r:id="rId28"/>
    <p:sldId id="314" r:id="rId29"/>
    <p:sldId id="306" r:id="rId30"/>
    <p:sldId id="330" r:id="rId31"/>
    <p:sldId id="308" r:id="rId32"/>
    <p:sldId id="309" r:id="rId33"/>
    <p:sldId id="331" r:id="rId34"/>
    <p:sldId id="333" r:id="rId35"/>
    <p:sldId id="334" r:id="rId36"/>
    <p:sldId id="316" r:id="rId37"/>
    <p:sldId id="310" r:id="rId38"/>
    <p:sldId id="335" r:id="rId39"/>
    <p:sldId id="336" r:id="rId40"/>
    <p:sldId id="317" r:id="rId41"/>
    <p:sldId id="337" r:id="rId42"/>
    <p:sldId id="318" r:id="rId43"/>
    <p:sldId id="319" r:id="rId44"/>
    <p:sldId id="320" r:id="rId45"/>
    <p:sldId id="321" r:id="rId46"/>
    <p:sldId id="339" r:id="rId47"/>
    <p:sldId id="340" r:id="rId48"/>
    <p:sldId id="280" r:id="rId49"/>
  </p:sldIdLst>
  <p:sldSz cx="9144000" cy="6858000" type="screen4x3"/>
  <p:notesSz cx="6858000" cy="9945688"/>
  <p:defaultTextStyle>
    <a:defPPr>
      <a:defRPr lang="cs-C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C3C8C"/>
    <a:srgbClr val="080808"/>
    <a:srgbClr val="D42E12"/>
    <a:srgbClr val="F7D41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E9639D4-E3E2-4D34-9284-5A2195B3D0D7}" styleName="Styl Světlá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775DCB02-9BB8-47FD-8907-85C794F793BA}" styleName="Styl s motivem 1 – zvýraznění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D7AC3CCA-C797-4891-BE02-D94E43425B78}" styleName="Styl Středně sytá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616DA210-FB5B-4158-B5E0-FEB733F419BA}" styleName="Styl Světlá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073A0DAA-6AF3-43AB-8588-CEC1D06C72B9}" styleName="Styl Středně sytá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80756" autoAdjust="0"/>
  </p:normalViewPr>
  <p:slideViewPr>
    <p:cSldViewPr snapToGrid="0" snapToObjects="1">
      <p:cViewPr varScale="1">
        <p:scale>
          <a:sx n="86" d="100"/>
          <a:sy n="86" d="100"/>
        </p:scale>
        <p:origin x="1476" y="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notesMaster" Target="notesMasters/notesMaster1.xml"/><Relationship Id="rId55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handoutMaster" Target="handoutMasters/handoutMaster1.xml"/><Relationship Id="rId3" Type="http://schemas.openxmlformats.org/officeDocument/2006/relationships/slide" Target="slides/slide2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image" Target="../media/image9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915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915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47213"/>
            <a:ext cx="297180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915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9447213"/>
            <a:ext cx="297180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EF4B5975-4091-4F51-BEC7-5BCEFEB1EFDF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5071240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256" tIns="46627" rIns="93256" bIns="46627" numCol="1" anchor="t" anchorCtr="0" compatLnSpc="1">
            <a:prstTxWarp prst="textNoShape">
              <a:avLst/>
            </a:prstTxWarp>
          </a:bodyPr>
          <a:lstStyle>
            <a:lvl1pPr defTabSz="933450"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256" tIns="46627" rIns="93256" bIns="46627" numCol="1" anchor="t" anchorCtr="0" compatLnSpc="1">
            <a:prstTxWarp prst="textNoShape">
              <a:avLst/>
            </a:prstTxWarp>
          </a:bodyPr>
          <a:lstStyle>
            <a:lvl1pPr algn="r" defTabSz="933450"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229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41388" y="746125"/>
            <a:ext cx="4975225" cy="37306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724400"/>
            <a:ext cx="5486400" cy="4475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256" tIns="46627" rIns="93256" bIns="4662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noProof="0" smtClean="0"/>
              <a:t>Klepnutím lze upravit styly předlohy textu.</a:t>
            </a:r>
          </a:p>
          <a:p>
            <a:pPr lvl="1"/>
            <a:r>
              <a:rPr lang="cs-CZ" noProof="0" smtClean="0"/>
              <a:t>Druhá úroveň</a:t>
            </a:r>
          </a:p>
          <a:p>
            <a:pPr lvl="2"/>
            <a:r>
              <a:rPr lang="cs-CZ" noProof="0" smtClean="0"/>
              <a:t>Třetí úroveň</a:t>
            </a:r>
          </a:p>
          <a:p>
            <a:pPr lvl="3"/>
            <a:r>
              <a:rPr lang="cs-CZ" noProof="0" smtClean="0"/>
              <a:t>Čtvrtá úroveň</a:t>
            </a:r>
          </a:p>
          <a:p>
            <a:pPr lvl="4"/>
            <a:r>
              <a:rPr lang="cs-CZ" noProof="0" smtClean="0"/>
              <a:t>Pátá úroveň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45625"/>
            <a:ext cx="2971800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256" tIns="46627" rIns="93256" bIns="46627" numCol="1" anchor="b" anchorCtr="0" compatLnSpc="1">
            <a:prstTxWarp prst="textNoShape">
              <a:avLst/>
            </a:prstTxWarp>
          </a:bodyPr>
          <a:lstStyle>
            <a:lvl1pPr defTabSz="933450"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9445625"/>
            <a:ext cx="2971800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256" tIns="46627" rIns="93256" bIns="46627" numCol="1" anchor="b" anchorCtr="0" compatLnSpc="1">
            <a:prstTxWarp prst="textNoShape">
              <a:avLst/>
            </a:prstTxWarp>
          </a:bodyPr>
          <a:lstStyle>
            <a:lvl1pPr algn="r" defTabSz="933450">
              <a:defRPr sz="1200"/>
            </a:lvl1pPr>
          </a:lstStyle>
          <a:p>
            <a:pPr>
              <a:defRPr/>
            </a:pPr>
            <a:fld id="{19F9E967-BB3B-47E5-8EEC-C28942447864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6750670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4219993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11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8247492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12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153531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13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8705632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14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633280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15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971973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16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8822639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17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1979774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18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3764068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19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9541791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20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286945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656044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21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2282153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22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43980319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23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13288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24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40867638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25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64394663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26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39896219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27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52810339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28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18039186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29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98091014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30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4767831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40345266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31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55963593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32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81913235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33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47888044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34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58485642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35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72091454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36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16644379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37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77775302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38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39188683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39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43055017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40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9902805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18159395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41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52877376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42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26727233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43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79364098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44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23230941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45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46289598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46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76094307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47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2035133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5322115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3148117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4816526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9753799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10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914005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9" descr="prezentaceOPPa_s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1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039813" y="2482850"/>
            <a:ext cx="7772400" cy="1470025"/>
          </a:xfrm>
        </p:spPr>
        <p:txBody>
          <a:bodyPr anchor="t"/>
          <a:lstStyle>
            <a:lvl1pPr>
              <a:defRPr sz="2800">
                <a:solidFill>
                  <a:schemeClr val="bg1"/>
                </a:solidFill>
              </a:defRPr>
            </a:lvl1pPr>
          </a:lstStyle>
          <a:p>
            <a:pPr lvl="0"/>
            <a:r>
              <a:rPr lang="cs-CZ" noProof="0" smtClean="0"/>
              <a:t>Kliknutím lze upravit styl.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039813" y="5591175"/>
            <a:ext cx="6400800" cy="60325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14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cs-CZ" noProof="0" smtClean="0"/>
              <a:t>Kliknutím lze upravit styl předlohy.</a:t>
            </a:r>
          </a:p>
        </p:txBody>
      </p:sp>
    </p:spTree>
    <p:extLst>
      <p:ext uri="{BB962C8B-B14F-4D97-AF65-F5344CB8AC3E}">
        <p14:creationId xmlns:p14="http://schemas.microsoft.com/office/powerpoint/2010/main" val="1313393059"/>
      </p:ext>
    </p:extLst>
  </p:cSld>
  <p:clrMapOvr>
    <a:masterClrMapping/>
  </p:clrMapOvr>
  <p:transition>
    <p:randomBar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1B7B6F-10CC-4456-88DD-EDCA26603826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36500555"/>
      </p:ext>
    </p:extLst>
  </p:cSld>
  <p:clrMapOvr>
    <a:masterClrMapping/>
  </p:clrMapOvr>
  <p:transition>
    <p:randomBar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721475" y="236538"/>
            <a:ext cx="2035175" cy="58896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615950" y="236538"/>
            <a:ext cx="5953125" cy="58896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403F1C-2470-4664-9B5B-1F2642AE8999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16801762"/>
      </p:ext>
    </p:extLst>
  </p:cSld>
  <p:clrMapOvr>
    <a:masterClrMapping/>
  </p:clrMapOvr>
  <p:transition>
    <p:randomBar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C4985B-73AF-46EE-94C6-3612EC56C1C2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56112997"/>
      </p:ext>
    </p:extLst>
  </p:cSld>
  <p:clrMapOvr>
    <a:masterClrMapping/>
  </p:clrMapOvr>
  <p:transition>
    <p:randomBar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6A7F6-4B1B-4BFD-9095-8A6BDFF338F8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9016777"/>
      </p:ext>
    </p:extLst>
  </p:cSld>
  <p:clrMapOvr>
    <a:masterClrMapping/>
  </p:clrMapOvr>
  <p:transition>
    <p:randomBar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615950" y="1600200"/>
            <a:ext cx="3994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762500" y="1600200"/>
            <a:ext cx="3994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A4D19B-8121-4653-A161-7B7025327513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47098831"/>
      </p:ext>
    </p:extLst>
  </p:cSld>
  <p:clrMapOvr>
    <a:masterClrMapping/>
  </p:clrMapOvr>
  <p:transition>
    <p:randomBar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2041B1-0CE4-4F7B-93DD-E05971A8603B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32419913"/>
      </p:ext>
    </p:extLst>
  </p:cSld>
  <p:clrMapOvr>
    <a:masterClrMapping/>
  </p:clrMapOvr>
  <p:transition>
    <p:randomBar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2D93EC-4EF0-44FE-BBCB-4025FFB88EEC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0976397"/>
      </p:ext>
    </p:extLst>
  </p:cSld>
  <p:clrMapOvr>
    <a:masterClrMapping/>
  </p:clrMapOvr>
  <p:transition>
    <p:randomBar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B0D5EF-4B36-4456-AB22-7E8B0B57494D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59466758"/>
      </p:ext>
    </p:extLst>
  </p:cSld>
  <p:clrMapOvr>
    <a:masterClrMapping/>
  </p:clrMapOvr>
  <p:transition>
    <p:randomBar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91DC8A-9667-4301-AE0D-B23D4973A368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11871645"/>
      </p:ext>
    </p:extLst>
  </p:cSld>
  <p:clrMapOvr>
    <a:masterClrMapping/>
  </p:clrMapOvr>
  <p:transition>
    <p:randomBar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cs-CZ" noProof="0" smtClean="0"/>
              <a:t>Kliknutím na ikonu přidáte obrázek.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77DC33-E398-4EC9-A6D0-D48DC1E370DF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57203035"/>
      </p:ext>
    </p:extLst>
  </p:cSld>
  <p:clrMapOvr>
    <a:masterClrMapping/>
  </p:clrMapOvr>
  <p:transition>
    <p:randomBar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34" descr="prezentaceOPPa_S2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285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15950" y="1600200"/>
            <a:ext cx="81407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167688" y="6191250"/>
            <a:ext cx="588962" cy="323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3C3C8C"/>
                </a:solidFill>
              </a:defRPr>
            </a:lvl1pPr>
          </a:lstStyle>
          <a:p>
            <a:pPr>
              <a:defRPr/>
            </a:pPr>
            <a:fld id="{1C9E5F94-2D86-4E9B-B60D-9A8D3E441469}" type="slidenum">
              <a:rPr lang="cs-CZ"/>
              <a:pPr>
                <a:defRPr/>
              </a:pPr>
              <a:t>‹#›</a:t>
            </a:fld>
            <a:endParaRPr lang="cs-CZ"/>
          </a:p>
        </p:txBody>
      </p:sp>
      <p:sp>
        <p:nvSpPr>
          <p:cNvPr id="1029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079500" y="236538"/>
            <a:ext cx="5848350" cy="749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 předlohy nadpisů.</a:t>
            </a:r>
          </a:p>
        </p:txBody>
      </p:sp>
      <p:sp>
        <p:nvSpPr>
          <p:cNvPr id="2" name="Text Box 14"/>
          <p:cNvSpPr txBox="1">
            <a:spLocks noChangeArrowheads="1"/>
          </p:cNvSpPr>
          <p:nvPr/>
        </p:nvSpPr>
        <p:spPr bwMode="auto">
          <a:xfrm>
            <a:off x="6838950" y="6362700"/>
            <a:ext cx="1295400" cy="13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b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spcBef>
                <a:spcPct val="50000"/>
              </a:spcBef>
              <a:defRPr/>
            </a:pPr>
            <a:r>
              <a:rPr lang="cs-CZ" sz="900" b="1" smtClean="0">
                <a:solidFill>
                  <a:srgbClr val="D42E12"/>
                </a:solidFill>
              </a:rPr>
              <a:t>WWW.OPPA.CZ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2" r:id="rId2"/>
    <p:sldLayoutId id="2147483681" r:id="rId3"/>
    <p:sldLayoutId id="2147483680" r:id="rId4"/>
    <p:sldLayoutId id="2147483679" r:id="rId5"/>
    <p:sldLayoutId id="2147483678" r:id="rId6"/>
    <p:sldLayoutId id="2147483677" r:id="rId7"/>
    <p:sldLayoutId id="2147483676" r:id="rId8"/>
    <p:sldLayoutId id="2147483675" r:id="rId9"/>
    <p:sldLayoutId id="2147483674" r:id="rId10"/>
    <p:sldLayoutId id="2147483673" r:id="rId11"/>
  </p:sldLayoutIdLst>
  <p:transition>
    <p:randomBar/>
  </p:transition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Arial" charset="0"/>
        </a:defRPr>
      </a:lvl9pPr>
    </p:titleStyle>
    <p:bodyStyle>
      <a:lvl1pPr marL="266700" indent="-266700" algn="l" rtl="0" eaLnBrk="1" fontAlgn="base" hangingPunct="1">
        <a:spcBef>
          <a:spcPct val="20000"/>
        </a:spcBef>
        <a:spcAft>
          <a:spcPct val="0"/>
        </a:spcAft>
        <a:buClr>
          <a:srgbClr val="D42E12"/>
        </a:buClr>
        <a:buFont typeface="Wingdings" pitchFamily="2" charset="2"/>
        <a:buChar char="§"/>
        <a:defRPr sz="2400">
          <a:solidFill>
            <a:srgbClr val="3C3C8C"/>
          </a:solidFill>
          <a:latin typeface="+mn-lt"/>
          <a:ea typeface="+mn-ea"/>
          <a:cs typeface="+mn-cs"/>
        </a:defRPr>
      </a:lvl1pPr>
      <a:lvl2pPr marL="714375" indent="-268288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rgbClr val="3C3C8C"/>
          </a:solidFill>
          <a:latin typeface="+mn-lt"/>
        </a:defRPr>
      </a:lvl2pPr>
      <a:lvl3pPr marL="1076325" indent="-182563" algn="l" rtl="0" eaLnBrk="1" fontAlgn="base" hangingPunct="1">
        <a:spcBef>
          <a:spcPct val="20000"/>
        </a:spcBef>
        <a:spcAft>
          <a:spcPct val="0"/>
        </a:spcAft>
        <a:buChar char="•"/>
        <a:defRPr>
          <a:solidFill>
            <a:srgbClr val="3C3C8C"/>
          </a:solidFill>
          <a:latin typeface="+mn-lt"/>
        </a:defRPr>
      </a:lvl3pPr>
      <a:lvl4pPr marL="1524000" indent="-268288" algn="l" rtl="0" eaLnBrk="1" fontAlgn="base" hangingPunct="1">
        <a:spcBef>
          <a:spcPct val="20000"/>
        </a:spcBef>
        <a:spcAft>
          <a:spcPct val="0"/>
        </a:spcAft>
        <a:buChar char="–"/>
        <a:defRPr sz="1600">
          <a:solidFill>
            <a:srgbClr val="3C3C8C"/>
          </a:solidFill>
          <a:latin typeface="+mn-lt"/>
        </a:defRPr>
      </a:lvl4pPr>
      <a:lvl5pPr marL="1885950" indent="-182563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3C3C8C"/>
          </a:solidFill>
          <a:latin typeface="+mn-lt"/>
        </a:defRPr>
      </a:lvl5pPr>
      <a:lvl6pPr marL="2343150" indent="-182563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3C3C8C"/>
          </a:solidFill>
          <a:latin typeface="+mn-lt"/>
        </a:defRPr>
      </a:lvl6pPr>
      <a:lvl7pPr marL="2800350" indent="-182563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3C3C8C"/>
          </a:solidFill>
          <a:latin typeface="+mn-lt"/>
        </a:defRPr>
      </a:lvl7pPr>
      <a:lvl8pPr marL="3257550" indent="-182563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3C3C8C"/>
          </a:solidFill>
          <a:latin typeface="+mn-lt"/>
        </a:defRPr>
      </a:lvl8pPr>
      <a:lvl9pPr marL="3714750" indent="-182563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3C3C8C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gi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.bin"/><Relationship Id="rId3" Type="http://schemas.openxmlformats.org/officeDocument/2006/relationships/notesSlide" Target="../notesSlides/notesSlide19.xml"/><Relationship Id="rId7" Type="http://schemas.openxmlformats.org/officeDocument/2006/relationships/image" Target="../media/image9.e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V_kres_Microsoft_Visia_2003-20102.vsd"/><Relationship Id="rId5" Type="http://schemas.openxmlformats.org/officeDocument/2006/relationships/oleObject" Target="../embeddings/oleObject2.bin"/><Relationship Id="rId10" Type="http://schemas.openxmlformats.org/officeDocument/2006/relationships/image" Target="../media/image10.emf"/><Relationship Id="rId4" Type="http://schemas.openxmlformats.org/officeDocument/2006/relationships/image" Target="../media/image3.jpeg"/><Relationship Id="rId9" Type="http://schemas.openxmlformats.org/officeDocument/2006/relationships/oleObject" Target="../embeddings/V_kres_Microsoft_Visia_2003-20103.vsd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1.xml"/><Relationship Id="rId7" Type="http://schemas.openxmlformats.org/officeDocument/2006/relationships/image" Target="../media/image11.e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V_kres_Microsoft_Visia_2003-20104.vsd"/><Relationship Id="rId5" Type="http://schemas.openxmlformats.org/officeDocument/2006/relationships/oleObject" Target="../embeddings/oleObject4.bin"/><Relationship Id="rId4" Type="http://schemas.openxmlformats.org/officeDocument/2006/relationships/image" Target="../media/image3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eg"/><Relationship Id="rId4" Type="http://schemas.openxmlformats.org/officeDocument/2006/relationships/image" Target="../media/image13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3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7" Type="http://schemas.openxmlformats.org/officeDocument/2006/relationships/image" Target="../media/image4.e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V_kres_Microsoft_Visia_2003-20101.vsd"/><Relationship Id="rId5" Type="http://schemas.openxmlformats.org/officeDocument/2006/relationships/oleObject" Target="../embeddings/oleObject1.bin"/><Relationship Id="rId4" Type="http://schemas.openxmlformats.org/officeDocument/2006/relationships/image" Target="../media/image3.jpe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gif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gif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gif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746125" y="2501883"/>
            <a:ext cx="7651750" cy="13234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cs-CZ" sz="4000" b="1" dirty="0" smtClean="0">
                <a:solidFill>
                  <a:schemeClr val="bg1"/>
                </a:solidFill>
              </a:rPr>
              <a:t>Moderní </a:t>
            </a:r>
            <a:r>
              <a:rPr lang="cs-CZ" sz="4000" b="1" dirty="0">
                <a:solidFill>
                  <a:schemeClr val="bg1"/>
                </a:solidFill>
              </a:rPr>
              <a:t>účastnické přípojky </a:t>
            </a:r>
            <a:r>
              <a:rPr lang="cs-CZ" sz="4000" b="1" dirty="0" smtClean="0">
                <a:solidFill>
                  <a:schemeClr val="bg1"/>
                </a:solidFill>
              </a:rPr>
              <a:t>xDSL</a:t>
            </a:r>
            <a:endParaRPr lang="cs-CZ" sz="4000" b="1" dirty="0">
              <a:solidFill>
                <a:schemeClr val="bg1"/>
              </a:solidFill>
            </a:endParaRPr>
          </a:p>
        </p:txBody>
      </p:sp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1038225" y="1236663"/>
            <a:ext cx="6400800" cy="325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marL="266700" indent="-266700" eaLnBrk="0" hangingPunct="0">
              <a:lnSpc>
                <a:spcPct val="90000"/>
              </a:lnSpc>
              <a:spcBef>
                <a:spcPct val="20000"/>
              </a:spcBef>
              <a:buClr>
                <a:srgbClr val="D42E12"/>
              </a:buClr>
              <a:buFont typeface="Wingdings" pitchFamily="2" charset="2"/>
              <a:buNone/>
            </a:pPr>
            <a:r>
              <a:rPr lang="cs-CZ" sz="1400" b="1" dirty="0">
                <a:solidFill>
                  <a:schemeClr val="bg1"/>
                </a:solidFill>
              </a:rPr>
              <a:t>EVROPSKÝ SOCIÁLNÍ FOND</a:t>
            </a:r>
          </a:p>
        </p:txBody>
      </p:sp>
      <p:sp>
        <p:nvSpPr>
          <p:cNvPr id="3077" name="Text Box 5"/>
          <p:cNvSpPr txBox="1">
            <a:spLocks noChangeArrowheads="1"/>
          </p:cNvSpPr>
          <p:nvPr/>
        </p:nvSpPr>
        <p:spPr bwMode="auto">
          <a:xfrm>
            <a:off x="946150" y="3952875"/>
            <a:ext cx="4956175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cs-CZ" b="1" dirty="0">
                <a:solidFill>
                  <a:srgbClr val="D42E12"/>
                </a:solidFill>
              </a:rPr>
              <a:t>PRAHA </a:t>
            </a:r>
            <a:r>
              <a:rPr lang="en-US" b="1" dirty="0">
                <a:solidFill>
                  <a:srgbClr val="D42E12"/>
                </a:solidFill>
              </a:rPr>
              <a:t>&amp; EU</a:t>
            </a:r>
            <a:br>
              <a:rPr lang="en-US" b="1" dirty="0">
                <a:solidFill>
                  <a:srgbClr val="D42E12"/>
                </a:solidFill>
              </a:rPr>
            </a:br>
            <a:r>
              <a:rPr lang="en-US" b="1" dirty="0">
                <a:solidFill>
                  <a:schemeClr val="bg1"/>
                </a:solidFill>
              </a:rPr>
              <a:t>INVESTUJEME DO VA</a:t>
            </a:r>
            <a:r>
              <a:rPr lang="cs-CZ" b="1" dirty="0">
                <a:solidFill>
                  <a:schemeClr val="bg1"/>
                </a:solidFill>
              </a:rPr>
              <a:t>ŠÍ </a:t>
            </a:r>
            <a:r>
              <a:rPr lang="cs-CZ" b="1" dirty="0" smtClean="0">
                <a:solidFill>
                  <a:schemeClr val="bg1"/>
                </a:solidFill>
              </a:rPr>
              <a:t>BUDOUCNOSTI</a:t>
            </a:r>
            <a:endParaRPr lang="cs-CZ" b="1" dirty="0">
              <a:solidFill>
                <a:schemeClr val="bg1"/>
              </a:solidFill>
            </a:endParaRPr>
          </a:p>
        </p:txBody>
      </p:sp>
      <p:sp>
        <p:nvSpPr>
          <p:cNvPr id="3078" name="Rectangle 6"/>
          <p:cNvSpPr>
            <a:spLocks noChangeArrowheads="1"/>
          </p:cNvSpPr>
          <p:nvPr/>
        </p:nvSpPr>
        <p:spPr bwMode="auto">
          <a:xfrm>
            <a:off x="0" y="5289550"/>
            <a:ext cx="9144000" cy="603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marL="266700" indent="-266700" algn="ctr" eaLnBrk="0" hangingPunct="0">
              <a:spcBef>
                <a:spcPct val="20000"/>
              </a:spcBef>
              <a:buClr>
                <a:srgbClr val="D42E12"/>
              </a:buClr>
              <a:buFont typeface="Wingdings" pitchFamily="2" charset="2"/>
              <a:buNone/>
            </a:pPr>
            <a:r>
              <a:rPr lang="cs-CZ" sz="2000" b="1" dirty="0">
                <a:solidFill>
                  <a:schemeClr val="bg1"/>
                </a:solidFill>
              </a:rPr>
              <a:t>Podpora kvality výuky informačních a telekomunikačních technologií</a:t>
            </a:r>
            <a:br>
              <a:rPr lang="cs-CZ" sz="2000" b="1" dirty="0">
                <a:solidFill>
                  <a:schemeClr val="bg1"/>
                </a:solidFill>
              </a:rPr>
            </a:br>
            <a:r>
              <a:rPr lang="cs-CZ" sz="2000" b="1" dirty="0">
                <a:solidFill>
                  <a:schemeClr val="bg1"/>
                </a:solidFill>
              </a:rPr>
              <a:t>ITTEL</a:t>
            </a:r>
            <a:br>
              <a:rPr lang="cs-CZ" sz="2000" b="1" dirty="0">
                <a:solidFill>
                  <a:schemeClr val="bg1"/>
                </a:solidFill>
              </a:rPr>
            </a:br>
            <a:r>
              <a:rPr lang="cs-CZ" sz="2000" b="1" dirty="0">
                <a:solidFill>
                  <a:schemeClr val="bg1"/>
                </a:solidFill>
              </a:rPr>
              <a:t> CZ.2.17/3.1.00/36206</a:t>
            </a:r>
          </a:p>
        </p:txBody>
      </p:sp>
      <p:pic>
        <p:nvPicPr>
          <p:cNvPr id="3079" name="obrázek 482" descr="Logo_final_cervena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4236" y="251749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ové pole 2"/>
          <p:cNvSpPr txBox="1">
            <a:spLocks noChangeArrowheads="1"/>
          </p:cNvSpPr>
          <p:nvPr/>
        </p:nvSpPr>
        <p:spPr bwMode="auto">
          <a:xfrm>
            <a:off x="4516767" y="273974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</a:rPr>
              <a:t>STŘEDNÍ</a:t>
            </a:r>
            <a:endParaRPr lang="cs-CZ" dirty="0">
              <a:solidFill>
                <a:schemeClr val="bg1"/>
              </a:solidFill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solidFill>
                  <a:schemeClr val="bg1"/>
                </a:solidFill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Calibri" pitchFamily="34" charset="0"/>
            </a:endParaRPr>
          </a:p>
        </p:txBody>
      </p:sp>
      <p:sp>
        <p:nvSpPr>
          <p:cNvPr id="8" name="Text Box 5"/>
          <p:cNvSpPr txBox="1">
            <a:spLocks noChangeArrowheads="1"/>
          </p:cNvSpPr>
          <p:nvPr/>
        </p:nvSpPr>
        <p:spPr bwMode="auto">
          <a:xfrm>
            <a:off x="8514110" y="6563479"/>
            <a:ext cx="629890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cs-CZ" sz="900" b="1" dirty="0" smtClean="0">
                <a:solidFill>
                  <a:srgbClr val="D42E12"/>
                </a:solidFill>
              </a:rPr>
              <a:t>v1.1</a:t>
            </a:r>
            <a:endParaRPr lang="cs-CZ" sz="9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10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Koncepce přístupová telekomunikační síť</a:t>
            </a: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Moderní účastnické přípojky xDSL</a:t>
            </a:r>
            <a:endParaRPr lang="cs-CZ" dirty="0"/>
          </a:p>
        </p:txBody>
      </p:sp>
      <p:pic>
        <p:nvPicPr>
          <p:cNvPr id="2" name="Obrázek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8681" y="1808675"/>
            <a:ext cx="7071347" cy="43253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1145503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5303" y="2561297"/>
            <a:ext cx="6322491" cy="4229835"/>
          </a:xfrm>
          <a:prstGeom prst="rect">
            <a:avLst/>
          </a:prstGeom>
        </p:spPr>
      </p:pic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11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20159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Přenosová média v přístupová telekomunikační síť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V </a:t>
            </a:r>
            <a:r>
              <a:rPr lang="cs-CZ" sz="2000" dirty="0"/>
              <a:t>případě hybridního opticko-metalického řešení přístupové </a:t>
            </a:r>
            <a:r>
              <a:rPr lang="cs-CZ" sz="2000" dirty="0" smtClean="0"/>
              <a:t>sítě </a:t>
            </a:r>
            <a:r>
              <a:rPr lang="cs-CZ" sz="2000" dirty="0" err="1" smtClean="0"/>
              <a:t>FTTCab</a:t>
            </a:r>
            <a:r>
              <a:rPr lang="cs-CZ" sz="2000" dirty="0" smtClean="0"/>
              <a:t> a FTTB, </a:t>
            </a:r>
            <a:r>
              <a:rPr lang="cs-CZ" sz="2000" dirty="0"/>
              <a:t>kde jsou </a:t>
            </a:r>
            <a:r>
              <a:rPr lang="cs-CZ" sz="2000" dirty="0" smtClean="0"/>
              <a:t>síťová zařízení </a:t>
            </a:r>
            <a:r>
              <a:rPr lang="cs-CZ" sz="2000" dirty="0"/>
              <a:t>na straně poskytovatele vysunuta blíže k účastníkům, lze plně využít výhod přípojek ADSL2+ a VDSL2.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 smtClean="0">
              <a:solidFill>
                <a:srgbClr val="3C3C8C"/>
              </a:solidFill>
            </a:endParaRP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Moderní účastnické přípojky xDSL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950806008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1290" y="2891420"/>
            <a:ext cx="4111574" cy="3905995"/>
          </a:xfrm>
          <a:prstGeom prst="rect">
            <a:avLst/>
          </a:prstGeom>
        </p:spPr>
      </p:pic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12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19646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Přenosová média v přístupová telekomunikační síť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V </a:t>
            </a:r>
            <a:r>
              <a:rPr lang="cs-CZ" sz="2000" dirty="0"/>
              <a:t>případě čistě metalického řešení přístupové </a:t>
            </a:r>
            <a:r>
              <a:rPr lang="cs-CZ" sz="2000" dirty="0" smtClean="0"/>
              <a:t>sítě </a:t>
            </a:r>
            <a:r>
              <a:rPr lang="cs-CZ" sz="2000" dirty="0" err="1" smtClean="0"/>
              <a:t>FTTEx</a:t>
            </a:r>
            <a:r>
              <a:rPr lang="cs-CZ" sz="2000" dirty="0"/>
              <a:t>, kde jsou přípojky na straně poskytovatele zakončeny v blízkosti hlavního rozvodu ústředny, lze využít přípojky ADSL, SHDSL a na omezenou vzdálenost též ADSL2+ a </a:t>
            </a:r>
            <a:r>
              <a:rPr lang="cs-CZ" sz="2000" dirty="0" smtClean="0"/>
              <a:t>VDSL2. </a:t>
            </a:r>
            <a:r>
              <a:rPr lang="cs-CZ" sz="2000" dirty="0"/>
              <a:t>Jsou uvedeny příklady vzdáleností a přenosových rychlostí (sestupně/vzestupně</a:t>
            </a:r>
            <a:r>
              <a:rPr lang="cs-CZ" sz="2000" dirty="0" smtClean="0"/>
              <a:t>).</a:t>
            </a:r>
            <a:endParaRPr lang="cs-CZ" sz="2000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Moderní účastnické přípojky xDSL</a:t>
            </a:r>
            <a:endParaRPr lang="cs-CZ" dirty="0"/>
          </a:p>
        </p:txBody>
      </p:sp>
      <p:sp>
        <p:nvSpPr>
          <p:cNvPr id="8" name="Obdélník 7"/>
          <p:cNvSpPr/>
          <p:nvPr/>
        </p:nvSpPr>
        <p:spPr>
          <a:xfrm>
            <a:off x="5785471" y="4182368"/>
            <a:ext cx="3477797" cy="13241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dirty="0" smtClean="0"/>
              <a:t>Rychlosti </a:t>
            </a:r>
            <a:r>
              <a:rPr lang="cs-CZ" sz="2000" dirty="0"/>
              <a:t>a dosahy jsou </a:t>
            </a:r>
            <a:r>
              <a:rPr lang="cs-CZ" sz="2000" dirty="0" smtClean="0"/>
              <a:t>pouze </a:t>
            </a:r>
            <a:r>
              <a:rPr lang="cs-CZ" sz="2000" dirty="0"/>
              <a:t>orientační. Záleží na vlastnostech konkrétního přenosového prostředí</a:t>
            </a:r>
            <a:r>
              <a:rPr lang="cs-CZ" sz="2000" dirty="0" smtClean="0"/>
              <a:t>.</a:t>
            </a:r>
            <a:endParaRPr lang="cs-CZ" sz="2000" dirty="0"/>
          </a:p>
        </p:txBody>
      </p:sp>
    </p:spTree>
    <p:extLst>
      <p:ext uri="{BB962C8B-B14F-4D97-AF65-F5344CB8AC3E}">
        <p14:creationId xmlns:p14="http://schemas.microsoft.com/office/powerpoint/2010/main" val="163208782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13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48372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>
                <a:solidFill>
                  <a:srgbClr val="C00000"/>
                </a:solidFill>
              </a:rPr>
              <a:t>Koncepce digitálních </a:t>
            </a:r>
            <a:r>
              <a:rPr lang="cs-CZ" sz="2000" b="1" dirty="0" smtClean="0">
                <a:solidFill>
                  <a:srgbClr val="C00000"/>
                </a:solidFill>
              </a:rPr>
              <a:t>účastnických přípojek – DSL</a:t>
            </a:r>
            <a:endParaRPr lang="cs-CZ" sz="2000" b="1" dirty="0">
              <a:solidFill>
                <a:srgbClr val="C00000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/>
              <a:t>Přenosové rychlosti poskytované modemy až do řady V.90/V.92 byly vzhledem k </a:t>
            </a:r>
            <a:r>
              <a:rPr lang="cs-CZ" sz="2000" dirty="0" smtClean="0"/>
              <a:t>rostoucím </a:t>
            </a:r>
            <a:r>
              <a:rPr lang="cs-CZ" sz="2000" dirty="0"/>
              <a:t>potřebám </a:t>
            </a:r>
            <a:r>
              <a:rPr lang="cs-CZ" sz="2000" dirty="0" smtClean="0"/>
              <a:t>koncových účastníků nedostatečné.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Metalická infrastruktura disponuje relativně dostatečně širokým kmitočtovým pásmem a vhodnými dalšími přenosovými parametry (přijatelný útlum) =&gt; disponuje nevyužitým potenciálem, který je možno zužitkovat pro realizaci datových přenosů.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Pro využití tohoto potenciálu, je nutné na oba konce metalického vedení (u účastníka i poskytovatele připojení) instalovat speciální přenosové zařízení.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Digitální </a:t>
            </a:r>
            <a:r>
              <a:rPr lang="cs-CZ" sz="2000" dirty="0"/>
              <a:t>přenosové systémy, které jsou </a:t>
            </a:r>
            <a:r>
              <a:rPr lang="cs-CZ" sz="2000" dirty="0" smtClean="0"/>
              <a:t>instalovány </a:t>
            </a:r>
            <a:r>
              <a:rPr lang="cs-CZ" sz="2000" dirty="0"/>
              <a:t>na účastnická přípojná vedení, se obecně označují </a:t>
            </a:r>
            <a:r>
              <a:rPr lang="cs-CZ" sz="2000" dirty="0" smtClean="0">
                <a:solidFill>
                  <a:srgbClr val="C00000"/>
                </a:solidFill>
              </a:rPr>
              <a:t>DSL</a:t>
            </a:r>
            <a:r>
              <a:rPr lang="cs-CZ" sz="2000" dirty="0" smtClean="0"/>
              <a:t> </a:t>
            </a:r>
            <a:r>
              <a:rPr lang="cs-CZ" sz="2000" dirty="0"/>
              <a:t>(</a:t>
            </a:r>
            <a:r>
              <a:rPr lang="cs-CZ" sz="2000" dirty="0">
                <a:solidFill>
                  <a:srgbClr val="C00000"/>
                </a:solidFill>
              </a:rPr>
              <a:t>Digital </a:t>
            </a:r>
            <a:r>
              <a:rPr lang="cs-CZ" sz="2000" dirty="0" err="1">
                <a:solidFill>
                  <a:srgbClr val="C00000"/>
                </a:solidFill>
              </a:rPr>
              <a:t>Subscriber</a:t>
            </a:r>
            <a:r>
              <a:rPr lang="cs-CZ" sz="2000" dirty="0">
                <a:solidFill>
                  <a:srgbClr val="C00000"/>
                </a:solidFill>
              </a:rPr>
              <a:t> Line</a:t>
            </a:r>
            <a:r>
              <a:rPr lang="cs-CZ" sz="2000" dirty="0"/>
              <a:t>). Společným znakem těchto systémů je relativně vysoká přenosová rychlost řádově jednotky až desítky </a:t>
            </a:r>
            <a:r>
              <a:rPr lang="cs-CZ" sz="2000" dirty="0" err="1"/>
              <a:t>Mbit</a:t>
            </a:r>
            <a:r>
              <a:rPr lang="cs-CZ" sz="2000" dirty="0"/>
              <a:t>/s. Mají za úkol efektivněji využít potenciál symetrických párů v místních kabelech (původních telefonních vedení).</a:t>
            </a:r>
            <a:endParaRPr lang="cs-CZ" sz="20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 smtClean="0">
              <a:solidFill>
                <a:srgbClr val="3C3C8C"/>
              </a:solidFill>
            </a:endParaRP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Moderní účastnické přípojky xDSL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380784124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14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51347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>
                <a:solidFill>
                  <a:srgbClr val="C00000"/>
                </a:solidFill>
              </a:rPr>
              <a:t>Koncepce digitálních účastnických přípojek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Podle způsobu obsazení využívaného kmitočtového pásma, je možné provést základní rozdělení DSL přípojek: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Přípojky </a:t>
            </a:r>
            <a:r>
              <a:rPr lang="cs-CZ" sz="2000" dirty="0">
                <a:solidFill>
                  <a:srgbClr val="C00000"/>
                </a:solidFill>
              </a:rPr>
              <a:t>s přenosem v základním pásmu </a:t>
            </a:r>
            <a:r>
              <a:rPr lang="cs-CZ" sz="2000" dirty="0"/>
              <a:t>(HDSL, SDSL, SHDSL</a:t>
            </a:r>
            <a:r>
              <a:rPr lang="cs-CZ" sz="2000" dirty="0" smtClean="0"/>
              <a:t>) – tyto typy přípojek využívají kmitočtové pásmo včetně původního telefonního kanálu. Není tedy u těchto přípojek možná koexistence se službou analogového přenosu hovorového signálu nebo přípojkou euroISDN2.</a:t>
            </a:r>
            <a:endParaRPr lang="cs-CZ" sz="2000" dirty="0"/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Přípojky </a:t>
            </a:r>
            <a:r>
              <a:rPr lang="cs-CZ" sz="2000" dirty="0">
                <a:solidFill>
                  <a:srgbClr val="C00000"/>
                </a:solidFill>
              </a:rPr>
              <a:t>s přenosem v kmitočtově přeloženém pásmu </a:t>
            </a:r>
            <a:r>
              <a:rPr lang="cs-CZ" sz="2000" dirty="0" smtClean="0"/>
              <a:t>(generace ADSL a VDSL</a:t>
            </a:r>
            <a:r>
              <a:rPr lang="cs-CZ" sz="2000" dirty="0"/>
              <a:t>) je možné </a:t>
            </a:r>
            <a:r>
              <a:rPr lang="cs-CZ" sz="2000" dirty="0" smtClean="0"/>
              <a:t>instalovat </a:t>
            </a:r>
            <a:r>
              <a:rPr lang="cs-CZ" sz="2000" dirty="0"/>
              <a:t>na účastnické vedení, na kterém je již provozována jiná služba využívající základní kmitočtové </a:t>
            </a:r>
            <a:r>
              <a:rPr lang="cs-CZ" sz="2000" dirty="0" smtClean="0"/>
              <a:t>pásmo (analogová </a:t>
            </a:r>
            <a:r>
              <a:rPr lang="cs-CZ" sz="2000" dirty="0"/>
              <a:t>telefonní </a:t>
            </a:r>
            <a:r>
              <a:rPr lang="cs-CZ" sz="2000" dirty="0" smtClean="0"/>
              <a:t>přípojka, euroISDN2).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/>
          </a:p>
          <a:p>
            <a:pPr marL="342900" lvl="1" indent="-342900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cs-CZ" sz="2000" dirty="0" smtClean="0"/>
              <a:t>Vzhledem k existenci několika typů DSL přípojek, se také hromadně označují zkratkou </a:t>
            </a:r>
            <a:r>
              <a:rPr lang="cs-CZ" sz="2000" dirty="0" smtClean="0">
                <a:solidFill>
                  <a:srgbClr val="C00000"/>
                </a:solidFill>
              </a:rPr>
              <a:t>xDSL</a:t>
            </a:r>
            <a:r>
              <a:rPr lang="cs-CZ" sz="2000" dirty="0" smtClean="0"/>
              <a:t>, kde písmenko „x“ je zástupným znakem pro konkrétní technologii.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 smtClean="0">
              <a:solidFill>
                <a:srgbClr val="3C3C8C"/>
              </a:solidFill>
            </a:endParaRP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Moderní účastnické přípojky xDSL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046728437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15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Přehled systémů xDSL</a:t>
            </a: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Moderní účastnické přípojky xDSL</a:t>
            </a:r>
            <a:endParaRPr lang="cs-CZ" dirty="0"/>
          </a:p>
        </p:txBody>
      </p:sp>
      <p:graphicFrame>
        <p:nvGraphicFramePr>
          <p:cNvPr id="7" name="Group 52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36034912"/>
              </p:ext>
            </p:extLst>
          </p:nvPr>
        </p:nvGraphicFramePr>
        <p:xfrm>
          <a:off x="199537" y="1963281"/>
          <a:ext cx="8760336" cy="3774771"/>
        </p:xfrm>
        <a:graphic>
          <a:graphicData uri="http://schemas.openxmlformats.org/drawingml/2006/table">
            <a:tbl>
              <a:tblPr>
                <a:tableStyleId>{616DA210-FB5B-4158-B5E0-FEB733F419BA}</a:tableStyleId>
              </a:tblPr>
              <a:tblGrid>
                <a:gridCol w="993644"/>
                <a:gridCol w="847493"/>
                <a:gridCol w="970156"/>
                <a:gridCol w="847492"/>
                <a:gridCol w="814039"/>
                <a:gridCol w="825190"/>
                <a:gridCol w="847493"/>
                <a:gridCol w="2614829"/>
              </a:tblGrid>
              <a:tr h="457234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000" b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80808"/>
                          </a:solidFill>
                          <a:effectLst/>
                        </a:rPr>
                        <a:t>xDSL</a:t>
                      </a:r>
                      <a:endParaRPr kumimoji="0" lang="cs-CZ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80808"/>
                        </a:solidFill>
                        <a:effectLst/>
                        <a:latin typeface="+mn-lt"/>
                      </a:endParaRPr>
                    </a:p>
                  </a:txBody>
                  <a:tcPr marT="45723" marB="45723" anchor="ctr" horzOverflow="overflow"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000" b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80808"/>
                          </a:solidFill>
                          <a:effectLst/>
                        </a:rPr>
                        <a:t>Doporučení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000" b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80808"/>
                          </a:solidFill>
                          <a:effectLst/>
                        </a:rPr>
                        <a:t>ITU-T</a:t>
                      </a:r>
                      <a:endParaRPr kumimoji="0" lang="en-US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80808"/>
                        </a:solidFill>
                        <a:effectLst/>
                        <a:latin typeface="+mn-lt"/>
                      </a:endParaRPr>
                    </a:p>
                  </a:txBody>
                  <a:tcPr marT="45723" marB="45723" anchor="ctr" horzOverflow="overflow"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000" b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80808"/>
                          </a:solidFill>
                          <a:effectLst/>
                        </a:rPr>
                        <a:t>frekvenční pásmo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80808"/>
                          </a:solidFill>
                          <a:effectLst/>
                        </a:rPr>
                        <a:t>[kHz]</a:t>
                      </a:r>
                      <a:endParaRPr kumimoji="0" lang="en-US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80808"/>
                        </a:solidFill>
                        <a:effectLst/>
                        <a:latin typeface="+mn-lt"/>
                      </a:endParaRPr>
                    </a:p>
                  </a:txBody>
                  <a:tcPr marT="45723" marB="45723" anchor="ctr" horzOverflow="overflow"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000" b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80808"/>
                          </a:solidFill>
                          <a:effectLst/>
                        </a:rPr>
                        <a:t>vzestupně </a:t>
                      </a:r>
                      <a:r>
                        <a:rPr kumimoji="0" lang="cs-CZ" sz="1000" b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80808"/>
                          </a:solidFill>
                          <a:effectLst/>
                        </a:rPr>
                        <a:t>Vp</a:t>
                      </a:r>
                      <a:r>
                        <a:rPr kumimoji="0" lang="cs-CZ" sz="1000" b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80808"/>
                          </a:solidFill>
                          <a:effectLst/>
                        </a:rPr>
                        <a:t>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80808"/>
                          </a:solidFill>
                          <a:effectLst/>
                        </a:rPr>
                        <a:t>[Mbit/s]</a:t>
                      </a:r>
                      <a:endParaRPr kumimoji="0" lang="en-US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80808"/>
                        </a:solidFill>
                        <a:effectLst/>
                        <a:latin typeface="+mn-lt"/>
                      </a:endParaRPr>
                    </a:p>
                  </a:txBody>
                  <a:tcPr marT="45723" marB="45723" anchor="ctr" horzOverflow="overflow"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000" b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80808"/>
                          </a:solidFill>
                          <a:effectLst/>
                        </a:rPr>
                        <a:t>sestupně </a:t>
                      </a:r>
                      <a:r>
                        <a:rPr kumimoji="0" lang="cs-CZ" sz="1000" b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80808"/>
                          </a:solidFill>
                          <a:effectLst/>
                        </a:rPr>
                        <a:t>Vp</a:t>
                      </a:r>
                      <a:r>
                        <a:rPr kumimoji="0" lang="cs-CZ" sz="1000" b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80808"/>
                          </a:solidFill>
                          <a:effectLst/>
                        </a:rPr>
                        <a:t>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80808"/>
                          </a:solidFill>
                          <a:effectLst/>
                        </a:rPr>
                        <a:t>Mbit/s]</a:t>
                      </a:r>
                      <a:endParaRPr kumimoji="0" lang="en-US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80808"/>
                        </a:solidFill>
                        <a:effectLst/>
                        <a:latin typeface="+mn-lt"/>
                      </a:endParaRPr>
                    </a:p>
                  </a:txBody>
                  <a:tcPr marT="45723" marB="45723" anchor="ctr" horzOverflow="overflow"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000" b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80808"/>
                          </a:solidFill>
                          <a:effectLst/>
                        </a:rPr>
                        <a:t>dosah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000" b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80808"/>
                          </a:solidFill>
                          <a:effectLst/>
                        </a:rPr>
                        <a:t> [km]</a:t>
                      </a:r>
                      <a:endParaRPr kumimoji="0" lang="cs-CZ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80808"/>
                        </a:solidFill>
                        <a:effectLst/>
                        <a:latin typeface="+mn-lt"/>
                      </a:endParaRPr>
                    </a:p>
                  </a:txBody>
                  <a:tcPr marT="45723" marB="45723" anchor="ctr" horzOverflow="overflow"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000" b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80808"/>
                          </a:solidFill>
                          <a:effectLst/>
                        </a:rPr>
                        <a:t>použití</a:t>
                      </a:r>
                      <a:endParaRPr kumimoji="0" lang="cs-CZ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80808"/>
                        </a:solidFill>
                        <a:effectLst/>
                        <a:latin typeface="+mn-lt"/>
                      </a:endParaRPr>
                    </a:p>
                  </a:txBody>
                  <a:tcPr marT="45723" marB="45723" anchor="ctr" horzOverflow="overflow"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</a:tr>
              <a:tr h="360390">
                <a:tc rowSpan="4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000" b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80808"/>
                          </a:solidFill>
                          <a:effectLst/>
                        </a:rPr>
                        <a:t>symetrické</a:t>
                      </a:r>
                      <a:endParaRPr kumimoji="0" lang="cs-CZ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80808"/>
                        </a:solidFill>
                        <a:effectLst/>
                        <a:latin typeface="+mn-lt"/>
                      </a:endParaRPr>
                    </a:p>
                  </a:txBody>
                  <a:tcPr marT="45723" marB="45723" anchor="ctr" horzOverflow="overflow"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000" b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80808"/>
                          </a:solidFill>
                          <a:effectLst/>
                        </a:rPr>
                        <a:t>IDSL</a:t>
                      </a:r>
                      <a:endParaRPr kumimoji="0" lang="cs-CZ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80808"/>
                        </a:solidFill>
                        <a:effectLst/>
                        <a:latin typeface="+mn-lt"/>
                      </a:endParaRPr>
                    </a:p>
                  </a:txBody>
                  <a:tcPr marT="45723" marB="45723" anchor="ctr" horzOverflow="overflow"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0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80808"/>
                          </a:solidFill>
                          <a:effectLst/>
                        </a:rPr>
                        <a:t>G.961</a:t>
                      </a:r>
                      <a:endParaRPr kumimoji="0" lang="cs-CZ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80808"/>
                        </a:solidFill>
                        <a:effectLst/>
                        <a:latin typeface="+mn-lt"/>
                      </a:endParaRPr>
                    </a:p>
                  </a:txBody>
                  <a:tcPr marT="45723" marB="45723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0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80808"/>
                          </a:solidFill>
                          <a:effectLst/>
                        </a:rPr>
                        <a:t>80</a:t>
                      </a:r>
                      <a:endParaRPr kumimoji="0" lang="cs-CZ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80808"/>
                        </a:solidFill>
                        <a:effectLst/>
                        <a:latin typeface="+mn-lt"/>
                      </a:endParaRPr>
                    </a:p>
                  </a:txBody>
                  <a:tcPr marT="45723" marB="45723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0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80808"/>
                          </a:solidFill>
                          <a:effectLst/>
                        </a:rPr>
                        <a:t>0,128</a:t>
                      </a:r>
                      <a:endParaRPr kumimoji="0" lang="cs-CZ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80808"/>
                        </a:solidFill>
                        <a:effectLst/>
                        <a:latin typeface="+mn-lt"/>
                      </a:endParaRPr>
                    </a:p>
                  </a:txBody>
                  <a:tcPr marT="45723" marB="45723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0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80808"/>
                          </a:solidFill>
                          <a:effectLst/>
                        </a:rPr>
                        <a:t>0,128</a:t>
                      </a:r>
                      <a:endParaRPr kumimoji="0" lang="cs-CZ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80808"/>
                        </a:solidFill>
                        <a:effectLst/>
                        <a:latin typeface="+mn-lt"/>
                      </a:endParaRPr>
                    </a:p>
                  </a:txBody>
                  <a:tcPr marT="45723" marB="45723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000" u="none" strike="noStrike" cap="none" normalizeH="0" baseline="0" smtClean="0">
                          <a:ln>
                            <a:noFill/>
                          </a:ln>
                          <a:solidFill>
                            <a:srgbClr val="080808"/>
                          </a:solidFill>
                          <a:effectLst/>
                        </a:rPr>
                        <a:t>cca 7</a:t>
                      </a:r>
                      <a:endParaRPr kumimoji="0" lang="cs-CZ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80808"/>
                        </a:solidFill>
                        <a:effectLst/>
                        <a:latin typeface="+mn-lt"/>
                      </a:endParaRPr>
                    </a:p>
                  </a:txBody>
                  <a:tcPr marT="45723" marB="45723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0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80808"/>
                          </a:solidFill>
                          <a:effectLst/>
                        </a:rPr>
                        <a:t>videokonference, přístup na Internet</a:t>
                      </a:r>
                      <a:endParaRPr kumimoji="0" lang="cs-CZ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80808"/>
                        </a:solidFill>
                        <a:effectLst/>
                        <a:latin typeface="+mn-lt"/>
                      </a:endParaRPr>
                    </a:p>
                  </a:txBody>
                  <a:tcPr marT="45723" marB="45723" anchor="ctr" horzOverflow="overflow"/>
                </a:tc>
              </a:tr>
              <a:tr h="457234"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000" b="1" u="none" strike="noStrike" cap="none" normalizeH="0" baseline="0" smtClean="0">
                          <a:ln>
                            <a:noFill/>
                          </a:ln>
                          <a:solidFill>
                            <a:srgbClr val="080808"/>
                          </a:solidFill>
                          <a:effectLst/>
                        </a:rPr>
                        <a:t>HDSL</a:t>
                      </a:r>
                      <a:endParaRPr kumimoji="0" lang="cs-CZ" sz="1000" b="1" i="0" u="none" strike="noStrike" cap="none" normalizeH="0" baseline="0" smtClean="0">
                        <a:ln>
                          <a:noFill/>
                        </a:ln>
                        <a:solidFill>
                          <a:srgbClr val="080808"/>
                        </a:solidFill>
                        <a:effectLst/>
                        <a:latin typeface="+mn-lt"/>
                      </a:endParaRPr>
                    </a:p>
                  </a:txBody>
                  <a:tcPr marT="45723" marB="45723" anchor="ctr" horzOverflow="overflow"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0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80808"/>
                          </a:solidFill>
                          <a:effectLst/>
                        </a:rPr>
                        <a:t>G.991.1</a:t>
                      </a:r>
                      <a:endParaRPr kumimoji="0" lang="cs-CZ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80808"/>
                        </a:solidFill>
                        <a:effectLst/>
                        <a:latin typeface="+mn-lt"/>
                      </a:endParaRPr>
                    </a:p>
                  </a:txBody>
                  <a:tcPr marT="45723" marB="45723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0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80808"/>
                          </a:solidFill>
                          <a:effectLst/>
                        </a:rPr>
                        <a:t>až 292</a:t>
                      </a:r>
                      <a:endParaRPr kumimoji="0" lang="cs-CZ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80808"/>
                        </a:solidFill>
                        <a:effectLst/>
                        <a:latin typeface="+mn-lt"/>
                      </a:endParaRPr>
                    </a:p>
                  </a:txBody>
                  <a:tcPr marT="45723" marB="45723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0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80808"/>
                          </a:solidFill>
                          <a:effectLst/>
                        </a:rPr>
                        <a:t>2,3</a:t>
                      </a:r>
                      <a:endParaRPr kumimoji="0" lang="cs-CZ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80808"/>
                        </a:solidFill>
                        <a:effectLst/>
                        <a:latin typeface="+mn-lt"/>
                      </a:endParaRPr>
                    </a:p>
                  </a:txBody>
                  <a:tcPr marT="45723" marB="45723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0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80808"/>
                          </a:solidFill>
                          <a:effectLst/>
                        </a:rPr>
                        <a:t>2,3</a:t>
                      </a:r>
                      <a:endParaRPr kumimoji="0" lang="cs-CZ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80808"/>
                        </a:solidFill>
                        <a:effectLst/>
                        <a:latin typeface="+mn-lt"/>
                      </a:endParaRPr>
                    </a:p>
                  </a:txBody>
                  <a:tcPr marT="45723" marB="45723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0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80808"/>
                          </a:solidFill>
                          <a:effectLst/>
                        </a:rPr>
                        <a:t>3 (2 páry)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0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80808"/>
                          </a:solidFill>
                          <a:effectLst/>
                        </a:rPr>
                        <a:t>5 (3 páry)</a:t>
                      </a:r>
                      <a:endParaRPr kumimoji="0" lang="cs-CZ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80808"/>
                        </a:solidFill>
                        <a:effectLst/>
                        <a:latin typeface="+mn-lt"/>
                      </a:endParaRPr>
                    </a:p>
                  </a:txBody>
                  <a:tcPr marT="45723" marB="45723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0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80808"/>
                          </a:solidFill>
                          <a:effectLst/>
                        </a:rPr>
                        <a:t>přenos E1, propojení LAN</a:t>
                      </a:r>
                      <a:endParaRPr kumimoji="0" lang="cs-CZ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80808"/>
                        </a:solidFill>
                        <a:effectLst/>
                        <a:latin typeface="+mn-lt"/>
                      </a:endParaRPr>
                    </a:p>
                  </a:txBody>
                  <a:tcPr marT="45723" marB="45723" anchor="ctr" horzOverflow="overflow"/>
                </a:tc>
              </a:tr>
              <a:tr h="342926"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000" b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80808"/>
                          </a:solidFill>
                          <a:effectLst/>
                        </a:rPr>
                        <a:t>SHDSL</a:t>
                      </a:r>
                      <a:endParaRPr kumimoji="0" lang="cs-CZ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80808"/>
                        </a:solidFill>
                        <a:effectLst/>
                        <a:latin typeface="+mn-lt"/>
                      </a:endParaRPr>
                    </a:p>
                  </a:txBody>
                  <a:tcPr marT="45723" marB="45723" anchor="ctr" horzOverflow="overflow"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000" dirty="0" smtClean="0">
                          <a:solidFill>
                            <a:srgbClr val="080808"/>
                          </a:solidFill>
                          <a:effectLst/>
                        </a:rPr>
                        <a:t>G.991.2</a:t>
                      </a:r>
                      <a:endParaRPr lang="cs-CZ" sz="1000" dirty="0" smtClean="0">
                        <a:solidFill>
                          <a:srgbClr val="080808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T="45723" marB="45723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0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80808"/>
                          </a:solidFill>
                          <a:effectLst/>
                        </a:rPr>
                        <a:t>až 770</a:t>
                      </a:r>
                      <a:endParaRPr kumimoji="0" lang="cs-CZ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80808"/>
                        </a:solidFill>
                        <a:effectLst/>
                        <a:latin typeface="+mn-lt"/>
                      </a:endParaRPr>
                    </a:p>
                  </a:txBody>
                  <a:tcPr marT="45723" marB="45723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0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80808"/>
                          </a:solidFill>
                          <a:effectLst/>
                        </a:rPr>
                        <a:t>2,3</a:t>
                      </a:r>
                      <a:endParaRPr kumimoji="0" lang="cs-CZ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80808"/>
                        </a:solidFill>
                        <a:effectLst/>
                        <a:latin typeface="+mn-lt"/>
                      </a:endParaRPr>
                    </a:p>
                  </a:txBody>
                  <a:tcPr marT="45723" marB="45723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0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80808"/>
                          </a:solidFill>
                          <a:effectLst/>
                        </a:rPr>
                        <a:t>2,3</a:t>
                      </a:r>
                      <a:endParaRPr kumimoji="0" lang="cs-CZ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80808"/>
                        </a:solidFill>
                        <a:effectLst/>
                        <a:latin typeface="+mn-lt"/>
                      </a:endParaRPr>
                    </a:p>
                  </a:txBody>
                  <a:tcPr marT="45723" marB="45723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0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80808"/>
                          </a:solidFill>
                          <a:effectLst/>
                        </a:rPr>
                        <a:t>3 (1 pár)</a:t>
                      </a:r>
                      <a:endParaRPr kumimoji="0" lang="cs-CZ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80808"/>
                        </a:solidFill>
                        <a:effectLst/>
                        <a:latin typeface="+mn-lt"/>
                      </a:endParaRPr>
                    </a:p>
                  </a:txBody>
                  <a:tcPr marT="45723" marB="45723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0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80808"/>
                          </a:solidFill>
                          <a:effectLst/>
                        </a:rPr>
                        <a:t>přenos E1, propojení LAN</a:t>
                      </a:r>
                      <a:endParaRPr kumimoji="0" lang="cs-CZ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80808"/>
                        </a:solidFill>
                        <a:effectLst/>
                        <a:latin typeface="+mn-lt"/>
                      </a:endParaRPr>
                    </a:p>
                  </a:txBody>
                  <a:tcPr marT="45723" marB="45723" anchor="ctr" horzOverflow="overflow"/>
                </a:tc>
              </a:tr>
              <a:tr h="388967"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000" b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80808"/>
                          </a:solidFill>
                          <a:effectLst/>
                        </a:rPr>
                        <a:t>SHDSL.bis</a:t>
                      </a:r>
                      <a:endParaRPr kumimoji="0" lang="cs-CZ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80808"/>
                        </a:solidFill>
                        <a:effectLst/>
                        <a:latin typeface="+mn-lt"/>
                      </a:endParaRPr>
                    </a:p>
                  </a:txBody>
                  <a:tcPr marT="45723" marB="45723" anchor="ctr" horzOverflow="overflow"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cs-CZ" sz="1000" dirty="0" smtClean="0">
                          <a:solidFill>
                            <a:srgbClr val="080808"/>
                          </a:solidFill>
                        </a:rPr>
                        <a:t>G.991.2 verze II.</a:t>
                      </a:r>
                      <a:endParaRPr kumimoji="0" lang="cs-CZ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80808"/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</a:txBody>
                  <a:tcPr marT="45723" marB="45723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0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80808"/>
                          </a:solidFill>
                          <a:effectLst/>
                        </a:rPr>
                        <a:t>až  1 400</a:t>
                      </a:r>
                      <a:endParaRPr kumimoji="0" lang="cs-CZ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80808"/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</a:txBody>
                  <a:tcPr marT="45723" marB="45723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0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80808"/>
                          </a:solidFill>
                          <a:effectLst/>
                        </a:rPr>
                        <a:t>4x 5,69</a:t>
                      </a:r>
                      <a:endParaRPr kumimoji="0" lang="cs-CZ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80808"/>
                        </a:solidFill>
                        <a:effectLst/>
                        <a:latin typeface="+mn-lt"/>
                      </a:endParaRPr>
                    </a:p>
                  </a:txBody>
                  <a:tcPr marT="45723" marB="45723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0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80808"/>
                          </a:solidFill>
                          <a:effectLst/>
                        </a:rPr>
                        <a:t>4x 5,69</a:t>
                      </a:r>
                      <a:endParaRPr kumimoji="0" lang="cs-CZ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80808"/>
                        </a:solidFill>
                        <a:effectLst/>
                        <a:latin typeface="+mn-lt"/>
                      </a:endParaRPr>
                    </a:p>
                  </a:txBody>
                  <a:tcPr marT="45723" marB="45723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0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80808"/>
                          </a:solidFill>
                          <a:effectLst/>
                        </a:rPr>
                        <a:t>3 (až 4 pár)</a:t>
                      </a:r>
                      <a:endParaRPr kumimoji="0" lang="cs-CZ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80808"/>
                        </a:solidFill>
                        <a:effectLst/>
                        <a:latin typeface="+mn-lt"/>
                      </a:endParaRPr>
                    </a:p>
                  </a:txBody>
                  <a:tcPr marT="45723" marB="45723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0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80808"/>
                          </a:solidFill>
                          <a:effectLst/>
                        </a:rPr>
                        <a:t>přenos E1, propojení LAN</a:t>
                      </a:r>
                      <a:endParaRPr kumimoji="0" lang="cs-CZ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80808"/>
                        </a:solidFill>
                        <a:effectLst/>
                        <a:latin typeface="+mn-lt"/>
                      </a:endParaRPr>
                    </a:p>
                  </a:txBody>
                  <a:tcPr marT="45723" marB="45723" anchor="ctr" horzOverflow="overflow"/>
                </a:tc>
              </a:tr>
              <a:tr h="356932">
                <a:tc rowSpan="5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cs-CZ" sz="1000" b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80808"/>
                          </a:solidFill>
                          <a:effectLst/>
                        </a:rPr>
                        <a:t>asymetrické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80808"/>
                        </a:solidFill>
                        <a:effectLst/>
                        <a:latin typeface="+mn-lt"/>
                      </a:endParaRPr>
                    </a:p>
                  </a:txBody>
                  <a:tcPr marT="45723" marB="45723" anchor="ctr" horzOverflow="overflow"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000" b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80808"/>
                          </a:solidFill>
                          <a:effectLst/>
                        </a:rPr>
                        <a:t>ADSL</a:t>
                      </a:r>
                      <a:endParaRPr kumimoji="0" lang="cs-CZ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80808"/>
                        </a:solidFill>
                        <a:effectLst/>
                        <a:latin typeface="+mn-lt"/>
                      </a:endParaRPr>
                    </a:p>
                  </a:txBody>
                  <a:tcPr marT="45723" marB="45723" anchor="ctr" horzOverflow="overflow"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000" dirty="0" smtClean="0">
                          <a:solidFill>
                            <a:srgbClr val="080808"/>
                          </a:solidFill>
                          <a:effectLst/>
                        </a:rPr>
                        <a:t>G.992.1</a:t>
                      </a:r>
                    </a:p>
                  </a:txBody>
                  <a:tcPr marT="45723" marB="45723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0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80808"/>
                          </a:solidFill>
                          <a:effectLst/>
                        </a:rPr>
                        <a:t>1,104</a:t>
                      </a:r>
                      <a:endParaRPr kumimoji="0" lang="cs-CZ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80808"/>
                        </a:solidFill>
                        <a:effectLst/>
                        <a:latin typeface="+mn-lt"/>
                      </a:endParaRPr>
                    </a:p>
                  </a:txBody>
                  <a:tcPr marT="45723" marB="45723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000" u="none" strike="noStrike" cap="none" normalizeH="0" baseline="0" smtClean="0">
                          <a:ln>
                            <a:noFill/>
                          </a:ln>
                          <a:solidFill>
                            <a:srgbClr val="080808"/>
                          </a:solidFill>
                          <a:effectLst/>
                        </a:rPr>
                        <a:t>1</a:t>
                      </a:r>
                      <a:endParaRPr kumimoji="0" lang="cs-CZ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80808"/>
                        </a:solidFill>
                        <a:effectLst/>
                        <a:latin typeface="+mn-lt"/>
                      </a:endParaRPr>
                    </a:p>
                  </a:txBody>
                  <a:tcPr marT="45723" marB="45723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0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80808"/>
                          </a:solidFill>
                          <a:effectLst/>
                        </a:rPr>
                        <a:t>8</a:t>
                      </a:r>
                      <a:endParaRPr kumimoji="0" lang="cs-CZ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80808"/>
                        </a:solidFill>
                        <a:effectLst/>
                        <a:latin typeface="+mn-lt"/>
                      </a:endParaRPr>
                    </a:p>
                  </a:txBody>
                  <a:tcPr marT="45723" marB="45723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0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80808"/>
                          </a:solidFill>
                          <a:effectLst/>
                        </a:rPr>
                        <a:t>ž 8</a:t>
                      </a:r>
                      <a:endParaRPr kumimoji="0" lang="cs-CZ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80808"/>
                        </a:solidFill>
                        <a:effectLst/>
                        <a:latin typeface="+mn-lt"/>
                      </a:endParaRPr>
                    </a:p>
                  </a:txBody>
                  <a:tcPr marT="45723" marB="45723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0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80808"/>
                          </a:solidFill>
                          <a:effectLst/>
                        </a:rPr>
                        <a:t>hovor, přístup na Internet</a:t>
                      </a:r>
                      <a:endParaRPr kumimoji="0" lang="cs-CZ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80808"/>
                        </a:solidFill>
                        <a:effectLst/>
                        <a:latin typeface="+mn-lt"/>
                      </a:endParaRPr>
                    </a:p>
                  </a:txBody>
                  <a:tcPr marT="45723" marB="45723" anchor="ctr" horzOverflow="overflow"/>
                </a:tc>
              </a:tr>
              <a:tr h="319521"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000" b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80808"/>
                          </a:solidFill>
                          <a:effectLst/>
                        </a:rPr>
                        <a:t>ADSL2</a:t>
                      </a:r>
                      <a:endParaRPr kumimoji="0" lang="cs-CZ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80808"/>
                        </a:solidFill>
                        <a:effectLst/>
                        <a:latin typeface="+mn-lt"/>
                      </a:endParaRPr>
                    </a:p>
                  </a:txBody>
                  <a:tcPr marT="45723" marB="45723" anchor="ctr" horzOverflow="overflow"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000" dirty="0" smtClean="0">
                          <a:solidFill>
                            <a:srgbClr val="080808"/>
                          </a:solidFill>
                          <a:effectLst/>
                        </a:rPr>
                        <a:t>G.992.3</a:t>
                      </a:r>
                      <a:endParaRPr lang="cs-CZ" sz="1000" dirty="0" smtClean="0">
                        <a:solidFill>
                          <a:srgbClr val="080808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T="45723" marB="45723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0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80808"/>
                          </a:solidFill>
                          <a:effectLst/>
                        </a:rPr>
                        <a:t>1,104</a:t>
                      </a:r>
                      <a:endParaRPr kumimoji="0" lang="cs-CZ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80808"/>
                        </a:solidFill>
                        <a:effectLst/>
                        <a:latin typeface="+mn-lt"/>
                      </a:endParaRPr>
                    </a:p>
                  </a:txBody>
                  <a:tcPr marT="45723" marB="45723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000" u="none" strike="noStrike" cap="none" normalizeH="0" baseline="0" smtClean="0">
                          <a:ln>
                            <a:noFill/>
                          </a:ln>
                          <a:solidFill>
                            <a:srgbClr val="080808"/>
                          </a:solidFill>
                          <a:effectLst/>
                        </a:rPr>
                        <a:t>1</a:t>
                      </a:r>
                      <a:endParaRPr kumimoji="0" lang="cs-CZ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80808"/>
                        </a:solidFill>
                        <a:effectLst/>
                        <a:latin typeface="+mn-lt"/>
                      </a:endParaRPr>
                    </a:p>
                  </a:txBody>
                  <a:tcPr marT="45723" marB="45723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000" u="none" strike="noStrike" cap="none" normalizeH="0" baseline="0" smtClean="0">
                          <a:ln>
                            <a:noFill/>
                          </a:ln>
                          <a:solidFill>
                            <a:srgbClr val="080808"/>
                          </a:solidFill>
                          <a:effectLst/>
                        </a:rPr>
                        <a:t>11</a:t>
                      </a:r>
                      <a:endParaRPr kumimoji="0" lang="cs-CZ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80808"/>
                        </a:solidFill>
                        <a:effectLst/>
                        <a:latin typeface="+mn-lt"/>
                      </a:endParaRPr>
                    </a:p>
                  </a:txBody>
                  <a:tcPr marT="45723" marB="45723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000" u="none" strike="noStrike" cap="none" normalizeH="0" baseline="0" smtClean="0">
                          <a:ln>
                            <a:noFill/>
                          </a:ln>
                          <a:solidFill>
                            <a:srgbClr val="080808"/>
                          </a:solidFill>
                          <a:effectLst/>
                        </a:rPr>
                        <a:t>až 8</a:t>
                      </a:r>
                      <a:endParaRPr kumimoji="0" lang="cs-CZ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80808"/>
                        </a:solidFill>
                        <a:effectLst/>
                        <a:latin typeface="+mn-lt"/>
                      </a:endParaRPr>
                    </a:p>
                  </a:txBody>
                  <a:tcPr marT="45723" marB="45723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0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80808"/>
                          </a:solidFill>
                          <a:effectLst/>
                        </a:rPr>
                        <a:t>hovor, přístup na Internet</a:t>
                      </a:r>
                      <a:endParaRPr kumimoji="0" lang="cs-CZ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80808"/>
                        </a:solidFill>
                        <a:effectLst/>
                        <a:latin typeface="+mn-lt"/>
                      </a:endParaRPr>
                    </a:p>
                  </a:txBody>
                  <a:tcPr marT="45723" marB="45723" anchor="ctr" horzOverflow="overflow"/>
                </a:tc>
              </a:tr>
              <a:tr h="282110"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000" b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80808"/>
                          </a:solidFill>
                          <a:effectLst/>
                        </a:rPr>
                        <a:t>ADSL2+</a:t>
                      </a:r>
                      <a:endParaRPr kumimoji="0" lang="cs-CZ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80808"/>
                        </a:solidFill>
                        <a:effectLst/>
                        <a:latin typeface="+mn-lt"/>
                      </a:endParaRPr>
                    </a:p>
                  </a:txBody>
                  <a:tcPr marT="45723" marB="45723" anchor="ctr" horzOverflow="overflow"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000" dirty="0" smtClean="0">
                          <a:solidFill>
                            <a:srgbClr val="080808"/>
                          </a:solidFill>
                          <a:effectLst/>
                        </a:rPr>
                        <a:t>G.992.5</a:t>
                      </a:r>
                      <a:endParaRPr lang="cs-CZ" sz="1000" dirty="0" smtClean="0">
                        <a:solidFill>
                          <a:srgbClr val="080808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T="45723" marB="45723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0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80808"/>
                          </a:solidFill>
                          <a:effectLst/>
                        </a:rPr>
                        <a:t>2,208</a:t>
                      </a:r>
                      <a:endParaRPr kumimoji="0" lang="cs-CZ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80808"/>
                        </a:solidFill>
                        <a:effectLst/>
                        <a:latin typeface="+mn-lt"/>
                      </a:endParaRPr>
                    </a:p>
                  </a:txBody>
                  <a:tcPr marT="45723" marB="45723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000" u="none" strike="noStrike" cap="none" normalizeH="0" baseline="0" smtClean="0">
                          <a:ln>
                            <a:noFill/>
                          </a:ln>
                          <a:solidFill>
                            <a:srgbClr val="080808"/>
                          </a:solidFill>
                          <a:effectLst/>
                        </a:rPr>
                        <a:t>1</a:t>
                      </a:r>
                      <a:endParaRPr kumimoji="0" lang="cs-CZ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80808"/>
                        </a:solidFill>
                        <a:effectLst/>
                        <a:latin typeface="+mn-lt"/>
                      </a:endParaRPr>
                    </a:p>
                  </a:txBody>
                  <a:tcPr marT="45723" marB="45723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000" u="none" strike="noStrike" cap="none" normalizeH="0" baseline="0" smtClean="0">
                          <a:ln>
                            <a:noFill/>
                          </a:ln>
                          <a:solidFill>
                            <a:srgbClr val="080808"/>
                          </a:solidFill>
                          <a:effectLst/>
                        </a:rPr>
                        <a:t>25</a:t>
                      </a:r>
                      <a:endParaRPr kumimoji="0" lang="cs-CZ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80808"/>
                        </a:solidFill>
                        <a:effectLst/>
                        <a:latin typeface="+mn-lt"/>
                      </a:endParaRPr>
                    </a:p>
                  </a:txBody>
                  <a:tcPr marT="45723" marB="45723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000" u="none" strike="noStrike" cap="none" normalizeH="0" baseline="0" smtClean="0">
                          <a:ln>
                            <a:noFill/>
                          </a:ln>
                          <a:solidFill>
                            <a:srgbClr val="080808"/>
                          </a:solidFill>
                          <a:effectLst/>
                        </a:rPr>
                        <a:t>do cca 3</a:t>
                      </a:r>
                      <a:endParaRPr kumimoji="0" lang="cs-CZ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80808"/>
                        </a:solidFill>
                        <a:effectLst/>
                        <a:latin typeface="+mn-lt"/>
                      </a:endParaRPr>
                    </a:p>
                  </a:txBody>
                  <a:tcPr marT="45723" marB="45723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0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80808"/>
                          </a:solidFill>
                          <a:effectLst/>
                        </a:rPr>
                        <a:t>hovor, přístup na Internet</a:t>
                      </a:r>
                      <a:endParaRPr kumimoji="0" lang="cs-CZ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80808"/>
                        </a:solidFill>
                        <a:effectLst/>
                        <a:latin typeface="+mn-lt"/>
                      </a:endParaRPr>
                    </a:p>
                  </a:txBody>
                  <a:tcPr marT="45723" marB="45723" anchor="ctr" horzOverflow="overflow"/>
                </a:tc>
              </a:tr>
              <a:tr h="330429"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000" b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80808"/>
                          </a:solidFill>
                          <a:effectLst/>
                        </a:rPr>
                        <a:t>VDSL</a:t>
                      </a:r>
                      <a:endParaRPr kumimoji="0" lang="cs-CZ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80808"/>
                        </a:solidFill>
                        <a:effectLst/>
                        <a:latin typeface="+mn-lt"/>
                      </a:endParaRPr>
                    </a:p>
                  </a:txBody>
                  <a:tcPr marT="45723" marB="45723" anchor="ctr" horzOverflow="overflow"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000" dirty="0" smtClean="0">
                          <a:solidFill>
                            <a:srgbClr val="080808"/>
                          </a:solidFill>
                          <a:effectLst/>
                        </a:rPr>
                        <a:t>G.993.1</a:t>
                      </a:r>
                    </a:p>
                  </a:txBody>
                  <a:tcPr marT="45723" marB="45723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0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80808"/>
                          </a:solidFill>
                          <a:effectLst/>
                        </a:rPr>
                        <a:t>až 12 000</a:t>
                      </a:r>
                      <a:endParaRPr kumimoji="0" lang="cs-CZ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80808"/>
                        </a:solidFill>
                        <a:effectLst/>
                        <a:latin typeface="+mn-lt"/>
                      </a:endParaRPr>
                    </a:p>
                  </a:txBody>
                  <a:tcPr marT="45723" marB="45723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000" u="none" strike="noStrike" cap="none" normalizeH="0" baseline="0" smtClean="0">
                          <a:ln>
                            <a:noFill/>
                          </a:ln>
                          <a:solidFill>
                            <a:srgbClr val="080808"/>
                          </a:solidFill>
                          <a:effectLst/>
                        </a:rPr>
                        <a:t>6,4</a:t>
                      </a:r>
                      <a:r>
                        <a:rPr kumimoji="0" lang="en-US" sz="1000" u="none" strike="noStrike" cap="none" normalizeH="0" baseline="0" smtClean="0">
                          <a:ln>
                            <a:noFill/>
                          </a:ln>
                          <a:solidFill>
                            <a:srgbClr val="080808"/>
                          </a:solidFill>
                          <a:effectLst/>
                        </a:rPr>
                        <a:t>/</a:t>
                      </a:r>
                      <a:r>
                        <a:rPr kumimoji="0" lang="cs-CZ" sz="1000" u="none" strike="noStrike" cap="none" normalizeH="0" baseline="0" smtClean="0">
                          <a:ln>
                            <a:noFill/>
                          </a:ln>
                          <a:solidFill>
                            <a:srgbClr val="080808"/>
                          </a:solidFill>
                          <a:effectLst/>
                        </a:rPr>
                        <a:t>26</a:t>
                      </a:r>
                      <a:endParaRPr kumimoji="0" lang="cs-CZ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80808"/>
                        </a:solidFill>
                        <a:effectLst/>
                        <a:latin typeface="+mn-lt"/>
                      </a:endParaRPr>
                    </a:p>
                  </a:txBody>
                  <a:tcPr marT="45723" marB="45723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000" u="none" strike="noStrike" cap="none" normalizeH="0" baseline="0" smtClean="0">
                          <a:ln>
                            <a:noFill/>
                          </a:ln>
                          <a:solidFill>
                            <a:srgbClr val="080808"/>
                          </a:solidFill>
                          <a:effectLst/>
                        </a:rPr>
                        <a:t>52/26</a:t>
                      </a:r>
                      <a:endParaRPr kumimoji="0" lang="cs-CZ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80808"/>
                        </a:solidFill>
                        <a:effectLst/>
                        <a:latin typeface="+mn-lt"/>
                      </a:endParaRPr>
                    </a:p>
                  </a:txBody>
                  <a:tcPr marT="45723" marB="45723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000" u="none" strike="noStrike" cap="none" normalizeH="0" baseline="0" smtClean="0">
                          <a:ln>
                            <a:noFill/>
                          </a:ln>
                          <a:solidFill>
                            <a:srgbClr val="080808"/>
                          </a:solidFill>
                          <a:effectLst/>
                        </a:rPr>
                        <a:t>do 1,5</a:t>
                      </a:r>
                      <a:endParaRPr kumimoji="0" lang="cs-CZ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80808"/>
                        </a:solidFill>
                        <a:effectLst/>
                        <a:latin typeface="+mn-lt"/>
                      </a:endParaRPr>
                    </a:p>
                  </a:txBody>
                  <a:tcPr marT="45723" marB="45723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0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80808"/>
                          </a:solidFill>
                          <a:effectLst/>
                        </a:rPr>
                        <a:t>multimediální přístup na Internet, HDTV</a:t>
                      </a:r>
                      <a:endParaRPr kumimoji="0" lang="cs-CZ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80808"/>
                        </a:solidFill>
                        <a:effectLst/>
                        <a:latin typeface="+mn-lt"/>
                      </a:endParaRPr>
                    </a:p>
                  </a:txBody>
                  <a:tcPr marT="45723" marB="45723" anchor="ctr" horzOverflow="overflow"/>
                </a:tc>
              </a:tr>
              <a:tr h="380337"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000" b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80808"/>
                          </a:solidFill>
                          <a:effectLst/>
                        </a:rPr>
                        <a:t>VDSL2</a:t>
                      </a:r>
                      <a:endParaRPr kumimoji="0" lang="cs-CZ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80808"/>
                        </a:solidFill>
                        <a:effectLst/>
                        <a:latin typeface="+mn-lt"/>
                      </a:endParaRPr>
                    </a:p>
                  </a:txBody>
                  <a:tcPr marT="45723" marB="45723" anchor="ctr" horzOverflow="overflow"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000" dirty="0" smtClean="0">
                          <a:solidFill>
                            <a:srgbClr val="080808"/>
                          </a:solidFill>
                          <a:effectLst/>
                        </a:rPr>
                        <a:t>G.993.2</a:t>
                      </a:r>
                      <a:endParaRPr lang="cs-CZ" sz="1000" dirty="0" smtClean="0">
                        <a:solidFill>
                          <a:srgbClr val="080808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T="45723" marB="45723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0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80808"/>
                          </a:solidFill>
                          <a:effectLst/>
                        </a:rPr>
                        <a:t>až 30 000</a:t>
                      </a:r>
                      <a:endParaRPr kumimoji="0" lang="cs-CZ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80808"/>
                        </a:solidFill>
                        <a:effectLst/>
                        <a:latin typeface="+mn-lt"/>
                      </a:endParaRPr>
                    </a:p>
                  </a:txBody>
                  <a:tcPr marT="45723" marB="45723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000" u="none" strike="noStrike" cap="none" normalizeH="0" baseline="0" smtClean="0">
                          <a:ln>
                            <a:noFill/>
                          </a:ln>
                          <a:solidFill>
                            <a:srgbClr val="080808"/>
                          </a:solidFill>
                          <a:effectLst/>
                        </a:rPr>
                        <a:t>140</a:t>
                      </a:r>
                      <a:endParaRPr kumimoji="0" lang="cs-CZ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80808"/>
                        </a:solidFill>
                        <a:effectLst/>
                        <a:latin typeface="+mn-lt"/>
                      </a:endParaRPr>
                    </a:p>
                  </a:txBody>
                  <a:tcPr marT="45723" marB="45723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000" u="none" strike="noStrike" cap="none" normalizeH="0" baseline="0" smtClean="0">
                          <a:ln>
                            <a:noFill/>
                          </a:ln>
                          <a:solidFill>
                            <a:srgbClr val="080808"/>
                          </a:solidFill>
                          <a:effectLst/>
                        </a:rPr>
                        <a:t>200</a:t>
                      </a:r>
                      <a:endParaRPr kumimoji="0" lang="cs-CZ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80808"/>
                        </a:solidFill>
                        <a:effectLst/>
                        <a:latin typeface="+mn-lt"/>
                      </a:endParaRPr>
                    </a:p>
                  </a:txBody>
                  <a:tcPr marT="45723" marB="45723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000" u="none" strike="noStrike" cap="none" normalizeH="0" baseline="0" smtClean="0">
                          <a:ln>
                            <a:noFill/>
                          </a:ln>
                          <a:solidFill>
                            <a:srgbClr val="080808"/>
                          </a:solidFill>
                          <a:effectLst/>
                        </a:rPr>
                        <a:t>do 1,5</a:t>
                      </a:r>
                      <a:endParaRPr kumimoji="0" lang="cs-CZ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80808"/>
                        </a:solidFill>
                        <a:effectLst/>
                        <a:latin typeface="+mn-lt"/>
                      </a:endParaRPr>
                    </a:p>
                  </a:txBody>
                  <a:tcPr marT="45723" marB="45723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0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80808"/>
                          </a:solidFill>
                          <a:effectLst/>
                        </a:rPr>
                        <a:t>multimediální přístup na Internet, HDTV</a:t>
                      </a:r>
                      <a:endParaRPr kumimoji="0" lang="cs-CZ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80808"/>
                        </a:solidFill>
                        <a:effectLst/>
                        <a:latin typeface="+mn-lt"/>
                      </a:endParaRPr>
                    </a:p>
                  </a:txBody>
                  <a:tcPr marT="45723" marB="45723" anchor="ctr" horzOverflow="overflow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35961075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16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52527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>
                <a:solidFill>
                  <a:srgbClr val="C00000"/>
                </a:solidFill>
              </a:rPr>
              <a:t>Přípojka IDSL </a:t>
            </a:r>
            <a:r>
              <a:rPr lang="cs-CZ" sz="2000" b="1" dirty="0" smtClean="0">
                <a:solidFill>
                  <a:srgbClr val="C00000"/>
                </a:solidFill>
              </a:rPr>
              <a:t>– ISDN </a:t>
            </a:r>
            <a:r>
              <a:rPr lang="cs-CZ" sz="2000" b="1" dirty="0">
                <a:solidFill>
                  <a:srgbClr val="C00000"/>
                </a:solidFill>
              </a:rPr>
              <a:t>Digital </a:t>
            </a:r>
            <a:r>
              <a:rPr lang="cs-CZ" sz="2000" b="1" dirty="0" err="1">
                <a:solidFill>
                  <a:srgbClr val="C00000"/>
                </a:solidFill>
              </a:rPr>
              <a:t>Subscriber</a:t>
            </a:r>
            <a:r>
              <a:rPr lang="cs-CZ" sz="2000" b="1" dirty="0">
                <a:solidFill>
                  <a:srgbClr val="C00000"/>
                </a:solidFill>
              </a:rPr>
              <a:t> </a:t>
            </a:r>
            <a:r>
              <a:rPr lang="cs-CZ" sz="2000" b="1" dirty="0" smtClean="0">
                <a:solidFill>
                  <a:srgbClr val="C00000"/>
                </a:solidFill>
              </a:rPr>
              <a:t>Line</a:t>
            </a:r>
            <a:endParaRPr lang="cs-CZ" sz="2000" b="1" dirty="0">
              <a:solidFill>
                <a:srgbClr val="C00000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Označována také jako 0</a:t>
            </a:r>
            <a:r>
              <a:rPr lang="cs-CZ" sz="2000" dirty="0"/>
              <a:t>. verze </a:t>
            </a:r>
            <a:r>
              <a:rPr lang="cs-CZ" sz="2000" dirty="0" smtClean="0"/>
              <a:t>xDSL.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Principiálně vychází </a:t>
            </a:r>
            <a:r>
              <a:rPr lang="cs-CZ" sz="2000" dirty="0"/>
              <a:t>ze základní přípojky ISDN (BRA-ISDN</a:t>
            </a:r>
            <a:r>
              <a:rPr lang="cs-CZ" sz="2000" dirty="0" smtClean="0"/>
              <a:t>) – dosahuje stejných přenosových parametrů: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/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Přenosová rychlost je rovna 2 </a:t>
            </a:r>
            <a:r>
              <a:rPr lang="cs-CZ" sz="2000" dirty="0"/>
              <a:t>x </a:t>
            </a:r>
            <a:r>
              <a:rPr lang="cs-CZ" sz="2000" dirty="0" smtClean="0"/>
              <a:t>64 kbit/s </a:t>
            </a:r>
            <a:r>
              <a:rPr lang="cs-CZ" sz="2000" dirty="0"/>
              <a:t>+ 16 kbit/s (+16 kbit/s </a:t>
            </a:r>
            <a:r>
              <a:rPr lang="cs-CZ" sz="2000" dirty="0" smtClean="0"/>
              <a:t>služební informace) </a:t>
            </a:r>
            <a:r>
              <a:rPr lang="cs-CZ" sz="2000" dirty="0"/>
              <a:t>= 160 </a:t>
            </a:r>
            <a:r>
              <a:rPr lang="cs-CZ" sz="2000" dirty="0" smtClean="0"/>
              <a:t>kbit/s.</a:t>
            </a:r>
            <a:endParaRPr lang="cs-CZ" sz="2000" dirty="0"/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Linkový </a:t>
            </a:r>
            <a:r>
              <a:rPr lang="cs-CZ" sz="2000" dirty="0"/>
              <a:t>kód 2B1Q =&gt; modulační rychlost 80 </a:t>
            </a:r>
            <a:r>
              <a:rPr lang="cs-CZ" sz="2000" dirty="0" err="1" smtClean="0"/>
              <a:t>kBd</a:t>
            </a:r>
            <a:r>
              <a:rPr lang="cs-CZ" sz="2000" dirty="0"/>
              <a:t>. </a:t>
            </a:r>
            <a:endParaRPr lang="cs-CZ" sz="2000" dirty="0" smtClean="0"/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Obousměrný </a:t>
            </a:r>
            <a:r>
              <a:rPr lang="cs-CZ" sz="2000" dirty="0"/>
              <a:t>přenos po jednom páru – vidlice a potlačení ozvěn (EC</a:t>
            </a:r>
            <a:r>
              <a:rPr lang="cs-CZ" sz="2000" dirty="0" smtClean="0"/>
              <a:t>)</a:t>
            </a:r>
            <a:endParaRPr lang="cs-CZ" sz="2000" dirty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Využití IDSL – pro vytvoření pevného datového okruhu – datový spoj není zakončen </a:t>
            </a:r>
            <a:r>
              <a:rPr lang="cs-CZ" sz="2000" dirty="0"/>
              <a:t>na spojovacím poli </a:t>
            </a:r>
            <a:r>
              <a:rPr lang="cs-CZ" sz="2000" dirty="0" smtClean="0"/>
              <a:t>ústředny.</a:t>
            </a:r>
            <a:endParaRPr lang="cs-CZ" sz="2000" dirty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Přibližný dosah </a:t>
            </a:r>
            <a:r>
              <a:rPr lang="cs-CZ" sz="2000" dirty="0"/>
              <a:t>až 7 </a:t>
            </a:r>
            <a:r>
              <a:rPr lang="cs-CZ" sz="2000" dirty="0" smtClean="0"/>
              <a:t>km prostřednictvím metalického symetrického páru.</a:t>
            </a:r>
            <a:endParaRPr lang="cs-CZ" sz="2000" dirty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 smtClean="0">
              <a:solidFill>
                <a:srgbClr val="3C3C8C"/>
              </a:solidFill>
            </a:endParaRP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Moderní účastnické přípojky xDSL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343358880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17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37035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Přípojka HDSL – </a:t>
            </a:r>
            <a:r>
              <a:rPr lang="en-US" sz="2000" b="1" dirty="0" smtClean="0">
                <a:solidFill>
                  <a:srgbClr val="C00000"/>
                </a:solidFill>
              </a:rPr>
              <a:t>High </a:t>
            </a:r>
            <a:r>
              <a:rPr lang="en-US" sz="2000" b="1" dirty="0">
                <a:solidFill>
                  <a:srgbClr val="C00000"/>
                </a:solidFill>
              </a:rPr>
              <a:t>bit rate Digital Subscriber </a:t>
            </a:r>
            <a:r>
              <a:rPr lang="en-US" sz="2000" b="1" dirty="0" smtClean="0">
                <a:solidFill>
                  <a:srgbClr val="C00000"/>
                </a:solidFill>
              </a:rPr>
              <a:t>Line</a:t>
            </a:r>
            <a:endParaRPr lang="cs-CZ" sz="2000" b="1" dirty="0">
              <a:solidFill>
                <a:srgbClr val="C00000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Přípojka HDSL je koncipována pro přenos datového toku E1 (například od pobočkové ústředny).</a:t>
            </a:r>
            <a:endParaRPr lang="cs-CZ" sz="2000" dirty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Přenosové parametry: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dirty="0" smtClean="0"/>
              <a:t>Obousměrný </a:t>
            </a:r>
            <a:r>
              <a:rPr lang="cs-CZ" dirty="0"/>
              <a:t>přenos – vidlice a potlačení ozvěn (EC</a:t>
            </a:r>
            <a:r>
              <a:rPr lang="cs-CZ" dirty="0" smtClean="0"/>
              <a:t>).</a:t>
            </a:r>
            <a:endParaRPr lang="cs-CZ" dirty="0"/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dirty="0" smtClean="0"/>
              <a:t>Přenos </a:t>
            </a:r>
            <a:r>
              <a:rPr lang="cs-CZ" dirty="0"/>
              <a:t>po více párech s linkovým kódem </a:t>
            </a:r>
            <a:r>
              <a:rPr lang="cs-CZ" dirty="0" smtClean="0"/>
              <a:t>2B1Q (první verze s HDB3).</a:t>
            </a:r>
            <a:endParaRPr lang="cs-CZ" dirty="0"/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dirty="0"/>
              <a:t>2 symetrické páry </a:t>
            </a:r>
            <a:r>
              <a:rPr lang="cs-CZ" dirty="0" smtClean="0"/>
              <a:t>s přenosovou rychlostí na pár </a:t>
            </a:r>
            <a:r>
              <a:rPr lang="cs-CZ" dirty="0"/>
              <a:t>1168 </a:t>
            </a:r>
            <a:r>
              <a:rPr lang="cs-CZ" dirty="0" smtClean="0"/>
              <a:t>kbit/s.</a:t>
            </a:r>
            <a:endParaRPr lang="cs-CZ" dirty="0"/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dirty="0"/>
              <a:t>3 symetrické páry  s </a:t>
            </a:r>
            <a:r>
              <a:rPr lang="cs-CZ" dirty="0" smtClean="0"/>
              <a:t>přenosovou </a:t>
            </a:r>
            <a:r>
              <a:rPr lang="cs-CZ" dirty="0"/>
              <a:t>rychlostí na </a:t>
            </a:r>
            <a:r>
              <a:rPr lang="cs-CZ" dirty="0" smtClean="0"/>
              <a:t>pár 784 kbit/s.</a:t>
            </a:r>
            <a:endParaRPr lang="cs-CZ" dirty="0"/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dirty="0" smtClean="0"/>
              <a:t>Dosah </a:t>
            </a:r>
            <a:r>
              <a:rPr lang="cs-CZ" dirty="0"/>
              <a:t>3 až 5 </a:t>
            </a:r>
            <a:r>
              <a:rPr lang="cs-CZ" dirty="0" smtClean="0"/>
              <a:t>km (dle počtu párů).</a:t>
            </a:r>
            <a:endParaRPr lang="cs-CZ" dirty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 smtClean="0">
              <a:solidFill>
                <a:srgbClr val="3C3C8C"/>
              </a:solidFill>
            </a:endParaRP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Moderní účastnické přípojky xDSL</a:t>
            </a:r>
            <a:endParaRPr lang="cs-CZ" dirty="0"/>
          </a:p>
        </p:txBody>
      </p:sp>
      <p:pic>
        <p:nvPicPr>
          <p:cNvPr id="7" name="Picture 5" descr="hdsl_maly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00" y="4523872"/>
            <a:ext cx="3825875" cy="2073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Obdélník 7"/>
          <p:cNvSpPr/>
          <p:nvPr/>
        </p:nvSpPr>
        <p:spPr>
          <a:xfrm>
            <a:off x="6432242" y="5325932"/>
            <a:ext cx="271175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1600" dirty="0" smtClean="0"/>
              <a:t>HDSL modem Alcatel A1512 PL-2</a:t>
            </a:r>
            <a:endParaRPr lang="cs-CZ" sz="1600" dirty="0"/>
          </a:p>
        </p:txBody>
      </p:sp>
    </p:spTree>
    <p:extLst>
      <p:ext uri="{BB962C8B-B14F-4D97-AF65-F5344CB8AC3E}">
        <p14:creationId xmlns:p14="http://schemas.microsoft.com/office/powerpoint/2010/main" val="3025565079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18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44268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Přípojka SHDSL – </a:t>
            </a:r>
            <a:r>
              <a:rPr lang="en-US" sz="2000" b="1" dirty="0">
                <a:solidFill>
                  <a:srgbClr val="C00000"/>
                </a:solidFill>
              </a:rPr>
              <a:t>Single pair High speed Digital Subscriber Line</a:t>
            </a:r>
            <a:endParaRPr lang="cs-CZ" sz="2000" b="1" dirty="0">
              <a:solidFill>
                <a:srgbClr val="C00000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Digitální účastnická přípojka se symetrickými přenosovými rychlostmi.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Koncepčně je nástupcem HDSL (standardizována v roce 2001).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Je koncipována i s ohledem na přenosové parametry SDH.</a:t>
            </a:r>
            <a:endParaRPr lang="cs-CZ" sz="2000" dirty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Přenosové parametry SHDSL: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/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Primárně </a:t>
            </a:r>
            <a:r>
              <a:rPr lang="cs-CZ" sz="2000" dirty="0"/>
              <a:t>využívá jeden </a:t>
            </a:r>
            <a:r>
              <a:rPr lang="cs-CZ" sz="2000" dirty="0" smtClean="0"/>
              <a:t>metalický symetrický pár.</a:t>
            </a:r>
            <a:endParaRPr lang="cs-CZ" sz="2000" dirty="0"/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Přenosovou rychlost je možné adaptivně nastavit dle skutečných podmínek přenosu v intervalu od </a:t>
            </a:r>
            <a:r>
              <a:rPr lang="cs-CZ" sz="2000" dirty="0"/>
              <a:t>192 kbit/s do 2312 </a:t>
            </a:r>
            <a:r>
              <a:rPr lang="cs-CZ" sz="2000" dirty="0" smtClean="0"/>
              <a:t>kbit/s.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Překlenutelná vzdálenosti </a:t>
            </a:r>
            <a:r>
              <a:rPr lang="cs-CZ" sz="2000" dirty="0"/>
              <a:t>do 3 </a:t>
            </a:r>
            <a:r>
              <a:rPr lang="cs-CZ" sz="2000" dirty="0" smtClean="0"/>
              <a:t>km.</a:t>
            </a:r>
            <a:endParaRPr lang="cs-CZ" sz="2000" dirty="0"/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/>
              <a:t>Přenos je </a:t>
            </a:r>
            <a:r>
              <a:rPr lang="cs-CZ" sz="2000" dirty="0" smtClean="0"/>
              <a:t>realizován v </a:t>
            </a:r>
            <a:r>
              <a:rPr lang="cs-CZ" sz="2000" dirty="0"/>
              <a:t>základním </a:t>
            </a:r>
            <a:r>
              <a:rPr lang="cs-CZ" sz="2000" dirty="0" smtClean="0"/>
              <a:t>pásmu (bez koexistující služby euroISND2 nebo analogové telefonie).</a:t>
            </a: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Moderní účastnické přípojky xDSL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163736540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19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40523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Přípojka SHDSL – </a:t>
            </a:r>
            <a:r>
              <a:rPr lang="en-US" sz="2000" b="1" dirty="0">
                <a:solidFill>
                  <a:srgbClr val="C00000"/>
                </a:solidFill>
              </a:rPr>
              <a:t>Single pair High speed Digital Subscriber Line</a:t>
            </a:r>
            <a:endParaRPr lang="cs-CZ" sz="2000" b="1" dirty="0">
              <a:solidFill>
                <a:srgbClr val="C00000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Přenosové parametry: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Obousměrný datový přenos s </a:t>
            </a:r>
            <a:r>
              <a:rPr lang="cs-CZ" sz="2000" dirty="0"/>
              <a:t>potlačením </a:t>
            </a:r>
            <a:r>
              <a:rPr lang="cs-CZ" sz="2000" dirty="0" smtClean="0"/>
              <a:t>ozvěn (EC).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Použita 16 stavová modulace PAM.</a:t>
            </a:r>
            <a:endParaRPr lang="cs-CZ" sz="2000" dirty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U přípojky SHDSL je možné realizovat datový přenos s využitím dvou paralelních vedení. Jedna se o tzv. inverzní multiplexing. Možnost </a:t>
            </a:r>
            <a:r>
              <a:rPr lang="cs-CZ" sz="2000" dirty="0"/>
              <a:t>využití dvou párů </a:t>
            </a:r>
            <a:r>
              <a:rPr lang="cs-CZ" sz="2000" dirty="0" smtClean="0"/>
              <a:t>(obecně více párů) dovoluje navýšit přenosovou rychlost, </a:t>
            </a:r>
            <a:r>
              <a:rPr lang="cs-CZ" sz="2000" dirty="0"/>
              <a:t>nebo </a:t>
            </a:r>
            <a:r>
              <a:rPr lang="cs-CZ" sz="2000" dirty="0" smtClean="0"/>
              <a:t>při zachování stejné hodnoty přenosové rychlosti zvýšit dosah.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Koncepce SHDSL počítá s možností přenášet virtuální kontejner VC-12 hierarchie SDH, který vyžaduje přenosovou rychlost 2240 kbit/s. SHDSL je také schopna pracovat synchronně s taktem sítě SDH. </a:t>
            </a:r>
            <a:endParaRPr lang="cs-CZ" sz="2000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Moderní účastnické přípojky xDSL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380375374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2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4806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Služby analogové telefonie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Základní službou poskytovanou koncovým účastníkům je služba přenosu analogového hovorového signálu – analogová telefonie.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>
              <a:solidFill>
                <a:srgbClr val="3C3C8C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S rozvojem společnosti však bylo nutné uspokojit  nové požadavky přenosu dat pro vzájemnou komunikaci počítačů (osobních počítačů).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>
              <a:solidFill>
                <a:srgbClr val="3C3C8C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>
                <a:solidFill>
                  <a:srgbClr val="3C3C8C"/>
                </a:solidFill>
              </a:rPr>
              <a:t>Původní metody </a:t>
            </a:r>
            <a:r>
              <a:rPr lang="cs-CZ" sz="2000" dirty="0" smtClean="0">
                <a:solidFill>
                  <a:srgbClr val="3C3C8C"/>
                </a:solidFill>
              </a:rPr>
              <a:t>pro přenos </a:t>
            </a:r>
            <a:r>
              <a:rPr lang="cs-CZ" sz="2000" dirty="0">
                <a:solidFill>
                  <a:srgbClr val="3C3C8C"/>
                </a:solidFill>
              </a:rPr>
              <a:t>dat </a:t>
            </a:r>
            <a:r>
              <a:rPr lang="cs-CZ" sz="2000" dirty="0" smtClean="0">
                <a:solidFill>
                  <a:srgbClr val="3C3C8C"/>
                </a:solidFill>
              </a:rPr>
              <a:t>využívaly telefonní </a:t>
            </a:r>
            <a:r>
              <a:rPr lang="cs-CZ" sz="2000" dirty="0">
                <a:solidFill>
                  <a:srgbClr val="3C3C8C"/>
                </a:solidFill>
              </a:rPr>
              <a:t>kanál </a:t>
            </a:r>
            <a:r>
              <a:rPr lang="cs-CZ" sz="2000" dirty="0" smtClean="0">
                <a:solidFill>
                  <a:srgbClr val="3C3C8C"/>
                </a:solidFill>
              </a:rPr>
              <a:t>v kmitočtovém pásmu 300 </a:t>
            </a:r>
            <a:r>
              <a:rPr lang="cs-CZ" sz="2000" dirty="0">
                <a:solidFill>
                  <a:srgbClr val="3C3C8C"/>
                </a:solidFill>
              </a:rPr>
              <a:t>Hz až 3400 Hz.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>
              <a:solidFill>
                <a:srgbClr val="3C3C8C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Pro přenos dat se postupně využívaly různé generace modemů (modulátor/demodulátor) – až po modemy dle standardu V.90/V.92 </a:t>
            </a:r>
            <a:r>
              <a:rPr lang="cs-CZ" sz="2000" dirty="0">
                <a:solidFill>
                  <a:srgbClr val="3C3C8C"/>
                </a:solidFill>
              </a:rPr>
              <a:t>s rychlostmi </a:t>
            </a:r>
            <a:r>
              <a:rPr lang="cs-CZ" sz="2000" dirty="0" smtClean="0">
                <a:solidFill>
                  <a:srgbClr val="3C3C8C"/>
                </a:solidFill>
              </a:rPr>
              <a:t>ve směru k účastníkovi 56 </a:t>
            </a:r>
            <a:r>
              <a:rPr lang="cs-CZ" sz="2000" dirty="0">
                <a:solidFill>
                  <a:srgbClr val="3C3C8C"/>
                </a:solidFill>
              </a:rPr>
              <a:t>kbit/s</a:t>
            </a:r>
            <a:r>
              <a:rPr lang="cs-CZ" sz="2000" dirty="0" smtClean="0">
                <a:solidFill>
                  <a:srgbClr val="3C3C8C"/>
                </a:solidFill>
              </a:rPr>
              <a:t>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>
              <a:solidFill>
                <a:srgbClr val="3C3C8C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V současné době je poptávají koncový účastníci především </a:t>
            </a:r>
            <a:r>
              <a:rPr lang="cs-CZ" sz="2000" dirty="0" smtClean="0">
                <a:solidFill>
                  <a:srgbClr val="C00000"/>
                </a:solidFill>
              </a:rPr>
              <a:t>vysokorychlostní</a:t>
            </a:r>
            <a:r>
              <a:rPr lang="cs-CZ" sz="2000" dirty="0" smtClean="0">
                <a:solidFill>
                  <a:srgbClr val="3C3C8C"/>
                </a:solidFill>
              </a:rPr>
              <a:t> připojení do celosvětové Internet.</a:t>
            </a:r>
            <a:endParaRPr lang="cs-CZ" sz="800" dirty="0" smtClean="0">
              <a:solidFill>
                <a:srgbClr val="3C3C8C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>
              <a:solidFill>
                <a:srgbClr val="3C3C8C"/>
              </a:solidFill>
            </a:endParaRP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Moderní účastnické přípojky xDSL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835511059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20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41908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Možné využití přípojky SHDSL</a:t>
            </a:r>
            <a:endParaRPr lang="cs-CZ" sz="2000" b="1" dirty="0">
              <a:solidFill>
                <a:srgbClr val="C00000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Využití SHDSL pro realizaci pevného telekomunikačního okruhu.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Využití SHDSL v klasické koncepci přístupového systému k poskytovateli připojení.</a:t>
            </a:r>
            <a:endParaRPr lang="cs-CZ" sz="2000" dirty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 smtClean="0">
              <a:solidFill>
                <a:srgbClr val="3C3C8C"/>
              </a:solidFill>
            </a:endParaRP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Moderní účastnické přípojky xDSL</a:t>
            </a:r>
            <a:endParaRPr lang="cs-CZ" dirty="0"/>
          </a:p>
        </p:txBody>
      </p:sp>
      <p:graphicFrame>
        <p:nvGraphicFramePr>
          <p:cNvPr id="8" name="Object 8"/>
          <p:cNvGraphicFramePr>
            <a:graphicFrameLocks noGrp="1" noChangeAspect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791229630"/>
              </p:ext>
            </p:extLst>
          </p:nvPr>
        </p:nvGraphicFramePr>
        <p:xfrm>
          <a:off x="1728788" y="4548188"/>
          <a:ext cx="6419850" cy="1555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28" name="Visio" r:id="rId6" imgW="5581785" imgH="1352460" progId="Visio.Drawing.11">
                  <p:embed/>
                </p:oleObj>
              </mc:Choice>
              <mc:Fallback>
                <p:oleObj name="Visio" r:id="rId6" imgW="5581785" imgH="1352460" progId="Visio.Drawing.11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28788" y="4548188"/>
                        <a:ext cx="6419850" cy="15557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67068465"/>
              </p:ext>
            </p:extLst>
          </p:nvPr>
        </p:nvGraphicFramePr>
        <p:xfrm>
          <a:off x="1079500" y="2366749"/>
          <a:ext cx="7321573" cy="153225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29" name="Visio" r:id="rId9" imgW="6153285" imgH="1247865" progId="Visio.Drawing.11">
                  <p:embed/>
                </p:oleObj>
              </mc:Choice>
              <mc:Fallback>
                <p:oleObj name="Visio" r:id="rId9" imgW="6153285" imgH="1247865" progId="Visio.Drawing.11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79500" y="2366749"/>
                        <a:ext cx="7321573" cy="1532259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654427557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21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5437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Druhá generace přípojky </a:t>
            </a:r>
            <a:r>
              <a:rPr lang="cs-CZ" sz="2000" b="1" dirty="0" err="1" smtClean="0">
                <a:solidFill>
                  <a:srgbClr val="C00000"/>
                </a:solidFill>
              </a:rPr>
              <a:t>SHDSL.bis</a:t>
            </a:r>
            <a:endParaRPr lang="cs-CZ" sz="2000" b="1" dirty="0">
              <a:solidFill>
                <a:srgbClr val="C00000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Standardizována </a:t>
            </a:r>
            <a:r>
              <a:rPr lang="cs-CZ" sz="2000" dirty="0"/>
              <a:t>v roce </a:t>
            </a:r>
            <a:r>
              <a:rPr lang="cs-CZ" sz="2000" dirty="0" smtClean="0"/>
              <a:t>2005.</a:t>
            </a:r>
            <a:endParaRPr lang="cs-CZ" sz="2000" dirty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Vylepšení oproti první generaci SHDSL:</a:t>
            </a:r>
            <a:endParaRPr lang="cs-CZ" sz="2000" dirty="0"/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dirty="0" smtClean="0"/>
              <a:t>Paralelní </a:t>
            </a:r>
            <a:r>
              <a:rPr lang="cs-CZ" dirty="0"/>
              <a:t>datové přenosy – větší počet vedení (až 4 </a:t>
            </a:r>
            <a:r>
              <a:rPr lang="cs-CZ" dirty="0" smtClean="0"/>
              <a:t>symetrické </a:t>
            </a:r>
            <a:r>
              <a:rPr lang="cs-CZ" dirty="0"/>
              <a:t>páry</a:t>
            </a:r>
            <a:r>
              <a:rPr lang="cs-CZ" dirty="0" smtClean="0"/>
              <a:t>).</a:t>
            </a:r>
            <a:endParaRPr lang="cs-CZ" dirty="0"/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dirty="0" smtClean="0"/>
              <a:t>Vyšší přenosová rychlost – vyšší počet </a:t>
            </a:r>
            <a:r>
              <a:rPr lang="cs-CZ" dirty="0"/>
              <a:t>stavů </a:t>
            </a:r>
            <a:r>
              <a:rPr lang="cs-CZ" dirty="0" smtClean="0"/>
              <a:t>modulace a nové modulační schéma:</a:t>
            </a:r>
            <a:endParaRPr lang="cs-CZ" dirty="0"/>
          </a:p>
          <a:p>
            <a:pPr marL="1200150" lvl="3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dirty="0"/>
              <a:t>P</a:t>
            </a:r>
            <a:r>
              <a:rPr lang="cs-CZ" dirty="0" smtClean="0"/>
              <a:t>ro modulaci PAM o 16 stavech rychlost až </a:t>
            </a:r>
            <a:r>
              <a:rPr lang="cs-CZ" dirty="0"/>
              <a:t>3 848 </a:t>
            </a:r>
            <a:r>
              <a:rPr lang="cs-CZ" dirty="0" smtClean="0"/>
              <a:t>kbit/s.</a:t>
            </a:r>
            <a:endParaRPr lang="cs-CZ" dirty="0"/>
          </a:p>
          <a:p>
            <a:pPr marL="1200150" lvl="3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dirty="0"/>
              <a:t>P</a:t>
            </a:r>
            <a:r>
              <a:rPr lang="cs-CZ" dirty="0" smtClean="0"/>
              <a:t>ro </a:t>
            </a:r>
            <a:r>
              <a:rPr lang="cs-CZ" dirty="0"/>
              <a:t>modulaci PAM o </a:t>
            </a:r>
            <a:r>
              <a:rPr lang="cs-CZ" dirty="0" smtClean="0"/>
              <a:t>32 stavech rychlost </a:t>
            </a:r>
            <a:r>
              <a:rPr lang="cs-CZ" dirty="0"/>
              <a:t>až 5 696 </a:t>
            </a:r>
            <a:r>
              <a:rPr lang="cs-CZ" dirty="0" smtClean="0"/>
              <a:t>kbit/s.</a:t>
            </a:r>
            <a:endParaRPr lang="cs-CZ" dirty="0"/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dirty="0" smtClean="0"/>
              <a:t>Více </a:t>
            </a:r>
            <a:r>
              <a:rPr lang="cs-CZ" dirty="0"/>
              <a:t>vzájemně nezávislých </a:t>
            </a:r>
            <a:r>
              <a:rPr lang="cs-CZ" dirty="0" smtClean="0"/>
              <a:t>virtuálních spojení nad společnou fyzickou vrstvou.</a:t>
            </a:r>
            <a:endParaRPr lang="cs-CZ" dirty="0"/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dirty="0" smtClean="0"/>
              <a:t>Dynamické </a:t>
            </a:r>
            <a:r>
              <a:rPr lang="cs-CZ" dirty="0"/>
              <a:t>změny </a:t>
            </a:r>
            <a:r>
              <a:rPr lang="cs-CZ" dirty="0" smtClean="0"/>
              <a:t>přenosové rychlosti </a:t>
            </a:r>
            <a:r>
              <a:rPr lang="cs-CZ" dirty="0"/>
              <a:t>mezi jednotlivými typy </a:t>
            </a:r>
            <a:r>
              <a:rPr lang="cs-CZ" dirty="0" smtClean="0"/>
              <a:t>virtuálních spojení nad fyzickou vrstvou.</a:t>
            </a:r>
            <a:endParaRPr lang="cs-CZ" dirty="0"/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dirty="0" smtClean="0"/>
              <a:t>Nové úsporné režimy – snížení úrovně vysílaného výkonu, šetřeni elektrické energie. </a:t>
            </a:r>
            <a:endParaRPr lang="cs-CZ" dirty="0"/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dirty="0" smtClean="0"/>
              <a:t>Nové procesy pro rychlé znovuobnovení spojení při jeho ztrátě.</a:t>
            </a:r>
            <a:endParaRPr lang="cs-CZ" dirty="0"/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dirty="0" smtClean="0"/>
              <a:t>Nové efektivnější postupy </a:t>
            </a:r>
            <a:r>
              <a:rPr lang="cs-CZ" dirty="0"/>
              <a:t>pro zapouzdření </a:t>
            </a:r>
            <a:r>
              <a:rPr lang="cs-CZ" dirty="0" smtClean="0"/>
              <a:t>přenášených uživatelských dat.</a:t>
            </a:r>
            <a:endParaRPr lang="cs-CZ" dirty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 smtClean="0">
              <a:solidFill>
                <a:srgbClr val="3C3C8C"/>
              </a:solidFill>
            </a:endParaRP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Moderní účastnické přípojky xDSL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492419033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22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35189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>
                <a:solidFill>
                  <a:srgbClr val="C00000"/>
                </a:solidFill>
              </a:rPr>
              <a:t>Druhá generace přípojky </a:t>
            </a:r>
            <a:r>
              <a:rPr lang="cs-CZ" sz="2000" b="1" dirty="0" err="1">
                <a:solidFill>
                  <a:srgbClr val="C00000"/>
                </a:solidFill>
              </a:rPr>
              <a:t>SHDSL.bis</a:t>
            </a:r>
            <a:endParaRPr lang="cs-CZ" sz="2000" b="1" dirty="0">
              <a:solidFill>
                <a:srgbClr val="C00000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Každý </a:t>
            </a:r>
            <a:r>
              <a:rPr lang="cs-CZ" sz="2000" dirty="0"/>
              <a:t>z uvedených způsobů zvýšení </a:t>
            </a:r>
            <a:r>
              <a:rPr lang="cs-CZ" sz="2000" dirty="0" smtClean="0"/>
              <a:t>přenosové rychlosti má </a:t>
            </a:r>
            <a:r>
              <a:rPr lang="cs-CZ" sz="2000" dirty="0"/>
              <a:t>však i svá negativa. Při rozšiřování šířky frekvenčního pásma vzrůstá i měrný útlum na vyšších frekvencích a tedy výhody rozšíření jsou využitelné pouze pro kratší délky metalického vedení. Navíc rozšíření šířky frekvenčního pásma může způsobit problémy se spektrální </a:t>
            </a:r>
            <a:r>
              <a:rPr lang="cs-CZ" sz="2000" dirty="0" smtClean="0"/>
              <a:t>kompatibilitou </a:t>
            </a:r>
            <a:r>
              <a:rPr lang="cs-CZ" sz="2000" dirty="0"/>
              <a:t>v metalické přístupové síti. Použití většího počtu stavů modulace vyžaduje vyšší poměr signálu k šumu pro zachování požadované chybovosti přenosu</a:t>
            </a:r>
            <a:r>
              <a:rPr lang="cs-CZ" sz="2000" dirty="0" smtClean="0"/>
              <a:t>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Možné využití druhé generace </a:t>
            </a:r>
            <a:r>
              <a:rPr lang="cs-CZ" sz="2000" dirty="0" err="1" smtClean="0"/>
              <a:t>SHDSL.bis</a:t>
            </a:r>
            <a:r>
              <a:rPr lang="cs-CZ" sz="2000" dirty="0" smtClean="0"/>
              <a:t> s paralelním přenosem přes 4 metalická vedení (tzv. inverzní multiplexing).</a:t>
            </a:r>
            <a:endParaRPr lang="cs-CZ" sz="2000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Moderní účastnické přípojky xDSL</a:t>
            </a:r>
            <a:endParaRPr lang="cs-CZ" dirty="0"/>
          </a:p>
        </p:txBody>
      </p:sp>
      <p:graphicFrame>
        <p:nvGraphicFramePr>
          <p:cNvPr id="7" name="Object 6"/>
          <p:cNvGraphicFramePr>
            <a:graphicFrameLocks noGrp="1" noChangeAspect="1"/>
          </p:cNvGraphicFramePr>
          <p:nvPr>
            <p:ph sz="half" idx="4294967295"/>
            <p:extLst>
              <p:ext uri="{D42A27DB-BD31-4B8C-83A1-F6EECF244321}">
                <p14:modId xmlns:p14="http://schemas.microsoft.com/office/powerpoint/2010/main" val="3280480852"/>
              </p:ext>
            </p:extLst>
          </p:nvPr>
        </p:nvGraphicFramePr>
        <p:xfrm>
          <a:off x="1651000" y="4870450"/>
          <a:ext cx="5876925" cy="14239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16" name="Visio" r:id="rId6" imgW="5581785" imgH="1352460" progId="Visio.Drawing.11">
                  <p:embed/>
                </p:oleObj>
              </mc:Choice>
              <mc:Fallback>
                <p:oleObj name="Visio" r:id="rId6" imgW="5581785" imgH="1352460" progId="Visio.Drawing.11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51000" y="4870450"/>
                        <a:ext cx="5876925" cy="14239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203760822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23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Přípojka ADSL – </a:t>
            </a:r>
            <a:r>
              <a:rPr lang="cs-CZ" sz="2000" b="1" dirty="0" err="1">
                <a:solidFill>
                  <a:srgbClr val="C00000"/>
                </a:solidFill>
              </a:rPr>
              <a:t>Asymmetric</a:t>
            </a:r>
            <a:r>
              <a:rPr lang="cs-CZ" sz="2000" b="1" dirty="0">
                <a:solidFill>
                  <a:srgbClr val="C00000"/>
                </a:solidFill>
              </a:rPr>
              <a:t> Digital </a:t>
            </a:r>
            <a:r>
              <a:rPr lang="cs-CZ" sz="2000" b="1" dirty="0" err="1">
                <a:solidFill>
                  <a:srgbClr val="C00000"/>
                </a:solidFill>
              </a:rPr>
              <a:t>Subscriber</a:t>
            </a:r>
            <a:r>
              <a:rPr lang="cs-CZ" sz="2000" b="1" dirty="0">
                <a:solidFill>
                  <a:srgbClr val="C00000"/>
                </a:solidFill>
              </a:rPr>
              <a:t> </a:t>
            </a:r>
            <a:r>
              <a:rPr lang="cs-CZ" sz="2000" b="1" dirty="0" smtClean="0">
                <a:solidFill>
                  <a:srgbClr val="C00000"/>
                </a:solidFill>
              </a:rPr>
              <a:t>Line</a:t>
            </a:r>
            <a:endParaRPr lang="cs-CZ" sz="2000" b="1" dirty="0">
              <a:solidFill>
                <a:srgbClr val="C00000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Zkratkou ADSL se označuje první generace přípojky.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C00000"/>
                </a:solidFill>
              </a:rPr>
              <a:t>Přenosové rychlosti jsou asymetrické </a:t>
            </a:r>
            <a:r>
              <a:rPr lang="cs-CZ" sz="2000" dirty="0" smtClean="0"/>
              <a:t>s tím, že rychlost v sestupném směru od poskytovatele k účastníkovi (downstream, </a:t>
            </a:r>
            <a:r>
              <a:rPr lang="cs-CZ" sz="2000" dirty="0" err="1" smtClean="0"/>
              <a:t>downlink</a:t>
            </a:r>
            <a:r>
              <a:rPr lang="cs-CZ" sz="2000" dirty="0" smtClean="0"/>
              <a:t>) je vyšší než ve vzestupném směru od účastníka k poskytovateli (upstream, </a:t>
            </a:r>
            <a:r>
              <a:rPr lang="cs-CZ" sz="2000" dirty="0" err="1" smtClean="0"/>
              <a:t>uplink</a:t>
            </a:r>
            <a:r>
              <a:rPr lang="cs-CZ" sz="2000" dirty="0" smtClean="0"/>
              <a:t>).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Maximální přenosové rychlosti: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směr downstream </a:t>
            </a:r>
            <a:r>
              <a:rPr lang="cs-CZ" sz="2000" dirty="0"/>
              <a:t>až 8 Mbit/s</a:t>
            </a:r>
            <a:r>
              <a:rPr lang="cs-CZ" sz="2000" dirty="0" smtClean="0"/>
              <a:t>,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směr </a:t>
            </a:r>
            <a:r>
              <a:rPr lang="cs-CZ" sz="2000" dirty="0"/>
              <a:t>upstream až 1 </a:t>
            </a:r>
            <a:r>
              <a:rPr lang="cs-CZ" sz="2000" dirty="0" smtClean="0"/>
              <a:t>Mbit/s.</a:t>
            </a:r>
            <a:endParaRPr lang="cs-CZ" sz="2000" dirty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C00000"/>
                </a:solidFill>
              </a:rPr>
              <a:t>Skutečně používaná přenosová rychlost </a:t>
            </a:r>
            <a:r>
              <a:rPr lang="cs-CZ" sz="2000" dirty="0" smtClean="0"/>
              <a:t>však závisí </a:t>
            </a:r>
            <a:r>
              <a:rPr lang="cs-CZ" sz="2000" dirty="0" smtClean="0">
                <a:solidFill>
                  <a:srgbClr val="C00000"/>
                </a:solidFill>
              </a:rPr>
              <a:t>na konkrétních parametrech vedení</a:t>
            </a:r>
            <a:r>
              <a:rPr lang="cs-CZ" sz="2000" dirty="0" smtClean="0"/>
              <a:t> a </a:t>
            </a:r>
            <a:r>
              <a:rPr lang="cs-CZ" sz="2000" dirty="0" smtClean="0">
                <a:solidFill>
                  <a:srgbClr val="C00000"/>
                </a:solidFill>
              </a:rPr>
              <a:t>podmínkách rušení</a:t>
            </a:r>
            <a:r>
              <a:rPr lang="cs-CZ" sz="2000" dirty="0" smtClean="0"/>
              <a:t>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Použití přípojky ADSL – s ohledem na asymetrii přenosových rychlostí je přípojka předurčena pro privátní účastníky.</a:t>
            </a: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Moderní účastnické přípojky xDSL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341553650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24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47807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Přípojka ADSL – </a:t>
            </a:r>
            <a:r>
              <a:rPr lang="cs-CZ" sz="2000" b="1" dirty="0" err="1">
                <a:solidFill>
                  <a:srgbClr val="C00000"/>
                </a:solidFill>
              </a:rPr>
              <a:t>Asymmetric</a:t>
            </a:r>
            <a:r>
              <a:rPr lang="cs-CZ" sz="2000" b="1" dirty="0">
                <a:solidFill>
                  <a:srgbClr val="C00000"/>
                </a:solidFill>
              </a:rPr>
              <a:t> Digital </a:t>
            </a:r>
            <a:r>
              <a:rPr lang="cs-CZ" sz="2000" b="1" dirty="0" err="1">
                <a:solidFill>
                  <a:srgbClr val="C00000"/>
                </a:solidFill>
              </a:rPr>
              <a:t>Subscriber</a:t>
            </a:r>
            <a:r>
              <a:rPr lang="cs-CZ" sz="2000" b="1" dirty="0">
                <a:solidFill>
                  <a:srgbClr val="C00000"/>
                </a:solidFill>
              </a:rPr>
              <a:t> </a:t>
            </a:r>
            <a:r>
              <a:rPr lang="cs-CZ" sz="2000" b="1" dirty="0" smtClean="0">
                <a:solidFill>
                  <a:srgbClr val="C00000"/>
                </a:solidFill>
              </a:rPr>
              <a:t>Line</a:t>
            </a:r>
            <a:endParaRPr lang="cs-CZ" sz="2000" b="1" dirty="0">
              <a:solidFill>
                <a:srgbClr val="C00000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Přenos dat přípojkou ADSL:</a:t>
            </a:r>
            <a:endParaRPr lang="cs-CZ" sz="2000" dirty="0"/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Realizuje se </a:t>
            </a:r>
            <a:r>
              <a:rPr lang="cs-CZ" sz="2000" dirty="0" smtClean="0">
                <a:solidFill>
                  <a:srgbClr val="C00000"/>
                </a:solidFill>
              </a:rPr>
              <a:t>v </a:t>
            </a:r>
            <a:r>
              <a:rPr lang="cs-CZ" sz="2000" dirty="0">
                <a:solidFill>
                  <a:srgbClr val="C00000"/>
                </a:solidFill>
              </a:rPr>
              <a:t>přeloženém </a:t>
            </a:r>
            <a:r>
              <a:rPr lang="cs-CZ" sz="2000" dirty="0" smtClean="0">
                <a:solidFill>
                  <a:srgbClr val="C00000"/>
                </a:solidFill>
              </a:rPr>
              <a:t>pásmu</a:t>
            </a:r>
            <a:r>
              <a:rPr lang="cs-CZ" sz="2000" dirty="0" smtClean="0"/>
              <a:t>.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/>
              <a:t>Možnost koexistence s původní službou – dvě varianty ADSL:</a:t>
            </a:r>
          </a:p>
          <a:p>
            <a:pPr marL="1200150" lvl="3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dirty="0">
                <a:solidFill>
                  <a:srgbClr val="C00000"/>
                </a:solidFill>
              </a:rPr>
              <a:t>ADSL </a:t>
            </a:r>
            <a:r>
              <a:rPr lang="cs-CZ" dirty="0" err="1">
                <a:solidFill>
                  <a:srgbClr val="C00000"/>
                </a:solidFill>
              </a:rPr>
              <a:t>over</a:t>
            </a:r>
            <a:r>
              <a:rPr lang="cs-CZ" dirty="0">
                <a:solidFill>
                  <a:srgbClr val="C00000"/>
                </a:solidFill>
              </a:rPr>
              <a:t> POTS</a:t>
            </a:r>
            <a:r>
              <a:rPr lang="cs-CZ" dirty="0"/>
              <a:t>, ITU-T G.992.1 </a:t>
            </a:r>
            <a:r>
              <a:rPr lang="cs-CZ" dirty="0" err="1">
                <a:solidFill>
                  <a:srgbClr val="C00000"/>
                </a:solidFill>
              </a:rPr>
              <a:t>Annex</a:t>
            </a:r>
            <a:r>
              <a:rPr lang="cs-CZ" dirty="0">
                <a:solidFill>
                  <a:srgbClr val="C00000"/>
                </a:solidFill>
              </a:rPr>
              <a:t> A</a:t>
            </a:r>
            <a:r>
              <a:rPr lang="cs-CZ" dirty="0"/>
              <a:t>, </a:t>
            </a:r>
            <a:r>
              <a:rPr lang="cs-CZ" dirty="0" smtClean="0"/>
              <a:t>upstream od </a:t>
            </a:r>
            <a:r>
              <a:rPr lang="cs-CZ" dirty="0"/>
              <a:t>25 kHz do </a:t>
            </a:r>
            <a:r>
              <a:rPr lang="cs-CZ" dirty="0" smtClean="0"/>
              <a:t>138 kHz, downstream od 138 kHz do 1,104 </a:t>
            </a:r>
            <a:r>
              <a:rPr lang="cs-CZ" dirty="0"/>
              <a:t>MHz.</a:t>
            </a:r>
          </a:p>
          <a:p>
            <a:pPr marL="1200150" lvl="3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dirty="0">
                <a:solidFill>
                  <a:srgbClr val="C00000"/>
                </a:solidFill>
              </a:rPr>
              <a:t>ADSL </a:t>
            </a:r>
            <a:r>
              <a:rPr lang="cs-CZ" dirty="0" err="1">
                <a:solidFill>
                  <a:srgbClr val="C00000"/>
                </a:solidFill>
              </a:rPr>
              <a:t>over</a:t>
            </a:r>
            <a:r>
              <a:rPr lang="cs-CZ" dirty="0">
                <a:solidFill>
                  <a:srgbClr val="C00000"/>
                </a:solidFill>
              </a:rPr>
              <a:t> ISDN</a:t>
            </a:r>
            <a:r>
              <a:rPr lang="cs-CZ" dirty="0"/>
              <a:t>, ITU-T G.992.1 </a:t>
            </a:r>
            <a:r>
              <a:rPr lang="cs-CZ" dirty="0" err="1">
                <a:solidFill>
                  <a:srgbClr val="C00000"/>
                </a:solidFill>
              </a:rPr>
              <a:t>Annex</a:t>
            </a:r>
            <a:r>
              <a:rPr lang="cs-CZ" dirty="0">
                <a:solidFill>
                  <a:srgbClr val="C00000"/>
                </a:solidFill>
              </a:rPr>
              <a:t> B</a:t>
            </a:r>
            <a:r>
              <a:rPr lang="cs-CZ" dirty="0"/>
              <a:t>, </a:t>
            </a:r>
            <a:r>
              <a:rPr lang="cs-CZ" dirty="0" smtClean="0"/>
              <a:t>upstream od </a:t>
            </a:r>
            <a:r>
              <a:rPr lang="cs-CZ" dirty="0"/>
              <a:t>138 kHz do </a:t>
            </a:r>
            <a:r>
              <a:rPr lang="cs-CZ" dirty="0" smtClean="0"/>
              <a:t>276 kHz, downstream od 276 kHz do 1,104 </a:t>
            </a:r>
            <a:r>
              <a:rPr lang="cs-CZ" dirty="0"/>
              <a:t>MHz</a:t>
            </a:r>
            <a:r>
              <a:rPr lang="cs-CZ" dirty="0" smtClean="0"/>
              <a:t>.</a:t>
            </a:r>
            <a:endParaRPr lang="cs-CZ" sz="800" dirty="0" smtClean="0"/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Modulace </a:t>
            </a:r>
            <a:r>
              <a:rPr lang="cs-CZ" sz="2000" dirty="0">
                <a:solidFill>
                  <a:srgbClr val="C00000"/>
                </a:solidFill>
              </a:rPr>
              <a:t>diskrétní </a:t>
            </a:r>
            <a:r>
              <a:rPr lang="cs-CZ" sz="2000" dirty="0" err="1">
                <a:solidFill>
                  <a:srgbClr val="C00000"/>
                </a:solidFill>
              </a:rPr>
              <a:t>multitónová</a:t>
            </a:r>
            <a:r>
              <a:rPr lang="cs-CZ" sz="2000" dirty="0">
                <a:solidFill>
                  <a:srgbClr val="C00000"/>
                </a:solidFill>
              </a:rPr>
              <a:t> </a:t>
            </a:r>
            <a:r>
              <a:rPr lang="cs-CZ" sz="2000" dirty="0" smtClean="0"/>
              <a:t>(DMT, </a:t>
            </a:r>
            <a:r>
              <a:rPr lang="cs-CZ" sz="2000" dirty="0" err="1" smtClean="0"/>
              <a:t>Discrete</a:t>
            </a:r>
            <a:r>
              <a:rPr lang="cs-CZ" sz="2000" dirty="0" smtClean="0"/>
              <a:t> </a:t>
            </a:r>
            <a:r>
              <a:rPr lang="cs-CZ" sz="2000" dirty="0" err="1" smtClean="0"/>
              <a:t>Multi</a:t>
            </a:r>
            <a:r>
              <a:rPr lang="cs-CZ" sz="2000" dirty="0" smtClean="0"/>
              <a:t>-Tone) – využívá se 256 </a:t>
            </a:r>
            <a:r>
              <a:rPr lang="cs-CZ" sz="2000" dirty="0" err="1"/>
              <a:t>subkanálů</a:t>
            </a:r>
            <a:r>
              <a:rPr lang="cs-CZ" sz="2000" dirty="0"/>
              <a:t> </a:t>
            </a:r>
            <a:r>
              <a:rPr lang="cs-CZ" sz="2000" dirty="0" smtClean="0"/>
              <a:t>s šířkou 4,3125 </a:t>
            </a:r>
            <a:r>
              <a:rPr lang="cs-CZ" sz="2000" dirty="0"/>
              <a:t>kHz </a:t>
            </a:r>
            <a:r>
              <a:rPr lang="cs-CZ" sz="2000" dirty="0" smtClean="0"/>
              <a:t>a s </a:t>
            </a:r>
            <a:r>
              <a:rPr lang="cs-CZ" sz="2000" dirty="0"/>
              <a:t>modulací </a:t>
            </a:r>
            <a:r>
              <a:rPr lang="cs-CZ" sz="2000" dirty="0" smtClean="0"/>
              <a:t>QAM.</a:t>
            </a:r>
            <a:endParaRPr lang="cs-CZ" sz="2000" dirty="0"/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Obousměrný datový přenos se vytváří pomocí </a:t>
            </a:r>
            <a:r>
              <a:rPr lang="cs-CZ" sz="2000" dirty="0">
                <a:solidFill>
                  <a:srgbClr val="C00000"/>
                </a:solidFill>
              </a:rPr>
              <a:t>kmitočtového dělení </a:t>
            </a:r>
            <a:r>
              <a:rPr lang="cs-CZ" sz="2000" dirty="0"/>
              <a:t>(FDM) nebo </a:t>
            </a:r>
            <a:r>
              <a:rPr lang="cs-CZ" sz="2000" dirty="0">
                <a:solidFill>
                  <a:srgbClr val="C00000"/>
                </a:solidFill>
              </a:rPr>
              <a:t>potlačením ozvěn </a:t>
            </a:r>
            <a:r>
              <a:rPr lang="cs-CZ" sz="2000" dirty="0"/>
              <a:t>(EC</a:t>
            </a:r>
            <a:r>
              <a:rPr lang="cs-CZ" sz="2000" dirty="0" smtClean="0"/>
              <a:t>).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Kmitočtová pásma koexistující služby a služby ADSL se oddělují pasivním filtrem (</a:t>
            </a:r>
            <a:r>
              <a:rPr lang="cs-CZ" sz="2000" dirty="0" err="1" smtClean="0">
                <a:solidFill>
                  <a:srgbClr val="C00000"/>
                </a:solidFill>
              </a:rPr>
              <a:t>splitter</a:t>
            </a:r>
            <a:r>
              <a:rPr lang="cs-CZ" sz="2000" dirty="0" smtClean="0"/>
              <a:t>).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Moderní účastnické přípojky xDSL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76017773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6" descr="EC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68221" y="4357688"/>
            <a:ext cx="2795588" cy="2157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7" descr="FDM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2634" y="4357688"/>
            <a:ext cx="2795587" cy="2157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25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37189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Přípojka ADSL – </a:t>
            </a:r>
            <a:r>
              <a:rPr lang="cs-CZ" sz="2000" b="1" dirty="0" err="1">
                <a:solidFill>
                  <a:srgbClr val="C00000"/>
                </a:solidFill>
              </a:rPr>
              <a:t>Asymmetric</a:t>
            </a:r>
            <a:r>
              <a:rPr lang="cs-CZ" sz="2000" b="1" dirty="0">
                <a:solidFill>
                  <a:srgbClr val="C00000"/>
                </a:solidFill>
              </a:rPr>
              <a:t> Digital </a:t>
            </a:r>
            <a:r>
              <a:rPr lang="cs-CZ" sz="2000" b="1" dirty="0" err="1">
                <a:solidFill>
                  <a:srgbClr val="C00000"/>
                </a:solidFill>
              </a:rPr>
              <a:t>Subscriber</a:t>
            </a:r>
            <a:r>
              <a:rPr lang="cs-CZ" sz="2000" b="1" dirty="0">
                <a:solidFill>
                  <a:srgbClr val="C00000"/>
                </a:solidFill>
              </a:rPr>
              <a:t> Line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Pro </a:t>
            </a:r>
            <a:r>
              <a:rPr lang="cs-CZ" sz="2000" dirty="0"/>
              <a:t>přenos datových toků v obou směrech na jednom vedení se </a:t>
            </a:r>
            <a:r>
              <a:rPr lang="cs-CZ" sz="2000" dirty="0" smtClean="0"/>
              <a:t>používá jedna </a:t>
            </a:r>
            <a:r>
              <a:rPr lang="cs-CZ" sz="2000" dirty="0"/>
              <a:t>z těchto metod: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dirty="0" smtClean="0"/>
              <a:t>Metoda </a:t>
            </a:r>
            <a:r>
              <a:rPr lang="cs-CZ" dirty="0"/>
              <a:t>frekvenčního dělení </a:t>
            </a:r>
            <a:r>
              <a:rPr lang="cs-CZ" dirty="0" smtClean="0"/>
              <a:t>FDM (dělící kmitočet mezi pásmy je 276 kHz).</a:t>
            </a:r>
            <a:endParaRPr lang="cs-CZ" dirty="0"/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dirty="0" smtClean="0"/>
              <a:t>Metoda </a:t>
            </a:r>
            <a:r>
              <a:rPr lang="cs-CZ" dirty="0"/>
              <a:t>potlačení ozvěny </a:t>
            </a:r>
            <a:r>
              <a:rPr lang="cs-CZ" dirty="0" smtClean="0"/>
              <a:t>EC.</a:t>
            </a:r>
            <a:endParaRPr lang="cs-CZ" dirty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/>
              <a:t>Metoda </a:t>
            </a:r>
            <a:r>
              <a:rPr lang="cs-CZ" sz="2000" dirty="0" smtClean="0"/>
              <a:t>FDM </a:t>
            </a:r>
            <a:r>
              <a:rPr lang="cs-CZ" sz="2000" dirty="0"/>
              <a:t>sice disponuje užším sestupným pásmem, ale je výhodnější pro delší přípojky a více obsazené kabely z hlediska přeslechů. Díky frekvenčnímu dělení je redukován vliv přeslechu na blízkém konci (NEXT), a proto je většinou provozovateli preferována.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 smtClean="0">
              <a:solidFill>
                <a:srgbClr val="3C3C8C"/>
              </a:solidFill>
            </a:endParaRP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Moderní účastnické přípojky xDSL</a:t>
            </a:r>
            <a:endParaRPr lang="cs-CZ" dirty="0"/>
          </a:p>
        </p:txBody>
      </p:sp>
      <p:sp>
        <p:nvSpPr>
          <p:cNvPr id="9" name="Obdélník 8"/>
          <p:cNvSpPr/>
          <p:nvPr/>
        </p:nvSpPr>
        <p:spPr>
          <a:xfrm>
            <a:off x="626140" y="5018673"/>
            <a:ext cx="90672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smtClean="0"/>
              <a:t>FDM</a:t>
            </a:r>
            <a:endParaRPr lang="cs-CZ" sz="2000" dirty="0" smtClean="0"/>
          </a:p>
        </p:txBody>
      </p:sp>
      <p:sp>
        <p:nvSpPr>
          <p:cNvPr id="10" name="Obdélník 9"/>
          <p:cNvSpPr/>
          <p:nvPr/>
        </p:nvSpPr>
        <p:spPr>
          <a:xfrm>
            <a:off x="7260968" y="4968592"/>
            <a:ext cx="90672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smtClean="0"/>
              <a:t>EC</a:t>
            </a:r>
            <a:endParaRPr lang="cs-CZ" sz="2000" dirty="0" smtClean="0"/>
          </a:p>
        </p:txBody>
      </p:sp>
    </p:spTree>
    <p:extLst>
      <p:ext uri="{BB962C8B-B14F-4D97-AF65-F5344CB8AC3E}">
        <p14:creationId xmlns:p14="http://schemas.microsoft.com/office/powerpoint/2010/main" val="3854567168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26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43601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Přípojka ADSL – </a:t>
            </a:r>
            <a:r>
              <a:rPr lang="cs-CZ" sz="2000" b="1" dirty="0" err="1">
                <a:solidFill>
                  <a:srgbClr val="C00000"/>
                </a:solidFill>
              </a:rPr>
              <a:t>Asymmetric</a:t>
            </a:r>
            <a:r>
              <a:rPr lang="cs-CZ" sz="2000" b="1" dirty="0">
                <a:solidFill>
                  <a:srgbClr val="C00000"/>
                </a:solidFill>
              </a:rPr>
              <a:t> Digital </a:t>
            </a:r>
            <a:r>
              <a:rPr lang="cs-CZ" sz="2000" b="1" dirty="0" err="1">
                <a:solidFill>
                  <a:srgbClr val="C00000"/>
                </a:solidFill>
              </a:rPr>
              <a:t>Subscriber</a:t>
            </a:r>
            <a:r>
              <a:rPr lang="cs-CZ" sz="2000" b="1" dirty="0">
                <a:solidFill>
                  <a:srgbClr val="C00000"/>
                </a:solidFill>
              </a:rPr>
              <a:t> Line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Přenosové </a:t>
            </a:r>
            <a:r>
              <a:rPr lang="cs-CZ" sz="2000" dirty="0"/>
              <a:t>rychlosti </a:t>
            </a:r>
            <a:r>
              <a:rPr lang="cs-CZ" sz="2000" dirty="0" smtClean="0"/>
              <a:t>přípojky ADSL byly </a:t>
            </a:r>
            <a:r>
              <a:rPr lang="cs-CZ" sz="2000" dirty="0"/>
              <a:t>dimenzovány s ohledem na </a:t>
            </a:r>
            <a:r>
              <a:rPr lang="cs-CZ" sz="2000" dirty="0">
                <a:solidFill>
                  <a:srgbClr val="C00000"/>
                </a:solidFill>
              </a:rPr>
              <a:t>původně plánovanou strategickou službu</a:t>
            </a:r>
            <a:r>
              <a:rPr lang="cs-CZ" sz="2000" dirty="0"/>
              <a:t>, kterou mělo být </a:t>
            </a:r>
            <a:r>
              <a:rPr lang="cs-CZ" sz="2000" dirty="0">
                <a:solidFill>
                  <a:srgbClr val="C00000"/>
                </a:solidFill>
              </a:rPr>
              <a:t>video na přání </a:t>
            </a:r>
            <a:r>
              <a:rPr lang="cs-CZ" sz="2000" dirty="0" smtClean="0"/>
              <a:t>(Video </a:t>
            </a:r>
            <a:r>
              <a:rPr lang="cs-CZ" sz="2000" dirty="0"/>
              <a:t>on </a:t>
            </a:r>
            <a:r>
              <a:rPr lang="cs-CZ" sz="2000" dirty="0" err="1" smtClean="0"/>
              <a:t>Demand</a:t>
            </a:r>
            <a:r>
              <a:rPr lang="cs-CZ" sz="2000" dirty="0" smtClean="0"/>
              <a:t>) – přenos </a:t>
            </a:r>
            <a:r>
              <a:rPr lang="cs-CZ" sz="2000" dirty="0"/>
              <a:t>digitalizovaných videosignálů. </a:t>
            </a:r>
            <a:endParaRPr lang="cs-CZ" sz="20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V </a:t>
            </a:r>
            <a:r>
              <a:rPr lang="cs-CZ" sz="2000" dirty="0"/>
              <a:t>první fázi byly přípojky </a:t>
            </a:r>
            <a:r>
              <a:rPr lang="cs-CZ" sz="2000" dirty="0" smtClean="0"/>
              <a:t>ADSL využívány </a:t>
            </a:r>
            <a:r>
              <a:rPr lang="cs-CZ" sz="2000" dirty="0"/>
              <a:t>zejména </a:t>
            </a:r>
            <a:r>
              <a:rPr lang="cs-CZ" sz="2000" dirty="0">
                <a:solidFill>
                  <a:srgbClr val="C00000"/>
                </a:solidFill>
              </a:rPr>
              <a:t>pro přístup </a:t>
            </a:r>
            <a:r>
              <a:rPr lang="cs-CZ" sz="2000" dirty="0" smtClean="0">
                <a:solidFill>
                  <a:srgbClr val="C00000"/>
                </a:solidFill>
              </a:rPr>
              <a:t>k celosvětové síti </a:t>
            </a:r>
            <a:r>
              <a:rPr lang="cs-CZ" sz="2000" dirty="0">
                <a:solidFill>
                  <a:srgbClr val="C00000"/>
                </a:solidFill>
              </a:rPr>
              <a:t>Internet</a:t>
            </a:r>
            <a:r>
              <a:rPr lang="cs-CZ" sz="2000" dirty="0"/>
              <a:t> a s </a:t>
            </a:r>
            <a:r>
              <a:rPr lang="cs-CZ" sz="2000" dirty="0" smtClean="0"/>
              <a:t>tím </a:t>
            </a:r>
            <a:r>
              <a:rPr lang="cs-CZ" sz="2000" dirty="0"/>
              <a:t>spojenými službami. </a:t>
            </a:r>
            <a:endParaRPr lang="cs-CZ" sz="20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Vývoj páteřní a přístupové síťové </a:t>
            </a:r>
            <a:r>
              <a:rPr lang="cs-CZ" sz="2000" dirty="0"/>
              <a:t>infrastruktury </a:t>
            </a:r>
            <a:r>
              <a:rPr lang="cs-CZ" sz="2000" dirty="0" smtClean="0"/>
              <a:t>operátorů umožnily v poslední </a:t>
            </a:r>
            <a:r>
              <a:rPr lang="cs-CZ" sz="2000" dirty="0"/>
              <a:t>době </a:t>
            </a:r>
            <a:r>
              <a:rPr lang="cs-CZ" sz="2000" dirty="0" smtClean="0"/>
              <a:t>poskytovat </a:t>
            </a:r>
            <a:r>
              <a:rPr lang="cs-CZ" sz="2000" dirty="0"/>
              <a:t>původně plánovanou distribuci videosignálu a služby </a:t>
            </a:r>
            <a:r>
              <a:rPr lang="cs-CZ" sz="2000" dirty="0">
                <a:solidFill>
                  <a:srgbClr val="C00000"/>
                </a:solidFill>
              </a:rPr>
              <a:t>IPTV</a:t>
            </a:r>
            <a:r>
              <a:rPr lang="cs-CZ" sz="2000" dirty="0"/>
              <a:t> (distribuce digitálního televizního signálu pomocí protokolu IP</a:t>
            </a:r>
            <a:r>
              <a:rPr lang="cs-CZ" sz="2000" dirty="0" smtClean="0"/>
              <a:t>).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 smtClean="0">
              <a:solidFill>
                <a:srgbClr val="C00000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C00000"/>
                </a:solidFill>
              </a:rPr>
              <a:t>V </a:t>
            </a:r>
            <a:r>
              <a:rPr lang="cs-CZ" sz="2000" dirty="0">
                <a:solidFill>
                  <a:srgbClr val="C00000"/>
                </a:solidFill>
              </a:rPr>
              <a:t>ČR je stanoveno dominantním </a:t>
            </a:r>
            <a:r>
              <a:rPr lang="cs-CZ" sz="2000" dirty="0" smtClean="0">
                <a:solidFill>
                  <a:srgbClr val="C00000"/>
                </a:solidFill>
              </a:rPr>
              <a:t>operátorem, </a:t>
            </a:r>
            <a:r>
              <a:rPr lang="cs-CZ" sz="2000" dirty="0">
                <a:solidFill>
                  <a:srgbClr val="C00000"/>
                </a:solidFill>
              </a:rPr>
              <a:t>že se výhradně bude využívat přípojka ADSL </a:t>
            </a:r>
            <a:r>
              <a:rPr lang="cs-CZ" sz="2000" dirty="0" err="1">
                <a:solidFill>
                  <a:srgbClr val="C00000"/>
                </a:solidFill>
              </a:rPr>
              <a:t>over</a:t>
            </a:r>
            <a:r>
              <a:rPr lang="cs-CZ" sz="2000" dirty="0">
                <a:solidFill>
                  <a:srgbClr val="C00000"/>
                </a:solidFill>
              </a:rPr>
              <a:t> ISDN s kmitočtovým dělením FDM</a:t>
            </a:r>
            <a:r>
              <a:rPr lang="cs-CZ" sz="2000" dirty="0" smtClean="0">
                <a:solidFill>
                  <a:srgbClr val="C00000"/>
                </a:solidFill>
              </a:rPr>
              <a:t>.</a:t>
            </a:r>
            <a:endParaRPr lang="cs-CZ" sz="2000" dirty="0">
              <a:solidFill>
                <a:srgbClr val="C00000"/>
              </a:solidFill>
            </a:endParaRP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Moderní účastnické přípojky xDSL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034472368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4" descr="pripojka_ADSL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6684" y="3791415"/>
            <a:ext cx="5440496" cy="29420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27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25237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Přípojka ADSL – struktura přípojky</a:t>
            </a:r>
            <a:endParaRPr lang="cs-CZ" sz="2000" b="1" dirty="0">
              <a:solidFill>
                <a:srgbClr val="C00000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Koncová </a:t>
            </a:r>
            <a:r>
              <a:rPr lang="cs-CZ" sz="2000" dirty="0"/>
              <a:t>zařízení (modem/</a:t>
            </a:r>
            <a:r>
              <a:rPr lang="cs-CZ" sz="2000" dirty="0" err="1"/>
              <a:t>routery</a:t>
            </a:r>
            <a:r>
              <a:rPr lang="cs-CZ" sz="2000" dirty="0"/>
              <a:t>):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/>
              <a:t>ATU-R (</a:t>
            </a:r>
            <a:r>
              <a:rPr lang="cs-CZ" sz="2000" dirty="0" err="1"/>
              <a:t>Remote</a:t>
            </a:r>
            <a:r>
              <a:rPr lang="cs-CZ" sz="2000" dirty="0"/>
              <a:t>) – strana koncového </a:t>
            </a:r>
            <a:r>
              <a:rPr lang="cs-CZ" sz="2000" dirty="0" smtClean="0"/>
              <a:t>uživatele.</a:t>
            </a:r>
            <a:endParaRPr lang="cs-CZ" sz="2000" dirty="0"/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/>
              <a:t>ATU-C (</a:t>
            </a:r>
            <a:r>
              <a:rPr lang="cs-CZ" sz="2000" dirty="0" err="1"/>
              <a:t>Central</a:t>
            </a:r>
            <a:r>
              <a:rPr lang="cs-CZ" sz="2000" dirty="0"/>
              <a:t> Office) </a:t>
            </a:r>
            <a:r>
              <a:rPr lang="cs-CZ" sz="2000" dirty="0" smtClean="0"/>
              <a:t>– strana </a:t>
            </a:r>
            <a:r>
              <a:rPr lang="cs-CZ" sz="2000" dirty="0"/>
              <a:t>poskytovatele </a:t>
            </a:r>
            <a:r>
              <a:rPr lang="cs-CZ" sz="2000" dirty="0" smtClean="0"/>
              <a:t>připojení.</a:t>
            </a:r>
            <a:endParaRPr lang="cs-CZ" sz="2000" dirty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/>
              <a:t>DSLAM (DSL Access Multiplexor) – strana poskytovatele </a:t>
            </a:r>
            <a:r>
              <a:rPr lang="cs-CZ" sz="2000" dirty="0" smtClean="0"/>
              <a:t>připojení obsahuje ATU-C , </a:t>
            </a:r>
            <a:r>
              <a:rPr lang="cs-CZ" sz="2000" dirty="0"/>
              <a:t>soustřeďuje toky dat koncových uživatelů z dané </a:t>
            </a:r>
            <a:r>
              <a:rPr lang="cs-CZ" sz="2000" dirty="0" smtClean="0"/>
              <a:t>oblasti.</a:t>
            </a:r>
            <a:endParaRPr lang="cs-CZ" sz="2000" dirty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err="1"/>
              <a:t>Splitter</a:t>
            </a:r>
            <a:r>
              <a:rPr lang="cs-CZ" sz="2000" dirty="0"/>
              <a:t> </a:t>
            </a:r>
            <a:r>
              <a:rPr lang="cs-CZ" sz="2000" dirty="0" smtClean="0"/>
              <a:t>– kmitočtové </a:t>
            </a:r>
            <a:r>
              <a:rPr lang="cs-CZ" sz="2000" dirty="0"/>
              <a:t>oddělení služeb a impedanční přizpůsobení </a:t>
            </a:r>
            <a:r>
              <a:rPr lang="cs-CZ" sz="2000" dirty="0" smtClean="0"/>
              <a:t>vedení.</a:t>
            </a:r>
            <a:endParaRPr lang="cs-CZ" sz="2000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Moderní účastnické přípojky xDSL</a:t>
            </a:r>
            <a:endParaRPr lang="cs-CZ" dirty="0"/>
          </a:p>
        </p:txBody>
      </p:sp>
      <p:pic>
        <p:nvPicPr>
          <p:cNvPr id="10" name="Picture 6" descr="splitter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1470" y="5034932"/>
            <a:ext cx="900113" cy="935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9" descr="adsl_modem_USB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3524" y="3899165"/>
            <a:ext cx="1111668" cy="11116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18869835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28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48628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Přípojka ADSL2 – druhá generace přípojky ADSL</a:t>
            </a:r>
            <a:endParaRPr lang="cs-CZ" sz="2000" b="1" dirty="0">
              <a:solidFill>
                <a:srgbClr val="C00000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Cílem ADSL2 je zvýšit přenosovou rychlost </a:t>
            </a:r>
            <a:r>
              <a:rPr lang="cs-CZ" sz="2000" dirty="0"/>
              <a:t>a </a:t>
            </a:r>
            <a:r>
              <a:rPr lang="cs-CZ" sz="2000" dirty="0" smtClean="0"/>
              <a:t>překlenutelnou vzdálenost.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Vlastnosti a inovace ADSL2:</a:t>
            </a:r>
            <a:endParaRPr lang="cs-CZ" sz="2000" dirty="0"/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1700" dirty="0" smtClean="0"/>
              <a:t>Kmitočtová </a:t>
            </a:r>
            <a:r>
              <a:rPr lang="cs-CZ" sz="1700" dirty="0"/>
              <a:t>pásma a modulační principy jsou stejné jako u první </a:t>
            </a:r>
            <a:r>
              <a:rPr lang="cs-CZ" sz="1700" dirty="0" smtClean="0"/>
              <a:t>generace.</a:t>
            </a:r>
            <a:endParaRPr lang="cs-CZ" sz="1700" dirty="0"/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1700" dirty="0" smtClean="0"/>
              <a:t>Přenosové </a:t>
            </a:r>
            <a:r>
              <a:rPr lang="cs-CZ" sz="1700" dirty="0"/>
              <a:t>rychlosti downstream až 11 Mbit/s a upstream až 1 </a:t>
            </a:r>
            <a:r>
              <a:rPr lang="cs-CZ" sz="1700" dirty="0" smtClean="0"/>
              <a:t>Mbit/s.</a:t>
            </a:r>
            <a:endParaRPr lang="cs-CZ" sz="1700" dirty="0"/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1700" dirty="0" smtClean="0"/>
              <a:t>Navýšení rychlosti je docíleno optimalizací skladby datového rámce ADSL – s redukcí služební informace.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1700" dirty="0" smtClean="0"/>
              <a:t>Podpora pro paralelní přenos prostřednictvím více vedení (tzv. inverzní multiplexing).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1700" dirty="0" smtClean="0"/>
              <a:t>Varianta s kmitočtovým pásmem upstreamu do 276 kHz pro ADSL </a:t>
            </a:r>
            <a:r>
              <a:rPr lang="cs-CZ" sz="1700" dirty="0" err="1" smtClean="0"/>
              <a:t>over</a:t>
            </a:r>
            <a:r>
              <a:rPr lang="cs-CZ" sz="1700" dirty="0" smtClean="0"/>
              <a:t> POTS a dosažení až 3,6 Mbit/s – </a:t>
            </a:r>
            <a:r>
              <a:rPr lang="cs-CZ" sz="1700" dirty="0" err="1" smtClean="0"/>
              <a:t>pseudo-symetrycké</a:t>
            </a:r>
            <a:r>
              <a:rPr lang="cs-CZ" sz="1700" dirty="0" smtClean="0"/>
              <a:t> aplikace.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1700" dirty="0" smtClean="0"/>
              <a:t>Varianta s označením RE-ADSL </a:t>
            </a:r>
            <a:r>
              <a:rPr lang="cs-CZ" sz="1700" dirty="0" err="1" smtClean="0"/>
              <a:t>over</a:t>
            </a:r>
            <a:r>
              <a:rPr lang="cs-CZ" sz="1700" dirty="0" smtClean="0"/>
              <a:t> POTS (</a:t>
            </a:r>
            <a:r>
              <a:rPr lang="cs-CZ" sz="1700" dirty="0" err="1" smtClean="0"/>
              <a:t>Reach</a:t>
            </a:r>
            <a:r>
              <a:rPr lang="cs-CZ" sz="1700" dirty="0" smtClean="0"/>
              <a:t> </a:t>
            </a:r>
            <a:r>
              <a:rPr lang="cs-CZ" sz="1700" dirty="0" err="1" smtClean="0"/>
              <a:t>Extended</a:t>
            </a:r>
            <a:r>
              <a:rPr lang="cs-CZ" sz="1700" dirty="0" smtClean="0"/>
              <a:t>) – omezení NEXT.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1700" dirty="0" smtClean="0"/>
              <a:t>Zavedení úsporných režimů (nižší vysílací výkon, nižší přenosová rychlost, uspání modemu,...) – </a:t>
            </a:r>
            <a:r>
              <a:rPr lang="cs-CZ" sz="1700" dirty="0"/>
              <a:t>návrat na  </a:t>
            </a:r>
            <a:r>
              <a:rPr lang="cs-CZ" sz="1700" dirty="0" smtClean="0"/>
              <a:t>původní úroveň </a:t>
            </a:r>
            <a:r>
              <a:rPr lang="cs-CZ" sz="1700" dirty="0"/>
              <a:t>výkonu </a:t>
            </a:r>
            <a:r>
              <a:rPr lang="cs-CZ" sz="1700" dirty="0" smtClean="0"/>
              <a:t>do </a:t>
            </a:r>
            <a:r>
              <a:rPr lang="cs-CZ" sz="1700" dirty="0"/>
              <a:t>3 </a:t>
            </a:r>
            <a:r>
              <a:rPr lang="cs-CZ" sz="1700" dirty="0" smtClean="0"/>
              <a:t>s.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1700" dirty="0" smtClean="0"/>
              <a:t>Možnost změny přenosové rychlosti </a:t>
            </a:r>
            <a:r>
              <a:rPr lang="cs-CZ" sz="1700" dirty="0"/>
              <a:t>za provozu SRA (</a:t>
            </a:r>
            <a:r>
              <a:rPr lang="cs-CZ" sz="1700" dirty="0" err="1"/>
              <a:t>Seamless</a:t>
            </a:r>
            <a:r>
              <a:rPr lang="cs-CZ" sz="1700" dirty="0"/>
              <a:t> </a:t>
            </a:r>
            <a:r>
              <a:rPr lang="cs-CZ" sz="1700" dirty="0" err="1"/>
              <a:t>Rate</a:t>
            </a:r>
            <a:r>
              <a:rPr lang="cs-CZ" sz="1700" dirty="0"/>
              <a:t> </a:t>
            </a:r>
            <a:r>
              <a:rPr lang="cs-CZ" sz="1700" dirty="0" err="1"/>
              <a:t>Adaptation</a:t>
            </a:r>
            <a:r>
              <a:rPr lang="cs-CZ" sz="1700" dirty="0" smtClean="0"/>
              <a:t>).</a:t>
            </a:r>
            <a:endParaRPr lang="cs-CZ" sz="1700" dirty="0"/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endParaRPr lang="cs-CZ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Moderní účastnické přípojky xDSL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678143136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29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45961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Přípojka ADSL2+ – druhá rozšířená generace přípojky</a:t>
            </a:r>
            <a:endParaRPr lang="cs-CZ" sz="2000" b="1" dirty="0">
              <a:solidFill>
                <a:srgbClr val="C00000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Vylepšená </a:t>
            </a:r>
            <a:r>
              <a:rPr lang="cs-CZ" sz="2000" dirty="0"/>
              <a:t>asymetrická digitální účastnická přípojka druhé </a:t>
            </a:r>
            <a:r>
              <a:rPr lang="cs-CZ" sz="2000" dirty="0" smtClean="0"/>
              <a:t>generace.</a:t>
            </a:r>
            <a:endParaRPr lang="cs-CZ" sz="2000" dirty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Hlavním vylepšením je </a:t>
            </a:r>
            <a:r>
              <a:rPr lang="cs-CZ" sz="2000" dirty="0" smtClean="0">
                <a:solidFill>
                  <a:srgbClr val="C00000"/>
                </a:solidFill>
              </a:rPr>
              <a:t>rozšíření </a:t>
            </a:r>
            <a:r>
              <a:rPr lang="cs-CZ" sz="2000" dirty="0">
                <a:solidFill>
                  <a:srgbClr val="C00000"/>
                </a:solidFill>
              </a:rPr>
              <a:t>využívaného </a:t>
            </a:r>
            <a:r>
              <a:rPr lang="cs-CZ" sz="2000" dirty="0" smtClean="0">
                <a:solidFill>
                  <a:srgbClr val="C00000"/>
                </a:solidFill>
              </a:rPr>
              <a:t>kmitočtového pásma </a:t>
            </a:r>
            <a:r>
              <a:rPr lang="cs-CZ" sz="2000" dirty="0"/>
              <a:t>pro </a:t>
            </a:r>
            <a:r>
              <a:rPr lang="cs-CZ" sz="2000" dirty="0" smtClean="0"/>
              <a:t>směr downstream </a:t>
            </a:r>
            <a:r>
              <a:rPr lang="cs-CZ" sz="2000" dirty="0"/>
              <a:t>až do </a:t>
            </a:r>
            <a:r>
              <a:rPr lang="cs-CZ" sz="2000" dirty="0" smtClean="0"/>
              <a:t>kmitočtu </a:t>
            </a:r>
            <a:r>
              <a:rPr lang="cs-CZ" sz="2000" dirty="0" smtClean="0">
                <a:solidFill>
                  <a:srgbClr val="C00000"/>
                </a:solidFill>
              </a:rPr>
              <a:t>2,208 MHz</a:t>
            </a:r>
            <a:r>
              <a:rPr lang="cs-CZ" sz="2000" dirty="0" smtClean="0"/>
              <a:t>. </a:t>
            </a:r>
            <a:endParaRPr lang="cs-CZ" sz="2000" dirty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smtClean="0"/>
              <a:t>Adekvátně je navýšena </a:t>
            </a:r>
            <a:r>
              <a:rPr lang="cs-CZ" sz="2000" dirty="0" smtClean="0"/>
              <a:t>přenosová rychlost </a:t>
            </a:r>
            <a:r>
              <a:rPr lang="cs-CZ" sz="2000" dirty="0"/>
              <a:t>downstream až 25 </a:t>
            </a:r>
            <a:r>
              <a:rPr lang="cs-CZ" sz="2000" dirty="0" smtClean="0"/>
              <a:t>Mbit/s.</a:t>
            </a:r>
            <a:endParaRPr lang="cs-CZ" sz="2000" dirty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Modulační </a:t>
            </a:r>
            <a:r>
              <a:rPr lang="cs-CZ" sz="2000" dirty="0"/>
              <a:t>principy jsou stejné jako u první a druhé generace </a:t>
            </a:r>
            <a:r>
              <a:rPr lang="cs-CZ" sz="2000" dirty="0" smtClean="0"/>
              <a:t>ADSL.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Zvětšen počet </a:t>
            </a:r>
            <a:r>
              <a:rPr lang="cs-CZ" sz="2000" dirty="0" err="1" smtClean="0"/>
              <a:t>subkanálů</a:t>
            </a:r>
            <a:r>
              <a:rPr lang="cs-CZ" sz="2000" dirty="0" smtClean="0"/>
              <a:t> na 512 (z původních 256).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Stejná struktura přípojky.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/>
              <a:t>Dnešní ADSL modemy a účastnické multiplexory DSLAM jsou zpětně kompatibilní, takže vedle druhé generace podporují i první generaci ADSL. Režim ADSL/ADSL2/ADSL2+ se nastaví při navazování spojení</a:t>
            </a:r>
            <a:r>
              <a:rPr lang="cs-CZ" sz="2000" dirty="0" smtClean="0"/>
              <a:t>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/>
              <a:t>Přípojky ADSL2+ dokáží uspokojit požadavky běžných uživatelů Internetu a zajistit distribuci digitální televize IPTV ve standardní kvalitě. </a:t>
            </a: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Moderní účastnické přípojky xDSL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392983448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3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26212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Zopakujme si 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/>
              <a:t>Z prezentace „Telefonní modemy a modemy xDSL, kabelové </a:t>
            </a:r>
            <a:r>
              <a:rPr lang="cs-CZ" sz="2000" dirty="0" smtClean="0"/>
              <a:t>modemy“ základní poznatky telefonních modemech a rozdělení základních typů xDSL přípojek.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>
              <a:solidFill>
                <a:srgbClr val="3C3C8C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Z prezentace „Digitální modulace“ základní rozdělení a parametry digitálních modulací.</a:t>
            </a:r>
            <a:endParaRPr lang="cs-CZ" sz="800" dirty="0" smtClean="0">
              <a:solidFill>
                <a:srgbClr val="3C3C8C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>
              <a:solidFill>
                <a:srgbClr val="3C3C8C"/>
              </a:solidFill>
            </a:endParaRP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Moderní účastnické přípojky xDSL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266932416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30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43704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Přípojka </a:t>
            </a:r>
            <a:r>
              <a:rPr lang="cs-CZ" sz="2000" b="1" dirty="0">
                <a:solidFill>
                  <a:srgbClr val="C00000"/>
                </a:solidFill>
              </a:rPr>
              <a:t>VDSL </a:t>
            </a:r>
            <a:r>
              <a:rPr lang="cs-CZ" sz="2000" b="1" dirty="0" smtClean="0">
                <a:solidFill>
                  <a:srgbClr val="C00000"/>
                </a:solidFill>
              </a:rPr>
              <a:t>– Very-</a:t>
            </a:r>
            <a:r>
              <a:rPr lang="cs-CZ" sz="2000" b="1" dirty="0" err="1" smtClean="0">
                <a:solidFill>
                  <a:srgbClr val="C00000"/>
                </a:solidFill>
              </a:rPr>
              <a:t>high</a:t>
            </a:r>
            <a:r>
              <a:rPr lang="cs-CZ" sz="2000" b="1" dirty="0" smtClean="0">
                <a:solidFill>
                  <a:srgbClr val="C00000"/>
                </a:solidFill>
              </a:rPr>
              <a:t>-speed </a:t>
            </a:r>
            <a:r>
              <a:rPr lang="cs-CZ" sz="2000" b="1" dirty="0">
                <a:solidFill>
                  <a:srgbClr val="C00000"/>
                </a:solidFill>
              </a:rPr>
              <a:t>Digital </a:t>
            </a:r>
            <a:r>
              <a:rPr lang="cs-CZ" sz="2000" b="1" dirty="0" err="1">
                <a:solidFill>
                  <a:srgbClr val="C00000"/>
                </a:solidFill>
              </a:rPr>
              <a:t>Subscriber</a:t>
            </a:r>
            <a:r>
              <a:rPr lang="cs-CZ" sz="2000" b="1" dirty="0">
                <a:solidFill>
                  <a:srgbClr val="C00000"/>
                </a:solidFill>
              </a:rPr>
              <a:t> </a:t>
            </a:r>
            <a:r>
              <a:rPr lang="cs-CZ" sz="2000" b="1" dirty="0" smtClean="0">
                <a:solidFill>
                  <a:srgbClr val="C00000"/>
                </a:solidFill>
              </a:rPr>
              <a:t>Line </a:t>
            </a:r>
            <a:endParaRPr lang="cs-CZ" sz="2000" b="1" dirty="0">
              <a:solidFill>
                <a:srgbClr val="C00000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Vznik VDSL byl podpořen rostoucími nároky na přenosové rychlosti.</a:t>
            </a:r>
            <a:endParaRPr lang="cs-CZ" sz="2000" dirty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Pro VDSL se předpokládá koncepce hybridní přístupové sítě </a:t>
            </a:r>
            <a:r>
              <a:rPr lang="cs-CZ" sz="2000" dirty="0" err="1" smtClean="0"/>
              <a:t>FTTx</a:t>
            </a:r>
            <a:r>
              <a:rPr lang="cs-CZ" sz="2000" dirty="0" smtClean="0"/>
              <a:t>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Přenosové parametry: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Využívá se kmitočtové pásmo </a:t>
            </a:r>
            <a:r>
              <a:rPr lang="cs-CZ" sz="2000" dirty="0"/>
              <a:t>až do 12 </a:t>
            </a:r>
            <a:r>
              <a:rPr lang="cs-CZ" sz="2000" dirty="0" smtClean="0"/>
              <a:t>MHz.</a:t>
            </a:r>
            <a:endParaRPr lang="cs-CZ" sz="2000" dirty="0"/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Adekvátně dochází ke zkrácení účastnického vedení na 0,3 </a:t>
            </a:r>
            <a:r>
              <a:rPr lang="cs-CZ" sz="2000" dirty="0"/>
              <a:t>až 1 </a:t>
            </a:r>
            <a:r>
              <a:rPr lang="cs-CZ" sz="2000" dirty="0" smtClean="0"/>
              <a:t>km.</a:t>
            </a:r>
            <a:endParaRPr lang="cs-CZ" sz="2000" dirty="0"/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Dosažitelné </a:t>
            </a:r>
            <a:r>
              <a:rPr lang="cs-CZ" sz="2000" dirty="0"/>
              <a:t>přenosové rychlosti:</a:t>
            </a:r>
          </a:p>
          <a:p>
            <a:pPr marL="1200150" lvl="3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dirty="0" smtClean="0"/>
              <a:t>symetrická </a:t>
            </a:r>
            <a:r>
              <a:rPr lang="cs-CZ" dirty="0"/>
              <a:t>varianta </a:t>
            </a:r>
            <a:r>
              <a:rPr lang="cs-CZ" dirty="0" smtClean="0"/>
              <a:t>VDSL – směr upstream </a:t>
            </a:r>
            <a:r>
              <a:rPr lang="cs-CZ" dirty="0"/>
              <a:t>i downstream až 26 </a:t>
            </a:r>
            <a:r>
              <a:rPr lang="cs-CZ" dirty="0" smtClean="0"/>
              <a:t>Mbit/s, </a:t>
            </a:r>
            <a:endParaRPr lang="cs-CZ" dirty="0"/>
          </a:p>
          <a:p>
            <a:pPr marL="1200150" lvl="3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dirty="0"/>
              <a:t>nesymetrická varianta </a:t>
            </a:r>
            <a:r>
              <a:rPr lang="cs-CZ" dirty="0" smtClean="0"/>
              <a:t>VDSL – směr upstream </a:t>
            </a:r>
            <a:r>
              <a:rPr lang="cs-CZ" dirty="0"/>
              <a:t>až 6,4 Mbit/s, </a:t>
            </a:r>
            <a:r>
              <a:rPr lang="cs-CZ" dirty="0" smtClean="0"/>
              <a:t>směr downstream </a:t>
            </a:r>
            <a:r>
              <a:rPr lang="cs-CZ" dirty="0"/>
              <a:t>až 52 </a:t>
            </a:r>
            <a:r>
              <a:rPr lang="cs-CZ" dirty="0" smtClean="0"/>
              <a:t>Mbit/s.</a:t>
            </a:r>
            <a:endParaRPr lang="cs-CZ" dirty="0"/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Kmitočtové </a:t>
            </a:r>
            <a:r>
              <a:rPr lang="cs-CZ" sz="2000" dirty="0"/>
              <a:t>plány:</a:t>
            </a:r>
          </a:p>
          <a:p>
            <a:pPr lvl="3" indent="-457200">
              <a:spcAft>
                <a:spcPts val="200"/>
              </a:spcAft>
              <a:buFont typeface="Arial" pitchFamily="34" charset="0"/>
              <a:buChar char="•"/>
            </a:pPr>
            <a:r>
              <a:rPr lang="cs-CZ" dirty="0" smtClean="0"/>
              <a:t>plán </a:t>
            </a:r>
            <a:r>
              <a:rPr lang="cs-CZ" dirty="0"/>
              <a:t>A označovaný jako </a:t>
            </a:r>
            <a:r>
              <a:rPr lang="cs-CZ" dirty="0" smtClean="0"/>
              <a:t>plán „998</a:t>
            </a:r>
            <a:r>
              <a:rPr lang="cs-CZ" dirty="0"/>
              <a:t>“ (vhodnější pro asymetrické aplikace</a:t>
            </a:r>
            <a:r>
              <a:rPr lang="cs-CZ" dirty="0" smtClean="0"/>
              <a:t>).</a:t>
            </a:r>
            <a:endParaRPr lang="cs-CZ" dirty="0"/>
          </a:p>
          <a:p>
            <a:pPr lvl="3" indent="-457200">
              <a:spcAft>
                <a:spcPts val="200"/>
              </a:spcAft>
              <a:buFont typeface="Arial" pitchFamily="34" charset="0"/>
              <a:buChar char="•"/>
            </a:pPr>
            <a:r>
              <a:rPr lang="cs-CZ" dirty="0"/>
              <a:t>plán B označovaný jako </a:t>
            </a:r>
            <a:r>
              <a:rPr lang="cs-CZ" dirty="0" smtClean="0"/>
              <a:t>plán „997</a:t>
            </a:r>
            <a:r>
              <a:rPr lang="cs-CZ" dirty="0"/>
              <a:t>“ (vhodnější pro symetrické </a:t>
            </a:r>
            <a:r>
              <a:rPr lang="cs-CZ" dirty="0" smtClean="0"/>
              <a:t>aplikace). </a:t>
            </a:r>
            <a:endParaRPr lang="cs-CZ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Moderní účastnické přípojky xDSL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780830581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31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45345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Přípojka </a:t>
            </a:r>
            <a:r>
              <a:rPr lang="cs-CZ" sz="2000" b="1" dirty="0">
                <a:solidFill>
                  <a:srgbClr val="C00000"/>
                </a:solidFill>
              </a:rPr>
              <a:t>VDSL </a:t>
            </a:r>
            <a:r>
              <a:rPr lang="cs-CZ" sz="2000" b="1" dirty="0" smtClean="0">
                <a:solidFill>
                  <a:srgbClr val="C00000"/>
                </a:solidFill>
              </a:rPr>
              <a:t>– Very-</a:t>
            </a:r>
            <a:r>
              <a:rPr lang="cs-CZ" sz="2000" b="1" dirty="0" err="1" smtClean="0">
                <a:solidFill>
                  <a:srgbClr val="C00000"/>
                </a:solidFill>
              </a:rPr>
              <a:t>high</a:t>
            </a:r>
            <a:r>
              <a:rPr lang="cs-CZ" sz="2000" b="1" dirty="0" smtClean="0">
                <a:solidFill>
                  <a:srgbClr val="C00000"/>
                </a:solidFill>
              </a:rPr>
              <a:t>-speed </a:t>
            </a:r>
            <a:r>
              <a:rPr lang="cs-CZ" sz="2000" b="1" dirty="0">
                <a:solidFill>
                  <a:srgbClr val="C00000"/>
                </a:solidFill>
              </a:rPr>
              <a:t>Digital </a:t>
            </a:r>
            <a:r>
              <a:rPr lang="cs-CZ" sz="2000" b="1" dirty="0" err="1">
                <a:solidFill>
                  <a:srgbClr val="C00000"/>
                </a:solidFill>
              </a:rPr>
              <a:t>Subscriber</a:t>
            </a:r>
            <a:r>
              <a:rPr lang="cs-CZ" sz="2000" b="1" dirty="0">
                <a:solidFill>
                  <a:srgbClr val="C00000"/>
                </a:solidFill>
              </a:rPr>
              <a:t> </a:t>
            </a:r>
            <a:r>
              <a:rPr lang="cs-CZ" sz="2000" b="1" dirty="0" smtClean="0">
                <a:solidFill>
                  <a:srgbClr val="C00000"/>
                </a:solidFill>
              </a:rPr>
              <a:t>Line </a:t>
            </a:r>
            <a:endParaRPr lang="cs-CZ" sz="2000" b="1" dirty="0">
              <a:solidFill>
                <a:srgbClr val="C00000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Možné modulační </a:t>
            </a:r>
            <a:r>
              <a:rPr lang="cs-CZ" sz="2000" dirty="0"/>
              <a:t>principy</a:t>
            </a:r>
            <a:r>
              <a:rPr lang="cs-CZ" sz="2000" dirty="0" smtClean="0"/>
              <a:t>: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/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C00000"/>
                </a:solidFill>
              </a:rPr>
              <a:t>MCM</a:t>
            </a:r>
            <a:r>
              <a:rPr lang="cs-CZ" sz="2000" dirty="0" smtClean="0"/>
              <a:t> </a:t>
            </a:r>
            <a:r>
              <a:rPr lang="cs-CZ" sz="2000" dirty="0"/>
              <a:t>(</a:t>
            </a:r>
            <a:r>
              <a:rPr lang="cs-CZ" sz="2000" dirty="0" err="1"/>
              <a:t>Multi-Carrier</a:t>
            </a:r>
            <a:r>
              <a:rPr lang="cs-CZ" sz="2000" dirty="0"/>
              <a:t> </a:t>
            </a:r>
            <a:r>
              <a:rPr lang="cs-CZ" sz="2000" dirty="0" err="1"/>
              <a:t>Modulation</a:t>
            </a:r>
            <a:r>
              <a:rPr lang="cs-CZ" sz="2000" dirty="0"/>
              <a:t>) – modulace s více nosnými, tj. modulace DMT standardizovaná a ověřená u ADSL (využívá se 4096 </a:t>
            </a:r>
            <a:r>
              <a:rPr lang="cs-CZ" sz="2000" dirty="0" err="1"/>
              <a:t>subkanálů</a:t>
            </a:r>
            <a:r>
              <a:rPr lang="cs-CZ" sz="2000" dirty="0" smtClean="0"/>
              <a:t>).</a:t>
            </a:r>
            <a:endParaRPr lang="cs-CZ" sz="2000" dirty="0"/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>
                <a:solidFill>
                  <a:srgbClr val="C00000"/>
                </a:solidFill>
              </a:rPr>
              <a:t>SCM</a:t>
            </a:r>
            <a:r>
              <a:rPr lang="cs-CZ" sz="2000" dirty="0"/>
              <a:t> (Single-</a:t>
            </a:r>
            <a:r>
              <a:rPr lang="cs-CZ" sz="2000" dirty="0" err="1"/>
              <a:t>Carrier</a:t>
            </a:r>
            <a:r>
              <a:rPr lang="cs-CZ" sz="2000" dirty="0"/>
              <a:t> </a:t>
            </a:r>
            <a:r>
              <a:rPr lang="cs-CZ" sz="2000" dirty="0" err="1"/>
              <a:t>Modulation</a:t>
            </a:r>
            <a:r>
              <a:rPr lang="cs-CZ" sz="2000" dirty="0"/>
              <a:t>) – modulace s jednou nosnou QAM (myšleno v rámci jednoho pásma 1D,1U </a:t>
            </a:r>
            <a:r>
              <a:rPr lang="cs-CZ" sz="2000" dirty="0" smtClean="0"/>
              <a:t>viz. dále).</a:t>
            </a:r>
            <a:endParaRPr lang="cs-CZ" sz="2000" dirty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Pro obousměrný datový přenos se využívá výhradně frekvenční </a:t>
            </a:r>
            <a:r>
              <a:rPr lang="cs-CZ" sz="2000" dirty="0"/>
              <a:t>dělení (FDM</a:t>
            </a:r>
            <a:r>
              <a:rPr lang="cs-CZ" sz="2000" dirty="0" smtClean="0"/>
              <a:t>), s ohledem na příznivější potlačení přeslechů.</a:t>
            </a:r>
            <a:endParaRPr lang="cs-CZ" sz="2000" dirty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U přípojky VDSL se počítá s možnou koexistencí </a:t>
            </a:r>
            <a:r>
              <a:rPr lang="cs-CZ" sz="2000" dirty="0"/>
              <a:t>služeb </a:t>
            </a:r>
            <a:r>
              <a:rPr lang="cs-CZ" sz="2000" dirty="0" smtClean="0"/>
              <a:t>analogové telefonie, euroISDN2 nebo přípojek ADSL/ADSL2+.</a:t>
            </a:r>
            <a:endParaRPr lang="cs-CZ" sz="2000" dirty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Moderní účastnické přípojky xDSL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848136320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32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47705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Přípojka VDSL2 – druhá generace VDSL</a:t>
            </a:r>
            <a:endParaRPr lang="cs-CZ" sz="2000" b="1" dirty="0">
              <a:solidFill>
                <a:srgbClr val="C00000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Navazuje na první generaci VDSL.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Cílem návrhu VDSL2 bylo dosažení </a:t>
            </a:r>
            <a:r>
              <a:rPr lang="cs-CZ" sz="2000" dirty="0"/>
              <a:t>přenosové rychlosti 50 až 100 Mbit/s v obou </a:t>
            </a:r>
            <a:r>
              <a:rPr lang="cs-CZ" sz="2000" dirty="0" smtClean="0"/>
              <a:t>směrech přenosu.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Aplikace</a:t>
            </a:r>
            <a:r>
              <a:rPr lang="cs-CZ" sz="2000" dirty="0"/>
              <a:t>: 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Multimediální </a:t>
            </a:r>
            <a:r>
              <a:rPr lang="cs-CZ" sz="2000" dirty="0"/>
              <a:t>přístup na </a:t>
            </a:r>
            <a:r>
              <a:rPr lang="cs-CZ" sz="2000" dirty="0" smtClean="0"/>
              <a:t>síť Internet .</a:t>
            </a:r>
            <a:endParaRPr lang="cs-CZ" sz="2000" dirty="0"/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Distribuce </a:t>
            </a:r>
            <a:r>
              <a:rPr lang="cs-CZ" sz="2000" dirty="0"/>
              <a:t>digitálního televizního signálu s vysokým rozlišením (HDTV</a:t>
            </a:r>
            <a:r>
              <a:rPr lang="cs-CZ" sz="2000" dirty="0" smtClean="0"/>
              <a:t>).</a:t>
            </a:r>
            <a:endParaRPr lang="cs-CZ" sz="2000" dirty="0"/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Přenos </a:t>
            </a:r>
            <a:r>
              <a:rPr lang="cs-CZ" sz="2000" dirty="0"/>
              <a:t>multiplexních jednotek SDH (až VC-3 o 48,960 Mbit/s</a:t>
            </a:r>
            <a:r>
              <a:rPr lang="cs-CZ" sz="2000" dirty="0" smtClean="0"/>
              <a:t>).</a:t>
            </a:r>
            <a:endParaRPr lang="cs-CZ" sz="2000" dirty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Přípojka VDSL2 převzala od první generace VDSL a od ADSL2/2+ vše co se praxí osvědčilo:</a:t>
            </a:r>
            <a:endParaRPr lang="cs-CZ" sz="2000" dirty="0"/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Změna přenosové rychlosti </a:t>
            </a:r>
            <a:r>
              <a:rPr lang="cs-CZ" sz="2000" dirty="0"/>
              <a:t>za provozu </a:t>
            </a:r>
            <a:r>
              <a:rPr lang="cs-CZ" sz="2000" dirty="0" smtClean="0"/>
              <a:t>SRA.</a:t>
            </a:r>
            <a:endParaRPr lang="cs-CZ" sz="2000" dirty="0"/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Řízení vysílacího výkonu </a:t>
            </a:r>
            <a:r>
              <a:rPr lang="cs-CZ" sz="2000" dirty="0"/>
              <a:t>pro redukci přeslechů do okolních párů (úsporné režimy</a:t>
            </a:r>
            <a:r>
              <a:rPr lang="cs-CZ" sz="2000" dirty="0" smtClean="0"/>
              <a:t>).</a:t>
            </a:r>
            <a:endParaRPr lang="cs-CZ" sz="2000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Moderní účastnické přípojky xDSL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120105848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33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Přípojka VDSL2 – druhá generace VDSL</a:t>
            </a:r>
            <a:endParaRPr lang="cs-CZ" sz="2000" b="1" dirty="0">
              <a:solidFill>
                <a:srgbClr val="C00000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Přenosové parametry: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/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VDSL2 připouští, </a:t>
            </a:r>
            <a:r>
              <a:rPr lang="cs-CZ" sz="2000" dirty="0"/>
              <a:t>oproti původní specifikaci </a:t>
            </a:r>
            <a:r>
              <a:rPr lang="cs-CZ" sz="2000" dirty="0" smtClean="0"/>
              <a:t>VDSL, </a:t>
            </a:r>
            <a:r>
              <a:rPr lang="cs-CZ" sz="2000" dirty="0"/>
              <a:t>již jen jedinou modulační </a:t>
            </a:r>
            <a:r>
              <a:rPr lang="cs-CZ" sz="2000" dirty="0" smtClean="0"/>
              <a:t>metodu – konkrétně DMT </a:t>
            </a:r>
            <a:r>
              <a:rPr lang="cs-CZ" sz="2000" dirty="0"/>
              <a:t>s </a:t>
            </a:r>
            <a:r>
              <a:rPr lang="cs-CZ" sz="2000" dirty="0" smtClean="0"/>
              <a:t>šířkou </a:t>
            </a:r>
            <a:r>
              <a:rPr lang="cs-CZ" sz="2000" dirty="0" err="1"/>
              <a:t>subkanálů</a:t>
            </a:r>
            <a:r>
              <a:rPr lang="cs-CZ" sz="2000" dirty="0"/>
              <a:t> 4,3125 </a:t>
            </a:r>
            <a:r>
              <a:rPr lang="cs-CZ" sz="2000" dirty="0" smtClean="0"/>
              <a:t>kHz.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/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Maximální počet </a:t>
            </a:r>
            <a:r>
              <a:rPr lang="cs-CZ" sz="2000" dirty="0" err="1" smtClean="0"/>
              <a:t>subkanálů</a:t>
            </a:r>
            <a:r>
              <a:rPr lang="cs-CZ" sz="2000" dirty="0" smtClean="0"/>
              <a:t> modulace DMT je 4096.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/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Pro oddělení směrů přenosu se využívá pouze kmitočtové dělení FDM.</a:t>
            </a:r>
            <a:endParaRPr lang="cs-CZ" sz="2000" dirty="0"/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/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VDSL2 má více variant (VDSL2 profilů) tak, aby bylo možné plnit různorodé přenosové požadavky. Horní mezní kmitočty jednotlivých profilů jsou 8, 12, 17 a 30 MHz.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/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Při rozšíření do </a:t>
            </a:r>
            <a:r>
              <a:rPr lang="cs-CZ" sz="2000" dirty="0"/>
              <a:t>30 </a:t>
            </a:r>
            <a:r>
              <a:rPr lang="cs-CZ" sz="2000" dirty="0" smtClean="0"/>
              <a:t>MHz se však zdvojnásobuje šířka </a:t>
            </a:r>
            <a:r>
              <a:rPr lang="cs-CZ" sz="2000" dirty="0" err="1" smtClean="0"/>
              <a:t>subkanálů</a:t>
            </a:r>
            <a:r>
              <a:rPr lang="cs-CZ" sz="2000" dirty="0" smtClean="0"/>
              <a:t> </a:t>
            </a:r>
            <a:r>
              <a:rPr lang="cs-CZ" sz="2000" dirty="0"/>
              <a:t>na 8,625 </a:t>
            </a:r>
            <a:r>
              <a:rPr lang="cs-CZ" sz="2000" dirty="0" smtClean="0"/>
              <a:t>kHz tak, aby se zachoval maximální počet </a:t>
            </a:r>
            <a:r>
              <a:rPr lang="cs-CZ" sz="2000" dirty="0" err="1" smtClean="0"/>
              <a:t>subkanálů</a:t>
            </a:r>
            <a:r>
              <a:rPr lang="cs-CZ" sz="2000" dirty="0"/>
              <a:t> </a:t>
            </a:r>
            <a:r>
              <a:rPr lang="cs-CZ" sz="2000" dirty="0" smtClean="0"/>
              <a:t>4096. </a:t>
            </a:r>
            <a:r>
              <a:rPr lang="cs-CZ" sz="2000" dirty="0"/>
              <a:t/>
            </a:r>
            <a:br>
              <a:rPr lang="cs-CZ" sz="2000" dirty="0"/>
            </a:br>
            <a:endParaRPr lang="cs-CZ" sz="2000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Moderní účastnické přípojky xDSL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599672069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34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44832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Přípojka VDSL2 – profily </a:t>
            </a:r>
            <a:endParaRPr lang="cs-CZ" sz="2000" b="1" dirty="0">
              <a:solidFill>
                <a:srgbClr val="C00000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/>
              <a:t>Bylo zmíněno, že navýšení přenosových rychlostí se docílilo </a:t>
            </a:r>
            <a:r>
              <a:rPr lang="cs-CZ" sz="2000" dirty="0">
                <a:solidFill>
                  <a:srgbClr val="C00000"/>
                </a:solidFill>
              </a:rPr>
              <a:t>rozšířením využívaného kmitočtového pásma</a:t>
            </a:r>
            <a:r>
              <a:rPr lang="cs-CZ" sz="2000" dirty="0"/>
              <a:t>. </a:t>
            </a:r>
            <a:endParaRPr lang="cs-CZ" sz="20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Rozšíření </a:t>
            </a:r>
            <a:r>
              <a:rPr lang="cs-CZ" sz="2000" dirty="0"/>
              <a:t>pásma však </a:t>
            </a:r>
            <a:r>
              <a:rPr lang="cs-CZ" sz="2000" dirty="0">
                <a:solidFill>
                  <a:srgbClr val="C00000"/>
                </a:solidFill>
              </a:rPr>
              <a:t>snižuje maximální délku účastnického vedení</a:t>
            </a:r>
            <a:r>
              <a:rPr lang="cs-CZ" sz="2000" dirty="0"/>
              <a:t>, protože dochází k </a:t>
            </a:r>
            <a:r>
              <a:rPr lang="cs-CZ" sz="2000" dirty="0">
                <a:solidFill>
                  <a:srgbClr val="C00000"/>
                </a:solidFill>
              </a:rPr>
              <a:t>nárůstu útlumu </a:t>
            </a:r>
            <a:r>
              <a:rPr lang="cs-CZ" sz="2000" dirty="0"/>
              <a:t>metalické přenosové cesty na vyšších kmitočtech. </a:t>
            </a:r>
            <a:endParaRPr lang="cs-CZ" sz="20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Proto </a:t>
            </a:r>
            <a:r>
              <a:rPr lang="cs-CZ" sz="2000" dirty="0"/>
              <a:t>se s ohledem na rozdílnosti v přístupových sítích jednotlivých regionů (Severní Amerika, Evropa, Japonsko</a:t>
            </a:r>
            <a:r>
              <a:rPr lang="cs-CZ" sz="2000" dirty="0" smtClean="0"/>
              <a:t>) a na </a:t>
            </a:r>
            <a:r>
              <a:rPr lang="cs-CZ" sz="2000" dirty="0"/>
              <a:t>nutnost realizovat datové přenosy různých </a:t>
            </a:r>
            <a:r>
              <a:rPr lang="cs-CZ" sz="2000" dirty="0" smtClean="0"/>
              <a:t>služeb, </a:t>
            </a:r>
            <a:r>
              <a:rPr lang="cs-CZ" sz="2000" dirty="0"/>
              <a:t>u přípojky VDSL2 stanovila různá šířka využívaného kmitočtové pásma tzv. </a:t>
            </a:r>
            <a:r>
              <a:rPr lang="cs-CZ" sz="2000" dirty="0" smtClean="0">
                <a:solidFill>
                  <a:srgbClr val="C00000"/>
                </a:solidFill>
              </a:rPr>
              <a:t>profil VDSL2</a:t>
            </a:r>
            <a:r>
              <a:rPr lang="cs-CZ" sz="2000" dirty="0" smtClean="0"/>
              <a:t> (</a:t>
            </a:r>
            <a:r>
              <a:rPr lang="cs-CZ" sz="2000" dirty="0"/>
              <a:t>8, 12, 17 a 30 MHz</a:t>
            </a:r>
            <a:r>
              <a:rPr lang="cs-CZ" sz="2000" dirty="0" smtClean="0"/>
              <a:t>).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Jednotlivé </a:t>
            </a:r>
            <a:r>
              <a:rPr lang="cs-CZ" sz="2000" dirty="0"/>
              <a:t>profily se </a:t>
            </a:r>
            <a:r>
              <a:rPr lang="cs-CZ" sz="2000" dirty="0" smtClean="0"/>
              <a:t>odlišují </a:t>
            </a:r>
            <a:r>
              <a:rPr lang="cs-CZ" sz="2000" dirty="0">
                <a:solidFill>
                  <a:srgbClr val="C00000"/>
                </a:solidFill>
              </a:rPr>
              <a:t>horním mezním kmitočtem</a:t>
            </a:r>
            <a:r>
              <a:rPr lang="cs-CZ" sz="2000" dirty="0"/>
              <a:t>, </a:t>
            </a:r>
            <a:r>
              <a:rPr lang="cs-CZ" sz="2000" dirty="0">
                <a:solidFill>
                  <a:srgbClr val="C00000"/>
                </a:solidFill>
              </a:rPr>
              <a:t>šířkou subkanálu</a:t>
            </a:r>
            <a:r>
              <a:rPr lang="cs-CZ" sz="2000" dirty="0"/>
              <a:t> a </a:t>
            </a:r>
            <a:r>
              <a:rPr lang="cs-CZ" sz="2000" dirty="0">
                <a:solidFill>
                  <a:srgbClr val="C00000"/>
                </a:solidFill>
              </a:rPr>
              <a:t>maximálním celkovým výkonem </a:t>
            </a:r>
            <a:r>
              <a:rPr lang="cs-CZ" sz="2000" dirty="0"/>
              <a:t>vysílaného signálu.</a:t>
            </a:r>
            <a:endParaRPr lang="cs-CZ" sz="2000" dirty="0" smtClean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Moderní účastnické přípojky xDSL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178755307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35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Přípojka VDSL2 – profily</a:t>
            </a:r>
            <a:endParaRPr lang="cs-CZ" sz="2000" b="1" dirty="0">
              <a:solidFill>
                <a:srgbClr val="C00000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/>
              <a:t>Společné parametry profilů přípojky VDSL2 pro </a:t>
            </a:r>
            <a:r>
              <a:rPr lang="cs-CZ" sz="2000" dirty="0" smtClean="0"/>
              <a:t>Evropu.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/>
              <a:t>Parametr MBDC (Minimum </a:t>
            </a:r>
            <a:r>
              <a:rPr lang="cs-CZ" sz="2000" dirty="0" err="1"/>
              <a:t>Bidirectional</a:t>
            </a:r>
            <a:r>
              <a:rPr lang="cs-CZ" sz="2000" dirty="0"/>
              <a:t> Net Data </a:t>
            </a:r>
            <a:r>
              <a:rPr lang="cs-CZ" sz="2000" dirty="0" err="1"/>
              <a:t>Rate</a:t>
            </a:r>
            <a:r>
              <a:rPr lang="cs-CZ" sz="2000" dirty="0"/>
              <a:t>) představuje minimální hodnotu přenosové rychlosti, která je definována jakou součet přenosových rychlostí v obou </a:t>
            </a:r>
            <a:r>
              <a:rPr lang="cs-CZ" sz="2000" dirty="0" smtClean="0"/>
              <a:t>směrech.</a:t>
            </a: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Moderní účastnické přípojky xDSL</a:t>
            </a:r>
            <a:endParaRPr lang="cs-CZ" dirty="0"/>
          </a:p>
        </p:txBody>
      </p:sp>
      <p:graphicFrame>
        <p:nvGraphicFramePr>
          <p:cNvPr id="2" name="Tabulk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62901233"/>
              </p:ext>
            </p:extLst>
          </p:nvPr>
        </p:nvGraphicFramePr>
        <p:xfrm>
          <a:off x="577696" y="2342155"/>
          <a:ext cx="7941836" cy="2619395"/>
        </p:xfrm>
        <a:graphic>
          <a:graphicData uri="http://schemas.openxmlformats.org/drawingml/2006/table">
            <a:tbl>
              <a:tblPr firstRow="1" firstCol="1" bandRow="1">
                <a:tableStyleId>{073A0DAA-6AF3-43AB-8588-CEC1D06C72B9}</a:tableStyleId>
              </a:tblPr>
              <a:tblGrid>
                <a:gridCol w="712082"/>
                <a:gridCol w="2211705"/>
                <a:gridCol w="2230244"/>
                <a:gridCol w="1817649"/>
                <a:gridCol w="970156"/>
              </a:tblGrid>
              <a:tr h="668675"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600" dirty="0">
                          <a:effectLst/>
                        </a:rPr>
                        <a:t>Profil</a:t>
                      </a:r>
                      <a:endParaRPr lang="cs-CZ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600" dirty="0">
                          <a:effectLst/>
                        </a:rPr>
                        <a:t>Max. výkon ve směru downstream </a:t>
                      </a:r>
                      <a:r>
                        <a:rPr lang="en-US" sz="1600" dirty="0">
                          <a:effectLst/>
                        </a:rPr>
                        <a:t>[</a:t>
                      </a:r>
                      <a:r>
                        <a:rPr lang="en-US" sz="1600" dirty="0" err="1">
                          <a:effectLst/>
                        </a:rPr>
                        <a:t>dBm</a:t>
                      </a:r>
                      <a:r>
                        <a:rPr lang="en-US" sz="1600" dirty="0">
                          <a:effectLst/>
                        </a:rPr>
                        <a:t>]</a:t>
                      </a:r>
                      <a:endParaRPr lang="cs-CZ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600" dirty="0">
                          <a:effectLst/>
                        </a:rPr>
                        <a:t>Max. výkon ve směru upstream </a:t>
                      </a:r>
                      <a:r>
                        <a:rPr lang="en-US" sz="1600" dirty="0">
                          <a:effectLst/>
                        </a:rPr>
                        <a:t>[</a:t>
                      </a:r>
                      <a:r>
                        <a:rPr lang="en-US" sz="1600" dirty="0" err="1">
                          <a:effectLst/>
                        </a:rPr>
                        <a:t>dBm</a:t>
                      </a:r>
                      <a:r>
                        <a:rPr lang="en-US" sz="1600" dirty="0">
                          <a:effectLst/>
                        </a:rPr>
                        <a:t>]</a:t>
                      </a:r>
                      <a:endParaRPr lang="cs-CZ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600" dirty="0">
                          <a:effectLst/>
                        </a:rPr>
                        <a:t>Šířka subkanálu </a:t>
                      </a:r>
                      <a:r>
                        <a:rPr lang="en-US" sz="1600" dirty="0">
                          <a:effectLst/>
                        </a:rPr>
                        <a:t>[kHz]</a:t>
                      </a:r>
                      <a:endParaRPr lang="cs-CZ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600" dirty="0">
                          <a:effectLst/>
                        </a:rPr>
                        <a:t>MBDC </a:t>
                      </a:r>
                      <a:r>
                        <a:rPr lang="en-US" sz="1600" dirty="0">
                          <a:effectLst/>
                        </a:rPr>
                        <a:t>[Mbit/s]</a:t>
                      </a:r>
                      <a:endParaRPr lang="cs-CZ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600">
                          <a:effectLst/>
                        </a:rPr>
                        <a:t>8a</a:t>
                      </a:r>
                      <a:endParaRPr lang="cs-CZ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1200"/>
                        </a:spcAft>
                      </a:pPr>
                      <a:r>
                        <a:rPr lang="cs-CZ" sz="1600">
                          <a:effectLst/>
                        </a:rPr>
                        <a:t>+17,5</a:t>
                      </a:r>
                      <a:endParaRPr lang="cs-CZ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1200"/>
                        </a:spcAft>
                      </a:pPr>
                      <a:r>
                        <a:rPr lang="cs-CZ" sz="1600">
                          <a:effectLst/>
                        </a:rPr>
                        <a:t>+14,5</a:t>
                      </a:r>
                      <a:endParaRPr lang="cs-CZ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1200"/>
                        </a:spcAft>
                      </a:pPr>
                      <a:r>
                        <a:rPr lang="cs-CZ" sz="1600">
                          <a:effectLst/>
                        </a:rPr>
                        <a:t>4,3125</a:t>
                      </a:r>
                      <a:endParaRPr lang="cs-CZ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1200"/>
                        </a:spcAft>
                      </a:pPr>
                      <a:r>
                        <a:rPr lang="cs-CZ" sz="1600">
                          <a:effectLst/>
                        </a:rPr>
                        <a:t>50</a:t>
                      </a:r>
                      <a:endParaRPr lang="cs-CZ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600">
                          <a:effectLst/>
                        </a:rPr>
                        <a:t>8b</a:t>
                      </a:r>
                      <a:endParaRPr lang="cs-CZ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1200"/>
                        </a:spcAft>
                      </a:pPr>
                      <a:r>
                        <a:rPr lang="cs-CZ" sz="1600" dirty="0">
                          <a:effectLst/>
                        </a:rPr>
                        <a:t>+20,5</a:t>
                      </a:r>
                      <a:endParaRPr lang="cs-CZ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1200"/>
                        </a:spcAft>
                      </a:pPr>
                      <a:r>
                        <a:rPr lang="cs-CZ" sz="1600">
                          <a:effectLst/>
                        </a:rPr>
                        <a:t>+14,5</a:t>
                      </a:r>
                      <a:endParaRPr lang="cs-CZ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1200"/>
                        </a:spcAft>
                      </a:pPr>
                      <a:r>
                        <a:rPr lang="cs-CZ" sz="1600">
                          <a:effectLst/>
                        </a:rPr>
                        <a:t>4,3125</a:t>
                      </a:r>
                      <a:endParaRPr lang="cs-CZ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1200"/>
                        </a:spcAft>
                      </a:pPr>
                      <a:r>
                        <a:rPr lang="cs-CZ" sz="1600">
                          <a:effectLst/>
                        </a:rPr>
                        <a:t>50</a:t>
                      </a:r>
                      <a:endParaRPr lang="cs-CZ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600">
                          <a:effectLst/>
                        </a:rPr>
                        <a:t>8c</a:t>
                      </a:r>
                      <a:endParaRPr lang="cs-CZ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1200"/>
                        </a:spcAft>
                      </a:pPr>
                      <a:r>
                        <a:rPr lang="cs-CZ" sz="1600">
                          <a:effectLst/>
                        </a:rPr>
                        <a:t>+11,5</a:t>
                      </a:r>
                      <a:endParaRPr lang="cs-CZ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1200"/>
                        </a:spcAft>
                      </a:pPr>
                      <a:r>
                        <a:rPr lang="cs-CZ" sz="1600">
                          <a:effectLst/>
                        </a:rPr>
                        <a:t>+14,5</a:t>
                      </a:r>
                      <a:endParaRPr lang="cs-CZ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1200"/>
                        </a:spcAft>
                      </a:pPr>
                      <a:r>
                        <a:rPr lang="cs-CZ" sz="1600">
                          <a:effectLst/>
                        </a:rPr>
                        <a:t>4,3125</a:t>
                      </a:r>
                      <a:endParaRPr lang="cs-CZ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1200"/>
                        </a:spcAft>
                      </a:pPr>
                      <a:r>
                        <a:rPr lang="cs-CZ" sz="1600">
                          <a:effectLst/>
                        </a:rPr>
                        <a:t>50</a:t>
                      </a:r>
                      <a:endParaRPr lang="cs-CZ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600">
                          <a:effectLst/>
                        </a:rPr>
                        <a:t>8d</a:t>
                      </a:r>
                      <a:endParaRPr lang="cs-CZ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1200"/>
                        </a:spcAft>
                      </a:pPr>
                      <a:r>
                        <a:rPr lang="cs-CZ" sz="1600">
                          <a:effectLst/>
                        </a:rPr>
                        <a:t>+14,5</a:t>
                      </a:r>
                      <a:endParaRPr lang="cs-CZ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1200"/>
                        </a:spcAft>
                      </a:pPr>
                      <a:r>
                        <a:rPr lang="cs-CZ" sz="1600">
                          <a:effectLst/>
                        </a:rPr>
                        <a:t>+14,5</a:t>
                      </a:r>
                      <a:endParaRPr lang="cs-CZ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1200"/>
                        </a:spcAft>
                      </a:pPr>
                      <a:r>
                        <a:rPr lang="cs-CZ" sz="1600">
                          <a:effectLst/>
                        </a:rPr>
                        <a:t>4,3125</a:t>
                      </a:r>
                      <a:endParaRPr lang="cs-CZ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1200"/>
                        </a:spcAft>
                      </a:pPr>
                      <a:r>
                        <a:rPr lang="cs-CZ" sz="1600">
                          <a:effectLst/>
                        </a:rPr>
                        <a:t>50</a:t>
                      </a:r>
                      <a:endParaRPr lang="cs-CZ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600">
                          <a:effectLst/>
                        </a:rPr>
                        <a:t>12a</a:t>
                      </a:r>
                      <a:endParaRPr lang="cs-CZ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1200"/>
                        </a:spcAft>
                      </a:pPr>
                      <a:r>
                        <a:rPr lang="cs-CZ" sz="1600">
                          <a:effectLst/>
                        </a:rPr>
                        <a:t>+14,5</a:t>
                      </a:r>
                      <a:endParaRPr lang="cs-CZ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1200"/>
                        </a:spcAft>
                      </a:pPr>
                      <a:r>
                        <a:rPr lang="cs-CZ" sz="1600">
                          <a:effectLst/>
                        </a:rPr>
                        <a:t>+14,5</a:t>
                      </a:r>
                      <a:endParaRPr lang="cs-CZ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1200"/>
                        </a:spcAft>
                      </a:pPr>
                      <a:r>
                        <a:rPr lang="cs-CZ" sz="1600">
                          <a:effectLst/>
                        </a:rPr>
                        <a:t>4,3125</a:t>
                      </a:r>
                      <a:endParaRPr lang="cs-CZ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1200"/>
                        </a:spcAft>
                      </a:pPr>
                      <a:r>
                        <a:rPr lang="cs-CZ" sz="1600">
                          <a:effectLst/>
                        </a:rPr>
                        <a:t>68</a:t>
                      </a:r>
                      <a:endParaRPr lang="cs-CZ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600">
                          <a:effectLst/>
                        </a:rPr>
                        <a:t>12b</a:t>
                      </a:r>
                      <a:endParaRPr lang="cs-CZ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1200"/>
                        </a:spcAft>
                      </a:pPr>
                      <a:r>
                        <a:rPr lang="cs-CZ" sz="1600">
                          <a:effectLst/>
                        </a:rPr>
                        <a:t>+14,5</a:t>
                      </a:r>
                      <a:endParaRPr lang="cs-CZ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1200"/>
                        </a:spcAft>
                      </a:pPr>
                      <a:r>
                        <a:rPr lang="cs-CZ" sz="1600">
                          <a:effectLst/>
                        </a:rPr>
                        <a:t>+14,5</a:t>
                      </a:r>
                      <a:endParaRPr lang="cs-CZ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1200"/>
                        </a:spcAft>
                      </a:pPr>
                      <a:r>
                        <a:rPr lang="cs-CZ" sz="1600">
                          <a:effectLst/>
                        </a:rPr>
                        <a:t>4,3125</a:t>
                      </a:r>
                      <a:endParaRPr lang="cs-CZ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1200"/>
                        </a:spcAft>
                      </a:pPr>
                      <a:r>
                        <a:rPr lang="cs-CZ" sz="1600">
                          <a:effectLst/>
                        </a:rPr>
                        <a:t>68</a:t>
                      </a:r>
                      <a:endParaRPr lang="cs-CZ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600">
                          <a:effectLst/>
                        </a:rPr>
                        <a:t>17a</a:t>
                      </a:r>
                      <a:endParaRPr lang="cs-CZ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1200"/>
                        </a:spcAft>
                      </a:pPr>
                      <a:r>
                        <a:rPr lang="cs-CZ" sz="1600">
                          <a:effectLst/>
                        </a:rPr>
                        <a:t>+14,5</a:t>
                      </a:r>
                      <a:endParaRPr lang="cs-CZ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1200"/>
                        </a:spcAft>
                      </a:pPr>
                      <a:r>
                        <a:rPr lang="cs-CZ" sz="1600">
                          <a:effectLst/>
                        </a:rPr>
                        <a:t>+14,5</a:t>
                      </a:r>
                      <a:endParaRPr lang="cs-CZ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1200"/>
                        </a:spcAft>
                      </a:pPr>
                      <a:r>
                        <a:rPr lang="cs-CZ" sz="1600">
                          <a:effectLst/>
                        </a:rPr>
                        <a:t>4,3125</a:t>
                      </a:r>
                      <a:endParaRPr lang="cs-CZ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1200"/>
                        </a:spcAft>
                      </a:pPr>
                      <a:r>
                        <a:rPr lang="cs-CZ" sz="1600">
                          <a:effectLst/>
                        </a:rPr>
                        <a:t>100</a:t>
                      </a:r>
                      <a:endParaRPr lang="cs-CZ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600" dirty="0">
                          <a:effectLst/>
                        </a:rPr>
                        <a:t>30a</a:t>
                      </a:r>
                      <a:endParaRPr lang="cs-CZ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1200"/>
                        </a:spcAft>
                      </a:pPr>
                      <a:r>
                        <a:rPr lang="cs-CZ" sz="1600">
                          <a:effectLst/>
                        </a:rPr>
                        <a:t>+14,5</a:t>
                      </a:r>
                      <a:endParaRPr lang="cs-CZ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1200"/>
                        </a:spcAft>
                      </a:pPr>
                      <a:r>
                        <a:rPr lang="cs-CZ" sz="1600">
                          <a:effectLst/>
                        </a:rPr>
                        <a:t>+14,5</a:t>
                      </a:r>
                      <a:endParaRPr lang="cs-CZ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1200"/>
                        </a:spcAft>
                      </a:pPr>
                      <a:r>
                        <a:rPr lang="cs-CZ" sz="1600">
                          <a:effectLst/>
                        </a:rPr>
                        <a:t>8,625</a:t>
                      </a:r>
                      <a:endParaRPr lang="cs-CZ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1200"/>
                        </a:spcAft>
                      </a:pPr>
                      <a:r>
                        <a:rPr lang="cs-CZ" sz="1600" dirty="0">
                          <a:effectLst/>
                        </a:rPr>
                        <a:t>200</a:t>
                      </a:r>
                      <a:endParaRPr lang="cs-CZ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17453660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36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43704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Přípojka VDSL2 – kmitočtové plány</a:t>
            </a:r>
            <a:endParaRPr lang="cs-CZ" sz="2000" b="1" dirty="0">
              <a:solidFill>
                <a:srgbClr val="C00000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Přípojka </a:t>
            </a:r>
            <a:r>
              <a:rPr lang="cs-CZ" sz="2000" dirty="0"/>
              <a:t>VDSL2 musí umožnit poskytovat služby, které vyžadují nejen asymetrické ale i symetrické datové přenosy. </a:t>
            </a:r>
            <a:endParaRPr lang="cs-CZ" sz="20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Proto je </a:t>
            </a:r>
            <a:r>
              <a:rPr lang="cs-CZ" sz="2000" dirty="0"/>
              <a:t>nutné </a:t>
            </a:r>
            <a:r>
              <a:rPr lang="cs-CZ" sz="2000" dirty="0" smtClean="0">
                <a:solidFill>
                  <a:srgbClr val="C00000"/>
                </a:solidFill>
              </a:rPr>
              <a:t>profily VDSL2 </a:t>
            </a:r>
            <a:r>
              <a:rPr lang="cs-CZ" sz="2000" dirty="0" smtClean="0"/>
              <a:t>ještě </a:t>
            </a:r>
            <a:r>
              <a:rPr lang="cs-CZ" sz="2000" dirty="0">
                <a:solidFill>
                  <a:srgbClr val="C00000"/>
                </a:solidFill>
              </a:rPr>
              <a:t>dále rozdělit </a:t>
            </a:r>
            <a:r>
              <a:rPr lang="cs-CZ" sz="2000" dirty="0"/>
              <a:t>na menší části </a:t>
            </a:r>
            <a:r>
              <a:rPr lang="cs-CZ" sz="2000" dirty="0" smtClean="0"/>
              <a:t>(kmitočtová </a:t>
            </a:r>
            <a:r>
              <a:rPr lang="cs-CZ" sz="2000" dirty="0" err="1" smtClean="0"/>
              <a:t>subpásma</a:t>
            </a:r>
            <a:r>
              <a:rPr lang="cs-CZ" sz="2000" dirty="0" smtClean="0"/>
              <a:t>) a </a:t>
            </a:r>
            <a:r>
              <a:rPr lang="cs-CZ" sz="2000" dirty="0"/>
              <a:t>tyto </a:t>
            </a:r>
            <a:r>
              <a:rPr lang="cs-CZ" sz="2000" dirty="0" err="1" smtClean="0"/>
              <a:t>subpásma</a:t>
            </a:r>
            <a:r>
              <a:rPr lang="cs-CZ" sz="2000" dirty="0" smtClean="0"/>
              <a:t> </a:t>
            </a:r>
            <a:r>
              <a:rPr lang="cs-CZ" sz="2000" dirty="0"/>
              <a:t>vzájemně postupně střídat tak, aby bylo docíleno požadovaných rychlostí datových přenosů v obou </a:t>
            </a:r>
            <a:r>
              <a:rPr lang="cs-CZ" sz="2000" dirty="0" smtClean="0"/>
              <a:t>směrech, při </a:t>
            </a:r>
            <a:r>
              <a:rPr lang="cs-CZ" sz="2000" dirty="0"/>
              <a:t>zohlednění rostoucího útlumu přenosové cesty. </a:t>
            </a:r>
            <a:endParaRPr lang="cs-CZ" sz="20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Způsob </a:t>
            </a:r>
            <a:r>
              <a:rPr lang="cs-CZ" sz="2000" dirty="0"/>
              <a:t>střídání a šířku jednotlivých kmitočtových </a:t>
            </a:r>
            <a:r>
              <a:rPr lang="cs-CZ" sz="2000" dirty="0" err="1"/>
              <a:t>subpásem</a:t>
            </a:r>
            <a:r>
              <a:rPr lang="cs-CZ" sz="2000" dirty="0"/>
              <a:t> určuje </a:t>
            </a:r>
            <a:r>
              <a:rPr lang="cs-CZ" sz="2000" dirty="0" smtClean="0"/>
              <a:t>takzvaný </a:t>
            </a:r>
            <a:r>
              <a:rPr lang="cs-CZ" sz="2000" dirty="0">
                <a:solidFill>
                  <a:srgbClr val="C00000"/>
                </a:solidFill>
              </a:rPr>
              <a:t>kmitočtový plán</a:t>
            </a:r>
            <a:r>
              <a:rPr lang="cs-CZ" sz="2000" dirty="0"/>
              <a:t>. </a:t>
            </a:r>
            <a:endParaRPr lang="cs-CZ" sz="20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err="1" smtClean="0"/>
              <a:t>Subpásma</a:t>
            </a:r>
            <a:r>
              <a:rPr lang="cs-CZ" sz="2000" dirty="0" smtClean="0"/>
              <a:t> </a:t>
            </a:r>
            <a:r>
              <a:rPr lang="cs-CZ" sz="2000" dirty="0"/>
              <a:t>pro sestupný směr přenosu (downstream) se označují a číslují jako: D1, D2, D3, D4. </a:t>
            </a:r>
            <a:endParaRPr lang="cs-CZ" sz="20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err="1" smtClean="0"/>
              <a:t>Subpásma</a:t>
            </a:r>
            <a:r>
              <a:rPr lang="cs-CZ" sz="2000" dirty="0" smtClean="0"/>
              <a:t> </a:t>
            </a:r>
            <a:r>
              <a:rPr lang="cs-CZ" sz="2000" dirty="0"/>
              <a:t>pro vzestupný směr přenosu (upstream) se označují a číslují jako: US0, US1, US2, US3, US4</a:t>
            </a:r>
            <a:r>
              <a:rPr lang="cs-CZ" sz="2000" dirty="0" smtClean="0"/>
              <a:t>.</a:t>
            </a:r>
            <a:endParaRPr lang="cs-CZ" sz="2000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Moderní účastnické přípojky xDSL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705691775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37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49039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Přípojka VDSL2 – kmitočtové plány</a:t>
            </a:r>
            <a:endParaRPr lang="cs-CZ" sz="2000" b="1" dirty="0">
              <a:solidFill>
                <a:srgbClr val="C00000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Konkrétní kmitočtové plány jsou definovány v jednotlivých přílohách doporučení VDSL2.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Obecně </a:t>
            </a:r>
            <a:r>
              <a:rPr lang="cs-CZ" sz="2000" dirty="0"/>
              <a:t>kmitočtové plány VDSL2 vycházejí z </a:t>
            </a:r>
            <a:r>
              <a:rPr lang="cs-CZ" sz="2000" dirty="0" smtClean="0"/>
              <a:t>první generace </a:t>
            </a:r>
            <a:r>
              <a:rPr lang="cs-CZ" sz="2000" dirty="0"/>
              <a:t>VDSL </a:t>
            </a:r>
            <a:r>
              <a:rPr lang="cs-CZ" sz="2000" dirty="0" smtClean="0"/>
              <a:t>(plán 997 nebo 998). 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Kmitočtový plán 997 je obecně vhodnější pro využití v případě, že provozované aplikace vyžadují symetrické přenosové rychlosti v obou směrech (tedy například pro malé a střední firmy).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Kmitočtový plán 998 je vhodný, pokud přenosová rychlost ve směru downstream má být vyšší než ve směru opačném (privátní zákazníci).</a:t>
            </a:r>
            <a:endParaRPr lang="cs-CZ" sz="2000" dirty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Pro světové regiony jsou stanoveny následující:</a:t>
            </a:r>
            <a:endParaRPr lang="cs-CZ" sz="800" dirty="0"/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Pro oblast Severní Ameriky </a:t>
            </a:r>
            <a:r>
              <a:rPr lang="cs-CZ" sz="2000" dirty="0"/>
              <a:t>– plán </a:t>
            </a:r>
            <a:r>
              <a:rPr lang="cs-CZ" sz="2000" dirty="0" smtClean="0"/>
              <a:t>998.</a:t>
            </a:r>
            <a:endParaRPr lang="cs-CZ" sz="2000" dirty="0"/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Pro oblast Evropy </a:t>
            </a:r>
            <a:r>
              <a:rPr lang="cs-CZ" sz="2000" dirty="0"/>
              <a:t>– plán 997 i </a:t>
            </a:r>
            <a:r>
              <a:rPr lang="cs-CZ" sz="2000" dirty="0" smtClean="0"/>
              <a:t>998.</a:t>
            </a:r>
            <a:endParaRPr lang="cs-CZ" sz="2000" dirty="0"/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Pro oblast Japonska </a:t>
            </a:r>
            <a:r>
              <a:rPr lang="cs-CZ" sz="2000" dirty="0"/>
              <a:t>– plán </a:t>
            </a:r>
            <a:r>
              <a:rPr lang="cs-CZ" sz="2000" dirty="0" smtClean="0"/>
              <a:t>998.</a:t>
            </a: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Moderní účastnické přípojky xDSL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545331308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38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46782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Přípojka VDSL2 – výkonové masky</a:t>
            </a:r>
            <a:endParaRPr lang="cs-CZ" sz="2000" b="1" dirty="0">
              <a:solidFill>
                <a:srgbClr val="C00000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Dosud jsme definovaly profily přípojky VDSL2 a princip jemnějšího dělení využívaného kmitočtového pásma.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Profil přípojky VDSL2 určuje celkový maximální výkon, jakým může koncové zařízení vysílat v celém využívaném kmitočtovém pásmu.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Konkrétní rozložení výkonu na jednotlivých kmitočtech určuje maska spektrální </a:t>
            </a:r>
            <a:r>
              <a:rPr lang="cs-CZ" sz="2000" dirty="0"/>
              <a:t>výkonové hustoty (PSD, </a:t>
            </a:r>
            <a:r>
              <a:rPr lang="cs-CZ" sz="2000" dirty="0" err="1"/>
              <a:t>Power</a:t>
            </a:r>
            <a:r>
              <a:rPr lang="cs-CZ" sz="2000" dirty="0"/>
              <a:t> </a:t>
            </a:r>
            <a:r>
              <a:rPr lang="cs-CZ" sz="2000" dirty="0" err="1" smtClean="0"/>
              <a:t>Spectral</a:t>
            </a:r>
            <a:r>
              <a:rPr lang="cs-CZ" sz="2000" dirty="0" smtClean="0"/>
              <a:t> </a:t>
            </a:r>
            <a:r>
              <a:rPr lang="cs-CZ" sz="2000" dirty="0" err="1" smtClean="0"/>
              <a:t>Density</a:t>
            </a:r>
            <a:r>
              <a:rPr lang="cs-CZ" sz="2000" dirty="0"/>
              <a:t>).</a:t>
            </a:r>
            <a:endParaRPr lang="cs-CZ" sz="20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Měnit úroveň vysílacího výkonu ve využívaném kmitočtovém pásmu je nutné pro zajištění možné instalace více typů DSL přípojek v jednom svazku metalického kabelu. 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Například snížením vysílacího výkonu u VDSL2 v kmitočtovém pásmu do 2,208 MHz zajistíme možné souběžné využití přípojky ADSL2+. 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Koordinací ve využívání kmitočtového pásma se například budou minimalizovat vzájemné přeslechy NEXT či FEXT.</a:t>
            </a: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Moderní účastnické přípojky xDSL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676776268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39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47295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Přípojka VDSL2 – výkonové masky</a:t>
            </a:r>
            <a:endParaRPr lang="cs-CZ" sz="2000" b="1" dirty="0">
              <a:solidFill>
                <a:srgbClr val="C00000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Masek spektrální výkonové hustoty je pro oba kmitočtové plány velké množství.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Jako příklad si uvedeme dvě masky PSD tak, jak je určil dominantní telekomunikační operátor v ČR pro použití ve své přístupové síti: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/>
          </a:p>
          <a:p>
            <a:pPr marL="0" lvl="1">
              <a:spcAft>
                <a:spcPts val="200"/>
              </a:spcAft>
            </a:pPr>
            <a:endParaRPr lang="cs-CZ" sz="20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/>
              <a:t>Obě masky PSD využívají pro přenos uživatelských dat i upstream pásmo označené jako US0. Volba těchto masek zajišťuje vhodné vlastnosti v </a:t>
            </a:r>
            <a:r>
              <a:rPr lang="cs-CZ" sz="2000" dirty="0" smtClean="0"/>
              <a:t>kombinaci </a:t>
            </a:r>
            <a:r>
              <a:rPr lang="cs-CZ" sz="2000" dirty="0"/>
              <a:t>s již instalovanými přípojkami ADSL/ADSL2+. Přípojky totiž využívají stejná kmitočtová pásma pro stejné směry přenosu, čímž dochází k eliminaci přeslechů typu NEXT.</a:t>
            </a:r>
            <a:endParaRPr lang="cs-CZ" sz="2000" dirty="0" smtClean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Moderní účastnické přípojky xDSL</a:t>
            </a:r>
            <a:endParaRPr lang="cs-CZ" dirty="0"/>
          </a:p>
        </p:txBody>
      </p:sp>
      <p:graphicFrame>
        <p:nvGraphicFramePr>
          <p:cNvPr id="2" name="Tabulk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20927591"/>
              </p:ext>
            </p:extLst>
          </p:nvPr>
        </p:nvGraphicFramePr>
        <p:xfrm>
          <a:off x="1079500" y="3327923"/>
          <a:ext cx="6623149" cy="975360"/>
        </p:xfrm>
        <a:graphic>
          <a:graphicData uri="http://schemas.openxmlformats.org/drawingml/2006/table">
            <a:tbl>
              <a:tblPr firstRow="1" firstCol="1" bandRow="1">
                <a:tableStyleId>{073A0DAA-6AF3-43AB-8588-CEC1D06C72B9}</a:tableStyleId>
              </a:tblPr>
              <a:tblGrid>
                <a:gridCol w="877317"/>
                <a:gridCol w="1920964"/>
                <a:gridCol w="3824868"/>
              </a:tblGrid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600" dirty="0">
                          <a:effectLst/>
                        </a:rPr>
                        <a:t>Krátké jméno</a:t>
                      </a:r>
                      <a:endParaRPr lang="cs-CZ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600" dirty="0">
                          <a:effectLst/>
                        </a:rPr>
                        <a:t>Dlouhé jméno</a:t>
                      </a:r>
                      <a:endParaRPr lang="cs-CZ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600" dirty="0">
                          <a:effectLst/>
                        </a:rPr>
                        <a:t>Horní mezní kmitočet pro upstream nebo downstream </a:t>
                      </a:r>
                      <a:r>
                        <a:rPr lang="en-US" sz="1600" dirty="0">
                          <a:effectLst/>
                        </a:rPr>
                        <a:t>[kHz]</a:t>
                      </a:r>
                      <a:endParaRPr lang="cs-CZ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1200"/>
                        </a:spcAft>
                      </a:pPr>
                      <a:r>
                        <a:rPr lang="cs-CZ" sz="1600">
                          <a:effectLst/>
                        </a:rPr>
                        <a:t>B8-6</a:t>
                      </a:r>
                      <a:endParaRPr lang="cs-CZ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1200"/>
                        </a:spcAft>
                      </a:pPr>
                      <a:r>
                        <a:rPr lang="cs-CZ" sz="1600" dirty="0">
                          <a:effectLst/>
                        </a:rPr>
                        <a:t>997-M2x-B</a:t>
                      </a:r>
                      <a:endParaRPr lang="cs-CZ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1200"/>
                        </a:spcAft>
                      </a:pPr>
                      <a:r>
                        <a:rPr lang="cs-CZ" sz="1600" dirty="0">
                          <a:effectLst/>
                        </a:rPr>
                        <a:t>12000</a:t>
                      </a:r>
                      <a:endParaRPr lang="cs-CZ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1200"/>
                        </a:spcAft>
                      </a:pPr>
                      <a:r>
                        <a:rPr lang="cs-CZ" sz="1600">
                          <a:effectLst/>
                        </a:rPr>
                        <a:t>B8-12</a:t>
                      </a:r>
                      <a:endParaRPr lang="cs-CZ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1200"/>
                        </a:spcAft>
                      </a:pPr>
                      <a:r>
                        <a:rPr lang="cs-CZ" sz="1600" dirty="0">
                          <a:effectLst/>
                        </a:rPr>
                        <a:t>998ADE17-M2x-B</a:t>
                      </a:r>
                      <a:endParaRPr lang="cs-CZ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1200"/>
                        </a:spcAft>
                      </a:pPr>
                      <a:r>
                        <a:rPr lang="cs-CZ" sz="1600" dirty="0">
                          <a:effectLst/>
                        </a:rPr>
                        <a:t>17664</a:t>
                      </a:r>
                      <a:endParaRPr lang="cs-CZ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89140335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4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25237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Přístupová telekomunikační síť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Telekomunikační síť má hierarchickou strukturu (úrovně).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Každá úroveň plní typické úkoly.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Úkolům odpovídají využívané přenosové systémy a přenosová média.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Hierarchicky nejníže je </a:t>
            </a:r>
            <a:r>
              <a:rPr lang="cs-CZ" sz="2000" dirty="0" smtClean="0">
                <a:solidFill>
                  <a:srgbClr val="C00000"/>
                </a:solidFill>
              </a:rPr>
              <a:t>přístupová </a:t>
            </a:r>
            <a:r>
              <a:rPr lang="cs-CZ" sz="2000" dirty="0">
                <a:solidFill>
                  <a:srgbClr val="C00000"/>
                </a:solidFill>
              </a:rPr>
              <a:t>telekomunikační </a:t>
            </a:r>
            <a:r>
              <a:rPr lang="cs-CZ" sz="2000" dirty="0" smtClean="0">
                <a:solidFill>
                  <a:srgbClr val="C00000"/>
                </a:solidFill>
              </a:rPr>
              <a:t>síť</a:t>
            </a:r>
            <a:r>
              <a:rPr lang="cs-CZ" sz="2000" dirty="0" smtClean="0">
                <a:solidFill>
                  <a:srgbClr val="3C3C8C"/>
                </a:solidFill>
              </a:rPr>
              <a:t>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Úkolem této sítě je </a:t>
            </a:r>
            <a:r>
              <a:rPr lang="cs-CZ" sz="2000" dirty="0" smtClean="0">
                <a:solidFill>
                  <a:srgbClr val="C00000"/>
                </a:solidFill>
              </a:rPr>
              <a:t>zajistit připojení jednotlivých koncových účastníků </a:t>
            </a:r>
            <a:r>
              <a:rPr lang="cs-CZ" sz="2000" dirty="0" smtClean="0">
                <a:solidFill>
                  <a:srgbClr val="3C3C8C"/>
                </a:solidFill>
              </a:rPr>
              <a:t>k poskytovateli služby.</a:t>
            </a: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Moderní účastnické přípojky xDSL</a:t>
            </a:r>
            <a:endParaRPr lang="cs-CZ" dirty="0"/>
          </a:p>
        </p:txBody>
      </p:sp>
      <p:graphicFrame>
        <p:nvGraphicFramePr>
          <p:cNvPr id="7" name="Object 7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92136930"/>
              </p:ext>
            </p:extLst>
          </p:nvPr>
        </p:nvGraphicFramePr>
        <p:xfrm>
          <a:off x="1590993" y="4017962"/>
          <a:ext cx="5570537" cy="21732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3" name="Visio" r:id="rId6" imgW="5248343" imgH="2047965" progId="Visio.Drawing.11">
                  <p:embed/>
                </p:oleObj>
              </mc:Choice>
              <mc:Fallback>
                <p:oleObj name="Visio" r:id="rId6" imgW="5248343" imgH="2047965" progId="Visio.Drawing.11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90993" y="4017962"/>
                        <a:ext cx="5570537" cy="21732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 cap="flat" cmpd="sng">
                            <a:solidFill>
                              <a:schemeClr val="tx1"/>
                            </a:solidFill>
                            <a:prstDash val="solid"/>
                            <a:miter lim="800000"/>
                            <a:headEnd type="none" w="sm" len="sm"/>
                            <a:tailEnd type="none" w="sm" len="sm"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638959679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9500" y="2890409"/>
            <a:ext cx="7848016" cy="3387727"/>
          </a:xfrm>
          <a:prstGeom prst="rect">
            <a:avLst/>
          </a:prstGeom>
        </p:spPr>
      </p:pic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40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14978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Přípojka VDSL2 – příklad kmitočtového plánu</a:t>
            </a:r>
            <a:endParaRPr lang="cs-CZ" sz="2000" b="1" dirty="0">
              <a:solidFill>
                <a:srgbClr val="C00000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Obrázek ilustruje </a:t>
            </a:r>
            <a:r>
              <a:rPr lang="cs-CZ" sz="2000" dirty="0"/>
              <a:t>způsob využívání kmitočtového pásma přípojky </a:t>
            </a:r>
            <a:r>
              <a:rPr lang="cs-CZ" sz="2000" dirty="0">
                <a:solidFill>
                  <a:srgbClr val="C00000"/>
                </a:solidFill>
              </a:rPr>
              <a:t>ADSL2</a:t>
            </a:r>
            <a:r>
              <a:rPr lang="cs-CZ" sz="2000" dirty="0" smtClean="0">
                <a:solidFill>
                  <a:srgbClr val="C00000"/>
                </a:solidFill>
              </a:rPr>
              <a:t>+ </a:t>
            </a:r>
            <a:r>
              <a:rPr lang="cs-CZ" sz="2000" dirty="0" err="1" smtClean="0">
                <a:solidFill>
                  <a:srgbClr val="C00000"/>
                </a:solidFill>
              </a:rPr>
              <a:t>over</a:t>
            </a:r>
            <a:r>
              <a:rPr lang="cs-CZ" sz="2000" dirty="0" smtClean="0">
                <a:solidFill>
                  <a:srgbClr val="C00000"/>
                </a:solidFill>
              </a:rPr>
              <a:t> </a:t>
            </a:r>
            <a:r>
              <a:rPr lang="cs-CZ" sz="2000" dirty="0">
                <a:solidFill>
                  <a:srgbClr val="C00000"/>
                </a:solidFill>
              </a:rPr>
              <a:t>ISDN</a:t>
            </a:r>
            <a:r>
              <a:rPr lang="cs-CZ" sz="2000" dirty="0"/>
              <a:t> a přípojky </a:t>
            </a:r>
            <a:r>
              <a:rPr lang="cs-CZ" sz="2000" dirty="0">
                <a:solidFill>
                  <a:srgbClr val="C00000"/>
                </a:solidFill>
              </a:rPr>
              <a:t>VDSL2</a:t>
            </a:r>
            <a:r>
              <a:rPr lang="cs-CZ" sz="2000" dirty="0"/>
              <a:t> pracující v pásmu do 17 MHz s kmitočtovým plánem </a:t>
            </a:r>
            <a:r>
              <a:rPr lang="cs-CZ" sz="2000" dirty="0">
                <a:solidFill>
                  <a:srgbClr val="C00000"/>
                </a:solidFill>
              </a:rPr>
              <a:t>998ADE17</a:t>
            </a:r>
            <a:r>
              <a:rPr lang="cs-CZ" sz="2000" dirty="0"/>
              <a:t>.</a:t>
            </a: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Moderní účastnické přípojky xDSL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619606280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97205" y="2241950"/>
            <a:ext cx="6375555" cy="4097977"/>
          </a:xfrm>
          <a:prstGeom prst="rect">
            <a:avLst/>
          </a:prstGeom>
        </p:spPr>
      </p:pic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41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12157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Přípojka VDSL2 – příklad výkonové masky</a:t>
            </a:r>
            <a:endParaRPr lang="cs-CZ" sz="2000" b="1" dirty="0">
              <a:solidFill>
                <a:srgbClr val="C00000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/>
              <a:t>Maska PSD 998ADE17-M2x-B s vyznačenými směry přenosu</a:t>
            </a:r>
            <a:r>
              <a:rPr lang="cs-CZ" sz="2000" dirty="0" smtClean="0"/>
              <a:t>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 smtClean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Moderní účastnické přípojky xDSL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142272820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42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42114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Přípojka VDSL2 – kmitočtové plány 997</a:t>
            </a:r>
            <a:endParaRPr lang="cs-CZ" sz="2000" b="1" dirty="0">
              <a:solidFill>
                <a:srgbClr val="C00000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S </a:t>
            </a:r>
            <a:r>
              <a:rPr lang="cs-CZ" sz="2000" dirty="0"/>
              <a:t>využitím symetrických datových přenosů </a:t>
            </a:r>
            <a:r>
              <a:rPr lang="cs-CZ" sz="2000" dirty="0" smtClean="0"/>
              <a:t>(např. videokonference) se </a:t>
            </a:r>
            <a:r>
              <a:rPr lang="cs-CZ" sz="2000" dirty="0"/>
              <a:t>počítá především u malých a středních firem, jejichž zaměstnanci potřebují data ze sítě Internet nejen stahovat, ale i rychle odesílat</a:t>
            </a:r>
            <a:r>
              <a:rPr lang="cs-CZ" sz="2000" dirty="0" smtClean="0"/>
              <a:t>.</a:t>
            </a:r>
            <a:endParaRPr lang="cs-CZ" sz="2000" dirty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Pro </a:t>
            </a:r>
            <a:r>
              <a:rPr lang="cs-CZ" sz="2000" dirty="0"/>
              <a:t>symetrické datové přenosy je určen základní kmitočtový plán 997. Tento plán je dále podrobněji dělen</a:t>
            </a:r>
            <a:r>
              <a:rPr lang="cs-CZ" sz="2000" dirty="0" smtClean="0"/>
              <a:t>: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/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997 </a:t>
            </a:r>
            <a:r>
              <a:rPr lang="cs-CZ" sz="2000" dirty="0"/>
              <a:t>– základní kmitočtový plán s obvyklým střídáním pásem pro sestupný a vzestupný směr převzatý od přípojky VDSL, 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997E </a:t>
            </a:r>
            <a:r>
              <a:rPr lang="cs-CZ" sz="2000" dirty="0"/>
              <a:t>– kmitočtový plán s obvyklým střídáním pásem pro sestupný a vzestupný směr prodloužený do 17 MHz respektive do 30 MHz,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HPE </a:t>
            </a:r>
            <a:r>
              <a:rPr lang="cs-CZ" sz="2000" dirty="0"/>
              <a:t>– speciální kmitočtový plán pro přípojky pracující mezi 7,05 MHz a 30 MHz (profily 17a, 30a</a:t>
            </a:r>
            <a:r>
              <a:rPr lang="cs-CZ" sz="2000" dirty="0" smtClean="0"/>
              <a:t>).</a:t>
            </a:r>
            <a:endParaRPr lang="cs-CZ" sz="2000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Moderní účastnické přípojky xDSL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215631972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2319" y="2488309"/>
            <a:ext cx="6645369" cy="3821087"/>
          </a:xfrm>
          <a:prstGeom prst="rect">
            <a:avLst/>
          </a:prstGeom>
        </p:spPr>
      </p:pic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43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11900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Přípojka VDSL2 – kmitočtové plány 997</a:t>
            </a:r>
            <a:endParaRPr lang="cs-CZ" sz="2000" b="1" dirty="0">
              <a:solidFill>
                <a:srgbClr val="C00000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Příklad </a:t>
            </a:r>
            <a:r>
              <a:rPr lang="cs-CZ" sz="2000" dirty="0"/>
              <a:t>parametrů kmitočtového plánu 997E pro jednotlivé profily přípojky VDSL2 v Evropě.</a:t>
            </a: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Moderní účastnické přípojky xDSL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320465407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44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48885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Přípojka VDSL2 – kmitočtové plány 998</a:t>
            </a:r>
            <a:endParaRPr lang="cs-CZ" sz="2000" b="1" dirty="0">
              <a:solidFill>
                <a:srgbClr val="C00000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Datové </a:t>
            </a:r>
            <a:r>
              <a:rPr lang="cs-CZ" sz="2000" dirty="0"/>
              <a:t>přenosy s asymetrickými rychlostmi se předpokládají spíše u domácích účastníků, kdy je přenosová rychlost ve směru downstream podstatně vyšší než přenosová rychlost v opačném směru. 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/>
              <a:t>S ohledem na počet </a:t>
            </a:r>
            <a:r>
              <a:rPr lang="cs-CZ" sz="2000" dirty="0" err="1"/>
              <a:t>subpásem</a:t>
            </a:r>
            <a:r>
              <a:rPr lang="cs-CZ" sz="2000" dirty="0"/>
              <a:t> pro směr upstream, by však měla přípojka VDSL2 i v asymetrickém režimu dosahovat vyšších přenosových rychlostí, než je tomu u starší přípojky ADSL.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/>
              <a:t>Základní kmitočtový plán 998 se dále dělí: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998 </a:t>
            </a:r>
            <a:r>
              <a:rPr lang="cs-CZ" sz="2000" dirty="0"/>
              <a:t>– základní kmitočtový plán s obvyklým střídáním pásem pro sestupný a vzestupný směr převzatý od první generace přípojky VDSL,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998E </a:t>
            </a:r>
            <a:r>
              <a:rPr lang="cs-CZ" sz="2000" dirty="0"/>
              <a:t>– kmitočtový plán s obvyklým střídáním pásem pro sestupný a vzestupný směr prodloužený do 17 MHz respektive do 30 MHz,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998ADE </a:t>
            </a:r>
            <a:r>
              <a:rPr lang="cs-CZ" sz="2000" dirty="0"/>
              <a:t>– kmitočtový plán určený pro datové přenosy s výrazně asymetrickými rychlostmi</a:t>
            </a:r>
            <a:r>
              <a:rPr lang="cs-CZ" sz="2000" dirty="0" smtClean="0"/>
              <a:t>.</a:t>
            </a:r>
            <a:endParaRPr lang="cs-CZ" sz="2000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Moderní účastnické přípojky xDSL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54210788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Obrázek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2648" y="2392610"/>
            <a:ext cx="6475040" cy="3960566"/>
          </a:xfrm>
          <a:prstGeom prst="rect">
            <a:avLst/>
          </a:prstGeom>
        </p:spPr>
      </p:pic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45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1041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Přípojka VDSL2 – kmitočtové plány 998</a:t>
            </a:r>
            <a:endParaRPr lang="cs-CZ" sz="2000" b="1" dirty="0">
              <a:solidFill>
                <a:srgbClr val="C00000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/>
              <a:t>Příklad parametrů kmitočtového plánu 998ADE pro jednotlivé profily přípojky VDSL2 v Evropě.</a:t>
            </a: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Moderní účastnické přípojky xDSL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493648303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46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4867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Koncová zařízení xDSL</a:t>
            </a:r>
          </a:p>
          <a:p>
            <a:pPr>
              <a:spcAft>
                <a:spcPts val="200"/>
              </a:spcAft>
            </a:pPr>
            <a:endParaRPr lang="cs-CZ" sz="800" dirty="0" smtClean="0"/>
          </a:p>
          <a:p>
            <a:pPr marL="342900" indent="-342900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cs-CZ" sz="2000" dirty="0" smtClean="0"/>
              <a:t>Na světě existuje několik výrobců koncových zařízení xDSL (</a:t>
            </a:r>
            <a:r>
              <a:rPr lang="cs-CZ" sz="2000" dirty="0" err="1" smtClean="0"/>
              <a:t>Asus</a:t>
            </a:r>
            <a:r>
              <a:rPr lang="cs-CZ" sz="2000" dirty="0" smtClean="0"/>
              <a:t>, </a:t>
            </a:r>
            <a:r>
              <a:rPr lang="cs-CZ" sz="2000" dirty="0" err="1" smtClean="0"/>
              <a:t>Netgear</a:t>
            </a:r>
            <a:r>
              <a:rPr lang="cs-CZ" sz="2000" dirty="0" smtClean="0"/>
              <a:t>, </a:t>
            </a:r>
            <a:r>
              <a:rPr lang="cs-CZ" sz="2000" dirty="0" err="1" smtClean="0"/>
              <a:t>ZyXEL</a:t>
            </a:r>
            <a:r>
              <a:rPr lang="cs-CZ" sz="2000" dirty="0" smtClean="0"/>
              <a:t>, D-link,... ).</a:t>
            </a:r>
          </a:p>
          <a:p>
            <a:pPr marL="342900" indent="-342900">
              <a:spcAft>
                <a:spcPts val="200"/>
              </a:spcAft>
              <a:buFont typeface="Arial" panose="020B0604020202020204" pitchFamily="34" charset="0"/>
              <a:buChar char="•"/>
            </a:pPr>
            <a:endParaRPr lang="cs-CZ" sz="800" dirty="0" smtClean="0"/>
          </a:p>
          <a:p>
            <a:pPr marL="342900" indent="-342900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cs-CZ" sz="2000" dirty="0" smtClean="0"/>
              <a:t>Výrobců </a:t>
            </a:r>
            <a:r>
              <a:rPr lang="cs-CZ" sz="2000" dirty="0" err="1" smtClean="0"/>
              <a:t>chipsetů</a:t>
            </a:r>
            <a:r>
              <a:rPr lang="cs-CZ" sz="2000" dirty="0" smtClean="0"/>
              <a:t> je ale v podstatě méně (</a:t>
            </a:r>
            <a:r>
              <a:rPr lang="cs-CZ" sz="2000" dirty="0" err="1" smtClean="0"/>
              <a:t>Broadcom</a:t>
            </a:r>
            <a:r>
              <a:rPr lang="cs-CZ" sz="2000" dirty="0" smtClean="0"/>
              <a:t>, </a:t>
            </a:r>
            <a:r>
              <a:rPr lang="cs-CZ" sz="2000" dirty="0" err="1" smtClean="0"/>
              <a:t>Infeon</a:t>
            </a:r>
            <a:r>
              <a:rPr lang="cs-CZ" sz="2000" dirty="0" smtClean="0"/>
              <a:t>, </a:t>
            </a:r>
            <a:r>
              <a:rPr lang="cs-CZ" sz="2000" dirty="0" err="1" smtClean="0"/>
              <a:t>Ikanos</a:t>
            </a:r>
            <a:r>
              <a:rPr lang="cs-CZ" sz="2000" dirty="0" smtClean="0"/>
              <a:t>).</a:t>
            </a:r>
          </a:p>
          <a:p>
            <a:pPr marL="342900" indent="-342900">
              <a:spcAft>
                <a:spcPts val="200"/>
              </a:spcAft>
              <a:buFont typeface="Arial" panose="020B0604020202020204" pitchFamily="34" charset="0"/>
              <a:buChar char="•"/>
            </a:pPr>
            <a:endParaRPr lang="cs-CZ" sz="800" dirty="0" smtClean="0"/>
          </a:p>
          <a:p>
            <a:pPr marL="342900" indent="-342900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cs-CZ" sz="2000" dirty="0" smtClean="0"/>
              <a:t>Z uvedeného vyplývá, že jednotlivá koncová zařízení se budou spíše odlišovat vzhledem než implementovanými funkcionalitami.</a:t>
            </a:r>
          </a:p>
          <a:p>
            <a:pPr marL="342900" indent="-342900">
              <a:spcAft>
                <a:spcPts val="200"/>
              </a:spcAft>
              <a:buFont typeface="Arial" panose="020B0604020202020204" pitchFamily="34" charset="0"/>
              <a:buChar char="•"/>
            </a:pPr>
            <a:endParaRPr lang="cs-CZ" sz="800" dirty="0" smtClean="0"/>
          </a:p>
          <a:p>
            <a:pPr marL="342900" indent="-342900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cs-CZ" sz="2000" dirty="0" smtClean="0"/>
              <a:t>Pro poskytování služeb koncovému zákazníkovi má dnešní průměrné koncové zařízení xDSL obvykle implementováno:</a:t>
            </a:r>
          </a:p>
          <a:p>
            <a:pPr marL="800100" lvl="1" indent="-342900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cs-CZ" sz="2000" dirty="0" smtClean="0"/>
              <a:t>čtyř portový ethernetový přepínač technologie 100/1000Base-T/</a:t>
            </a:r>
            <a:r>
              <a:rPr lang="cs-CZ" sz="2000" dirty="0" err="1" smtClean="0"/>
              <a:t>Tx</a:t>
            </a:r>
            <a:r>
              <a:rPr lang="cs-CZ" sz="2000" dirty="0" smtClean="0"/>
              <a:t>,</a:t>
            </a:r>
          </a:p>
          <a:p>
            <a:pPr marL="800100" lvl="1" indent="-342900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cs-CZ" sz="2000" dirty="0" smtClean="0"/>
              <a:t>bezdrátové rozhraní standardu IEEE 802.11 a/b/g/h/n/</a:t>
            </a:r>
            <a:r>
              <a:rPr lang="cs-CZ" sz="2000" dirty="0" err="1" smtClean="0"/>
              <a:t>ac</a:t>
            </a:r>
            <a:r>
              <a:rPr lang="cs-CZ" sz="2000" dirty="0" smtClean="0"/>
              <a:t>, tedy technologii obchodně označenou zkratkou </a:t>
            </a:r>
            <a:r>
              <a:rPr lang="cs-CZ" sz="2000" dirty="0" err="1" smtClean="0"/>
              <a:t>WiFi</a:t>
            </a:r>
            <a:r>
              <a:rPr lang="cs-CZ" sz="2000" dirty="0" smtClean="0"/>
              <a:t> s implementovanou technikou vícecestného přenosu </a:t>
            </a:r>
            <a:r>
              <a:rPr lang="cs-CZ" sz="2000" dirty="0"/>
              <a:t>MIMO </a:t>
            </a:r>
            <a:r>
              <a:rPr lang="cs-CZ" sz="2000" dirty="0" smtClean="0"/>
              <a:t>(</a:t>
            </a:r>
            <a:r>
              <a:rPr lang="cs-CZ" sz="2000" dirty="0" err="1" smtClean="0"/>
              <a:t>Multiple</a:t>
            </a:r>
            <a:r>
              <a:rPr lang="cs-CZ" sz="2000" dirty="0" smtClean="0"/>
              <a:t> Input </a:t>
            </a:r>
            <a:r>
              <a:rPr lang="cs-CZ" sz="2000" dirty="0" err="1" smtClean="0"/>
              <a:t>Multiple</a:t>
            </a:r>
            <a:r>
              <a:rPr lang="cs-CZ" sz="2000" dirty="0" smtClean="0"/>
              <a:t>-Output).</a:t>
            </a:r>
          </a:p>
          <a:p>
            <a:pPr marL="800100" lvl="1" indent="-342900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cs-CZ" sz="2000" dirty="0" smtClean="0"/>
              <a:t>případně USB port pro připojení USB </a:t>
            </a:r>
            <a:r>
              <a:rPr lang="cs-CZ" sz="2000" dirty="0" err="1" smtClean="0"/>
              <a:t>flash</a:t>
            </a:r>
            <a:r>
              <a:rPr lang="cs-CZ" sz="2000" dirty="0" smtClean="0"/>
              <a:t> paměti nebo tiskárny.</a:t>
            </a: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Moderní účastnické přípojky xDSL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874937817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47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35240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Koncová zařízení xDSL</a:t>
            </a:r>
          </a:p>
          <a:p>
            <a:pPr>
              <a:spcAft>
                <a:spcPts val="200"/>
              </a:spcAft>
            </a:pPr>
            <a:endParaRPr lang="cs-CZ" sz="800" dirty="0" smtClean="0"/>
          </a:p>
          <a:p>
            <a:pPr marL="342900" indent="-342900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cs-CZ" sz="2000" dirty="0" smtClean="0"/>
              <a:t>Programové vybavení většinou zahrnuje:</a:t>
            </a:r>
          </a:p>
          <a:p>
            <a:pPr marL="800100" lvl="1" indent="-342900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cs-CZ" sz="2000" dirty="0" smtClean="0"/>
              <a:t>možnost konfigurace protokolem HTTP/HTTPS,</a:t>
            </a:r>
          </a:p>
          <a:p>
            <a:pPr marL="800100" lvl="1" indent="-342900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cs-CZ" sz="2000" dirty="0" smtClean="0"/>
              <a:t>integrovaný firewall se stavovou inspekcí paketů,</a:t>
            </a:r>
          </a:p>
          <a:p>
            <a:pPr marL="800100" lvl="1" indent="-342900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cs-CZ" sz="2000" dirty="0" smtClean="0"/>
              <a:t>SW klienty pro sítě typu peer-to-peer,</a:t>
            </a:r>
          </a:p>
          <a:p>
            <a:pPr marL="800100" lvl="1" indent="-342900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cs-CZ" sz="2000" dirty="0" smtClean="0"/>
              <a:t>klienty pro realizaci privátních sítí VPN (technologií SSL/TSL nebo </a:t>
            </a:r>
            <a:r>
              <a:rPr lang="cs-CZ" sz="2000" dirty="0" err="1" smtClean="0"/>
              <a:t>IPsec</a:t>
            </a:r>
            <a:r>
              <a:rPr lang="cs-CZ" sz="2000" dirty="0" smtClean="0"/>
              <a:t>).</a:t>
            </a:r>
          </a:p>
          <a:p>
            <a:pPr marL="342900" indent="-342900">
              <a:spcAft>
                <a:spcPts val="200"/>
              </a:spcAft>
              <a:buFont typeface="Arial" panose="020B0604020202020204" pitchFamily="34" charset="0"/>
              <a:buChar char="•"/>
            </a:pPr>
            <a:endParaRPr lang="cs-CZ" sz="2000" dirty="0" smtClean="0"/>
          </a:p>
          <a:p>
            <a:pPr marL="342900" indent="-342900">
              <a:spcAft>
                <a:spcPts val="200"/>
              </a:spcAft>
              <a:buFont typeface="Arial" panose="020B0604020202020204" pitchFamily="34" charset="0"/>
              <a:buChar char="•"/>
            </a:pPr>
            <a:endParaRPr lang="cs-CZ" sz="2000" dirty="0" smtClean="0"/>
          </a:p>
          <a:p>
            <a:pPr marL="800100" lvl="1" indent="-342900">
              <a:spcAft>
                <a:spcPts val="200"/>
              </a:spcAft>
              <a:buFont typeface="Arial" panose="020B0604020202020204" pitchFamily="34" charset="0"/>
              <a:buChar char="•"/>
            </a:pPr>
            <a:endParaRPr lang="cs-CZ" sz="2000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Moderní účastnické přípojky xDSL</a:t>
            </a:r>
            <a:endParaRPr lang="cs-CZ" dirty="0"/>
          </a:p>
        </p:txBody>
      </p:sp>
      <p:pic>
        <p:nvPicPr>
          <p:cNvPr id="4100" name="Picture 4" descr="http://s3-ap-southeast-2.amazonaws.com/wc-prod-pim/JPEG_1000x1000/TPTDW8980_tplink_cso_tplink_n600_adsl2_mod_router_black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74189" y="3621679"/>
            <a:ext cx="2507321" cy="25073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http://media.netcomm.com.au/public/assets/image/0007/99952/NB604N-Hero-Large-2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8695" y="4304370"/>
            <a:ext cx="3828807" cy="16080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15612478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615950" y="1600200"/>
            <a:ext cx="8140700" cy="2897188"/>
          </a:xfrm>
        </p:spPr>
        <p:txBody>
          <a:bodyPr/>
          <a:lstStyle/>
          <a:p>
            <a:pPr algn="ctr">
              <a:buFont typeface="Wingdings" pitchFamily="2" charset="2"/>
              <a:buNone/>
            </a:pPr>
            <a:endParaRPr lang="cs-CZ" sz="2800" b="1" dirty="0" smtClean="0">
              <a:solidFill>
                <a:schemeClr val="bg1"/>
              </a:solidFill>
            </a:endParaRPr>
          </a:p>
          <a:p>
            <a:pPr algn="ctr">
              <a:buFont typeface="Wingdings" pitchFamily="2" charset="2"/>
              <a:buNone/>
            </a:pPr>
            <a:r>
              <a:rPr lang="cs-CZ" sz="2800" b="1" dirty="0" smtClean="0">
                <a:solidFill>
                  <a:schemeClr val="bg1"/>
                </a:solidFill>
              </a:rPr>
              <a:t>DĚKUJI ZA POZORNOST</a:t>
            </a:r>
          </a:p>
        </p:txBody>
      </p:sp>
      <p:sp>
        <p:nvSpPr>
          <p:cNvPr id="27652" name="Rectangle 4"/>
          <p:cNvSpPr>
            <a:spLocks noChangeArrowheads="1"/>
          </p:cNvSpPr>
          <p:nvPr/>
        </p:nvSpPr>
        <p:spPr bwMode="auto">
          <a:xfrm>
            <a:off x="1927225" y="5591175"/>
            <a:ext cx="5613400" cy="603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marL="266700" indent="-266700" eaLnBrk="0" hangingPunct="0">
              <a:spcBef>
                <a:spcPct val="20000"/>
              </a:spcBef>
              <a:buClr>
                <a:srgbClr val="D42E12"/>
              </a:buClr>
              <a:buFont typeface="Wingdings" pitchFamily="2" charset="2"/>
              <a:buNone/>
            </a:pPr>
            <a:r>
              <a:rPr lang="cs-CZ" sz="1400" dirty="0" smtClean="0">
                <a:solidFill>
                  <a:schemeClr val="bg1"/>
                </a:solidFill>
              </a:rPr>
              <a:t>Střední průmyslová škola na Proseku, 2013</a:t>
            </a:r>
            <a:endParaRPr lang="cs-CZ" sz="1400" dirty="0">
              <a:solidFill>
                <a:schemeClr val="bg1"/>
              </a:solidFill>
            </a:endParaRPr>
          </a:p>
        </p:txBody>
      </p:sp>
      <p:pic>
        <p:nvPicPr>
          <p:cNvPr id="4" name="obrázek 482" descr="Logo_final_cervena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4237" y="262352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ové pole 2"/>
          <p:cNvSpPr txBox="1">
            <a:spLocks noChangeArrowheads="1"/>
          </p:cNvSpPr>
          <p:nvPr/>
        </p:nvSpPr>
        <p:spPr bwMode="auto">
          <a:xfrm>
            <a:off x="4516768" y="284577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</a:rPr>
              <a:t>STŘEDNÍ</a:t>
            </a:r>
            <a:endParaRPr lang="cs-CZ" dirty="0">
              <a:solidFill>
                <a:schemeClr val="bg1"/>
              </a:solidFill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solidFill>
                  <a:schemeClr val="bg1"/>
                </a:solidFill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Calibri" pitchFamily="34" charset="0"/>
            </a:endParaRPr>
          </a:p>
        </p:txBody>
      </p:sp>
    </p:spTree>
  </p:cSld>
  <p:clrMapOvr>
    <a:masterClrMapping/>
  </p:clrMapOvr>
  <p:transition>
    <p:randomBa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2" grpId="0" build="p" autoUpdateAnimBg="0" advAuto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5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49654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Úkoly přístupové telekomunikační sítě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Hlavní úkoly jsou:</a:t>
            </a:r>
            <a:endParaRPr lang="cs-CZ" sz="2000" dirty="0" smtClean="0">
              <a:solidFill>
                <a:srgbClr val="C00000"/>
              </a:solidFill>
            </a:endParaRP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>
              <a:solidFill>
                <a:srgbClr val="C00000"/>
              </a:solidFill>
            </a:endParaRP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C00000"/>
                </a:solidFill>
              </a:rPr>
              <a:t>Transport </a:t>
            </a:r>
            <a:r>
              <a:rPr lang="cs-CZ" sz="2000" dirty="0">
                <a:solidFill>
                  <a:srgbClr val="C00000"/>
                </a:solidFill>
              </a:rPr>
              <a:t>signálu </a:t>
            </a:r>
            <a:r>
              <a:rPr lang="cs-CZ" sz="2000" dirty="0" smtClean="0">
                <a:solidFill>
                  <a:srgbClr val="3C3C8C"/>
                </a:solidFill>
              </a:rPr>
              <a:t>– přenos signálu nesoucího informaci k/od účastníka.</a:t>
            </a:r>
            <a:endParaRPr lang="cs-CZ" sz="2000" dirty="0">
              <a:solidFill>
                <a:srgbClr val="3C3C8C"/>
              </a:solidFill>
            </a:endParaRP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>
              <a:solidFill>
                <a:srgbClr val="C00000"/>
              </a:solidFill>
            </a:endParaRP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C00000"/>
                </a:solidFill>
              </a:rPr>
              <a:t>Multiplexace </a:t>
            </a:r>
            <a:r>
              <a:rPr lang="cs-CZ" sz="2000" dirty="0">
                <a:solidFill>
                  <a:srgbClr val="C00000"/>
                </a:solidFill>
              </a:rPr>
              <a:t>a koncentrace </a:t>
            </a:r>
            <a:r>
              <a:rPr lang="cs-CZ" sz="2000" dirty="0">
                <a:solidFill>
                  <a:srgbClr val="3C3C8C"/>
                </a:solidFill>
              </a:rPr>
              <a:t>– </a:t>
            </a:r>
            <a:r>
              <a:rPr lang="cs-CZ" sz="2000" dirty="0" smtClean="0">
                <a:solidFill>
                  <a:srgbClr val="3C3C8C"/>
                </a:solidFill>
              </a:rPr>
              <a:t>snaha o efektivní </a:t>
            </a:r>
            <a:r>
              <a:rPr lang="cs-CZ" sz="2000" dirty="0">
                <a:solidFill>
                  <a:srgbClr val="3C3C8C"/>
                </a:solidFill>
              </a:rPr>
              <a:t>využití </a:t>
            </a:r>
            <a:r>
              <a:rPr lang="cs-CZ" sz="2000" dirty="0" smtClean="0">
                <a:solidFill>
                  <a:srgbClr val="3C3C8C"/>
                </a:solidFill>
              </a:rPr>
              <a:t>přenosových prostředků sítě (sdílení prostředků poskytovatele připojení více koncovými účastníky).</a:t>
            </a:r>
            <a:endParaRPr lang="cs-CZ" sz="2000" dirty="0">
              <a:solidFill>
                <a:srgbClr val="3C3C8C"/>
              </a:solidFill>
            </a:endParaRP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>
              <a:solidFill>
                <a:srgbClr val="C00000"/>
              </a:solidFill>
            </a:endParaRP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C00000"/>
                </a:solidFill>
              </a:rPr>
              <a:t>Adaptace</a:t>
            </a:r>
            <a:r>
              <a:rPr lang="cs-CZ" sz="2000" dirty="0" smtClean="0">
                <a:solidFill>
                  <a:srgbClr val="3C3C8C"/>
                </a:solidFill>
              </a:rPr>
              <a:t> </a:t>
            </a:r>
            <a:r>
              <a:rPr lang="cs-CZ" sz="2000" dirty="0">
                <a:solidFill>
                  <a:srgbClr val="3C3C8C"/>
                </a:solidFill>
              </a:rPr>
              <a:t>rozhraní účastníka a poskytovatele </a:t>
            </a:r>
            <a:r>
              <a:rPr lang="cs-CZ" sz="2000" dirty="0" smtClean="0">
                <a:solidFill>
                  <a:srgbClr val="3C3C8C"/>
                </a:solidFill>
              </a:rPr>
              <a:t>připojení – vzájemné přizpůsobení parametrů rozhraní (charakteristiky elektrické, protokolové,..).</a:t>
            </a:r>
            <a:endParaRPr lang="cs-CZ" sz="2000" dirty="0">
              <a:solidFill>
                <a:srgbClr val="3C3C8C"/>
              </a:solidFill>
            </a:endParaRP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>
              <a:solidFill>
                <a:srgbClr val="C00000"/>
              </a:solidFill>
            </a:endParaRP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C00000"/>
                </a:solidFill>
              </a:rPr>
              <a:t>Třídění</a:t>
            </a:r>
            <a:r>
              <a:rPr lang="cs-CZ" sz="2000" dirty="0" smtClean="0">
                <a:solidFill>
                  <a:srgbClr val="3C3C8C"/>
                </a:solidFill>
              </a:rPr>
              <a:t> </a:t>
            </a:r>
            <a:r>
              <a:rPr lang="cs-CZ" sz="2000" dirty="0">
                <a:solidFill>
                  <a:srgbClr val="3C3C8C"/>
                </a:solidFill>
              </a:rPr>
              <a:t>uživatelských signálů jednotlivých </a:t>
            </a:r>
            <a:r>
              <a:rPr lang="cs-CZ" sz="2000" dirty="0" smtClean="0">
                <a:solidFill>
                  <a:srgbClr val="3C3C8C"/>
                </a:solidFill>
              </a:rPr>
              <a:t>služeb – především v dřívějších dobách, kdy každá služba měla svou vlastní telekomunikační síť. Dnes se jedná především o službu telefonie (analogová, euroISDN2) a vysokorychlostní datové přenosy (přípojky xDSL).</a:t>
            </a:r>
            <a:endParaRPr lang="cs-CZ" sz="2000" dirty="0">
              <a:solidFill>
                <a:srgbClr val="3C3C8C"/>
              </a:solidFill>
            </a:endParaRP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Moderní účastnické přípojky xDSL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888432286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6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45961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Řešení přístupové telekomunikační sítě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Přístupová síť je tvořena jednotlivými vedeními, ke konkrétním koncovým účastníkům.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C00000"/>
                </a:solidFill>
              </a:rPr>
              <a:t>Vzdálenosti</a:t>
            </a:r>
            <a:r>
              <a:rPr lang="cs-CZ" sz="2000" dirty="0" smtClean="0"/>
              <a:t> v přístupové síti jsou řádově </a:t>
            </a:r>
            <a:r>
              <a:rPr lang="cs-CZ" sz="2000" dirty="0" smtClean="0">
                <a:solidFill>
                  <a:srgbClr val="C00000"/>
                </a:solidFill>
              </a:rPr>
              <a:t>stovky metrů až kilometry</a:t>
            </a:r>
            <a:r>
              <a:rPr lang="cs-CZ" sz="2000" dirty="0" smtClean="0"/>
              <a:t>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Vedení v přístupové telekomunikační síti je někdy označováno jako tzv. „</a:t>
            </a:r>
            <a:r>
              <a:rPr lang="cs-CZ" sz="2000" dirty="0" smtClean="0">
                <a:solidFill>
                  <a:srgbClr val="C00000"/>
                </a:solidFill>
              </a:rPr>
              <a:t>První míle</a:t>
            </a:r>
            <a:r>
              <a:rPr lang="cs-CZ" sz="2000" dirty="0" smtClean="0"/>
              <a:t>“(„</a:t>
            </a:r>
            <a:r>
              <a:rPr lang="cs-CZ" sz="2000" dirty="0" err="1" smtClean="0"/>
              <a:t>First</a:t>
            </a:r>
            <a:r>
              <a:rPr lang="cs-CZ" sz="2000" dirty="0" smtClean="0"/>
              <a:t> Mile“). Vzhledem k tomu, že průměrná délka vedení je přibližně opravdu rovna délce „anglické míle“. 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Někdy se o vedení může mluvit i jako o tzv. </a:t>
            </a:r>
            <a:r>
              <a:rPr lang="cs-CZ" sz="2000" dirty="0" smtClean="0">
                <a:solidFill>
                  <a:srgbClr val="C00000"/>
                </a:solidFill>
              </a:rPr>
              <a:t>Poslední míli</a:t>
            </a:r>
            <a:r>
              <a:rPr lang="cs-CZ" sz="2000" dirty="0" smtClean="0"/>
              <a:t>. Záleží na směru pohledu – od/k poskytovateli připojení.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Přenosová média v přístupové síti mohou být: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metalický pár,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optické vlákno,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/>
              <a:t>v</a:t>
            </a:r>
            <a:r>
              <a:rPr lang="cs-CZ" sz="2000" dirty="0" smtClean="0"/>
              <a:t>zduch.</a:t>
            </a: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Moderní účastnické přípojky xDSL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032899050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7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44935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Přenosová média v přístupové telekomunikační sítě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C00000"/>
                </a:solidFill>
              </a:rPr>
              <a:t>Metalický pár </a:t>
            </a:r>
            <a:r>
              <a:rPr lang="cs-CZ" sz="2000" dirty="0" smtClean="0"/>
              <a:t>– je historicky nejstarší typ přenosového média, dnes se obvykle využívají </a:t>
            </a:r>
            <a:r>
              <a:rPr lang="cs-CZ" sz="2000" dirty="0" smtClean="0">
                <a:solidFill>
                  <a:srgbClr val="C00000"/>
                </a:solidFill>
              </a:rPr>
              <a:t>metalické symetrické páry</a:t>
            </a:r>
            <a:r>
              <a:rPr lang="cs-CZ" sz="2000" dirty="0" smtClean="0"/>
              <a:t>, které jsou seskupovány do tzv. </a:t>
            </a:r>
            <a:r>
              <a:rPr lang="cs-CZ" sz="2000" dirty="0" smtClean="0">
                <a:solidFill>
                  <a:srgbClr val="C00000"/>
                </a:solidFill>
              </a:rPr>
              <a:t>křížových čtyřek</a:t>
            </a:r>
            <a:r>
              <a:rPr lang="cs-CZ" sz="2000" dirty="0" smtClean="0"/>
              <a:t>, dále jsou stáčeny do kabelových podskupin a skupin.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C00000"/>
                </a:solidFill>
              </a:rPr>
              <a:t>Optické vlákno</a:t>
            </a:r>
            <a:r>
              <a:rPr lang="cs-CZ" sz="2000" dirty="0" smtClean="0"/>
              <a:t> – moderní přenosové médium umožňuje poskytování kvalitativně lepších služeb než metalický symetrický pár. Vybudování přístupové sítě s tímto přenosovým médiem však vyžaduje vysoké investiční náklady. </a:t>
            </a:r>
            <a:r>
              <a:rPr lang="cs-CZ" sz="2000" dirty="0"/>
              <a:t>K</a:t>
            </a:r>
            <a:r>
              <a:rPr lang="cs-CZ" sz="2000" dirty="0" smtClean="0"/>
              <a:t>oncepce Pasivní Optické sítě (PON).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Přenosové médium </a:t>
            </a:r>
            <a:r>
              <a:rPr lang="cs-CZ" sz="2000" dirty="0" smtClean="0">
                <a:solidFill>
                  <a:srgbClr val="C00000"/>
                </a:solidFill>
              </a:rPr>
              <a:t>vzduch</a:t>
            </a:r>
            <a:r>
              <a:rPr lang="cs-CZ" sz="2000" dirty="0" smtClean="0"/>
              <a:t> – jedná se o relativně levný způsob vzájemného propojení koncových účastníků a poskytovatele připojení. Tento typ propojení má však řadu nevýhod, například problematické dodržení kvality v poskytované službě (rychlost, chybovost, atd.).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C00000"/>
                </a:solidFill>
              </a:rPr>
              <a:t>Hybridní</a:t>
            </a:r>
            <a:r>
              <a:rPr lang="cs-CZ" sz="2000" dirty="0" smtClean="0"/>
              <a:t> koncepce přístupové sítě.</a:t>
            </a:r>
            <a:endParaRPr lang="cs-CZ" sz="2000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Moderní účastnické přípojky xDSL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555211810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8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46166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Hybridní přístupová telekomunikační síť </a:t>
            </a:r>
            <a:r>
              <a:rPr lang="cs-CZ" sz="2000" b="1" dirty="0" err="1" smtClean="0">
                <a:solidFill>
                  <a:srgbClr val="C00000"/>
                </a:solidFill>
              </a:rPr>
              <a:t>FTTx</a:t>
            </a:r>
            <a:endParaRPr lang="cs-CZ" sz="2000" b="1" dirty="0" smtClean="0">
              <a:solidFill>
                <a:srgbClr val="C00000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C00000"/>
                </a:solidFill>
              </a:rPr>
              <a:t>Hybridní přístupová síť </a:t>
            </a:r>
            <a:r>
              <a:rPr lang="cs-CZ" sz="2000" dirty="0" smtClean="0"/>
              <a:t>– jedná se o řešení, které kombinuje optické a metalické médium (přenosovou infrastrukturu). Od poskytovatele připojení je do určitého bodu v síti využíváno optické vlákno a je tak možné využít všech jeho výhod. Od daného bodu se pro připojení koncových účastníků nadále využívají (původní) metalické symetrické páry.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Podle ukončení optického vlákna se konkrétní řešení hybridní přístupové sítě </a:t>
            </a:r>
            <a:r>
              <a:rPr lang="cs-CZ" sz="2000" dirty="0"/>
              <a:t>označuje zkratkou </a:t>
            </a:r>
            <a:r>
              <a:rPr lang="cs-CZ" sz="2000" dirty="0" err="1" smtClean="0">
                <a:solidFill>
                  <a:srgbClr val="C00000"/>
                </a:solidFill>
              </a:rPr>
              <a:t>FTTx</a:t>
            </a:r>
            <a:r>
              <a:rPr lang="cs-CZ" sz="2000" dirty="0" smtClean="0"/>
              <a:t> (</a:t>
            </a:r>
            <a:r>
              <a:rPr lang="cs-CZ" sz="2000" dirty="0" err="1" smtClean="0"/>
              <a:t>Fiber</a:t>
            </a:r>
            <a:r>
              <a:rPr lang="cs-CZ" sz="2000" dirty="0" smtClean="0"/>
              <a:t> </a:t>
            </a:r>
            <a:r>
              <a:rPr lang="cs-CZ" sz="2000" dirty="0"/>
              <a:t>to </a:t>
            </a:r>
            <a:r>
              <a:rPr lang="cs-CZ" sz="2000" dirty="0" err="1"/>
              <a:t>the</a:t>
            </a:r>
            <a:r>
              <a:rPr lang="cs-CZ" sz="2000" dirty="0"/>
              <a:t> </a:t>
            </a:r>
            <a:r>
              <a:rPr lang="cs-CZ" sz="2000" dirty="0" smtClean="0"/>
              <a:t>„x“) – Vlákno až do „x“.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>
              <a:solidFill>
                <a:srgbClr val="C00000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C00000"/>
                </a:solidFill>
              </a:rPr>
              <a:t>Koncepce </a:t>
            </a:r>
            <a:r>
              <a:rPr lang="cs-CZ" sz="2000" dirty="0" err="1" smtClean="0">
                <a:solidFill>
                  <a:srgbClr val="C00000"/>
                </a:solidFill>
              </a:rPr>
              <a:t>FTTx</a:t>
            </a:r>
            <a:r>
              <a:rPr lang="cs-CZ" sz="2000" dirty="0" smtClean="0">
                <a:solidFill>
                  <a:srgbClr val="C00000"/>
                </a:solidFill>
              </a:rPr>
              <a:t> </a:t>
            </a:r>
            <a:r>
              <a:rPr lang="cs-CZ" sz="2000" dirty="0" smtClean="0"/>
              <a:t>dovoluje postupně nahrazovat jednotlivé metalické úseky optickými. Postupné rozšiřování pokrytí optickým vláknem spolu s vysokorychlostními přípojkami VDSL2 dovoluje koncovým účastníkům nabídnout nové služby </a:t>
            </a:r>
            <a:r>
              <a:rPr lang="cs-CZ" sz="2000" dirty="0" smtClean="0">
                <a:solidFill>
                  <a:srgbClr val="C00000"/>
                </a:solidFill>
              </a:rPr>
              <a:t>v kratší době a levněji</a:t>
            </a:r>
            <a:r>
              <a:rPr lang="cs-CZ" sz="2000" dirty="0" smtClean="0"/>
              <a:t>, než by tomu bylo při budování nové a plně optické sítě.</a:t>
            </a: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Moderní účastnické přípojky xDSL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721209096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9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4867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Hybridní přístupová telekomunikační síť </a:t>
            </a:r>
            <a:r>
              <a:rPr lang="cs-CZ" sz="2000" b="1" dirty="0" err="1" smtClean="0">
                <a:solidFill>
                  <a:srgbClr val="C00000"/>
                </a:solidFill>
              </a:rPr>
              <a:t>FTTx</a:t>
            </a:r>
            <a:endParaRPr lang="cs-CZ" sz="2000" b="1" dirty="0" smtClean="0">
              <a:solidFill>
                <a:srgbClr val="C00000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Hybridní síť </a:t>
            </a:r>
            <a:r>
              <a:rPr lang="cs-CZ" sz="2000" dirty="0" err="1" smtClean="0"/>
              <a:t>FTTx</a:t>
            </a:r>
            <a:r>
              <a:rPr lang="cs-CZ" sz="2000" dirty="0" smtClean="0"/>
              <a:t> je možné dělit na: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/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dirty="0" smtClean="0">
                <a:solidFill>
                  <a:srgbClr val="C00000"/>
                </a:solidFill>
              </a:rPr>
              <a:t>FTTH</a:t>
            </a:r>
            <a:r>
              <a:rPr lang="cs-CZ" dirty="0" smtClean="0"/>
              <a:t> </a:t>
            </a:r>
            <a:r>
              <a:rPr lang="cs-CZ" dirty="0"/>
              <a:t>– </a:t>
            </a:r>
            <a:r>
              <a:rPr lang="cs-CZ" dirty="0" err="1"/>
              <a:t>Home</a:t>
            </a:r>
            <a:r>
              <a:rPr lang="cs-CZ" dirty="0"/>
              <a:t> (vlákno až do domu),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dirty="0" smtClean="0">
                <a:solidFill>
                  <a:srgbClr val="C00000"/>
                </a:solidFill>
              </a:rPr>
              <a:t>FTTO</a:t>
            </a:r>
            <a:r>
              <a:rPr lang="cs-CZ" dirty="0" smtClean="0"/>
              <a:t> </a:t>
            </a:r>
            <a:r>
              <a:rPr lang="cs-CZ" dirty="0"/>
              <a:t>– Office (do kanceláře, </a:t>
            </a:r>
            <a:r>
              <a:rPr lang="cs-CZ" dirty="0" smtClean="0"/>
              <a:t>firemních prostor),</a:t>
            </a:r>
            <a:endParaRPr lang="cs-CZ" dirty="0"/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dirty="0" smtClean="0">
                <a:solidFill>
                  <a:srgbClr val="C00000"/>
                </a:solidFill>
              </a:rPr>
              <a:t>FTTB</a:t>
            </a:r>
            <a:r>
              <a:rPr lang="cs-CZ" dirty="0" smtClean="0"/>
              <a:t> </a:t>
            </a:r>
            <a:r>
              <a:rPr lang="cs-CZ" dirty="0"/>
              <a:t>– </a:t>
            </a:r>
            <a:r>
              <a:rPr lang="cs-CZ" dirty="0" err="1"/>
              <a:t>Building</a:t>
            </a:r>
            <a:r>
              <a:rPr lang="cs-CZ" dirty="0"/>
              <a:t> (do </a:t>
            </a:r>
            <a:r>
              <a:rPr lang="cs-CZ" dirty="0" smtClean="0"/>
              <a:t>budovy – panelového domu),</a:t>
            </a:r>
            <a:endParaRPr lang="cs-CZ" dirty="0"/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dirty="0" smtClean="0">
                <a:solidFill>
                  <a:srgbClr val="C00000"/>
                </a:solidFill>
              </a:rPr>
              <a:t>FTTC</a:t>
            </a:r>
            <a:r>
              <a:rPr lang="cs-CZ" dirty="0"/>
              <a:t>, </a:t>
            </a:r>
            <a:r>
              <a:rPr lang="cs-CZ" dirty="0" err="1">
                <a:solidFill>
                  <a:srgbClr val="C00000"/>
                </a:solidFill>
              </a:rPr>
              <a:t>FTTCab</a:t>
            </a:r>
            <a:r>
              <a:rPr lang="cs-CZ" dirty="0">
                <a:solidFill>
                  <a:srgbClr val="C00000"/>
                </a:solidFill>
              </a:rPr>
              <a:t> </a:t>
            </a:r>
            <a:r>
              <a:rPr lang="cs-CZ" dirty="0"/>
              <a:t>– </a:t>
            </a:r>
            <a:r>
              <a:rPr lang="cs-CZ" dirty="0" err="1"/>
              <a:t>Curb</a:t>
            </a:r>
            <a:r>
              <a:rPr lang="cs-CZ" dirty="0"/>
              <a:t>, </a:t>
            </a:r>
            <a:r>
              <a:rPr lang="cs-CZ" dirty="0" err="1"/>
              <a:t>Cabinet</a:t>
            </a:r>
            <a:r>
              <a:rPr lang="cs-CZ" dirty="0"/>
              <a:t> (do místního rozvaděče – chodník, sloupek) s délkou metalického vedení do 300 m,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dirty="0" smtClean="0">
                <a:solidFill>
                  <a:srgbClr val="C00000"/>
                </a:solidFill>
              </a:rPr>
              <a:t>FTTN</a:t>
            </a:r>
            <a:r>
              <a:rPr lang="cs-CZ" dirty="0" smtClean="0"/>
              <a:t> </a:t>
            </a:r>
            <a:r>
              <a:rPr lang="cs-CZ" dirty="0"/>
              <a:t>– Node (do lokálního přípojného bodu – uliční rozvaděč, sloupek) s délkou metalického vedení nad 300 m,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dirty="0" err="1" smtClean="0">
                <a:solidFill>
                  <a:srgbClr val="C00000"/>
                </a:solidFill>
              </a:rPr>
              <a:t>FTTEx</a:t>
            </a:r>
            <a:r>
              <a:rPr lang="cs-CZ" dirty="0" smtClean="0">
                <a:solidFill>
                  <a:srgbClr val="C00000"/>
                </a:solidFill>
              </a:rPr>
              <a:t> </a:t>
            </a:r>
            <a:r>
              <a:rPr lang="cs-CZ" dirty="0"/>
              <a:t>– Exchange (do místní digitální </a:t>
            </a:r>
            <a:r>
              <a:rPr lang="cs-CZ" dirty="0" smtClean="0"/>
              <a:t>telefonní ústředny).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dirty="0" smtClean="0"/>
              <a:t>Plně optická přístupová síť bude/je řešena koncepcí </a:t>
            </a:r>
            <a:r>
              <a:rPr lang="cs-CZ" dirty="0" smtClean="0">
                <a:solidFill>
                  <a:srgbClr val="C00000"/>
                </a:solidFill>
              </a:rPr>
              <a:t>PON</a:t>
            </a:r>
            <a:r>
              <a:rPr lang="cs-CZ" dirty="0" smtClean="0"/>
              <a:t> (</a:t>
            </a:r>
            <a:r>
              <a:rPr lang="cs-CZ" dirty="0" err="1" smtClean="0">
                <a:solidFill>
                  <a:srgbClr val="C00000"/>
                </a:solidFill>
              </a:rPr>
              <a:t>Passive</a:t>
            </a:r>
            <a:r>
              <a:rPr lang="cs-CZ" dirty="0" smtClean="0">
                <a:solidFill>
                  <a:srgbClr val="C00000"/>
                </a:solidFill>
              </a:rPr>
              <a:t> </a:t>
            </a:r>
            <a:r>
              <a:rPr lang="cs-CZ" dirty="0" err="1" smtClean="0">
                <a:solidFill>
                  <a:srgbClr val="C00000"/>
                </a:solidFill>
              </a:rPr>
              <a:t>Optical</a:t>
            </a:r>
            <a:r>
              <a:rPr lang="cs-CZ" dirty="0" smtClean="0">
                <a:solidFill>
                  <a:srgbClr val="C00000"/>
                </a:solidFill>
              </a:rPr>
              <a:t> Network</a:t>
            </a:r>
            <a:r>
              <a:rPr lang="cs-CZ" dirty="0" smtClean="0"/>
              <a:t>). V síti se nacházejí pouze pasivní (bez nutnosti napájení) optické komponenty (vlákna a rozbočovače). Síť je řízena ze síťového prvku na straně poskytovatele připojení OLT (</a:t>
            </a:r>
            <a:r>
              <a:rPr lang="en-US" dirty="0"/>
              <a:t>Optical Line </a:t>
            </a:r>
            <a:r>
              <a:rPr lang="en-US" dirty="0" smtClean="0"/>
              <a:t>Termination</a:t>
            </a:r>
            <a:r>
              <a:rPr lang="cs-CZ" dirty="0" smtClean="0"/>
              <a:t>, </a:t>
            </a:r>
            <a:r>
              <a:rPr lang="en-US" dirty="0" err="1" smtClean="0"/>
              <a:t>Optické</a:t>
            </a:r>
            <a:r>
              <a:rPr lang="en-US" dirty="0" smtClean="0"/>
              <a:t> </a:t>
            </a:r>
            <a:r>
              <a:rPr lang="en-US" dirty="0" err="1"/>
              <a:t>linkové</a:t>
            </a:r>
            <a:r>
              <a:rPr lang="en-US" dirty="0"/>
              <a:t> </a:t>
            </a:r>
            <a:r>
              <a:rPr lang="en-US" dirty="0" err="1"/>
              <a:t>zakončení</a:t>
            </a:r>
            <a:r>
              <a:rPr lang="en-US" dirty="0" smtClean="0"/>
              <a:t>)</a:t>
            </a:r>
            <a:r>
              <a:rPr lang="cs-CZ" dirty="0" smtClean="0"/>
              <a:t>.</a:t>
            </a:r>
            <a:endParaRPr lang="cs-CZ" sz="2000" dirty="0" smtClean="0">
              <a:solidFill>
                <a:srgbClr val="3C3C8C"/>
              </a:solidFill>
            </a:endParaRP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Moderní účastnické přípojky xDSL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360212699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ustr_prezentace_OPPA">
  <a:themeElements>
    <a:clrScheme name="PPT_OPPa - Arial 1">
      <a:dk1>
        <a:srgbClr val="3C3C8C"/>
      </a:dk1>
      <a:lt1>
        <a:srgbClr val="FFFFFF"/>
      </a:lt1>
      <a:dk2>
        <a:srgbClr val="F7D417"/>
      </a:dk2>
      <a:lt2>
        <a:srgbClr val="B8B3AD"/>
      </a:lt2>
      <a:accent1>
        <a:srgbClr val="D42E12"/>
      </a:accent1>
      <a:accent2>
        <a:srgbClr val="7DBA00"/>
      </a:accent2>
      <a:accent3>
        <a:srgbClr val="FFFFFF"/>
      </a:accent3>
      <a:accent4>
        <a:srgbClr val="323277"/>
      </a:accent4>
      <a:accent5>
        <a:srgbClr val="E6ADAA"/>
      </a:accent5>
      <a:accent6>
        <a:srgbClr val="71A800"/>
      </a:accent6>
      <a:hlink>
        <a:srgbClr val="0085A1"/>
      </a:hlink>
      <a:folHlink>
        <a:srgbClr val="BA5700"/>
      </a:folHlink>
    </a:clrScheme>
    <a:fontScheme name="PPT_OPPa - 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PPT_OPPa - Arial 1">
        <a:dk1>
          <a:srgbClr val="3C3C8C"/>
        </a:dk1>
        <a:lt1>
          <a:srgbClr val="FFFFFF"/>
        </a:lt1>
        <a:dk2>
          <a:srgbClr val="F7D417"/>
        </a:dk2>
        <a:lt2>
          <a:srgbClr val="B8B3AD"/>
        </a:lt2>
        <a:accent1>
          <a:srgbClr val="D42E12"/>
        </a:accent1>
        <a:accent2>
          <a:srgbClr val="7DBA00"/>
        </a:accent2>
        <a:accent3>
          <a:srgbClr val="FFFFFF"/>
        </a:accent3>
        <a:accent4>
          <a:srgbClr val="323277"/>
        </a:accent4>
        <a:accent5>
          <a:srgbClr val="E6ADAA"/>
        </a:accent5>
        <a:accent6>
          <a:srgbClr val="71A800"/>
        </a:accent6>
        <a:hlink>
          <a:srgbClr val="0085A1"/>
        </a:hlink>
        <a:folHlink>
          <a:srgbClr val="BA57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Prezentace_sabl.potx" id="{271F4CB8-F24E-4458-B38A-BF566D5885B7}" vid="{8FAC8E7A-956D-4D09-8F27-E5520C7274CB}"/>
    </a:ext>
  </a:extLst>
</a:theme>
</file>

<file path=ppt/theme/theme2.xml><?xml version="1.0" encoding="utf-8"?>
<a:theme xmlns:a="http://schemas.openxmlformats.org/drawingml/2006/main" name="Motiv systému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ystému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Prezentace_sabl</Template>
  <TotalTime>0</TotalTime>
  <Words>4802</Words>
  <Application>Microsoft Office PowerPoint</Application>
  <PresentationFormat>Předvádění na obrazovce (4:3)</PresentationFormat>
  <Paragraphs>856</Paragraphs>
  <Slides>48</Slides>
  <Notes>46</Notes>
  <HiddenSlides>0</HiddenSlides>
  <MMClips>0</MMClips>
  <ScaleCrop>false</ScaleCrop>
  <HeadingPairs>
    <vt:vector size="8" baseType="variant">
      <vt:variant>
        <vt:lpstr>Použitá písma</vt:lpstr>
      </vt:variant>
      <vt:variant>
        <vt:i4>4</vt:i4>
      </vt:variant>
      <vt:variant>
        <vt:lpstr>Motiv</vt:lpstr>
      </vt:variant>
      <vt:variant>
        <vt:i4>1</vt:i4>
      </vt:variant>
      <vt:variant>
        <vt:lpstr>Vložené servery OLE</vt:lpstr>
      </vt:variant>
      <vt:variant>
        <vt:i4>1</vt:i4>
      </vt:variant>
      <vt:variant>
        <vt:lpstr>Nadpisy snímků</vt:lpstr>
      </vt:variant>
      <vt:variant>
        <vt:i4>48</vt:i4>
      </vt:variant>
    </vt:vector>
  </HeadingPairs>
  <TitlesOfParts>
    <vt:vector size="54" baseType="lpstr">
      <vt:lpstr>Arial</vt:lpstr>
      <vt:lpstr>Calibri</vt:lpstr>
      <vt:lpstr>Times New Roman</vt:lpstr>
      <vt:lpstr>Wingdings</vt:lpstr>
      <vt:lpstr>Mustr_prezentace_OPPA</vt:lpstr>
      <vt:lpstr>Visio</vt:lpstr>
      <vt:lpstr>Prezentace aplikace PowerPoint</vt:lpstr>
      <vt:lpstr>Moderní účastnické přípojky xDSL</vt:lpstr>
      <vt:lpstr>Moderní účastnické přípojky xDSL</vt:lpstr>
      <vt:lpstr>Moderní účastnické přípojky xDSL</vt:lpstr>
      <vt:lpstr>Moderní účastnické přípojky xDSL</vt:lpstr>
      <vt:lpstr>Moderní účastnické přípojky xDSL</vt:lpstr>
      <vt:lpstr>Moderní účastnické přípojky xDSL</vt:lpstr>
      <vt:lpstr>Moderní účastnické přípojky xDSL</vt:lpstr>
      <vt:lpstr>Moderní účastnické přípojky xDSL</vt:lpstr>
      <vt:lpstr>Moderní účastnické přípojky xDSL</vt:lpstr>
      <vt:lpstr>Moderní účastnické přípojky xDSL</vt:lpstr>
      <vt:lpstr>Moderní účastnické přípojky xDSL</vt:lpstr>
      <vt:lpstr>Moderní účastnické přípojky xDSL</vt:lpstr>
      <vt:lpstr>Moderní účastnické přípojky xDSL</vt:lpstr>
      <vt:lpstr>Moderní účastnické přípojky xDSL</vt:lpstr>
      <vt:lpstr>Moderní účastnické přípojky xDSL</vt:lpstr>
      <vt:lpstr>Moderní účastnické přípojky xDSL</vt:lpstr>
      <vt:lpstr>Moderní účastnické přípojky xDSL</vt:lpstr>
      <vt:lpstr>Moderní účastnické přípojky xDSL</vt:lpstr>
      <vt:lpstr>Moderní účastnické přípojky xDSL</vt:lpstr>
      <vt:lpstr>Moderní účastnické přípojky xDSL</vt:lpstr>
      <vt:lpstr>Moderní účastnické přípojky xDSL</vt:lpstr>
      <vt:lpstr>Moderní účastnické přípojky xDSL</vt:lpstr>
      <vt:lpstr>Moderní účastnické přípojky xDSL</vt:lpstr>
      <vt:lpstr>Moderní účastnické přípojky xDSL</vt:lpstr>
      <vt:lpstr>Moderní účastnické přípojky xDSL</vt:lpstr>
      <vt:lpstr>Moderní účastnické přípojky xDSL</vt:lpstr>
      <vt:lpstr>Moderní účastnické přípojky xDSL</vt:lpstr>
      <vt:lpstr>Moderní účastnické přípojky xDSL</vt:lpstr>
      <vt:lpstr>Moderní účastnické přípojky xDSL</vt:lpstr>
      <vt:lpstr>Moderní účastnické přípojky xDSL</vt:lpstr>
      <vt:lpstr>Moderní účastnické přípojky xDSL</vt:lpstr>
      <vt:lpstr>Moderní účastnické přípojky xDSL</vt:lpstr>
      <vt:lpstr>Moderní účastnické přípojky xDSL</vt:lpstr>
      <vt:lpstr>Moderní účastnické přípojky xDSL</vt:lpstr>
      <vt:lpstr>Moderní účastnické přípojky xDSL</vt:lpstr>
      <vt:lpstr>Moderní účastnické přípojky xDSL</vt:lpstr>
      <vt:lpstr>Moderní účastnické přípojky xDSL</vt:lpstr>
      <vt:lpstr>Moderní účastnické přípojky xDSL</vt:lpstr>
      <vt:lpstr>Moderní účastnické přípojky xDSL</vt:lpstr>
      <vt:lpstr>Moderní účastnické přípojky xDSL</vt:lpstr>
      <vt:lpstr>Moderní účastnické přípojky xDSL</vt:lpstr>
      <vt:lpstr>Moderní účastnické přípojky xDSL</vt:lpstr>
      <vt:lpstr>Moderní účastnické přípojky xDSL</vt:lpstr>
      <vt:lpstr>Moderní účastnické přípojky xDSL</vt:lpstr>
      <vt:lpstr>Moderní účastnické přípojky xDSL</vt:lpstr>
      <vt:lpstr>Moderní účastnické přípojky xDSL</vt:lpstr>
      <vt:lpstr>Prezentace aplikace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2015-01-31T01:13:33Z</dcterms:created>
  <dcterms:modified xsi:type="dcterms:W3CDTF">2015-01-31T01:13:59Z</dcterms:modified>
</cp:coreProperties>
</file>