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0" r:id="rId2"/>
    <p:sldId id="289" r:id="rId3"/>
    <p:sldId id="290" r:id="rId4"/>
    <p:sldId id="291" r:id="rId5"/>
    <p:sldId id="306" r:id="rId6"/>
    <p:sldId id="292" r:id="rId7"/>
    <p:sldId id="307" r:id="rId8"/>
    <p:sldId id="293" r:id="rId9"/>
    <p:sldId id="294" r:id="rId10"/>
    <p:sldId id="308" r:id="rId11"/>
    <p:sldId id="295" r:id="rId12"/>
    <p:sldId id="296" r:id="rId13"/>
    <p:sldId id="299" r:id="rId14"/>
    <p:sldId id="301" r:id="rId15"/>
    <p:sldId id="315" r:id="rId16"/>
    <p:sldId id="314" r:id="rId17"/>
    <p:sldId id="316" r:id="rId18"/>
    <p:sldId id="317" r:id="rId19"/>
    <p:sldId id="302" r:id="rId20"/>
    <p:sldId id="305" r:id="rId21"/>
    <p:sldId id="309" r:id="rId22"/>
    <p:sldId id="280" r:id="rId23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50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3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4978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0453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7476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8792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6682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955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867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9200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51194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316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20063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9945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7082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7228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130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373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3021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9918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689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bg1"/>
                </a:solidFill>
              </a:rPr>
              <a:t>Přenos </a:t>
            </a:r>
            <a:r>
              <a:rPr lang="cs-CZ" sz="3600" b="1" dirty="0">
                <a:solidFill>
                  <a:schemeClr val="bg1"/>
                </a:solidFill>
              </a:rPr>
              <a:t>hovorového signálu prostřednictvím paketové datové sítě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přepojování paketů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16" y="1925814"/>
            <a:ext cx="7116168" cy="389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425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52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Telefonie s využitím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Rozvoj počítačů a počítačových sítí (celosvětové sítě Internet) významným způsobem ovlivnil i oblast klasických telekomunikací a telefonie.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Vzhledem k univerzálnosti  počítačů v poskytování různých služeb, je možné také využít službu </a:t>
            </a:r>
            <a:r>
              <a:rPr lang="cs-CZ" sz="2000" dirty="0" smtClean="0">
                <a:solidFill>
                  <a:srgbClr val="C00000"/>
                </a:solidFill>
              </a:rPr>
              <a:t>IP telefonie</a:t>
            </a:r>
            <a:r>
              <a:rPr lang="cs-CZ" sz="2000" dirty="0" smtClean="0">
                <a:solidFill>
                  <a:srgbClr val="3C3C8C"/>
                </a:solidFill>
              </a:rPr>
              <a:t>, která je založena na technologii </a:t>
            </a:r>
            <a:r>
              <a:rPr lang="cs-CZ" sz="2000" dirty="0" err="1" smtClean="0">
                <a:solidFill>
                  <a:srgbClr val="C00000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Voice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over</a:t>
            </a:r>
            <a:r>
              <a:rPr lang="cs-CZ" sz="2000" dirty="0" smtClean="0">
                <a:solidFill>
                  <a:srgbClr val="3C3C8C"/>
                </a:solidFill>
              </a:rPr>
              <a:t> Internet </a:t>
            </a:r>
            <a:r>
              <a:rPr lang="cs-CZ" sz="2000" dirty="0" err="1" smtClean="0">
                <a:solidFill>
                  <a:srgbClr val="3C3C8C"/>
                </a:solidFill>
              </a:rPr>
              <a:t>Protocol</a:t>
            </a:r>
            <a:r>
              <a:rPr lang="cs-CZ" sz="2000" dirty="0" smtClean="0">
                <a:solidFill>
                  <a:srgbClr val="3C3C8C"/>
                </a:solidFill>
              </a:rPr>
              <a:t>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Zkratka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říká, že se jedná o technologii, která přenáší digitalizovaný hovorový signál prostřednictvím IP datagramů a paketové datové sítě.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přenos digitalizovaného hovorového signálu se mohou využít i jiné technologie, například: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3C3C8C"/>
                </a:solidFill>
              </a:rPr>
              <a:t>VoATM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– </a:t>
            </a:r>
            <a:r>
              <a:rPr lang="cs-CZ" sz="2000" dirty="0" err="1" smtClean="0">
                <a:solidFill>
                  <a:srgbClr val="3C3C8C"/>
                </a:solidFill>
              </a:rPr>
              <a:t>Voice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over</a:t>
            </a:r>
            <a:r>
              <a:rPr lang="cs-CZ" sz="2000" dirty="0" smtClean="0">
                <a:solidFill>
                  <a:srgbClr val="3C3C8C"/>
                </a:solidFill>
              </a:rPr>
              <a:t> ATM,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3C3C8C"/>
                </a:solidFill>
              </a:rPr>
              <a:t>CVoDSL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dirty="0" err="1" smtClean="0">
                <a:solidFill>
                  <a:srgbClr val="3C3C8C"/>
                </a:solidFill>
              </a:rPr>
              <a:t>Channelized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Voice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over</a:t>
            </a:r>
            <a:r>
              <a:rPr lang="cs-CZ" sz="2000" dirty="0" smtClean="0">
                <a:solidFill>
                  <a:srgbClr val="3C3C8C"/>
                </a:solidFill>
              </a:rPr>
              <a:t> DSL.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417421817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29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Telefonie s využitím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Technologie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může být realizována různými způsoby: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proprietární dle výrobce – Alcatel, Cisco, ICQ, Skype,...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dle mezinárodního standardu organizací ITU-T, IETF – H.323, SIP, ...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Perspektiva rozvoje telefonie prostřednictvím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vyplývá z: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rychlého rozvoje datových sítí,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přijatelných ekonomických nákladů,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rychlé tvorbě nových aplikací a doplňkových služeb,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snaze o sjednocení komunikačních standardů a vytvoření sítě s integrovanými službami.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Technologii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je možné prostřednictvím speciálních síťových prvků (tzv. </a:t>
            </a:r>
            <a:r>
              <a:rPr lang="cs-CZ" sz="2000" dirty="0" err="1" smtClean="0">
                <a:solidFill>
                  <a:srgbClr val="3C3C8C"/>
                </a:solidFill>
              </a:rPr>
              <a:t>gateway</a:t>
            </a:r>
            <a:r>
              <a:rPr lang="cs-CZ" sz="2000" dirty="0" smtClean="0">
                <a:solidFill>
                  <a:srgbClr val="3C3C8C"/>
                </a:solidFill>
              </a:rPr>
              <a:t>) propojit s telekomunikační sítí klasické telefonie.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40067870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Scénáře využití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Komunikace PC – PC: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komunikace mezi dvěma osobními počítači, účastnící jsou obvykle, identifikováni svou IP adresou, využívá se paketová datová síť.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Komunikace PC – telefon: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komunikace mezi osobním počítačem a klasickým telefonním přístrojem, pro označení účastníků se využívá telefonní číslo, využívá se paketová datová síť i telefonní síť a brána.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Komunikace telefon – telefon: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identifikace účastníků pomocí telefonních čísel, využívá se paketová datová síť jako páteřní přenosový prostředek i telefonní síť, v přenosovém řetězci je instalováno více bran.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14958213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využívající separátní telefonní a datové komunikace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1727091"/>
            <a:ext cx="7106642" cy="440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0808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technologie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41" y="1839315"/>
            <a:ext cx="7144747" cy="428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947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Struktura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r>
              <a:rPr lang="cs-CZ" sz="2000" b="1" dirty="0" smtClean="0">
                <a:solidFill>
                  <a:srgbClr val="C00000"/>
                </a:solidFill>
              </a:rPr>
              <a:t> systému</a:t>
            </a:r>
          </a:p>
          <a:p>
            <a:pPr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Vysílací část – A/D převodník, kodér, </a:t>
            </a:r>
            <a:r>
              <a:rPr lang="cs-CZ" sz="2000" dirty="0" err="1" smtClean="0">
                <a:solidFill>
                  <a:srgbClr val="3C3C8C"/>
                </a:solidFill>
              </a:rPr>
              <a:t>paketizér</a:t>
            </a:r>
            <a:r>
              <a:rPr lang="cs-CZ" sz="2000" dirty="0" smtClean="0">
                <a:solidFill>
                  <a:srgbClr val="3C3C8C"/>
                </a:solidFill>
              </a:rPr>
              <a:t>, řadič rozhraní.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Telekomunikační síť – směrovače, přenosové prostředky</a:t>
            </a:r>
            <a:r>
              <a:rPr lang="cs-CZ" sz="2000" dirty="0">
                <a:solidFill>
                  <a:srgbClr val="3C3C8C"/>
                </a:solidFill>
              </a:rPr>
              <a:t>.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Přijímací část – vyrovnávací paměť, </a:t>
            </a:r>
            <a:r>
              <a:rPr lang="cs-CZ" sz="2000" dirty="0" err="1" smtClean="0">
                <a:solidFill>
                  <a:srgbClr val="3C3C8C"/>
                </a:solidFill>
              </a:rPr>
              <a:t>depaketizér</a:t>
            </a:r>
            <a:r>
              <a:rPr lang="cs-CZ" sz="2000" dirty="0" smtClean="0">
                <a:solidFill>
                  <a:srgbClr val="3C3C8C"/>
                </a:solidFill>
              </a:rPr>
              <a:t>, dekodér, D/A převodník.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613" y="1810292"/>
            <a:ext cx="6842774" cy="306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2052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Struktura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r>
              <a:rPr lang="cs-CZ" sz="2000" b="1" dirty="0" smtClean="0">
                <a:solidFill>
                  <a:srgbClr val="C00000"/>
                </a:solidFill>
              </a:rPr>
              <a:t> systému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Vysílací část technologie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obsahuje: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C00000"/>
                </a:solidFill>
              </a:rPr>
              <a:t>A/D převodník </a:t>
            </a:r>
            <a:r>
              <a:rPr lang="cs-CZ" sz="2000" dirty="0" smtClean="0">
                <a:solidFill>
                  <a:srgbClr val="3C3C8C"/>
                </a:solidFill>
              </a:rPr>
              <a:t>– elektronický blok sloužící k diskretizaci analogového hovorového signálu jak v čase (vzorkování), tak v amplitudě (kvantování).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Kodér</a:t>
            </a:r>
            <a:r>
              <a:rPr lang="cs-CZ" sz="2000" dirty="0" smtClean="0">
                <a:solidFill>
                  <a:srgbClr val="3C3C8C"/>
                </a:solidFill>
              </a:rPr>
              <a:t> – elektronický blok sloužící ke zpracování diskrétního signálu kompresními algoritmy s cílem redukovat potřebnou přenosovou rychlost při zachování dostatečné srozumitelnosti.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Paketizér</a:t>
            </a:r>
            <a:r>
              <a:rPr lang="cs-CZ" sz="2000" dirty="0" smtClean="0">
                <a:solidFill>
                  <a:srgbClr val="3C3C8C"/>
                </a:solidFill>
              </a:rPr>
              <a:t> – zapouzdření (</a:t>
            </a:r>
            <a:r>
              <a:rPr lang="cs-CZ" sz="2000" dirty="0" err="1" smtClean="0">
                <a:solidFill>
                  <a:srgbClr val="3C3C8C"/>
                </a:solidFill>
              </a:rPr>
              <a:t>encapsulace</a:t>
            </a:r>
            <a:r>
              <a:rPr lang="cs-CZ" sz="2000" dirty="0" smtClean="0">
                <a:solidFill>
                  <a:srgbClr val="3C3C8C"/>
                </a:solidFill>
              </a:rPr>
              <a:t>) datových bloků nesoucích informaci do paketů (datagramů) podle požadavků síťové vrstvy (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využívá protokoly RTP-&gt;UDP-&gt;IP).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Řadič rozhraní </a:t>
            </a:r>
            <a:r>
              <a:rPr lang="cs-CZ" sz="2000" dirty="0" smtClean="0">
                <a:solidFill>
                  <a:srgbClr val="3C3C8C"/>
                </a:solidFill>
              </a:rPr>
              <a:t>– vyššími komunikačními vrstvami vytvořený paket (datagram) odesílá prostřednictvím síťového rozhraní přes přenosové médium.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42258532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60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Struktura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r>
              <a:rPr lang="cs-CZ" sz="2000" b="1" dirty="0" smtClean="0">
                <a:solidFill>
                  <a:srgbClr val="C00000"/>
                </a:solidFill>
              </a:rPr>
              <a:t> systému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Telekomunikační síť – je souhrn technických a programových prostředků sloužící k přenosu informace mezi dvěma body sítě.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Přijímací část technologie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– obsahuje inverzní elektronické bloky k vysílací straně, jejichž úkolem je z digitálního komprimovaného signálu vytvořit původní (respektive velmi podobný) analogový signál nesoucí informaci.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Vyrovnávací paměť </a:t>
            </a:r>
            <a:r>
              <a:rPr lang="cs-CZ" sz="2000" dirty="0" smtClean="0">
                <a:solidFill>
                  <a:srgbClr val="3C3C8C"/>
                </a:solidFill>
              </a:rPr>
              <a:t>– elektronický blok, který má za úkol kompenzovat kolísání/změnu </a:t>
            </a:r>
            <a:r>
              <a:rPr lang="cs-CZ" sz="2000" dirty="0">
                <a:solidFill>
                  <a:srgbClr val="3C3C8C"/>
                </a:solidFill>
              </a:rPr>
              <a:t>(tzv. kolísání zpoždění) v </a:t>
            </a:r>
            <a:r>
              <a:rPr lang="cs-CZ" sz="2000" dirty="0" smtClean="0">
                <a:solidFill>
                  <a:srgbClr val="3C3C8C"/>
                </a:solidFill>
              </a:rPr>
              <a:t>časových intervalech příchodů mezi jednotlivými přijímanými pakety tak, aby do následných elektronických bloků mohla být přenášená data předávána konstantní rychlostí pro bezproblémové zpracování.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4225611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Nevýhody technologie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Paketové datové sítě a protokol IP vznikly pro potřebu vzájemné komunikace počítačů.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Ze svého principu umožňuje paketová datová síť přenos datagramů jedné zprávy (nebo celého datového toku) různými cestami. Což má pro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negativní důsledky: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změna pořadí datagramů </a:t>
            </a:r>
            <a:r>
              <a:rPr lang="cs-CZ" sz="2000" dirty="0" smtClean="0">
                <a:solidFill>
                  <a:srgbClr val="3C3C8C"/>
                </a:solidFill>
              </a:rPr>
              <a:t>- datagramy mohou být při využití více cest přijaty na přijímací straně v jiném pořadí než byly vyslány (některá přenosová cesta může být delší),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zpoždění</a:t>
            </a:r>
            <a:r>
              <a:rPr lang="cs-CZ" sz="2000" dirty="0" smtClean="0">
                <a:solidFill>
                  <a:srgbClr val="3C3C8C"/>
                </a:solidFill>
              </a:rPr>
              <a:t> – různé přenosové cesty budou mít také různá zpoždění,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variabilita zpoždění </a:t>
            </a:r>
            <a:r>
              <a:rPr lang="cs-CZ" sz="2000" dirty="0" smtClean="0">
                <a:solidFill>
                  <a:srgbClr val="3C3C8C"/>
                </a:solidFill>
              </a:rPr>
              <a:t>– i při využití jedné přenosové cesty mohou mít jednotlivé datagramy různou dobu přenosu, což je zapříčiněno změnou vytížení přenosové cesty jinými datovými toky.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ztráta datagramů </a:t>
            </a:r>
            <a:r>
              <a:rPr lang="cs-CZ" sz="2000" dirty="0" smtClean="0">
                <a:solidFill>
                  <a:srgbClr val="3C3C8C"/>
                </a:solidFill>
              </a:rPr>
              <a:t>– paketová datová síť je v principu „</a:t>
            </a:r>
            <a:r>
              <a:rPr lang="cs-CZ" sz="2000" dirty="0" err="1" smtClean="0">
                <a:solidFill>
                  <a:srgbClr val="3C3C8C"/>
                </a:solidFill>
              </a:rPr>
              <a:t>best-effort</a:t>
            </a:r>
            <a:r>
              <a:rPr lang="cs-CZ" sz="2000" dirty="0" smtClean="0">
                <a:solidFill>
                  <a:srgbClr val="3C3C8C"/>
                </a:solidFill>
              </a:rPr>
              <a:t>“.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16857756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1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Hovorový signál klasické telefonie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Telekomunikace jako obor vznikly z potřeby lidí dorozumívat se na dálku.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Původním úkolem telekomunikací bylo zajistit přenos lidského hlasu.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Klasická telefonie se tedy zabývá přenosem lidského hlasu v kmitočtovém pásmu 300 Hz až 3400 Hz.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Toto kmitočtové pásmo se také označuje jako </a:t>
            </a:r>
            <a:r>
              <a:rPr lang="cs-CZ" sz="2000" dirty="0" smtClean="0">
                <a:solidFill>
                  <a:srgbClr val="C00000"/>
                </a:solidFill>
              </a:rPr>
              <a:t>telefonní kanál</a:t>
            </a:r>
            <a:r>
              <a:rPr lang="cs-CZ" sz="2000" dirty="0" smtClean="0">
                <a:solidFill>
                  <a:srgbClr val="3C3C8C"/>
                </a:solidFill>
              </a:rPr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Mezní kmitočty telefonního kanálu byly stanoveny experimentálně.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Spodní kmitočet 300 Hz je určen tak, aby se telekomunikačním vedením přenesl potřebný minimální výkon (přenos energeticky bohatých složek hlasu).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Horní kmitočet 3400 Hz je stanoven tak, aby hovor měl alespoň 80</a:t>
            </a:r>
            <a:r>
              <a:rPr lang="en-US" sz="2000" dirty="0" smtClean="0">
                <a:solidFill>
                  <a:srgbClr val="3C3C8C"/>
                </a:solidFill>
              </a:rPr>
              <a:t>%</a:t>
            </a:r>
            <a:r>
              <a:rPr lang="cs-CZ" sz="2000" dirty="0" smtClean="0">
                <a:solidFill>
                  <a:srgbClr val="3C3C8C"/>
                </a:solidFill>
              </a:rPr>
              <a:t> srozumitelnost – aby protější strana rozuměla z alespoň 80</a:t>
            </a:r>
            <a:r>
              <a:rPr lang="en-US" sz="2000" dirty="0" smtClean="0">
                <a:solidFill>
                  <a:srgbClr val="3C3C8C"/>
                </a:solidFill>
              </a:rPr>
              <a:t>%. </a:t>
            </a:r>
            <a:r>
              <a:rPr lang="cs-CZ" sz="2000" dirty="0" smtClean="0">
                <a:solidFill>
                  <a:srgbClr val="3C3C8C"/>
                </a:solidFill>
              </a:rPr>
              <a:t>Zbylých 20</a:t>
            </a:r>
            <a:r>
              <a:rPr lang="en-US" sz="2000" dirty="0" smtClean="0">
                <a:solidFill>
                  <a:srgbClr val="3C3C8C"/>
                </a:solidFill>
              </a:rPr>
              <a:t>%</a:t>
            </a:r>
            <a:r>
              <a:rPr lang="cs-CZ" sz="2000" dirty="0" smtClean="0">
                <a:solidFill>
                  <a:srgbClr val="3C3C8C"/>
                </a:solidFill>
              </a:rPr>
              <a:t> informací, které jsou nesrozumitelné, si je lidský mozek schopen doplnit z kontextu.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Nevýhody technologie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Dříve uvedené nevýhody technologie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mají na realizovaný hovor negativní vliv: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ztráty datagramů a záměna pořadí způsobuje vypadávání slabik nebo celých slov,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velké zpoždění při přenosu (nad 200 ms) může způsobit nesrozumitelnost hovoru a nemožnost vést dialog,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kolísání zpoždění způsobuje vypadávání slabik, slov, pauzy v hovoru, praskání,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nesprávné nastavení kodérů může způsobit ozvěny v hovoru.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10531353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Nevýhody technologie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47" y="2018816"/>
            <a:ext cx="7563906" cy="360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574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Hovorový signál klasické telefonie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základě potřeb lidské společnosti docházelo k postupnému rozvoji telekomunikačních technologií a sítí.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Významným technologickým mezníkem byl proces digitalizace.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Lidský hlas už nebylo nutné přenášet v analogové formě, ale bylo ho možné přenášet, a dodnes se tak přenáší, v podobě 8 bitových binárních slov.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Obecně možnost pracovat se signály v jejich digitální formě zapříčinila rozvoj číslicových počítačů, tedy strojů schopných rychle provádět základní matematické operace.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Postupem doby se začala řešit i vzájemná komunikace počítačů. Nezávisle na telekomunikačních sítích koncipované pro hovorové signály, se začaly realizovat sítě počítačové.</a:t>
            </a: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Dnešní vývoj komunikace na dálku mezi lidmi nebo mezi stroji spěje postupně k jednotné </a:t>
            </a:r>
            <a:r>
              <a:rPr lang="cs-CZ" sz="2000" dirty="0">
                <a:solidFill>
                  <a:srgbClr val="3C3C8C"/>
                </a:solidFill>
              </a:rPr>
              <a:t>univerzální datové </a:t>
            </a:r>
            <a:r>
              <a:rPr lang="cs-CZ" sz="2000" dirty="0" smtClean="0">
                <a:solidFill>
                  <a:srgbClr val="3C3C8C"/>
                </a:solidFill>
              </a:rPr>
              <a:t>přenosové síti.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19742280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9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přepojování okruhů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Přestože se v telekomunikačních sítích i počítačových sítích přenášejí 8 bitová digitální slova, jsou principy přenosu informací odlišné.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Telekomunikace využívají principy </a:t>
            </a:r>
            <a:r>
              <a:rPr lang="cs-CZ" sz="2000" dirty="0" smtClean="0">
                <a:solidFill>
                  <a:srgbClr val="C00000"/>
                </a:solidFill>
              </a:rPr>
              <a:t>přepojování okruhů</a:t>
            </a:r>
            <a:r>
              <a:rPr lang="cs-CZ" sz="2000" dirty="0" smtClean="0">
                <a:solidFill>
                  <a:srgbClr val="3C3C8C"/>
                </a:solidFill>
              </a:rPr>
              <a:t>. Mezi dvěma účastníky existuje privátní datový kanál (dnes virtuální ve formě jednotlivých časových intervalů) sloužící pro výměnu informací. V době analogových přenosů, byl tento kanál i fyzický. To znamená, že mezi účastníkem A </a:t>
            </a:r>
            <a:r>
              <a:rPr lang="cs-CZ" sz="2000" dirty="0" err="1" smtClean="0">
                <a:solidFill>
                  <a:srgbClr val="3C3C8C"/>
                </a:solidFill>
              </a:rPr>
              <a:t>a</a:t>
            </a:r>
            <a:r>
              <a:rPr lang="cs-CZ" sz="2000" dirty="0" smtClean="0">
                <a:solidFill>
                  <a:srgbClr val="3C3C8C"/>
                </a:solidFill>
              </a:rPr>
              <a:t> účastníkem B existovalo metalické dvouvodičové vedení (galvanické propojení).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Princip přepojování okruhů má však nevýhodu v neefektivním využití přenosových prostředků. Lidský dialog je plný pauz (například pro nádech). V těchto pauzách by bylo možné přenášet jiná data.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Komunikace mezi počítači má poněkud jiný charakter.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22100689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přepojování okruhů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10" y="1638556"/>
            <a:ext cx="7211431" cy="504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079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přepojování zpráv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počítačovém světe se využíval nejdříve princip </a:t>
            </a:r>
            <a:r>
              <a:rPr lang="cs-CZ" sz="2000" dirty="0" smtClean="0">
                <a:solidFill>
                  <a:srgbClr val="C00000"/>
                </a:solidFill>
              </a:rPr>
              <a:t>přepojování zpráv</a:t>
            </a:r>
            <a:r>
              <a:rPr lang="cs-CZ" sz="2000" dirty="0" smtClean="0">
                <a:solidFill>
                  <a:srgbClr val="3C3C8C"/>
                </a:solidFill>
              </a:rPr>
              <a:t>. Pokud bylo nutné přenést data od počítače A do počítače B, data se nejprve uspořádala do formátu (struktury) vhodné pro přenos. Následně se datová zpráva předala nejbližší datové ústředně. Poté se síť předepsaným způsobem požádala o vytvoření datového kanálu k B. Po vytvoření datového kanálu se zpráva najednou přenesla. Po ukončení přenos se datový kanál zrušil. Pokud počítač B měl odpovědět, výše uvedený postup se opakoval.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Přepojování zpráv tak trochu připomíná přepojování okruhů. Rozdílem ale je střídavé vytváření a rušení datového kanálu během vzájemné komunikace.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dialogu mezi počítačem A </a:t>
            </a:r>
            <a:r>
              <a:rPr lang="cs-CZ" sz="2000" dirty="0" err="1" smtClean="0">
                <a:solidFill>
                  <a:srgbClr val="3C3C8C"/>
                </a:solidFill>
              </a:rPr>
              <a:t>a</a:t>
            </a:r>
            <a:r>
              <a:rPr lang="cs-CZ" sz="2000" dirty="0" smtClean="0">
                <a:solidFill>
                  <a:srgbClr val="3C3C8C"/>
                </a:solidFill>
              </a:rPr>
              <a:t> B se mohly využívat postupně jiné přenosové trasy a jiné síťové prvky tak, jak byla volná přenosové kapacita sítě.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22685197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přepojování zpráv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1953213"/>
            <a:ext cx="6916115" cy="421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245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1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přepojování paketů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Princip přepojování celých zpráv vede, z pohledu přenosové sítě, k podstatě efektivnějšímu využití potenciálu sítě, než je tomu u přepojování okruhů.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Dalším vývojovým krokem ve vzájemné komunikaci dvou počítačů je síť s </a:t>
            </a:r>
            <a:r>
              <a:rPr lang="cs-CZ" sz="2000" dirty="0" smtClean="0">
                <a:solidFill>
                  <a:srgbClr val="C00000"/>
                </a:solidFill>
              </a:rPr>
              <a:t>přepojováním paketů</a:t>
            </a:r>
            <a:r>
              <a:rPr lang="cs-CZ" sz="2000" dirty="0" smtClean="0">
                <a:solidFill>
                  <a:srgbClr val="3C3C8C"/>
                </a:solidFill>
              </a:rPr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Zpráva určená k přenosu se dále rozdělí na menší části. Každá část zprávy se vybaví kompletní informací o původci zprávy a adresátovi.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Jednotlivé části zprávy tak mohou v síti putovat samostatně. Díky tomu, že obsahují informace komu mají byt doručeny, není nutné vytvářet datový kanál mezi původcem zprávy a jejím příjemcem.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Jednotlivé části datové zprávy se nazývají </a:t>
            </a:r>
            <a:r>
              <a:rPr lang="cs-CZ" sz="2000" dirty="0" smtClean="0">
                <a:solidFill>
                  <a:srgbClr val="C00000"/>
                </a:solidFill>
              </a:rPr>
              <a:t>datagramy</a:t>
            </a:r>
            <a:r>
              <a:rPr lang="cs-CZ" sz="2000" dirty="0" smtClean="0">
                <a:solidFill>
                  <a:srgbClr val="3C3C8C"/>
                </a:solidFill>
              </a:rPr>
              <a:t>. Datagram si, na rozdíl od datového paketu, nese kompletní informaci o původci a příjemci.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32439674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přepojování paketů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počítačové síti se obecně využívá, ke vzájemné komunikaci mezi koncovými uzly, princip přepojováním paketů (částí zpráv).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Moderní počítačové sítě využívají pro komunikaci mezi koncovými uzly sítě komunikační protokol </a:t>
            </a:r>
            <a:r>
              <a:rPr lang="cs-CZ" sz="2000" dirty="0" smtClean="0">
                <a:solidFill>
                  <a:srgbClr val="C00000"/>
                </a:solidFill>
              </a:rPr>
              <a:t>IP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smtClean="0">
                <a:solidFill>
                  <a:srgbClr val="C00000"/>
                </a:solidFill>
              </a:rPr>
              <a:t>Internet </a:t>
            </a:r>
            <a:r>
              <a:rPr lang="cs-CZ" sz="2000" dirty="0" err="1" smtClean="0">
                <a:solidFill>
                  <a:srgbClr val="C00000"/>
                </a:solidFill>
              </a:rPr>
              <a:t>Protocol</a:t>
            </a:r>
            <a:r>
              <a:rPr lang="cs-CZ" sz="2000" dirty="0">
                <a:solidFill>
                  <a:srgbClr val="3C3C8C"/>
                </a:solidFill>
              </a:rPr>
              <a:t>), protokol </a:t>
            </a:r>
            <a:r>
              <a:rPr lang="cs-CZ" sz="2000" dirty="0">
                <a:solidFill>
                  <a:srgbClr val="C00000"/>
                </a:solidFill>
              </a:rPr>
              <a:t>TCP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C00000"/>
                </a:solidFill>
              </a:rPr>
              <a:t>Transmission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err="1">
                <a:solidFill>
                  <a:srgbClr val="C00000"/>
                </a:solidFill>
              </a:rPr>
              <a:t>Control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err="1" smtClean="0">
                <a:solidFill>
                  <a:srgbClr val="C00000"/>
                </a:solidFill>
              </a:rPr>
              <a:t>Protocol</a:t>
            </a:r>
            <a:r>
              <a:rPr lang="cs-CZ" sz="2000" dirty="0" smtClean="0">
                <a:solidFill>
                  <a:srgbClr val="3C3C8C"/>
                </a:solidFill>
              </a:rPr>
              <a:t>) </a:t>
            </a:r>
            <a:r>
              <a:rPr lang="cs-CZ" sz="2000" dirty="0">
                <a:solidFill>
                  <a:srgbClr val="3C3C8C"/>
                </a:solidFill>
              </a:rPr>
              <a:t>a </a:t>
            </a:r>
            <a:r>
              <a:rPr lang="cs-CZ" sz="2000" dirty="0">
                <a:solidFill>
                  <a:srgbClr val="C00000"/>
                </a:solidFill>
              </a:rPr>
              <a:t>UDP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>
                <a:solidFill>
                  <a:srgbClr val="C00000"/>
                </a:solidFill>
              </a:rPr>
              <a:t>User Datagram </a:t>
            </a:r>
            <a:r>
              <a:rPr lang="cs-CZ" sz="2000" dirty="0" err="1">
                <a:solidFill>
                  <a:srgbClr val="C00000"/>
                </a:solidFill>
              </a:rPr>
              <a:t>Protocol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Každý z uvedených protokolů má svou funkci a svůj význam. Protokoly řeší komunikaci mezi jednotlivými vrstvami modelu RM-OSI.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Síťová vrstva </a:t>
            </a:r>
            <a:r>
              <a:rPr lang="cs-CZ" sz="2000" dirty="0" smtClean="0">
                <a:solidFill>
                  <a:srgbClr val="3C3C8C"/>
                </a:solidFill>
              </a:rPr>
              <a:t>využívá protokol </a:t>
            </a:r>
            <a:r>
              <a:rPr lang="cs-CZ" sz="2000" dirty="0" smtClean="0">
                <a:solidFill>
                  <a:srgbClr val="C00000"/>
                </a:solidFill>
              </a:rPr>
              <a:t>IP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Vyšší </a:t>
            </a:r>
            <a:r>
              <a:rPr lang="cs-CZ" sz="2000" dirty="0" smtClean="0">
                <a:solidFill>
                  <a:srgbClr val="C00000"/>
                </a:solidFill>
              </a:rPr>
              <a:t>Transportní vrstva </a:t>
            </a:r>
            <a:r>
              <a:rPr lang="cs-CZ" sz="2000" dirty="0" smtClean="0">
                <a:solidFill>
                  <a:srgbClr val="3C3C8C"/>
                </a:solidFill>
              </a:rPr>
              <a:t>využívá více protokolů v závislosti na požadovaných parametrech </a:t>
            </a:r>
            <a:r>
              <a:rPr lang="cs-CZ" sz="2000" dirty="0">
                <a:solidFill>
                  <a:srgbClr val="3C3C8C"/>
                </a:solidFill>
              </a:rPr>
              <a:t>datového </a:t>
            </a:r>
            <a:r>
              <a:rPr lang="cs-CZ" sz="2000" dirty="0" smtClean="0">
                <a:solidFill>
                  <a:srgbClr val="3C3C8C"/>
                </a:solidFill>
              </a:rPr>
              <a:t>přenosu. Protokol </a:t>
            </a:r>
            <a:r>
              <a:rPr lang="cs-CZ" sz="2000" dirty="0" smtClean="0">
                <a:solidFill>
                  <a:srgbClr val="C00000"/>
                </a:solidFill>
              </a:rPr>
              <a:t>TCP</a:t>
            </a:r>
            <a:r>
              <a:rPr lang="cs-CZ" sz="2000" dirty="0" smtClean="0">
                <a:solidFill>
                  <a:srgbClr val="3C3C8C"/>
                </a:solidFill>
              </a:rPr>
              <a:t> – jeli vyžadován spolehlivý přenos s opakováním v případě chyby při přenosu. Protokol </a:t>
            </a:r>
            <a:r>
              <a:rPr lang="cs-CZ" sz="2000" dirty="0" smtClean="0">
                <a:solidFill>
                  <a:srgbClr val="C00000"/>
                </a:solidFill>
              </a:rPr>
              <a:t>UDP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dirty="0" err="1" smtClean="0">
                <a:solidFill>
                  <a:srgbClr val="3C3C8C"/>
                </a:solidFill>
              </a:rPr>
              <a:t>neníli</a:t>
            </a:r>
            <a:r>
              <a:rPr lang="cs-CZ" sz="2000" dirty="0" smtClean="0">
                <a:solidFill>
                  <a:srgbClr val="3C3C8C"/>
                </a:solidFill>
              </a:rPr>
              <a:t> požadován spolehlivý přenos.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</a:t>
            </a:r>
            <a:r>
              <a:rPr lang="cs-CZ" dirty="0"/>
              <a:t>hovorového signálu prostřednictvím paketové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39789270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1806</Words>
  <Application>Microsoft Office PowerPoint</Application>
  <PresentationFormat>Předvádění na obrazovce (4:3)</PresentationFormat>
  <Paragraphs>291</Paragraphs>
  <Slides>22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Mustr_prezentace_OPPA</vt:lpstr>
      <vt:lpstr>Prezentace aplikace PowerPoint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Přenos hovorového signálu prostřednictvím paketové datové sítě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2015-01-31T01:15:27Z</dcterms:created>
  <dcterms:modified xsi:type="dcterms:W3CDTF">2015-01-31T01:15:31Z</dcterms:modified>
</cp:coreProperties>
</file>