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0" r:id="rId2"/>
    <p:sldId id="289" r:id="rId3"/>
    <p:sldId id="290" r:id="rId4"/>
    <p:sldId id="291" r:id="rId5"/>
    <p:sldId id="292" r:id="rId6"/>
    <p:sldId id="294" r:id="rId7"/>
    <p:sldId id="293" r:id="rId8"/>
    <p:sldId id="295" r:id="rId9"/>
    <p:sldId id="300" r:id="rId10"/>
    <p:sldId id="299" r:id="rId11"/>
    <p:sldId id="296" r:id="rId12"/>
    <p:sldId id="297" r:id="rId13"/>
    <p:sldId id="298" r:id="rId14"/>
    <p:sldId id="301" r:id="rId15"/>
    <p:sldId id="302" r:id="rId16"/>
    <p:sldId id="280" r:id="rId17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93D81CF-94F2-401A-BA57-92F5A7B2D0C5}" styleName="Styl Středně sytá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1966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688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1846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9629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9577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069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302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4730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218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0324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4068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849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134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Paging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21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Pagingový systém ERMES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ERMES (</a:t>
            </a:r>
            <a:r>
              <a:rPr lang="cs-CZ" sz="2000" dirty="0" err="1">
                <a:solidFill>
                  <a:srgbClr val="3C3C8C"/>
                </a:solidFill>
              </a:rPr>
              <a:t>European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Radio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Message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System</a:t>
            </a:r>
            <a:r>
              <a:rPr lang="cs-CZ" sz="2000" dirty="0" smtClean="0">
                <a:solidFill>
                  <a:srgbClr val="3C3C8C"/>
                </a:solidFill>
              </a:rPr>
              <a:t>) je standardem evropské standardizační komise ETSI v dokumentu ETS 300 133.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Koncepce ERMES zahrnuje: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Mezinárodní </a:t>
            </a:r>
            <a:r>
              <a:rPr lang="cs-CZ" sz="2000" dirty="0">
                <a:solidFill>
                  <a:srgbClr val="3C3C8C"/>
                </a:solidFill>
              </a:rPr>
              <a:t>roaming v zemích </a:t>
            </a:r>
            <a:r>
              <a:rPr lang="cs-CZ" sz="2000" dirty="0" smtClean="0">
                <a:solidFill>
                  <a:srgbClr val="3C3C8C"/>
                </a:solidFill>
              </a:rPr>
              <a:t>EU.</a:t>
            </a:r>
            <a:endParaRPr lang="cs-CZ" sz="2000" dirty="0">
              <a:solidFill>
                <a:srgbClr val="3C3C8C"/>
              </a:solidFill>
            </a:endParaRP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Možnost </a:t>
            </a:r>
            <a:r>
              <a:rPr lang="cs-CZ" sz="2000" dirty="0">
                <a:solidFill>
                  <a:srgbClr val="3C3C8C"/>
                </a:solidFill>
              </a:rPr>
              <a:t>přítomnosti více operátorů v každé </a:t>
            </a:r>
            <a:r>
              <a:rPr lang="cs-CZ" sz="2000" dirty="0" smtClean="0">
                <a:solidFill>
                  <a:srgbClr val="3C3C8C"/>
                </a:solidFill>
              </a:rPr>
              <a:t>zemi.</a:t>
            </a:r>
            <a:endParaRPr lang="cs-CZ" sz="2000" dirty="0">
              <a:solidFill>
                <a:srgbClr val="3C3C8C"/>
              </a:solidFill>
            </a:endParaRP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Vyšší </a:t>
            </a:r>
            <a:r>
              <a:rPr lang="cs-CZ" sz="2000" dirty="0">
                <a:solidFill>
                  <a:srgbClr val="3C3C8C"/>
                </a:solidFill>
              </a:rPr>
              <a:t>přenosová rychlost než starší </a:t>
            </a:r>
            <a:r>
              <a:rPr lang="cs-CZ" sz="2000" dirty="0" smtClean="0">
                <a:solidFill>
                  <a:srgbClr val="3C3C8C"/>
                </a:solidFill>
              </a:rPr>
              <a:t>systémy.</a:t>
            </a:r>
            <a:endParaRPr lang="cs-CZ" sz="2000" dirty="0">
              <a:solidFill>
                <a:srgbClr val="3C3C8C"/>
              </a:solidFill>
            </a:endParaRP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Sjednocení </a:t>
            </a:r>
            <a:r>
              <a:rPr lang="cs-CZ" sz="2000" dirty="0">
                <a:solidFill>
                  <a:srgbClr val="3C3C8C"/>
                </a:solidFill>
              </a:rPr>
              <a:t>poskytovaných </a:t>
            </a:r>
            <a:r>
              <a:rPr lang="cs-CZ" sz="2000" dirty="0" smtClean="0">
                <a:solidFill>
                  <a:srgbClr val="3C3C8C"/>
                </a:solidFill>
              </a:rPr>
              <a:t>služeb.</a:t>
            </a:r>
            <a:endParaRPr lang="cs-CZ" sz="2000" dirty="0">
              <a:solidFill>
                <a:srgbClr val="3C3C8C"/>
              </a:solidFill>
            </a:endParaRP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Použitelnost </a:t>
            </a:r>
            <a:r>
              <a:rPr lang="cs-CZ" sz="2000" dirty="0">
                <a:solidFill>
                  <a:srgbClr val="3C3C8C"/>
                </a:solidFill>
              </a:rPr>
              <a:t>jediného zařízení v celé </a:t>
            </a:r>
            <a:r>
              <a:rPr lang="cs-CZ" sz="2000" dirty="0" smtClean="0">
                <a:solidFill>
                  <a:srgbClr val="3C3C8C"/>
                </a:solidFill>
              </a:rPr>
              <a:t>Evropě.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ERMES využívá: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kmitočty 169,4125 MHz až 169,8125 MHz,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šířku kanálu 25 kHz,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toho plyne celkem 16 kanálů.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35488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Pagingový systém ERMES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Přenosová rychlost systému ERMES na kanál je 6250 bit/s.</a:t>
            </a: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Operátoři používající ERMES musí podporovat: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službu tónové zprávy s až 8 odlišnými tóny,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službu přenosu numerické zprávy s alespoň 20 znaky, max. s 16000 znaky.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službu přenosu alfanumerické zprávy s alespoň 400 znaky, max. s 9000 znaky.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službu transparentního přenosu dat o velikosti 64 kbit.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ERMES </a:t>
            </a:r>
            <a:r>
              <a:rPr lang="cs-CZ" sz="2000" dirty="0">
                <a:solidFill>
                  <a:srgbClr val="3C3C8C"/>
                </a:solidFill>
              </a:rPr>
              <a:t>definuje 3 stupně priority: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Priorita </a:t>
            </a:r>
            <a:r>
              <a:rPr lang="cs-CZ" dirty="0">
                <a:solidFill>
                  <a:srgbClr val="3C3C8C"/>
                </a:solidFill>
              </a:rPr>
              <a:t>1 </a:t>
            </a:r>
            <a:r>
              <a:rPr lang="cs-CZ" dirty="0" smtClean="0">
                <a:solidFill>
                  <a:srgbClr val="3C3C8C"/>
                </a:solidFill>
              </a:rPr>
              <a:t>– zpráva </a:t>
            </a:r>
            <a:r>
              <a:rPr lang="cs-CZ" dirty="0">
                <a:solidFill>
                  <a:srgbClr val="3C3C8C"/>
                </a:solidFill>
              </a:rPr>
              <a:t>je doručena do 1 minuty, pracuje pouze v rámci jednoho </a:t>
            </a:r>
            <a:r>
              <a:rPr lang="cs-CZ" dirty="0" smtClean="0">
                <a:solidFill>
                  <a:srgbClr val="3C3C8C"/>
                </a:solidFill>
              </a:rPr>
              <a:t>státu. 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Priorita </a:t>
            </a:r>
            <a:r>
              <a:rPr lang="cs-CZ" dirty="0">
                <a:solidFill>
                  <a:srgbClr val="3C3C8C"/>
                </a:solidFill>
              </a:rPr>
              <a:t>2 – zpráva je doručena do 2,5 </a:t>
            </a:r>
            <a:r>
              <a:rPr lang="cs-CZ" dirty="0" smtClean="0">
                <a:solidFill>
                  <a:srgbClr val="3C3C8C"/>
                </a:solidFill>
              </a:rPr>
              <a:t>minut </a:t>
            </a:r>
            <a:r>
              <a:rPr lang="cs-CZ" dirty="0">
                <a:solidFill>
                  <a:srgbClr val="3C3C8C"/>
                </a:solidFill>
              </a:rPr>
              <a:t>v rámci státu a do 10 minut </a:t>
            </a:r>
            <a:r>
              <a:rPr lang="cs-CZ" dirty="0" smtClean="0">
                <a:solidFill>
                  <a:srgbClr val="3C3C8C"/>
                </a:solidFill>
              </a:rPr>
              <a:t>mezinárodně.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Priorita </a:t>
            </a:r>
            <a:r>
              <a:rPr lang="cs-CZ" dirty="0">
                <a:solidFill>
                  <a:srgbClr val="3C3C8C"/>
                </a:solidFill>
              </a:rPr>
              <a:t>3 – není garantován čas </a:t>
            </a:r>
            <a:r>
              <a:rPr lang="cs-CZ" dirty="0" smtClean="0">
                <a:solidFill>
                  <a:srgbClr val="3C3C8C"/>
                </a:solidFill>
              </a:rPr>
              <a:t>doručení.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107876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Příklady pagingových terminálů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Pager firmy </a:t>
            </a:r>
            <a:r>
              <a:rPr lang="cs-CZ" sz="2000" dirty="0" err="1">
                <a:solidFill>
                  <a:srgbClr val="3C3C8C"/>
                </a:solidFill>
              </a:rPr>
              <a:t>Commtech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Wireless</a:t>
            </a:r>
            <a:r>
              <a:rPr lang="cs-CZ" sz="2000" dirty="0">
                <a:solidFill>
                  <a:srgbClr val="3C3C8C"/>
                </a:solidFill>
              </a:rPr>
              <a:t> se nejčastěji používají v průmyslu a </a:t>
            </a:r>
            <a:r>
              <a:rPr lang="cs-CZ" sz="2000" dirty="0" smtClean="0">
                <a:solidFill>
                  <a:srgbClr val="3C3C8C"/>
                </a:solidFill>
              </a:rPr>
              <a:t>logistice.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Pagery firmy </a:t>
            </a:r>
            <a:r>
              <a:rPr lang="cs-CZ" sz="2000" dirty="0" err="1">
                <a:solidFill>
                  <a:srgbClr val="3C3C8C"/>
                </a:solidFill>
              </a:rPr>
              <a:t>Multitone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Electronics</a:t>
            </a:r>
            <a:r>
              <a:rPr lang="cs-CZ" sz="2000" dirty="0">
                <a:solidFill>
                  <a:srgbClr val="3C3C8C"/>
                </a:solidFill>
              </a:rPr>
              <a:t> jsou velmi rozšířené především ve zdravotnictví.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  <p:pic>
        <p:nvPicPr>
          <p:cNvPr id="3074" name="Picture 2" descr="Pager Commtech Wireless 79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040" y="2324211"/>
            <a:ext cx="2650195" cy="176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agery Multitone RPR75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040" y="4598987"/>
            <a:ext cx="3160389" cy="202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8770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06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Příklady pagingových terminálů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Moderní </a:t>
            </a:r>
            <a:r>
              <a:rPr lang="cs-CZ" sz="2000" dirty="0">
                <a:solidFill>
                  <a:srgbClr val="3C3C8C"/>
                </a:solidFill>
              </a:rPr>
              <a:t>pagery </a:t>
            </a:r>
            <a:r>
              <a:rPr lang="cs-CZ" sz="2000" dirty="0" smtClean="0">
                <a:solidFill>
                  <a:srgbClr val="3C3C8C"/>
                </a:solidFill>
              </a:rPr>
              <a:t>mohou mít zabudovaný </a:t>
            </a:r>
            <a:r>
              <a:rPr lang="cs-CZ" sz="2000" dirty="0">
                <a:solidFill>
                  <a:srgbClr val="3C3C8C"/>
                </a:solidFill>
              </a:rPr>
              <a:t>GSM </a:t>
            </a:r>
            <a:r>
              <a:rPr lang="cs-CZ" sz="2000" dirty="0" smtClean="0">
                <a:solidFill>
                  <a:srgbClr val="3C3C8C"/>
                </a:solidFill>
              </a:rPr>
              <a:t>module </a:t>
            </a:r>
            <a:r>
              <a:rPr lang="cs-CZ" sz="2000" dirty="0">
                <a:solidFill>
                  <a:srgbClr val="3C3C8C"/>
                </a:solidFill>
              </a:rPr>
              <a:t>pro zpětný kanál </a:t>
            </a:r>
            <a:r>
              <a:rPr lang="cs-CZ" sz="2000" dirty="0" smtClean="0">
                <a:solidFill>
                  <a:srgbClr val="3C3C8C"/>
                </a:solidFill>
              </a:rPr>
              <a:t>k operátorovi a </a:t>
            </a:r>
            <a:r>
              <a:rPr lang="cs-CZ" sz="2000" dirty="0">
                <a:solidFill>
                  <a:srgbClr val="3C3C8C"/>
                </a:solidFill>
              </a:rPr>
              <a:t>GPS </a:t>
            </a:r>
            <a:r>
              <a:rPr lang="cs-CZ" sz="2000" dirty="0" smtClean="0">
                <a:solidFill>
                  <a:srgbClr val="3C3C8C"/>
                </a:solidFill>
              </a:rPr>
              <a:t>modul </a:t>
            </a:r>
            <a:r>
              <a:rPr lang="cs-CZ" sz="2000" dirty="0">
                <a:solidFill>
                  <a:srgbClr val="3C3C8C"/>
                </a:solidFill>
              </a:rPr>
              <a:t>pro sledování polohy uživatele.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Paging </a:t>
            </a:r>
            <a:r>
              <a:rPr lang="cs-CZ" sz="2000" dirty="0">
                <a:solidFill>
                  <a:srgbClr val="3C3C8C"/>
                </a:solidFill>
              </a:rPr>
              <a:t>si i nadále udržuje výsadní postavení jako komunikační prostředek především pro záchranné složky a hojně se dále používá v různých specifických aplikacích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  <p:pic>
        <p:nvPicPr>
          <p:cNvPr id="6146" name="Picture 2" descr="Daviscomms PTD2000 (EaziTrack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545" y="2825244"/>
            <a:ext cx="1327537" cy="185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68002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Pagingový systém POCSAG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POCSAG</a:t>
            </a:r>
            <a:r>
              <a:rPr lang="cs-CZ" dirty="0" smtClean="0">
                <a:solidFill>
                  <a:srgbClr val="3C3C8C"/>
                </a:solidFill>
              </a:rPr>
              <a:t> (Post </a:t>
            </a:r>
            <a:r>
              <a:rPr lang="cs-CZ" dirty="0">
                <a:solidFill>
                  <a:srgbClr val="3C3C8C"/>
                </a:solidFill>
              </a:rPr>
              <a:t>Office </a:t>
            </a:r>
            <a:r>
              <a:rPr lang="cs-CZ" dirty="0" err="1">
                <a:solidFill>
                  <a:srgbClr val="3C3C8C"/>
                </a:solidFill>
              </a:rPr>
              <a:t>Code</a:t>
            </a:r>
            <a:r>
              <a:rPr lang="cs-CZ" dirty="0">
                <a:solidFill>
                  <a:srgbClr val="3C3C8C"/>
                </a:solidFill>
              </a:rPr>
              <a:t> </a:t>
            </a:r>
            <a:r>
              <a:rPr lang="cs-CZ" dirty="0" err="1">
                <a:solidFill>
                  <a:srgbClr val="3C3C8C"/>
                </a:solidFill>
              </a:rPr>
              <a:t>Standardization</a:t>
            </a:r>
            <a:r>
              <a:rPr lang="cs-CZ" dirty="0">
                <a:solidFill>
                  <a:srgbClr val="3C3C8C"/>
                </a:solidFill>
              </a:rPr>
              <a:t> </a:t>
            </a:r>
            <a:r>
              <a:rPr lang="cs-CZ" dirty="0" err="1">
                <a:solidFill>
                  <a:srgbClr val="3C3C8C"/>
                </a:solidFill>
              </a:rPr>
              <a:t>Advisory</a:t>
            </a:r>
            <a:r>
              <a:rPr lang="cs-CZ" dirty="0">
                <a:solidFill>
                  <a:srgbClr val="3C3C8C"/>
                </a:solidFill>
              </a:rPr>
              <a:t> Group</a:t>
            </a:r>
            <a:r>
              <a:rPr lang="cs-CZ" dirty="0" smtClean="0">
                <a:solidFill>
                  <a:srgbClr val="3C3C8C"/>
                </a:solidFill>
              </a:rPr>
              <a:t>) – digitální pagingový systém využívaný i v ČR.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Realizuje se digitální </a:t>
            </a:r>
            <a:r>
              <a:rPr lang="cs-CZ" dirty="0">
                <a:solidFill>
                  <a:srgbClr val="3C3C8C"/>
                </a:solidFill>
              </a:rPr>
              <a:t>přenos informací rychlostí 512 </a:t>
            </a:r>
            <a:r>
              <a:rPr lang="cs-CZ" dirty="0" smtClean="0">
                <a:solidFill>
                  <a:srgbClr val="3C3C8C"/>
                </a:solidFill>
              </a:rPr>
              <a:t>bit/s</a:t>
            </a:r>
            <a:r>
              <a:rPr lang="cs-CZ" dirty="0">
                <a:solidFill>
                  <a:srgbClr val="3C3C8C"/>
                </a:solidFill>
              </a:rPr>
              <a:t>, případně 1024 </a:t>
            </a:r>
            <a:r>
              <a:rPr lang="cs-CZ" dirty="0" smtClean="0">
                <a:solidFill>
                  <a:srgbClr val="3C3C8C"/>
                </a:solidFill>
              </a:rPr>
              <a:t>bit/s (maximálně 2400 bit/s).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Tento </a:t>
            </a:r>
            <a:r>
              <a:rPr lang="cs-CZ" dirty="0">
                <a:solidFill>
                  <a:srgbClr val="3C3C8C"/>
                </a:solidFill>
              </a:rPr>
              <a:t>systém byl vyvinut v letech 1975-1978 ve Velké </a:t>
            </a:r>
            <a:r>
              <a:rPr lang="cs-CZ" dirty="0" smtClean="0">
                <a:solidFill>
                  <a:srgbClr val="3C3C8C"/>
                </a:solidFill>
              </a:rPr>
              <a:t>Británii.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Používá </a:t>
            </a:r>
            <a:r>
              <a:rPr lang="cs-CZ" dirty="0">
                <a:solidFill>
                  <a:srgbClr val="3C3C8C"/>
                </a:solidFill>
              </a:rPr>
              <a:t>se ve veřejných i neveřejných systémech. </a:t>
            </a:r>
            <a:endParaRPr lang="cs-CZ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Každá </a:t>
            </a:r>
            <a:r>
              <a:rPr lang="cs-CZ" dirty="0">
                <a:solidFill>
                  <a:srgbClr val="3C3C8C"/>
                </a:solidFill>
              </a:rPr>
              <a:t>země, která tento standard realizovala, používá jiné </a:t>
            </a:r>
            <a:r>
              <a:rPr lang="cs-CZ" dirty="0" smtClean="0">
                <a:solidFill>
                  <a:srgbClr val="3C3C8C"/>
                </a:solidFill>
              </a:rPr>
              <a:t>kmitočtové </a:t>
            </a:r>
            <a:r>
              <a:rPr lang="cs-CZ" dirty="0">
                <a:solidFill>
                  <a:srgbClr val="3C3C8C"/>
                </a:solidFill>
              </a:rPr>
              <a:t>pásmo a pagingové přijímače proto nejsou v různých zemích kompatibilní. </a:t>
            </a:r>
            <a:endParaRPr lang="cs-CZ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Systém </a:t>
            </a:r>
            <a:r>
              <a:rPr lang="cs-CZ" dirty="0">
                <a:solidFill>
                  <a:srgbClr val="3C3C8C"/>
                </a:solidFill>
              </a:rPr>
              <a:t>pracuje v pásmu 450 MHz od roku 1989 v Německu a ve Francii. </a:t>
            </a:r>
            <a:endParaRPr lang="cs-CZ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Od </a:t>
            </a:r>
            <a:r>
              <a:rPr lang="cs-CZ" dirty="0">
                <a:solidFill>
                  <a:srgbClr val="3C3C8C"/>
                </a:solidFill>
              </a:rPr>
              <a:t>roku 1991 tento standard používá mezinárodní systém EUROMESSAGE (Německo, Itálie, Velká Británie, Švýcarsko, Francie), </a:t>
            </a:r>
            <a:r>
              <a:rPr lang="cs-CZ" dirty="0" smtClean="0">
                <a:solidFill>
                  <a:srgbClr val="3C3C8C"/>
                </a:solidFill>
              </a:rPr>
              <a:t>v </a:t>
            </a:r>
            <a:r>
              <a:rPr lang="cs-CZ" dirty="0">
                <a:solidFill>
                  <a:srgbClr val="3C3C8C"/>
                </a:solidFill>
              </a:rPr>
              <a:t>pásmu </a:t>
            </a:r>
            <a:r>
              <a:rPr lang="cs-CZ" dirty="0" smtClean="0">
                <a:solidFill>
                  <a:srgbClr val="3C3C8C"/>
                </a:solidFill>
              </a:rPr>
              <a:t>466 MHz</a:t>
            </a:r>
            <a:r>
              <a:rPr lang="cs-CZ" dirty="0">
                <a:solidFill>
                  <a:srgbClr val="3C3C8C"/>
                </a:solidFill>
              </a:rPr>
              <a:t>. </a:t>
            </a:r>
            <a:endParaRPr lang="cs-CZ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Systém </a:t>
            </a:r>
            <a:r>
              <a:rPr lang="cs-CZ" dirty="0">
                <a:solidFill>
                  <a:srgbClr val="3C3C8C"/>
                </a:solidFill>
              </a:rPr>
              <a:t>nabízí přenos tónových (4 tóny), numerických (14 znaků) a alfanumerických (80 znaků) zpráv.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136784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80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Pagingový systém FLEX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FLEX (</a:t>
            </a:r>
            <a:r>
              <a:rPr lang="cs-CZ" sz="2000" dirty="0" err="1">
                <a:solidFill>
                  <a:srgbClr val="3C3C8C"/>
                </a:solidFill>
              </a:rPr>
              <a:t>Flexible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Speeded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Wide</a:t>
            </a:r>
            <a:r>
              <a:rPr lang="cs-CZ" sz="2000" dirty="0">
                <a:solidFill>
                  <a:srgbClr val="3C3C8C"/>
                </a:solidFill>
              </a:rPr>
              <a:t> Area </a:t>
            </a:r>
            <a:r>
              <a:rPr lang="cs-CZ" sz="2000" dirty="0" err="1">
                <a:solidFill>
                  <a:srgbClr val="3C3C8C"/>
                </a:solidFill>
              </a:rPr>
              <a:t>Synchronous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Protocol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Tento pagingový standard vyvinula a vlastní společnost </a:t>
            </a:r>
            <a:r>
              <a:rPr lang="cs-CZ" sz="2000" dirty="0" smtClean="0">
                <a:solidFill>
                  <a:srgbClr val="3C3C8C"/>
                </a:solidFill>
              </a:rPr>
              <a:t>Motorola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Později </a:t>
            </a:r>
            <a:r>
              <a:rPr lang="cs-CZ" sz="2000" dirty="0">
                <a:solidFill>
                  <a:srgbClr val="3C3C8C"/>
                </a:solidFill>
              </a:rPr>
              <a:t>byly zpracovány i další varianty tohoto pagingového systému (obousměrný pagingový systém </a:t>
            </a:r>
            <a:r>
              <a:rPr lang="cs-CZ" sz="2000" dirty="0" err="1">
                <a:solidFill>
                  <a:srgbClr val="3C3C8C"/>
                </a:solidFill>
              </a:rPr>
              <a:t>ReFLEX</a:t>
            </a:r>
            <a:r>
              <a:rPr lang="cs-CZ" sz="2000" dirty="0">
                <a:solidFill>
                  <a:srgbClr val="3C3C8C"/>
                </a:solidFill>
              </a:rPr>
              <a:t> a systém </a:t>
            </a:r>
            <a:r>
              <a:rPr lang="cs-CZ" sz="2000" dirty="0" err="1">
                <a:solidFill>
                  <a:srgbClr val="3C3C8C"/>
                </a:solidFill>
              </a:rPr>
              <a:t>InFLEXion</a:t>
            </a:r>
            <a:r>
              <a:rPr lang="cs-CZ" sz="2000" dirty="0">
                <a:solidFill>
                  <a:srgbClr val="3C3C8C"/>
                </a:solidFill>
              </a:rPr>
              <a:t>, přenášející hlasové zprávy).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Dle </a:t>
            </a:r>
            <a:r>
              <a:rPr lang="cs-CZ" sz="2000" dirty="0">
                <a:solidFill>
                  <a:srgbClr val="3C3C8C"/>
                </a:solidFill>
              </a:rPr>
              <a:t>požadavku provozovatele tohoto systému existují varianty systému FLEX, pracující s různými přenosovými rychlostmi. 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392401"/>
              </p:ext>
            </p:extLst>
          </p:nvPr>
        </p:nvGraphicFramePr>
        <p:xfrm>
          <a:off x="1846217" y="4418874"/>
          <a:ext cx="5482772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53080"/>
                <a:gridCol w="2429692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Přenosová rychlost </a:t>
                      </a:r>
                      <a:r>
                        <a:rPr lang="en-US" dirty="0" smtClean="0"/>
                        <a:t>[</a:t>
                      </a:r>
                      <a:r>
                        <a:rPr lang="cs-CZ" dirty="0" smtClean="0"/>
                        <a:t>bit/s</a:t>
                      </a:r>
                      <a:r>
                        <a:rPr lang="en-US" dirty="0" smtClean="0"/>
                        <a:t>]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Modulace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1600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2-FSK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3200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 nebo 4-FSK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6400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4-FSK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41687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Úvod do rádiového pagingu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Paging</a:t>
            </a:r>
            <a:r>
              <a:rPr lang="cs-CZ" sz="2000" dirty="0"/>
              <a:t> </a:t>
            </a:r>
            <a:r>
              <a:rPr lang="cs-CZ" sz="2000" dirty="0" smtClean="0"/>
              <a:t>je prostředek </a:t>
            </a:r>
            <a:r>
              <a:rPr lang="cs-CZ" sz="2000" dirty="0" smtClean="0">
                <a:solidFill>
                  <a:srgbClr val="C00000"/>
                </a:solidFill>
              </a:rPr>
              <a:t>bezdrátové mobilní </a:t>
            </a:r>
            <a:r>
              <a:rPr lang="cs-CZ" sz="2000" dirty="0">
                <a:solidFill>
                  <a:srgbClr val="C00000"/>
                </a:solidFill>
              </a:rPr>
              <a:t>komunikace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Princip pagingu </a:t>
            </a:r>
            <a:r>
              <a:rPr lang="cs-CZ" sz="2000" dirty="0" smtClean="0"/>
              <a:t>spočívá v </a:t>
            </a:r>
            <a:r>
              <a:rPr lang="cs-CZ" sz="2000" dirty="0" smtClean="0">
                <a:solidFill>
                  <a:srgbClr val="C00000"/>
                </a:solidFill>
              </a:rPr>
              <a:t>předávání </a:t>
            </a:r>
            <a:r>
              <a:rPr lang="cs-CZ" sz="2000" dirty="0">
                <a:solidFill>
                  <a:srgbClr val="C00000"/>
                </a:solidFill>
              </a:rPr>
              <a:t>krátkých </a:t>
            </a:r>
            <a:r>
              <a:rPr lang="cs-CZ" sz="2000" dirty="0" smtClean="0">
                <a:solidFill>
                  <a:srgbClr val="C00000"/>
                </a:solidFill>
              </a:rPr>
              <a:t>zpráv </a:t>
            </a:r>
            <a:r>
              <a:rPr lang="cs-CZ" sz="2000" dirty="0" smtClean="0"/>
              <a:t>(obecně informací) </a:t>
            </a:r>
            <a:r>
              <a:rPr lang="cs-CZ" sz="2000" dirty="0"/>
              <a:t>z veřejných telekomunikačních sítí na </a:t>
            </a:r>
            <a:r>
              <a:rPr lang="cs-CZ" sz="2000" dirty="0" smtClean="0"/>
              <a:t>pagingové přijímače (pagery).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Přijatá zpráva se na pageru zobrazuje obvykle na alfanumerickém displeji.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Zprávu </a:t>
            </a:r>
            <a:r>
              <a:rPr lang="cs-CZ" sz="2000" dirty="0"/>
              <a:t>je možné adresovat </a:t>
            </a:r>
            <a:r>
              <a:rPr lang="cs-CZ" sz="2000" dirty="0" smtClean="0"/>
              <a:t>v pagingovém systému konkrétnímu zvolenému </a:t>
            </a:r>
            <a:r>
              <a:rPr lang="cs-CZ" sz="2000" dirty="0"/>
              <a:t>příjemci nebo skupině příjemců.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Pager je </a:t>
            </a:r>
            <a:r>
              <a:rPr lang="cs-CZ" sz="2000" dirty="0"/>
              <a:t>velice </a:t>
            </a:r>
            <a:r>
              <a:rPr lang="cs-CZ" sz="2000" dirty="0" smtClean="0"/>
              <a:t>malé zařízení – neobsahuje mikrofon</a:t>
            </a:r>
            <a:r>
              <a:rPr lang="cs-CZ" sz="2000" dirty="0"/>
              <a:t>, sluchátko, klávesnici ani </a:t>
            </a:r>
            <a:r>
              <a:rPr lang="cs-CZ" sz="2000" dirty="0" smtClean="0"/>
              <a:t>vysílací obvody.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dnešní době nedochází k výraznému rozvoji pagingových sítí. Důvodem je rozmach buňkových mobilních sítí standardů GSM/UMTS/LTE, které jsou schopny poskytovat obdobné služby (například formou krátkých textových zpráv SMS).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2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Zprávy předávané pagingovou sítí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Předávané </a:t>
            </a:r>
            <a:r>
              <a:rPr lang="cs-CZ" sz="2000" dirty="0"/>
              <a:t>zprávy </a:t>
            </a:r>
            <a:r>
              <a:rPr lang="cs-CZ" sz="2000" dirty="0" smtClean="0"/>
              <a:t>v pagingových systémech mohou </a:t>
            </a:r>
            <a:r>
              <a:rPr lang="cs-CZ" sz="2000" dirty="0"/>
              <a:t>být 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Alfanumerické</a:t>
            </a:r>
            <a:r>
              <a:rPr lang="cs-CZ" sz="2000" dirty="0"/>
              <a:t> – </a:t>
            </a:r>
            <a:r>
              <a:rPr lang="cs-CZ" sz="2000" dirty="0" smtClean="0"/>
              <a:t>asi nejznámější pagingová služba spočívající v předávání textové zprávy s několika desítkami znaků. Moderní pagingové systémy zvládnou však bez problémů přeposlat celý email. 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Numerické</a:t>
            </a:r>
            <a:r>
              <a:rPr lang="cs-CZ" sz="2000" dirty="0"/>
              <a:t> </a:t>
            </a:r>
            <a:r>
              <a:rPr lang="cs-CZ" sz="2000" dirty="0" smtClean="0"/>
              <a:t>– pagingová služba spočívající v přenosu numerické informace, která může vyjadřovat například telefonní číslo pro zpětné volání, nebo číselný kód pro určitou aktuální situaci na níž je třeba reagovat.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Tónové</a:t>
            </a:r>
            <a:r>
              <a:rPr lang="cs-CZ" sz="2000" dirty="0" smtClean="0"/>
              <a:t> – přenáší </a:t>
            </a:r>
            <a:r>
              <a:rPr lang="cs-CZ" sz="2000" dirty="0"/>
              <a:t>se určité posloupnosti tónů, které odpovídají předem definovaným </a:t>
            </a:r>
            <a:r>
              <a:rPr lang="cs-CZ" sz="2000" dirty="0" smtClean="0"/>
              <a:t>zprávám.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Datové</a:t>
            </a:r>
            <a:r>
              <a:rPr lang="cs-CZ" sz="2000" dirty="0" smtClean="0"/>
              <a:t> </a:t>
            </a:r>
            <a:r>
              <a:rPr lang="cs-CZ" sz="2000" dirty="0"/>
              <a:t>– </a:t>
            </a:r>
            <a:r>
              <a:rPr lang="cs-CZ" sz="2000" dirty="0" smtClean="0"/>
              <a:t>pro </a:t>
            </a:r>
            <a:r>
              <a:rPr lang="cs-CZ" sz="2000" dirty="0"/>
              <a:t>přenos obecných datových </a:t>
            </a:r>
            <a:r>
              <a:rPr lang="cs-CZ" sz="2000" dirty="0" smtClean="0"/>
              <a:t>informací.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Hovorové</a:t>
            </a:r>
            <a:r>
              <a:rPr lang="cs-CZ" sz="2000" dirty="0" smtClean="0"/>
              <a:t> </a:t>
            </a:r>
            <a:r>
              <a:rPr lang="cs-CZ" sz="2000" dirty="0"/>
              <a:t>– </a:t>
            </a:r>
            <a:r>
              <a:rPr lang="cs-CZ" sz="2000" dirty="0" smtClean="0"/>
              <a:t>použito </a:t>
            </a:r>
            <a:r>
              <a:rPr lang="cs-CZ" sz="2000" dirty="0"/>
              <a:t>zpravidla v neveřejných </a:t>
            </a:r>
            <a:r>
              <a:rPr lang="cs-CZ" sz="2000" dirty="0" smtClean="0"/>
              <a:t>systémech.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689351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882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Architektura pagingové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361" y="2307261"/>
            <a:ext cx="6706536" cy="341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6060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14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Architektura pagingové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Architektura pagingového uvedená na předchozím obrázku se skládá nebo spolupracuje s následujícími systémy a technologiemi: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RPS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Radio</a:t>
            </a:r>
            <a:r>
              <a:rPr lang="cs-CZ" sz="2000" dirty="0" smtClean="0">
                <a:solidFill>
                  <a:srgbClr val="3C3C8C"/>
                </a:solidFill>
              </a:rPr>
              <a:t> Paging </a:t>
            </a:r>
            <a:r>
              <a:rPr lang="cs-CZ" sz="2000" dirty="0" err="1" smtClean="0">
                <a:solidFill>
                  <a:srgbClr val="3C3C8C"/>
                </a:solidFill>
              </a:rPr>
              <a:t>Switch</a:t>
            </a:r>
            <a:r>
              <a:rPr lang="cs-CZ" sz="2000" dirty="0" smtClean="0">
                <a:solidFill>
                  <a:srgbClr val="3C3C8C"/>
                </a:solidFill>
              </a:rPr>
              <a:t>) - pagingová ústředna,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PDN</a:t>
            </a:r>
            <a:r>
              <a:rPr lang="cs-CZ" sz="2000" dirty="0" smtClean="0">
                <a:solidFill>
                  <a:srgbClr val="3C3C8C"/>
                </a:solidFill>
              </a:rPr>
              <a:t> (Paging </a:t>
            </a:r>
            <a:r>
              <a:rPr lang="cs-CZ" sz="2000" dirty="0" err="1" smtClean="0">
                <a:solidFill>
                  <a:srgbClr val="3C3C8C"/>
                </a:solidFill>
              </a:rPr>
              <a:t>Distribution</a:t>
            </a:r>
            <a:r>
              <a:rPr lang="cs-CZ" sz="2000" dirty="0" smtClean="0">
                <a:solidFill>
                  <a:srgbClr val="3C3C8C"/>
                </a:solidFill>
              </a:rPr>
              <a:t> Network) – pagingová distribuční síť,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BS</a:t>
            </a:r>
            <a:r>
              <a:rPr lang="cs-CZ" sz="2000" dirty="0" smtClean="0">
                <a:solidFill>
                  <a:srgbClr val="3C3C8C"/>
                </a:solidFill>
              </a:rPr>
              <a:t> (Base Station) – základnová stanice,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OMC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Operatios</a:t>
            </a:r>
            <a:r>
              <a:rPr lang="cs-CZ" sz="2000" dirty="0" smtClean="0">
                <a:solidFill>
                  <a:srgbClr val="3C3C8C"/>
                </a:solidFill>
              </a:rPr>
              <a:t> and </a:t>
            </a:r>
            <a:r>
              <a:rPr lang="cs-CZ" sz="2000" dirty="0" err="1" smtClean="0">
                <a:solidFill>
                  <a:srgbClr val="3C3C8C"/>
                </a:solidFill>
              </a:rPr>
              <a:t>Maintenance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Centre) </a:t>
            </a:r>
            <a:r>
              <a:rPr lang="cs-CZ" sz="2000" dirty="0" smtClean="0">
                <a:solidFill>
                  <a:srgbClr val="3C3C8C"/>
                </a:solidFill>
              </a:rPr>
              <a:t>– provozní </a:t>
            </a:r>
            <a:r>
              <a:rPr lang="cs-CZ" sz="2000" dirty="0">
                <a:solidFill>
                  <a:srgbClr val="3C3C8C"/>
                </a:solidFill>
              </a:rPr>
              <a:t>a servisní </a:t>
            </a:r>
            <a:r>
              <a:rPr lang="cs-CZ" sz="2000" dirty="0" smtClean="0">
                <a:solidFill>
                  <a:srgbClr val="3C3C8C"/>
                </a:solidFill>
              </a:rPr>
              <a:t>centrum,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PSTN</a:t>
            </a:r>
            <a:r>
              <a:rPr lang="cs-CZ" sz="2000" dirty="0">
                <a:solidFill>
                  <a:srgbClr val="3C3C8C"/>
                </a:solidFill>
              </a:rPr>
              <a:t> (Public </a:t>
            </a:r>
            <a:r>
              <a:rPr lang="cs-CZ" sz="2000" dirty="0" err="1" smtClean="0">
                <a:solidFill>
                  <a:srgbClr val="3C3C8C"/>
                </a:solidFill>
              </a:rPr>
              <a:t>Switched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Telephone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network</a:t>
            </a:r>
            <a:r>
              <a:rPr lang="cs-CZ" sz="2000" dirty="0" smtClean="0">
                <a:solidFill>
                  <a:srgbClr val="3C3C8C"/>
                </a:solidFill>
              </a:rPr>
              <a:t>) – veřejná telefonní síť,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ISDN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Integrated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Services</a:t>
            </a:r>
            <a:r>
              <a:rPr lang="cs-CZ" sz="2000" dirty="0">
                <a:solidFill>
                  <a:srgbClr val="3C3C8C"/>
                </a:solidFill>
              </a:rPr>
              <a:t> Digital Network) </a:t>
            </a:r>
            <a:r>
              <a:rPr lang="cs-CZ" sz="2000" dirty="0" smtClean="0">
                <a:solidFill>
                  <a:srgbClr val="3C3C8C"/>
                </a:solidFill>
              </a:rPr>
              <a:t>– digitální síť integrovaných služeb,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PSPDN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en-US" sz="2000" dirty="0">
                <a:solidFill>
                  <a:srgbClr val="3C3C8C"/>
                </a:solidFill>
              </a:rPr>
              <a:t>Packet Switched Public Data Network</a:t>
            </a:r>
            <a:r>
              <a:rPr lang="cs-CZ" sz="2000" dirty="0" smtClean="0">
                <a:solidFill>
                  <a:srgbClr val="3C3C8C"/>
                </a:solidFill>
              </a:rPr>
              <a:t>) – veřejná datová síť s komutací paketů,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PLMN</a:t>
            </a:r>
            <a:r>
              <a:rPr lang="cs-CZ" sz="2000" dirty="0" smtClean="0">
                <a:solidFill>
                  <a:srgbClr val="3C3C8C"/>
                </a:solidFill>
              </a:rPr>
              <a:t> (Public Land Mobile Network) – pozemní pohyblivá síť.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116015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Architektura pagingové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Přenášená zpráva je, ve vhodném formátu od kompatibilního terminálu, přijata do RPS od některé ze spolupracujících (veřejných) sítí.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RPS obsahuje komunikační infrastrukturu a podpůrné bloky (databáze) s informacemi o jednotlivých koncových účastnících, poskytovaných službách, typech koncových terminálů, atd.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Jeli možné zprávu doručit, je zpráva zařazena do prioritní fronty k odeslání do příslušného směru. Priorita slouží k přednostnímu odeslání důležitých zpráv koncovým účastníkům přes radiové kanály s omezenou přenosovou kapacitou.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Zpráva je následně doručena prostřednictvím PDN ke stacionární základnové stanici BS pagingového systému. PDN využívá všechna dostupná přenosová média (optické, metalické, radioreléové, družicové).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BS zprávu přeformátuje a upraví (např. kmitočtově) pro finální distribuci.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06714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Architektura pagingové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Parametry radiového rozhraní se odlišují podle konkrétního pagingového systému.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603193"/>
              </p:ext>
            </p:extLst>
          </p:nvPr>
        </p:nvGraphicFramePr>
        <p:xfrm>
          <a:off x="121478" y="2938542"/>
          <a:ext cx="8735139" cy="2839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06807"/>
                <a:gridCol w="1337827"/>
                <a:gridCol w="1804744"/>
                <a:gridCol w="2146454"/>
                <a:gridCol w="15393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chemeClr val="bg1"/>
                          </a:solidFill>
                        </a:rPr>
                        <a:t>Parametry \ Systém</a:t>
                      </a:r>
                      <a:endParaRPr lang="cs-CZ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ERMES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POCSAG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FLEX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err="1"/>
                        <a:t>ReFLEX</a:t>
                      </a:r>
                      <a:r>
                        <a:rPr lang="cs-CZ" sz="1400" dirty="0"/>
                        <a:t> 25(50)</a:t>
                      </a:r>
                    </a:p>
                  </a:txBody>
                  <a:tcPr marL="19050" marR="19050"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solidFill>
                            <a:schemeClr val="bg1"/>
                          </a:solidFill>
                        </a:rPr>
                        <a:t>Frekvenční pásmo</a:t>
                      </a:r>
                    </a:p>
                  </a:txBody>
                  <a:tcPr marL="19050" marR="19050" marT="19050" marB="1905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169 </a:t>
                      </a:r>
                      <a:r>
                        <a:rPr lang="cs-CZ" sz="1400" dirty="0" smtClean="0"/>
                        <a:t>MHz</a:t>
                      </a:r>
                    </a:p>
                    <a:p>
                      <a:pPr algn="ctr"/>
                      <a:r>
                        <a:rPr lang="cs-CZ" sz="1400" dirty="0" smtClean="0"/>
                        <a:t>(příp. 470 MHz)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Různé</a:t>
                      </a:r>
                    </a:p>
                    <a:p>
                      <a:pPr algn="ctr"/>
                      <a:r>
                        <a:rPr lang="cs-CZ" sz="1400" dirty="0" smtClean="0"/>
                        <a:t>(např. 143-174 MHz,</a:t>
                      </a:r>
                    </a:p>
                    <a:p>
                      <a:pPr algn="ctr"/>
                      <a:r>
                        <a:rPr lang="cs-CZ" sz="1400" dirty="0" smtClean="0"/>
                        <a:t>50-470MHz,</a:t>
                      </a:r>
                    </a:p>
                    <a:p>
                      <a:pPr algn="ctr"/>
                      <a:r>
                        <a:rPr lang="cs-CZ" sz="1400" dirty="0" smtClean="0"/>
                        <a:t>929-932 MHz)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Různé</a:t>
                      </a:r>
                    </a:p>
                    <a:p>
                      <a:pPr algn="ctr"/>
                      <a:r>
                        <a:rPr lang="cs-CZ" sz="1400" dirty="0" smtClean="0"/>
                        <a:t>(</a:t>
                      </a:r>
                      <a:r>
                        <a:rPr lang="cs-CZ" sz="1400" dirty="0" err="1" smtClean="0"/>
                        <a:t>obv</a:t>
                      </a:r>
                      <a:r>
                        <a:rPr lang="cs-CZ" sz="1400" dirty="0" smtClean="0"/>
                        <a:t>. pásma GSM/UMTS)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err="1" smtClean="0"/>
                        <a:t>dopředný</a:t>
                      </a:r>
                      <a:r>
                        <a:rPr lang="cs-CZ" sz="1400" dirty="0" smtClean="0"/>
                        <a:t> 901 MHz</a:t>
                      </a:r>
                      <a:r>
                        <a:rPr lang="cs-CZ" sz="1400" dirty="0"/>
                        <a:t/>
                      </a:r>
                      <a:br>
                        <a:rPr lang="cs-CZ" sz="1400" dirty="0"/>
                      </a:br>
                      <a:r>
                        <a:rPr lang="cs-CZ" sz="1400" dirty="0" smtClean="0"/>
                        <a:t>zpětný 940 MHz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b="1">
                          <a:solidFill>
                            <a:schemeClr val="bg1"/>
                          </a:solidFill>
                        </a:rPr>
                        <a:t>Šířka kanálu</a:t>
                      </a:r>
                    </a:p>
                  </a:txBody>
                  <a:tcPr marL="19050" marR="19050" marT="19050" marB="1905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/>
                        <a:t>25 kHz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/>
                        <a:t>12,5 nebo 25 kHz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25 kHz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25 kHz</a:t>
                      </a:r>
                      <a:br>
                        <a:rPr lang="cs-CZ" sz="1400" dirty="0"/>
                      </a:br>
                      <a:r>
                        <a:rPr lang="cs-CZ" sz="1400" dirty="0"/>
                        <a:t>(50 kHz)</a:t>
                      </a:r>
                    </a:p>
                  </a:txBody>
                  <a:tcPr marL="19050" marR="19050"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solidFill>
                            <a:schemeClr val="bg1"/>
                          </a:solidFill>
                        </a:rPr>
                        <a:t>Modulace</a:t>
                      </a:r>
                    </a:p>
                  </a:txBody>
                  <a:tcPr marL="19050" marR="19050" marT="19050" marB="1905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4 </a:t>
                      </a:r>
                      <a:r>
                        <a:rPr lang="cs-CZ" sz="1400" dirty="0" smtClean="0"/>
                        <a:t>– PAM/FSK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2 - FSK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2 nebo 4 - FSK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2 nebo 4 - FSK</a:t>
                      </a:r>
                    </a:p>
                  </a:txBody>
                  <a:tcPr marL="19050" marR="19050"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chemeClr val="bg1"/>
                          </a:solidFill>
                        </a:rPr>
                        <a:t>Roaming</a:t>
                      </a:r>
                      <a:endParaRPr lang="cs-CZ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19050" marR="19050" marT="19050" marB="1905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Ano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Ano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Ano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Ano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chemeClr val="bg1"/>
                          </a:solidFill>
                        </a:rPr>
                        <a:t>Velikost buňky</a:t>
                      </a:r>
                      <a:endParaRPr lang="cs-CZ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19050" marR="19050" marT="19050" marB="1905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61 km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24 km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23 km</a:t>
                      </a:r>
                      <a:endParaRPr lang="cs-CZ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23 km</a:t>
                      </a:r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5287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34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Výhody pagingových systémů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C00000"/>
                </a:solidFill>
              </a:rPr>
              <a:t>Broadcast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– pagingové systémy využívají všesměrové vysílání (</a:t>
            </a:r>
            <a:r>
              <a:rPr lang="cs-CZ" sz="2000" dirty="0" err="1" smtClean="0">
                <a:solidFill>
                  <a:srgbClr val="3C3C8C"/>
                </a:solidFill>
              </a:rPr>
              <a:t>broadcast</a:t>
            </a:r>
            <a:r>
              <a:rPr lang="cs-CZ" sz="2000" dirty="0" smtClean="0">
                <a:solidFill>
                  <a:srgbClr val="3C3C8C"/>
                </a:solidFill>
              </a:rPr>
              <a:t>). Jedna zpráva tak může je vysílána jednotně z několika základnových stanic najednou. Zprávu přijímají všechny pagery v dosahu a z identifikátoru zprávy si každý pager určí, zdali je zpráva určena pro něho. Výhodou </a:t>
            </a:r>
            <a:r>
              <a:rPr lang="cs-CZ" sz="2000" dirty="0" err="1" smtClean="0">
                <a:solidFill>
                  <a:srgbClr val="3C3C8C"/>
                </a:solidFill>
              </a:rPr>
              <a:t>broadcastingu</a:t>
            </a:r>
            <a:r>
              <a:rPr lang="cs-CZ" sz="2000" dirty="0" smtClean="0">
                <a:solidFill>
                  <a:srgbClr val="3C3C8C"/>
                </a:solidFill>
              </a:rPr>
              <a:t> je možnost současného vysílání pro široký počet koncových účastníků.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Odolnost </a:t>
            </a:r>
            <a:r>
              <a:rPr lang="cs-CZ" sz="2000" dirty="0">
                <a:solidFill>
                  <a:srgbClr val="C00000"/>
                </a:solidFill>
              </a:rPr>
              <a:t>proti </a:t>
            </a:r>
            <a:r>
              <a:rPr lang="cs-CZ" sz="2000" dirty="0" smtClean="0">
                <a:solidFill>
                  <a:srgbClr val="C00000"/>
                </a:solidFill>
              </a:rPr>
              <a:t>přetížení </a:t>
            </a:r>
            <a:r>
              <a:rPr lang="cs-CZ" sz="2000" dirty="0" smtClean="0">
                <a:solidFill>
                  <a:srgbClr val="3C3C8C"/>
                </a:solidFill>
              </a:rPr>
              <a:t>– je dosaženo </a:t>
            </a:r>
            <a:r>
              <a:rPr lang="cs-CZ" sz="2000" dirty="0" err="1" smtClean="0">
                <a:solidFill>
                  <a:srgbClr val="3C3C8C"/>
                </a:solidFill>
              </a:rPr>
              <a:t>broacastingem</a:t>
            </a:r>
            <a:r>
              <a:rPr lang="cs-CZ" sz="2000" dirty="0" smtClean="0">
                <a:solidFill>
                  <a:srgbClr val="3C3C8C"/>
                </a:solidFill>
              </a:rPr>
              <a:t> a </a:t>
            </a:r>
            <a:r>
              <a:rPr lang="cs-CZ" sz="2000" dirty="0" err="1" smtClean="0">
                <a:solidFill>
                  <a:srgbClr val="3C3C8C"/>
                </a:solidFill>
              </a:rPr>
              <a:t>prioritzací</a:t>
            </a:r>
            <a:r>
              <a:rPr lang="cs-CZ" sz="2000" dirty="0" smtClean="0">
                <a:solidFill>
                  <a:srgbClr val="3C3C8C"/>
                </a:solidFill>
              </a:rPr>
              <a:t> zpráv.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Jednoduchost </a:t>
            </a:r>
            <a:r>
              <a:rPr lang="cs-CZ" sz="2000" dirty="0">
                <a:solidFill>
                  <a:srgbClr val="C00000"/>
                </a:solidFill>
              </a:rPr>
              <a:t>a spolehlivost </a:t>
            </a:r>
            <a:r>
              <a:rPr lang="cs-CZ" sz="2000" dirty="0" smtClean="0">
                <a:solidFill>
                  <a:srgbClr val="C00000"/>
                </a:solidFill>
              </a:rPr>
              <a:t>použití </a:t>
            </a:r>
            <a:r>
              <a:rPr lang="cs-CZ" sz="2000" dirty="0" smtClean="0">
                <a:solidFill>
                  <a:srgbClr val="3C3C8C"/>
                </a:solidFill>
              </a:rPr>
              <a:t>– vyplývá z poskytovaných služeb komunikačních služeb. Koncové terminály jsou jednoduché s minimálními energetickými nároky.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601358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411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Využití pagingových systémů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 ohledem na rozvoj buňkové mobilní komunikace standardu GSM nedošlo k razantnímu rozšíření pagingových systémů.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současné době se pagingové systémy využívají ve specifických prostředích, které využívají jejich výhody: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výhoda </a:t>
            </a:r>
            <a:r>
              <a:rPr lang="cs-CZ" sz="2000" dirty="0" err="1" smtClean="0">
                <a:solidFill>
                  <a:srgbClr val="3C3C8C"/>
                </a:solidFill>
              </a:rPr>
              <a:t>broadcastingu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(oslovení více koncových účastníků najednou) – nemocniční týmy, složky záchranného integrovaného systému.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výhoda jednoduchosti – přivolání pomoci v nemocnici, pagingové systémy pro restaurace a hotely.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Paging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9907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1342</Words>
  <Application>Microsoft Office PowerPoint</Application>
  <PresentationFormat>Předvádění na obrazovce (4:3)</PresentationFormat>
  <Paragraphs>277</Paragraphs>
  <Slides>16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Mustr_prezentace_OPPA</vt:lpstr>
      <vt:lpstr>Prezentace aplikace PowerPoint</vt:lpstr>
      <vt:lpstr>Paging</vt:lpstr>
      <vt:lpstr>Paging</vt:lpstr>
      <vt:lpstr>Paging</vt:lpstr>
      <vt:lpstr>Paging</vt:lpstr>
      <vt:lpstr>Paging</vt:lpstr>
      <vt:lpstr>Paging</vt:lpstr>
      <vt:lpstr>Paging</vt:lpstr>
      <vt:lpstr>Paging</vt:lpstr>
      <vt:lpstr>Paging</vt:lpstr>
      <vt:lpstr>Paging</vt:lpstr>
      <vt:lpstr>Paging</vt:lpstr>
      <vt:lpstr>Paging</vt:lpstr>
      <vt:lpstr>Paging</vt:lpstr>
      <vt:lpstr>Paging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2015-01-31T01:13:24Z</dcterms:created>
  <dcterms:modified xsi:type="dcterms:W3CDTF">2015-01-31T01:13:27Z</dcterms:modified>
</cp:coreProperties>
</file>