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70" r:id="rId2"/>
    <p:sldId id="289" r:id="rId3"/>
    <p:sldId id="291" r:id="rId4"/>
    <p:sldId id="306" r:id="rId5"/>
    <p:sldId id="292" r:id="rId6"/>
    <p:sldId id="305" r:id="rId7"/>
    <p:sldId id="294" r:id="rId8"/>
    <p:sldId id="296" r:id="rId9"/>
    <p:sldId id="307" r:id="rId10"/>
    <p:sldId id="297" r:id="rId11"/>
    <p:sldId id="308" r:id="rId12"/>
    <p:sldId id="299" r:id="rId13"/>
    <p:sldId id="302" r:id="rId14"/>
    <p:sldId id="312" r:id="rId15"/>
    <p:sldId id="313" r:id="rId16"/>
    <p:sldId id="303" r:id="rId17"/>
    <p:sldId id="309" r:id="rId18"/>
    <p:sldId id="310" r:id="rId19"/>
    <p:sldId id="304" r:id="rId20"/>
    <p:sldId id="311" r:id="rId21"/>
    <p:sldId id="280" r:id="rId22"/>
  </p:sldIdLst>
  <p:sldSz cx="9144000" cy="6858000" type="screen4x3"/>
  <p:notesSz cx="6858000" cy="994568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3C3C8C"/>
    <a:srgbClr val="D42E12"/>
    <a:srgbClr val="F7D4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Styl Světlá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75DCB02-9BB8-47FD-8907-85C794F793BA}" styleName="Styl s motivem 1 – zvýraznění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F5AB1C69-6EDB-4FF4-983F-18BD219EF322}" styleName="Střední styl 2 – zvýraznění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Bez stylu, bez mří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80756" autoAdjust="0"/>
  </p:normalViewPr>
  <p:slideViewPr>
    <p:cSldViewPr snapToGrid="0" snapToObjects="1">
      <p:cViewPr varScale="1">
        <p:scale>
          <a:sx n="86" d="100"/>
          <a:sy n="86" d="100"/>
        </p:scale>
        <p:origin x="147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4B5975-4091-4F51-BEC7-5BCEFEB1EF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0712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46125"/>
            <a:ext cx="497522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fld id="{19F9E967-BB3B-47E5-8EEC-C289424478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7506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77304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881497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68823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70274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293618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476005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071713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227084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532310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852639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264250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590047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274565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28827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048698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5011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950711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564882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9" descr="prezentaceOPPa_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9813" y="2482850"/>
            <a:ext cx="7772400" cy="1470025"/>
          </a:xfrm>
        </p:spPr>
        <p:txBody>
          <a:bodyPr anchor="t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39813" y="5591175"/>
            <a:ext cx="6400800" cy="60325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313393059"/>
      </p:ext>
    </p:extLst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B7B6F-10CC-4456-88DD-EDCA266038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6500555"/>
      </p:ext>
    </p:extLst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1475" y="236538"/>
            <a:ext cx="2035175" cy="58896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15950" y="236538"/>
            <a:ext cx="5953125" cy="58896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03F1C-2470-4664-9B5B-1F2642AE89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6801762"/>
      </p:ext>
    </p:extLst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985B-73AF-46EE-94C6-3612EC56C1C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112997"/>
      </p:ext>
    </p:extLst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6A7F6-4B1B-4BFD-9095-8A6BDFF338F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016777"/>
      </p:ext>
    </p:extLst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1595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4D19B-8121-4653-A161-7B702532751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7098831"/>
      </p:ext>
    </p:extLst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041B1-0CE4-4F7B-93DD-E05971A8603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2419913"/>
      </p:ext>
    </p:extLst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D93EC-4EF0-44FE-BBCB-4025FFB88E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976397"/>
      </p:ext>
    </p:extLst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0D5EF-4B36-4456-AB22-7E8B0B57494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9466758"/>
      </p:ext>
    </p:extLst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1DC8A-9667-4301-AE0D-B23D4973A3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1871645"/>
      </p:ext>
    </p:extLst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7DC33-E398-4EC9-A6D0-D48DC1E370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203035"/>
      </p:ext>
    </p:extLst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4" descr="prezentaceOPPa_S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5950" y="1600200"/>
            <a:ext cx="81407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67688" y="6191250"/>
            <a:ext cx="58896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C3C8C"/>
                </a:solidFill>
              </a:defRPr>
            </a:lvl1pPr>
          </a:lstStyle>
          <a:p>
            <a:pPr>
              <a:defRPr/>
            </a:pPr>
            <a:fld id="{1C9E5F94-2D86-4E9B-B60D-9A8D3E44146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236538"/>
            <a:ext cx="58483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6838950" y="6362700"/>
            <a:ext cx="12954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cs-CZ" sz="900" b="1" smtClean="0">
                <a:solidFill>
                  <a:srgbClr val="D42E12"/>
                </a:solidFill>
              </a:rPr>
              <a:t>WWW.OPPA.CZ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ransition>
    <p:randomBar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9pPr>
    </p:titleStyle>
    <p:bodyStyle>
      <a:lvl1pPr marL="266700" indent="-266700" algn="l" rtl="0" eaLnBrk="1" fontAlgn="base" hangingPunct="1">
        <a:spcBef>
          <a:spcPct val="20000"/>
        </a:spcBef>
        <a:spcAft>
          <a:spcPct val="0"/>
        </a:spcAft>
        <a:buClr>
          <a:srgbClr val="D42E12"/>
        </a:buClr>
        <a:buFont typeface="Wingdings" pitchFamily="2" charset="2"/>
        <a:buChar char="§"/>
        <a:defRPr sz="2400">
          <a:solidFill>
            <a:srgbClr val="3C3C8C"/>
          </a:solidFill>
          <a:latin typeface="+mn-lt"/>
          <a:ea typeface="+mn-ea"/>
          <a:cs typeface="+mn-cs"/>
        </a:defRPr>
      </a:lvl1pPr>
      <a:lvl2pPr marL="714375" indent="-26828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C3C8C"/>
          </a:solidFill>
          <a:latin typeface="+mn-lt"/>
        </a:defRPr>
      </a:lvl2pPr>
      <a:lvl3pPr marL="1076325" indent="-182563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3C3C8C"/>
          </a:solidFill>
          <a:latin typeface="+mn-lt"/>
        </a:defRPr>
      </a:lvl3pPr>
      <a:lvl4pPr marL="1524000" indent="-268288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3C3C8C"/>
          </a:solidFill>
          <a:latin typeface="+mn-lt"/>
        </a:defRPr>
      </a:lvl4pPr>
      <a:lvl5pPr marL="18859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5pPr>
      <a:lvl6pPr marL="23431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6pPr>
      <a:lvl7pPr marL="28003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7pPr>
      <a:lvl8pPr marL="32575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8pPr>
      <a:lvl9pPr marL="37147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46125" y="2501883"/>
            <a:ext cx="765175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cs-CZ" sz="4000" b="1" dirty="0">
                <a:solidFill>
                  <a:schemeClr val="bg1"/>
                </a:solidFill>
              </a:rPr>
              <a:t>Multiplexní schéma hierarchie SDH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038225" y="1236663"/>
            <a:ext cx="6400800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lnSpc>
                <a:spcPct val="90000"/>
              </a:lnSpc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b="1" dirty="0">
                <a:solidFill>
                  <a:schemeClr val="bg1"/>
                </a:solidFill>
              </a:rPr>
              <a:t>EVROPSKÝ SOCIÁLNÍ FOND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46150" y="3952875"/>
            <a:ext cx="4956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 dirty="0">
                <a:solidFill>
                  <a:srgbClr val="D42E12"/>
                </a:solidFill>
              </a:rPr>
              <a:t>PRAHA </a:t>
            </a:r>
            <a:r>
              <a:rPr lang="en-US" b="1" dirty="0">
                <a:solidFill>
                  <a:srgbClr val="D42E12"/>
                </a:solidFill>
              </a:rPr>
              <a:t>&amp; EU</a:t>
            </a:r>
            <a:br>
              <a:rPr lang="en-US" b="1" dirty="0">
                <a:solidFill>
                  <a:srgbClr val="D42E12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INVESTUJEME DO VA</a:t>
            </a:r>
            <a:r>
              <a:rPr lang="cs-CZ" b="1" dirty="0">
                <a:solidFill>
                  <a:schemeClr val="bg1"/>
                </a:solidFill>
              </a:rPr>
              <a:t>ŠÍ </a:t>
            </a:r>
            <a:r>
              <a:rPr lang="cs-CZ" b="1" dirty="0" smtClean="0">
                <a:solidFill>
                  <a:schemeClr val="bg1"/>
                </a:solidFill>
              </a:rPr>
              <a:t>BUDOUCNOSTI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5289550"/>
            <a:ext cx="91440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algn="ctr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2000" b="1" dirty="0">
                <a:solidFill>
                  <a:schemeClr val="bg1"/>
                </a:solidFill>
              </a:rPr>
              <a:t>Podpora kvality výuky informačních a telekomunikačních technologií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ITTEL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 CZ.2.17/3.1.00/36206</a:t>
            </a:r>
          </a:p>
        </p:txBody>
      </p:sp>
      <p:pic>
        <p:nvPicPr>
          <p:cNvPr id="3079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6" y="251749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 pole 2"/>
          <p:cNvSpPr txBox="1">
            <a:spLocks noChangeArrowheads="1"/>
          </p:cNvSpPr>
          <p:nvPr/>
        </p:nvSpPr>
        <p:spPr bwMode="auto">
          <a:xfrm>
            <a:off x="4516767" y="273974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8514110" y="6563479"/>
            <a:ext cx="62989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cs-CZ" sz="900" b="1" dirty="0" smtClean="0">
                <a:solidFill>
                  <a:srgbClr val="D42E12"/>
                </a:solidFill>
              </a:rPr>
              <a:t>v1.1</a:t>
            </a:r>
            <a:endParaRPr lang="cs-CZ" sz="9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90228" y="1351298"/>
            <a:ext cx="9036496" cy="4867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Zjednodušené multiplexní schéma synchronní digitální hierarchie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9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 multiplexního </a:t>
            </a:r>
            <a:r>
              <a:rPr lang="cs-CZ" sz="2000" dirty="0"/>
              <a:t>schématu </a:t>
            </a:r>
            <a:r>
              <a:rPr lang="cs-CZ" sz="2000" dirty="0" smtClean="0"/>
              <a:t>vyplývá skutečnost, že operací sdružování je více, dle příslušné fáze zpracování signálu.</a:t>
            </a: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Pokud je cílem zpracování signálů E1, vytvoření signálu STM-1, pro postupné sdružování datových jednotek konkrétně platí:</a:t>
            </a:r>
            <a:endParaRPr lang="cs-CZ" sz="800" dirty="0" smtClean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nejprve je provedeno multiplexování celkem 3 jednotek TU-12 do skupiny příspěvkových jednotek TUG-2,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následně je celkem 7 skupin TUG-2 sdruženo do jedné skupiny TUG-3,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a celkem 3 skupiny TUG-3 jsou sdruženy do datového pole virtuálního kontejneru VC-4.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Tímto postupem, je pro další zpracování sdruženo celkem 63 signálů E1    (3 x 7 x 3 = 63). V modulu STM-1 se umístění VC-12 (tedy E1), popisuje číselnou kombinací ve </a:t>
            </a:r>
            <a:r>
              <a:rPr lang="cs-CZ" sz="2000" dirty="0"/>
              <a:t>tvaru </a:t>
            </a:r>
            <a:r>
              <a:rPr lang="cs-CZ" sz="2000" i="1" dirty="0"/>
              <a:t>K</a:t>
            </a:r>
            <a:r>
              <a:rPr lang="cs-CZ" sz="2000" dirty="0"/>
              <a:t>-</a:t>
            </a:r>
            <a:r>
              <a:rPr lang="cs-CZ" sz="2000" i="1" dirty="0"/>
              <a:t>L</a:t>
            </a:r>
            <a:r>
              <a:rPr lang="cs-CZ" sz="2000" dirty="0"/>
              <a:t>-</a:t>
            </a:r>
            <a:r>
              <a:rPr lang="cs-CZ" sz="2000" i="1" dirty="0"/>
              <a:t>M</a:t>
            </a:r>
            <a:r>
              <a:rPr lang="cs-CZ" sz="2000" dirty="0"/>
              <a:t> (TUG-3/TUG-2/TU-12 </a:t>
            </a:r>
            <a:r>
              <a:rPr lang="cs-CZ" sz="2000" dirty="0" smtClean="0"/>
              <a:t>) kdy </a:t>
            </a:r>
            <a:r>
              <a:rPr lang="cs-CZ" sz="2000" i="1" dirty="0" smtClean="0"/>
              <a:t>K</a:t>
            </a:r>
            <a:r>
              <a:rPr lang="cs-CZ" sz="2000" dirty="0" smtClean="0"/>
              <a:t>,</a:t>
            </a:r>
            <a:r>
              <a:rPr lang="cs-CZ" sz="2000" i="1" dirty="0" smtClean="0"/>
              <a:t>M</a:t>
            </a:r>
            <a:r>
              <a:rPr lang="cs-CZ" sz="2000" dirty="0" smtClean="0"/>
              <a:t> nabývá hodnot 1 až 3, </a:t>
            </a:r>
            <a:r>
              <a:rPr lang="cs-CZ" sz="2000" i="1" dirty="0" smtClean="0"/>
              <a:t>L</a:t>
            </a:r>
            <a:r>
              <a:rPr lang="cs-CZ" sz="2000" dirty="0" smtClean="0"/>
              <a:t> nabývá hodnot 1 až 7. Poloha VC-12 může být 111 až 373.</a:t>
            </a: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Multiplexní schéma hierarchie SDH</a:t>
            </a:r>
          </a:p>
        </p:txBody>
      </p:sp>
    </p:spTree>
    <p:extLst>
      <p:ext uri="{BB962C8B-B14F-4D97-AF65-F5344CB8AC3E}">
        <p14:creationId xmlns:p14="http://schemas.microsoft.com/office/powerpoint/2010/main" val="229747595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90228" y="1351298"/>
            <a:ext cx="9036496" cy="4934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Zjednodušené multiplexní schéma synchronní digitální hierarchie</a:t>
            </a:r>
            <a:endParaRPr lang="cs-CZ" sz="9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Administrativní </a:t>
            </a:r>
            <a:r>
              <a:rPr lang="cs-CZ" sz="2000" dirty="0">
                <a:solidFill>
                  <a:srgbClr val="C00000"/>
                </a:solidFill>
              </a:rPr>
              <a:t>jednotka AU </a:t>
            </a:r>
            <a:r>
              <a:rPr lang="cs-CZ" sz="2000" dirty="0"/>
              <a:t>(</a:t>
            </a:r>
            <a:r>
              <a:rPr lang="cs-CZ" sz="2000" dirty="0" err="1"/>
              <a:t>Administrative</a:t>
            </a:r>
            <a:r>
              <a:rPr lang="cs-CZ" sz="2000" dirty="0"/>
              <a:t> Unit) </a:t>
            </a:r>
            <a:r>
              <a:rPr lang="cs-CZ" sz="2000" dirty="0" smtClean="0"/>
              <a:t>– vznikne z virtuálního kontejneru 3</a:t>
            </a:r>
            <a:r>
              <a:rPr lang="cs-CZ" sz="2000" dirty="0"/>
              <a:t>. nebo 4. řádu </a:t>
            </a:r>
            <a:r>
              <a:rPr lang="cs-CZ" sz="2000" dirty="0" smtClean="0"/>
              <a:t>zařazováním (přidáním) druhého ukazatele PTR </a:t>
            </a:r>
            <a:r>
              <a:rPr lang="cs-CZ" sz="2000" dirty="0"/>
              <a:t>pro vyjádření fázového vztahu </a:t>
            </a:r>
            <a:r>
              <a:rPr lang="cs-CZ" sz="2000" dirty="0" smtClean="0"/>
              <a:t>mezi AU a VC a pro vyrovnání </a:t>
            </a:r>
            <a:r>
              <a:rPr lang="cs-CZ" sz="2000" dirty="0"/>
              <a:t>přenosových rychlostí</a:t>
            </a:r>
            <a:r>
              <a:rPr lang="cs-CZ" sz="2000" dirty="0" smtClean="0"/>
              <a:t>. PTR tedy opět slouží k adresaci datového pole pro přímý přístup k přenášeným signálům a obsahuje i bitové pozice pro případ že bude nutné využít záporný stuffing.</a:t>
            </a: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Skupina </a:t>
            </a:r>
            <a:r>
              <a:rPr lang="cs-CZ" sz="2000" dirty="0">
                <a:solidFill>
                  <a:srgbClr val="C00000"/>
                </a:solidFill>
              </a:rPr>
              <a:t>administrativních jednotek AUG </a:t>
            </a:r>
            <a:r>
              <a:rPr lang="cs-CZ" sz="2000" dirty="0" smtClean="0"/>
              <a:t>(</a:t>
            </a:r>
            <a:r>
              <a:rPr lang="cs-CZ" sz="2000" dirty="0" err="1" smtClean="0"/>
              <a:t>Administrative</a:t>
            </a:r>
            <a:r>
              <a:rPr lang="cs-CZ" sz="2000" dirty="0" smtClean="0"/>
              <a:t> Unit Group</a:t>
            </a:r>
            <a:r>
              <a:rPr lang="cs-CZ" sz="2000" dirty="0"/>
              <a:t>) – </a:t>
            </a:r>
            <a:r>
              <a:rPr lang="cs-CZ" sz="2000" dirty="0" smtClean="0"/>
              <a:t>vznikne operací sdružování z </a:t>
            </a:r>
            <a:r>
              <a:rPr lang="cs-CZ" sz="2000" dirty="0"/>
              <a:t>jedné nebo několika </a:t>
            </a:r>
            <a:r>
              <a:rPr lang="cs-CZ" sz="2000" dirty="0" smtClean="0"/>
              <a:t>administrativních jednotek AU. Skupina administrativních jednotek slouží jako základní kámen pro sdružování do vyšších řádů SDH (viz plné multiplexní schéma SDH na konci prezentace).</a:t>
            </a: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Synchronní </a:t>
            </a:r>
            <a:r>
              <a:rPr lang="cs-CZ" sz="2000" dirty="0">
                <a:solidFill>
                  <a:srgbClr val="C00000"/>
                </a:solidFill>
              </a:rPr>
              <a:t>transportní modul </a:t>
            </a:r>
            <a:r>
              <a:rPr lang="cs-CZ" sz="2000" dirty="0" smtClean="0">
                <a:solidFill>
                  <a:srgbClr val="C00000"/>
                </a:solidFill>
              </a:rPr>
              <a:t>STM-1</a:t>
            </a:r>
            <a:r>
              <a:rPr lang="cs-CZ" sz="2000" dirty="0" smtClean="0">
                <a:solidFill>
                  <a:srgbClr val="FF0000"/>
                </a:solidFill>
              </a:rPr>
              <a:t> </a:t>
            </a:r>
            <a:r>
              <a:rPr lang="cs-CZ" sz="2000" dirty="0" smtClean="0"/>
              <a:t>– vznikne </a:t>
            </a:r>
            <a:r>
              <a:rPr lang="cs-CZ" sz="2000" dirty="0"/>
              <a:t>z jedné </a:t>
            </a:r>
            <a:r>
              <a:rPr lang="cs-CZ" sz="2000" dirty="0" smtClean="0"/>
              <a:t>jednotky AUG doplněním o služební informace označované termínem </a:t>
            </a:r>
            <a:r>
              <a:rPr lang="cs-CZ" sz="2000" dirty="0" smtClean="0">
                <a:solidFill>
                  <a:srgbClr val="C00000"/>
                </a:solidFill>
              </a:rPr>
              <a:t>záhlaví sekcí SOH</a:t>
            </a:r>
            <a:r>
              <a:rPr lang="cs-CZ" sz="2000" dirty="0" smtClean="0"/>
              <a:t> (</a:t>
            </a:r>
            <a:r>
              <a:rPr lang="cs-CZ" sz="2000" dirty="0" err="1" smtClean="0"/>
              <a:t>Section</a:t>
            </a:r>
            <a:r>
              <a:rPr lang="cs-CZ" sz="2000" dirty="0" smtClean="0"/>
              <a:t> </a:t>
            </a:r>
            <a:r>
              <a:rPr lang="cs-CZ" sz="2000" dirty="0" err="1" smtClean="0"/>
              <a:t>Overhead</a:t>
            </a:r>
            <a:r>
              <a:rPr lang="cs-CZ" sz="2000" dirty="0" smtClean="0"/>
              <a:t>).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Multiplexní schéma hierarchie SDH</a:t>
            </a:r>
          </a:p>
        </p:txBody>
      </p:sp>
    </p:spTree>
    <p:extLst>
      <p:ext uri="{BB962C8B-B14F-4D97-AF65-F5344CB8AC3E}">
        <p14:creationId xmlns:p14="http://schemas.microsoft.com/office/powerpoint/2010/main" val="13492323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90228" y="1351298"/>
            <a:ext cx="9036496" cy="5560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Zjednodušené multiplexní schéma synchronní digitální hierarchie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Pro </a:t>
            </a:r>
            <a:r>
              <a:rPr lang="cs-CZ" sz="2000" dirty="0"/>
              <a:t>vytvoření signálu STM-0 existuje </a:t>
            </a:r>
            <a:r>
              <a:rPr lang="cs-CZ" sz="2000" dirty="0" smtClean="0"/>
              <a:t>odlišný </a:t>
            </a:r>
            <a:r>
              <a:rPr lang="cs-CZ" sz="2000" dirty="0"/>
              <a:t>způsob zpracování, kdy skupina 7 příspěvkových jednotek TUG-2 je sdružena do virtuálního kontejneru VC-3, který disponuje odpovídající přenosovou kapacitou pro STM-0.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9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Postup zpracování signálu podle multiplexního schématu a přípustné kombinace jeho průchodu určují kapacitní možnosti </a:t>
            </a:r>
            <a:r>
              <a:rPr lang="cs-CZ" sz="2000" dirty="0" smtClean="0">
                <a:solidFill>
                  <a:srgbClr val="3C3C8C"/>
                </a:solidFill>
              </a:rPr>
              <a:t>STM. Kombinace využitelné </a:t>
            </a:r>
            <a:r>
              <a:rPr lang="cs-CZ" sz="2000" dirty="0">
                <a:solidFill>
                  <a:srgbClr val="3C3C8C"/>
                </a:solidFill>
              </a:rPr>
              <a:t>u STM-1 pro různé typy VC a signály evropské PDH ukazuje tabulka</a:t>
            </a:r>
            <a:r>
              <a:rPr lang="cs-CZ" sz="2000" dirty="0" smtClean="0">
                <a:solidFill>
                  <a:srgbClr val="3C3C8C"/>
                </a:solidFill>
              </a:rPr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Multiplexní schéma hierarchie SDH</a:t>
            </a:r>
          </a:p>
        </p:txBody>
      </p:sp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224552"/>
              </p:ext>
            </p:extLst>
          </p:nvPr>
        </p:nvGraphicFramePr>
        <p:xfrm>
          <a:off x="2281585" y="4468903"/>
          <a:ext cx="4732532" cy="1946300"/>
        </p:xfrm>
        <a:graphic>
          <a:graphicData uri="http://schemas.openxmlformats.org/drawingml/2006/table">
            <a:tbl>
              <a:tblPr firstRow="1" firstCol="1" bandRow="1" bandCol="1">
                <a:tableStyleId>{073A0DAA-6AF3-43AB-8588-CEC1D06C72B9}</a:tableStyleId>
              </a:tblPr>
              <a:tblGrid>
                <a:gridCol w="1069023"/>
                <a:gridCol w="1354328"/>
                <a:gridCol w="2309181"/>
              </a:tblGrid>
              <a:tr h="422300">
                <a:tc gridSpan="2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2000" dirty="0">
                          <a:effectLst/>
                        </a:rPr>
                        <a:t>Virtuální kontejner</a:t>
                      </a:r>
                      <a:endParaRPr lang="cs-CZ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2000" dirty="0">
                          <a:effectLst/>
                        </a:rPr>
                        <a:t>PDH signál</a:t>
                      </a:r>
                      <a:endParaRPr lang="cs-CZ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8288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2000">
                          <a:effectLst/>
                        </a:rPr>
                        <a:t>1×VC-4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2000" dirty="0">
                          <a:effectLst/>
                        </a:rPr>
                        <a:t> </a:t>
                      </a:r>
                      <a:r>
                        <a:rPr lang="cs-CZ" sz="2000" dirty="0" smtClean="0">
                          <a:effectLst/>
                        </a:rPr>
                        <a:t>- -</a:t>
                      </a:r>
                      <a:endParaRPr lang="cs-CZ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1200"/>
                        </a:spcAft>
                      </a:pPr>
                      <a:r>
                        <a:rPr lang="cs-CZ" sz="2000">
                          <a:effectLst/>
                        </a:rPr>
                        <a:t>1×E4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8288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2000">
                          <a:effectLst/>
                        </a:rPr>
                        <a:t>3×VC-3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2000" dirty="0">
                          <a:effectLst/>
                        </a:rPr>
                        <a:t> </a:t>
                      </a:r>
                      <a:r>
                        <a:rPr lang="cs-CZ" sz="2000" dirty="0" smtClean="0">
                          <a:effectLst/>
                        </a:rPr>
                        <a:t>- -</a:t>
                      </a:r>
                      <a:endParaRPr lang="cs-CZ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1200"/>
                        </a:spcAft>
                      </a:pPr>
                      <a:r>
                        <a:rPr lang="cs-CZ" sz="2000" dirty="0">
                          <a:effectLst/>
                        </a:rPr>
                        <a:t>3×E3</a:t>
                      </a:r>
                      <a:endParaRPr lang="cs-CZ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8288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2000">
                          <a:effectLst/>
                        </a:rPr>
                        <a:t>2×VC-3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1200"/>
                        </a:spcAft>
                      </a:pPr>
                      <a:r>
                        <a:rPr lang="cs-CZ" sz="2000">
                          <a:effectLst/>
                        </a:rPr>
                        <a:t>21×VC-12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1200"/>
                        </a:spcAft>
                      </a:pPr>
                      <a:r>
                        <a:rPr lang="cs-CZ" sz="2000" dirty="0">
                          <a:effectLst/>
                        </a:rPr>
                        <a:t>2×E3 + 21×E1</a:t>
                      </a:r>
                      <a:endParaRPr lang="cs-CZ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82880">
                <a:tc rowSpan="2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2000" dirty="0" smtClean="0">
                          <a:effectLst/>
                        </a:rPr>
                        <a:t>1×VC-3</a:t>
                      </a:r>
                      <a:endParaRPr lang="cs-CZ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1200"/>
                        </a:spcAft>
                      </a:pPr>
                      <a:r>
                        <a:rPr lang="cs-CZ" sz="2000">
                          <a:effectLst/>
                        </a:rPr>
                        <a:t>42×VC-12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1200"/>
                        </a:spcAft>
                      </a:pPr>
                      <a:r>
                        <a:rPr lang="cs-CZ" sz="2000" dirty="0">
                          <a:effectLst/>
                        </a:rPr>
                        <a:t>1×E3 + 42×E1</a:t>
                      </a:r>
                      <a:endParaRPr lang="cs-CZ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82880">
                <a:tc vMerge="1"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cs-CZ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1200"/>
                        </a:spcAft>
                      </a:pPr>
                      <a:r>
                        <a:rPr lang="cs-CZ" sz="2000">
                          <a:effectLst/>
                        </a:rPr>
                        <a:t>63×VC-12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1200"/>
                        </a:spcAft>
                      </a:pPr>
                      <a:r>
                        <a:rPr lang="cs-CZ" sz="2000" dirty="0">
                          <a:effectLst/>
                        </a:rPr>
                        <a:t>63×E1</a:t>
                      </a:r>
                      <a:endParaRPr lang="cs-CZ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497774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90228" y="1351298"/>
            <a:ext cx="9036496" cy="897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Multiplexní schéma SDH – začlenění E1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9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Schématický postup zpracování signálu E1 do VC-4 (následně pak STM-1).</a:t>
            </a:r>
            <a:endParaRPr lang="cs-CZ" sz="2000" dirty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Multiplexní schéma hierarchie SDH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6024" y="2371725"/>
            <a:ext cx="4581525" cy="4143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72793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90228" y="1351298"/>
            <a:ext cx="9036496" cy="51039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Multiplexní schéma SDH – začlenění E1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9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Předchozí obrázek schematicky naznačuje způsob začlenění signálu E1 přes C-12 a VC-12 a vyšší datové jednotky do STM-1.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Na obrázku je uvedena velikost C-12 jako 1x34 B (1 řádek x 34 sloupců).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Záhlaví cesty POH je ve schématu uvedeno jako 1 B.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Reálná struktura C-12 je v multiplexním schématu SDH mírně komplikovanější, než je uvedeno na obrázku.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Při zpracování toku E1 je nutné přenést více služebních informací, než je možné vložit do 8 bitů (tedy 1 bajtu) POH.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Proto se při zpracování signálu E1 vytváří multirámcová struktura C-12 skládající se ze 4 rámců (každý o rozměru 1 řádek 34 sloupců tedy bajtů).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Tato struktura má trvání 500 </a:t>
            </a:r>
            <a:r>
              <a:rPr lang="cs-CZ" sz="2000" dirty="0" smtClean="0">
                <a:solidFill>
                  <a:srgbClr val="3C3C8C"/>
                </a:solidFill>
                <a:sym typeface="Symbol" panose="05050102010706020507" pitchFamily="18" charset="2"/>
              </a:rPr>
              <a:t>s (4 x 125 s vzhledem k délce PCM 30/32).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Vytvořená struktura se následně převezme do VC-12, kdy záhlaví POH má již 4 bajty.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Multiplexní schéma hierarchie SDH</a:t>
            </a:r>
          </a:p>
        </p:txBody>
      </p:sp>
    </p:spTree>
    <p:extLst>
      <p:ext uri="{BB962C8B-B14F-4D97-AF65-F5344CB8AC3E}">
        <p14:creationId xmlns:p14="http://schemas.microsoft.com/office/powerpoint/2010/main" val="243084241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90228" y="1351298"/>
            <a:ext cx="9036496" cy="5027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Multiplexní schéma SDH – začlenění E1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9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Struktura multirámce C-12 a VC-12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Záhlaví POH má 4 B.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Bity </a:t>
            </a:r>
            <a:r>
              <a:rPr lang="cs-CZ" dirty="0" smtClean="0">
                <a:solidFill>
                  <a:srgbClr val="C00000"/>
                </a:solidFill>
              </a:rPr>
              <a:t>R</a:t>
            </a:r>
            <a:r>
              <a:rPr lang="cs-CZ" dirty="0" smtClean="0">
                <a:solidFill>
                  <a:srgbClr val="3C3C8C"/>
                </a:solidFill>
              </a:rPr>
              <a:t> jsou </a:t>
            </a:r>
            <a:r>
              <a:rPr lang="cs-CZ" dirty="0" smtClean="0">
                <a:solidFill>
                  <a:srgbClr val="C00000"/>
                </a:solidFill>
              </a:rPr>
              <a:t>neužitečná výplň</a:t>
            </a:r>
            <a:r>
              <a:rPr lang="cs-CZ" dirty="0" smtClean="0">
                <a:solidFill>
                  <a:srgbClr val="3C3C8C"/>
                </a:solidFill>
              </a:rPr>
              <a:t>, bity </a:t>
            </a:r>
            <a:r>
              <a:rPr lang="cs-CZ" dirty="0" smtClean="0">
                <a:solidFill>
                  <a:srgbClr val="C00000"/>
                </a:solidFill>
              </a:rPr>
              <a:t>C</a:t>
            </a:r>
            <a:r>
              <a:rPr lang="cs-CZ" dirty="0" smtClean="0">
                <a:solidFill>
                  <a:srgbClr val="3C3C8C"/>
                </a:solidFill>
              </a:rPr>
              <a:t> jsou </a:t>
            </a:r>
            <a:r>
              <a:rPr lang="cs-CZ" dirty="0" smtClean="0">
                <a:solidFill>
                  <a:srgbClr val="C00000"/>
                </a:solidFill>
              </a:rPr>
              <a:t>řídící bity stuffingu</a:t>
            </a:r>
            <a:r>
              <a:rPr lang="cs-CZ" dirty="0" smtClean="0">
                <a:solidFill>
                  <a:srgbClr val="3C3C8C"/>
                </a:solidFill>
              </a:rPr>
              <a:t>, bity </a:t>
            </a:r>
            <a:r>
              <a:rPr lang="cs-CZ" dirty="0" smtClean="0">
                <a:solidFill>
                  <a:srgbClr val="C00000"/>
                </a:solidFill>
              </a:rPr>
              <a:t>S</a:t>
            </a:r>
            <a:r>
              <a:rPr lang="cs-CZ" dirty="0" smtClean="0">
                <a:solidFill>
                  <a:srgbClr val="3C3C8C"/>
                </a:solidFill>
              </a:rPr>
              <a:t> jsou </a:t>
            </a:r>
            <a:r>
              <a:rPr lang="cs-CZ" dirty="0" smtClean="0">
                <a:solidFill>
                  <a:srgbClr val="C00000"/>
                </a:solidFill>
              </a:rPr>
              <a:t>výplňové bity </a:t>
            </a:r>
            <a:r>
              <a:rPr lang="cs-CZ" dirty="0" smtClean="0">
                <a:solidFill>
                  <a:srgbClr val="3C3C8C"/>
                </a:solidFill>
              </a:rPr>
              <a:t>(stuffing) pro potřeby asynchronního mapování, bity </a:t>
            </a:r>
            <a:r>
              <a:rPr lang="cs-CZ" dirty="0" smtClean="0">
                <a:solidFill>
                  <a:srgbClr val="C00000"/>
                </a:solidFill>
              </a:rPr>
              <a:t>O</a:t>
            </a:r>
            <a:r>
              <a:rPr lang="cs-CZ" dirty="0" smtClean="0">
                <a:solidFill>
                  <a:srgbClr val="3C3C8C"/>
                </a:solidFill>
              </a:rPr>
              <a:t> jsou </a:t>
            </a:r>
            <a:r>
              <a:rPr lang="cs-CZ" dirty="0" smtClean="0">
                <a:solidFill>
                  <a:srgbClr val="C00000"/>
                </a:solidFill>
              </a:rPr>
              <a:t>bity záhlaví </a:t>
            </a:r>
            <a:r>
              <a:rPr lang="cs-CZ" dirty="0" smtClean="0">
                <a:solidFill>
                  <a:srgbClr val="3C3C8C"/>
                </a:solidFill>
              </a:rPr>
              <a:t>prozatím blíže nespecifikované nebo pro budoucí použití.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Multiplexní schéma hierarchie SDH</a:t>
            </a:r>
          </a:p>
        </p:txBody>
      </p:sp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2658098"/>
              </p:ext>
            </p:extLst>
          </p:nvPr>
        </p:nvGraphicFramePr>
        <p:xfrm>
          <a:off x="366383" y="2121829"/>
          <a:ext cx="8170060" cy="2225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87519"/>
                <a:gridCol w="887519"/>
                <a:gridCol w="407534"/>
                <a:gridCol w="423383"/>
                <a:gridCol w="423383"/>
                <a:gridCol w="378101"/>
                <a:gridCol w="378101"/>
                <a:gridCol w="378101"/>
                <a:gridCol w="378101"/>
                <a:gridCol w="366781"/>
                <a:gridCol w="412062"/>
                <a:gridCol w="1736548"/>
                <a:gridCol w="111292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cs-CZ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Záhlaví</a:t>
                      </a:r>
                      <a:endParaRPr lang="cs-CZ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cs-CZ" sz="1800" dirty="0"/>
                    </a:p>
                  </a:txBody>
                  <a:tcPr marL="0" marR="0" marT="0" marB="0" anchor="ctr"/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Záhlaví C-12</a:t>
                      </a:r>
                      <a:endParaRPr lang="cs-CZ" sz="1800" dirty="0"/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Informační pole</a:t>
                      </a:r>
                      <a:endParaRPr lang="cs-CZ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Výplň</a:t>
                      </a:r>
                      <a:endParaRPr lang="cs-CZ" sz="1800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cs-CZ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1B</a:t>
                      </a:r>
                      <a:endParaRPr lang="cs-CZ" sz="1800" dirty="0"/>
                    </a:p>
                  </a:txBody>
                  <a:tcPr marL="0" marR="0" marT="0" marB="0" anchor="ctr"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800" dirty="0"/>
                    </a:p>
                  </a:txBody>
                  <a:tcPr marL="0" marR="0" marT="0" marB="0" anchor="ctr"/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1B</a:t>
                      </a:r>
                      <a:endParaRPr lang="cs-CZ" sz="1800" dirty="0"/>
                    </a:p>
                  </a:txBody>
                  <a:tcPr marL="0" marR="0" marT="0" marB="0" anchor="ctr"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32 B</a:t>
                      </a:r>
                      <a:endParaRPr lang="cs-CZ" sz="1800" dirty="0"/>
                    </a:p>
                  </a:txBody>
                  <a:tcPr marL="0" marR="0" marT="0" marB="0" anchor="ctr"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1 B</a:t>
                      </a:r>
                      <a:endParaRPr lang="cs-CZ" sz="1800" dirty="0"/>
                    </a:p>
                  </a:txBody>
                  <a:tcPr marL="0" marR="0" marT="0" marB="0" anchor="ctr"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cs-CZ" sz="1800" baseline="0" dirty="0" smtClean="0"/>
                        <a:t>1. ř.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POH</a:t>
                      </a:r>
                      <a:endParaRPr lang="cs-CZ" sz="1800" dirty="0"/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+</a:t>
                      </a:r>
                      <a:endParaRPr lang="cs-CZ" sz="1800" dirty="0"/>
                    </a:p>
                  </a:txBody>
                  <a:tcPr marL="0" marR="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aseline="0" dirty="0" smtClean="0"/>
                        <a:t>R</a:t>
                      </a:r>
                      <a:endParaRPr lang="cs-CZ" sz="1800" baseline="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R</a:t>
                      </a:r>
                      <a:endParaRPr lang="cs-CZ" sz="18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R</a:t>
                      </a:r>
                      <a:endParaRPr lang="cs-CZ" sz="18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R</a:t>
                      </a:r>
                      <a:endParaRPr lang="cs-CZ" sz="18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R</a:t>
                      </a:r>
                      <a:endParaRPr lang="cs-CZ" sz="18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R</a:t>
                      </a:r>
                      <a:endParaRPr lang="cs-CZ" sz="18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R</a:t>
                      </a:r>
                      <a:endParaRPr lang="cs-CZ" sz="18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R</a:t>
                      </a:r>
                      <a:endParaRPr lang="cs-CZ" sz="18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32</a:t>
                      </a:r>
                      <a:r>
                        <a:rPr lang="cs-CZ" sz="1800" baseline="0" dirty="0" smtClean="0"/>
                        <a:t> B</a:t>
                      </a:r>
                      <a:endParaRPr lang="cs-CZ" sz="18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8xR</a:t>
                      </a:r>
                      <a:endParaRPr lang="cs-CZ" sz="18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2. ř.</a:t>
                      </a:r>
                      <a:endParaRPr lang="cs-CZ" sz="1800" dirty="0"/>
                    </a:p>
                  </a:txBody>
                  <a:tcPr marL="0" marR="0" marT="0" marB="0" anchor="ctr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C</a:t>
                      </a:r>
                      <a:r>
                        <a:rPr lang="cs-CZ" sz="1800" baseline="-25000" dirty="0" smtClean="0"/>
                        <a:t>1</a:t>
                      </a:r>
                      <a:endParaRPr lang="cs-CZ" sz="1800" baseline="-250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C</a:t>
                      </a:r>
                      <a:r>
                        <a:rPr lang="cs-CZ" sz="1800" baseline="-25000" dirty="0" smtClean="0"/>
                        <a:t>2</a:t>
                      </a:r>
                      <a:endParaRPr lang="cs-CZ" sz="1800" baseline="-250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O</a:t>
                      </a:r>
                      <a:endParaRPr lang="cs-CZ" sz="18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O</a:t>
                      </a:r>
                      <a:endParaRPr lang="cs-CZ" sz="18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O</a:t>
                      </a:r>
                      <a:endParaRPr lang="cs-CZ" sz="18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O</a:t>
                      </a:r>
                      <a:endParaRPr lang="cs-CZ" sz="18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R</a:t>
                      </a:r>
                      <a:endParaRPr lang="cs-CZ" sz="18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R</a:t>
                      </a:r>
                      <a:endParaRPr lang="cs-CZ" sz="18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32</a:t>
                      </a:r>
                      <a:r>
                        <a:rPr lang="cs-CZ" sz="1800" baseline="0" dirty="0" smtClean="0"/>
                        <a:t> B</a:t>
                      </a:r>
                      <a:endParaRPr lang="cs-CZ" sz="18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8xR</a:t>
                      </a:r>
                      <a:endParaRPr lang="cs-CZ" sz="18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3. ř.</a:t>
                      </a:r>
                      <a:endParaRPr lang="cs-CZ" sz="1800" dirty="0"/>
                    </a:p>
                  </a:txBody>
                  <a:tcPr marL="0" marR="0" marT="0" marB="0" anchor="ctr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cs-CZ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smtClean="0"/>
                        <a:t>C</a:t>
                      </a:r>
                      <a:r>
                        <a:rPr lang="cs-CZ" sz="1800" baseline="-25000" smtClean="0"/>
                        <a:t>1</a:t>
                      </a:r>
                      <a:endParaRPr lang="cs-CZ" sz="1800" baseline="-250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C</a:t>
                      </a:r>
                      <a:r>
                        <a:rPr lang="cs-CZ" sz="1800" baseline="-25000" dirty="0" smtClean="0"/>
                        <a:t>2</a:t>
                      </a:r>
                      <a:endParaRPr lang="cs-CZ" sz="1800" baseline="-250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smtClean="0"/>
                        <a:t>O</a:t>
                      </a:r>
                      <a:endParaRPr lang="cs-CZ" sz="18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smtClean="0"/>
                        <a:t>O</a:t>
                      </a:r>
                      <a:endParaRPr lang="cs-CZ" sz="18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smtClean="0"/>
                        <a:t>O</a:t>
                      </a:r>
                      <a:endParaRPr lang="cs-CZ" sz="18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O</a:t>
                      </a:r>
                      <a:endParaRPr lang="cs-CZ" sz="18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R</a:t>
                      </a:r>
                      <a:endParaRPr lang="cs-CZ" sz="18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R</a:t>
                      </a:r>
                      <a:endParaRPr lang="cs-CZ" sz="18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32</a:t>
                      </a:r>
                      <a:r>
                        <a:rPr lang="cs-CZ" sz="1800" baseline="0" dirty="0" smtClean="0"/>
                        <a:t> B</a:t>
                      </a:r>
                      <a:endParaRPr lang="cs-CZ" sz="18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8xR</a:t>
                      </a:r>
                      <a:endParaRPr lang="cs-CZ" sz="18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4.</a:t>
                      </a:r>
                      <a:r>
                        <a:rPr lang="cs-CZ" sz="1800" baseline="0" dirty="0" smtClean="0"/>
                        <a:t> ř.</a:t>
                      </a:r>
                      <a:endParaRPr lang="cs-CZ" sz="1800" dirty="0"/>
                    </a:p>
                  </a:txBody>
                  <a:tcPr marL="0" marR="0" marT="0" marB="0" anchor="ctr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C</a:t>
                      </a:r>
                      <a:r>
                        <a:rPr lang="cs-CZ" sz="1800" baseline="-25000" dirty="0" smtClean="0"/>
                        <a:t>1</a:t>
                      </a:r>
                      <a:endParaRPr lang="cs-CZ" sz="1800" baseline="-250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C</a:t>
                      </a:r>
                      <a:r>
                        <a:rPr lang="cs-CZ" sz="1800" baseline="-25000" dirty="0" smtClean="0"/>
                        <a:t>2</a:t>
                      </a:r>
                      <a:endParaRPr lang="cs-CZ" sz="1800" baseline="-250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R</a:t>
                      </a:r>
                      <a:endParaRPr lang="cs-CZ" sz="18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R</a:t>
                      </a:r>
                      <a:endParaRPr lang="cs-CZ" sz="18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R</a:t>
                      </a:r>
                      <a:endParaRPr lang="cs-CZ" sz="18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R</a:t>
                      </a:r>
                      <a:endParaRPr lang="cs-CZ" sz="18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R</a:t>
                      </a:r>
                      <a:endParaRPr lang="cs-CZ" sz="18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S</a:t>
                      </a:r>
                      <a:r>
                        <a:rPr lang="cs-CZ" sz="1800" baseline="-25000" dirty="0" smtClean="0"/>
                        <a:t>1</a:t>
                      </a:r>
                      <a:endParaRPr lang="cs-CZ" sz="1800" baseline="-250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/>
                        <a:t>S</a:t>
                      </a:r>
                      <a:r>
                        <a:rPr lang="cs-CZ" sz="1800" baseline="-25000" dirty="0" smtClean="0"/>
                        <a:t>2</a:t>
                      </a:r>
                      <a:r>
                        <a:rPr lang="cs-CZ" sz="1800" dirty="0" smtClean="0"/>
                        <a:t> + 7b 31</a:t>
                      </a:r>
                      <a:r>
                        <a:rPr lang="cs-CZ" sz="1800" baseline="0" dirty="0" smtClean="0"/>
                        <a:t> B</a:t>
                      </a:r>
                      <a:endParaRPr lang="cs-CZ" sz="18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8xR</a:t>
                      </a:r>
                      <a:endParaRPr lang="cs-CZ" sz="18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Pravá složená závorka 6"/>
          <p:cNvSpPr/>
          <p:nvPr/>
        </p:nvSpPr>
        <p:spPr>
          <a:xfrm rot="5400000">
            <a:off x="5160786" y="1158892"/>
            <a:ext cx="279400" cy="6698046"/>
          </a:xfrm>
          <a:prstGeom prst="rightBrace">
            <a:avLst>
              <a:gd name="adj1" fmla="val 81896"/>
              <a:gd name="adj2" fmla="val 25491"/>
            </a:avLst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Pravá složená závorka 8"/>
          <p:cNvSpPr/>
          <p:nvPr/>
        </p:nvSpPr>
        <p:spPr>
          <a:xfrm rot="5400000">
            <a:off x="4368246" y="608370"/>
            <a:ext cx="279400" cy="8283126"/>
          </a:xfrm>
          <a:prstGeom prst="rightBrace">
            <a:avLst>
              <a:gd name="adj1" fmla="val 81896"/>
              <a:gd name="adj2" fmla="val 39620"/>
            </a:avLst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TextovéPole 9"/>
          <p:cNvSpPr txBox="1"/>
          <p:nvPr/>
        </p:nvSpPr>
        <p:spPr>
          <a:xfrm>
            <a:off x="6078899" y="4715237"/>
            <a:ext cx="169790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cs-CZ" dirty="0" smtClean="0">
                <a:solidFill>
                  <a:srgbClr val="000000"/>
                </a:solidFill>
              </a:rPr>
              <a:t>kontejner C-12</a:t>
            </a:r>
            <a:endParaRPr lang="cs-CZ" dirty="0">
              <a:solidFill>
                <a:srgbClr val="000000"/>
              </a:solidFill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3323509" y="4925003"/>
            <a:ext cx="256993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cs-CZ" dirty="0" smtClean="0">
                <a:solidFill>
                  <a:srgbClr val="000000"/>
                </a:solidFill>
              </a:rPr>
              <a:t>virtuální kontejner C-12</a:t>
            </a:r>
            <a:endParaRPr lang="cs-CZ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294045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90228" y="1351298"/>
            <a:ext cx="9036496" cy="4365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Multiplexní schéma SDH – zřetězení kontejnerů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9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Hierarchie </a:t>
            </a:r>
            <a:r>
              <a:rPr lang="cs-CZ" sz="2000" dirty="0">
                <a:solidFill>
                  <a:srgbClr val="3C3C8C"/>
                </a:solidFill>
              </a:rPr>
              <a:t>SDH byla navržena v návaznosti na přenosové rychlosti v hierarchii PDH. </a:t>
            </a: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Postupně </a:t>
            </a:r>
            <a:r>
              <a:rPr lang="cs-CZ" sz="2000" dirty="0">
                <a:solidFill>
                  <a:srgbClr val="3C3C8C"/>
                </a:solidFill>
              </a:rPr>
              <a:t>se </a:t>
            </a:r>
            <a:r>
              <a:rPr lang="cs-CZ" sz="2000" dirty="0" smtClean="0">
                <a:solidFill>
                  <a:srgbClr val="3C3C8C"/>
                </a:solidFill>
              </a:rPr>
              <a:t>však rozvíjelo </a:t>
            </a:r>
            <a:r>
              <a:rPr lang="cs-CZ" sz="2000" dirty="0">
                <a:solidFill>
                  <a:srgbClr val="3C3C8C"/>
                </a:solidFill>
              </a:rPr>
              <a:t>použití sítí SDH i pro jiné typy příspěvkových </a:t>
            </a:r>
            <a:r>
              <a:rPr lang="cs-CZ" sz="2000" dirty="0" smtClean="0">
                <a:solidFill>
                  <a:srgbClr val="3C3C8C"/>
                </a:solidFill>
              </a:rPr>
              <a:t>signálů, které mají odlišné přenosové rychlosti od signálů PDH.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Vytvářet pro každý typ příspěvkového signálu vlastní kontejner by způsobilo značnou nepřehlednost již tak dost složitého multiplexního schématu SDH.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Proto bylo přistoupeno k jinému řešení, kterým je postup označovaný jako </a:t>
            </a:r>
            <a:r>
              <a:rPr lang="cs-CZ" sz="2000" dirty="0" smtClean="0">
                <a:solidFill>
                  <a:srgbClr val="C00000"/>
                </a:solidFill>
              </a:rPr>
              <a:t>zřetězení kontejnerů </a:t>
            </a:r>
            <a:r>
              <a:rPr lang="cs-CZ" sz="2000" dirty="0">
                <a:solidFill>
                  <a:srgbClr val="3C3C8C"/>
                </a:solidFill>
              </a:rPr>
              <a:t>(</a:t>
            </a:r>
            <a:r>
              <a:rPr lang="cs-CZ" sz="2000" dirty="0" err="1">
                <a:solidFill>
                  <a:srgbClr val="3C3C8C"/>
                </a:solidFill>
              </a:rPr>
              <a:t>Concatenation</a:t>
            </a:r>
            <a:r>
              <a:rPr lang="cs-CZ" sz="2000" dirty="0">
                <a:solidFill>
                  <a:srgbClr val="3C3C8C"/>
                </a:solidFill>
              </a:rPr>
              <a:t>). </a:t>
            </a: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Zřetězení </a:t>
            </a:r>
            <a:r>
              <a:rPr lang="cs-CZ" sz="2000" dirty="0" smtClean="0">
                <a:solidFill>
                  <a:srgbClr val="3C3C8C"/>
                </a:solidFill>
              </a:rPr>
              <a:t>kontejnerů obecně umožňuje flexibilněji splňovat požadavky na potřebnou přenosovou kapacitu pro různé typy signálů.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Multiplexní schéma hierarchie SDH</a:t>
            </a:r>
          </a:p>
        </p:txBody>
      </p:sp>
    </p:spTree>
    <p:extLst>
      <p:ext uri="{BB962C8B-B14F-4D97-AF65-F5344CB8AC3E}">
        <p14:creationId xmlns:p14="http://schemas.microsoft.com/office/powerpoint/2010/main" val="47244018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90228" y="1351298"/>
            <a:ext cx="9036496" cy="4867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Multiplexní schéma SDH – zřetězení kontejnerů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9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Proces zřetězení v podstatě znamená, že přenášenému signálu není dán k dispozici jediný kontejner C-</a:t>
            </a:r>
            <a:r>
              <a:rPr lang="cs-CZ" sz="2000" i="1" dirty="0">
                <a:solidFill>
                  <a:srgbClr val="3C3C8C"/>
                </a:solidFill>
              </a:rPr>
              <a:t>n</a:t>
            </a:r>
            <a:r>
              <a:rPr lang="cs-CZ" sz="2000" dirty="0">
                <a:solidFill>
                  <a:srgbClr val="3C3C8C"/>
                </a:solidFill>
              </a:rPr>
              <a:t> nebo C-</a:t>
            </a:r>
            <a:r>
              <a:rPr lang="cs-CZ" sz="2000" i="1" dirty="0" err="1">
                <a:solidFill>
                  <a:srgbClr val="3C3C8C"/>
                </a:solidFill>
              </a:rPr>
              <a:t>nk</a:t>
            </a:r>
            <a:r>
              <a:rPr lang="cs-CZ" sz="2000" dirty="0">
                <a:solidFill>
                  <a:srgbClr val="3C3C8C"/>
                </a:solidFill>
              </a:rPr>
              <a:t>, ale že těchto kontejnerů může být více, s následným mapováním do </a:t>
            </a:r>
            <a:r>
              <a:rPr lang="cs-CZ" sz="2000" dirty="0" smtClean="0">
                <a:solidFill>
                  <a:srgbClr val="3C3C8C"/>
                </a:solidFill>
              </a:rPr>
              <a:t>virtuálního kontejneru/kontejnerů </a:t>
            </a:r>
            <a:r>
              <a:rPr lang="cs-CZ" sz="2000" dirty="0">
                <a:solidFill>
                  <a:srgbClr val="3C3C8C"/>
                </a:solidFill>
              </a:rPr>
              <a:t>VC.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Pro ilustraci:</a:t>
            </a:r>
            <a:endParaRPr lang="cs-CZ" sz="800" dirty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>
                <a:solidFill>
                  <a:srgbClr val="3C3C8C"/>
                </a:solidFill>
              </a:rPr>
              <a:t>Signál E1 je mapován vždy do jednoho VC-12, který je dimenzován na poskytnutí přenosové kapacity přes 2 Mbit/s. 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>
                <a:solidFill>
                  <a:srgbClr val="3C3C8C"/>
                </a:solidFill>
              </a:rPr>
              <a:t>Datový tok technologie Ethernet 100Base-T vyžaduje přenosovou kapacitu rovnou 100 Mbit/s. Je zřejmé, že je neefektivní </a:t>
            </a:r>
            <a:r>
              <a:rPr lang="cs-CZ" dirty="0" smtClean="0">
                <a:solidFill>
                  <a:srgbClr val="3C3C8C"/>
                </a:solidFill>
              </a:rPr>
              <a:t>přepravovat takovýto </a:t>
            </a:r>
            <a:r>
              <a:rPr lang="cs-CZ" dirty="0">
                <a:solidFill>
                  <a:srgbClr val="3C3C8C"/>
                </a:solidFill>
              </a:rPr>
              <a:t>datový tok do kontejneru </a:t>
            </a:r>
            <a:r>
              <a:rPr lang="cs-CZ" dirty="0" smtClean="0">
                <a:solidFill>
                  <a:srgbClr val="3C3C8C"/>
                </a:solidFill>
              </a:rPr>
              <a:t>C-4 </a:t>
            </a:r>
            <a:r>
              <a:rPr lang="cs-CZ" dirty="0">
                <a:solidFill>
                  <a:srgbClr val="3C3C8C"/>
                </a:solidFill>
              </a:rPr>
              <a:t>s přenosovou kapacitou </a:t>
            </a:r>
            <a:r>
              <a:rPr lang="cs-CZ" dirty="0" smtClean="0">
                <a:solidFill>
                  <a:srgbClr val="3C3C8C"/>
                </a:solidFill>
              </a:rPr>
              <a:t>149 760 kbit/s</a:t>
            </a:r>
            <a:r>
              <a:rPr lang="cs-CZ" dirty="0">
                <a:solidFill>
                  <a:srgbClr val="3C3C8C"/>
                </a:solidFill>
              </a:rPr>
              <a:t>. Přenosová kapacita kontejneru </a:t>
            </a:r>
            <a:r>
              <a:rPr lang="cs-CZ" dirty="0" smtClean="0">
                <a:solidFill>
                  <a:srgbClr val="3C3C8C"/>
                </a:solidFill>
              </a:rPr>
              <a:t>C-3 </a:t>
            </a:r>
            <a:r>
              <a:rPr lang="cs-CZ" dirty="0">
                <a:solidFill>
                  <a:srgbClr val="3C3C8C"/>
                </a:solidFill>
              </a:rPr>
              <a:t>je ale naproti tomu </a:t>
            </a:r>
            <a:r>
              <a:rPr lang="cs-CZ" dirty="0" smtClean="0">
                <a:solidFill>
                  <a:srgbClr val="3C3C8C"/>
                </a:solidFill>
              </a:rPr>
              <a:t>nedostatečná (48 384 kbit/s).</a:t>
            </a:r>
            <a:endParaRPr lang="cs-CZ" dirty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>
                <a:solidFill>
                  <a:srgbClr val="3C3C8C"/>
                </a:solidFill>
              </a:rPr>
              <a:t>Řešením je poskytnutí přenosové kapacity celkem </a:t>
            </a:r>
            <a:r>
              <a:rPr lang="cs-CZ" dirty="0" smtClean="0">
                <a:solidFill>
                  <a:srgbClr val="3C3C8C"/>
                </a:solidFill>
              </a:rPr>
              <a:t>2 </a:t>
            </a:r>
            <a:r>
              <a:rPr lang="cs-CZ" dirty="0">
                <a:solidFill>
                  <a:srgbClr val="3C3C8C"/>
                </a:solidFill>
              </a:rPr>
              <a:t>kontejnerů C-3, které jsou dohromady schopny nabídnout přenosovou kapacitu </a:t>
            </a:r>
            <a:r>
              <a:rPr lang="cs-CZ" dirty="0" smtClean="0">
                <a:solidFill>
                  <a:srgbClr val="3C3C8C"/>
                </a:solidFill>
              </a:rPr>
              <a:t>skoro 100 </a:t>
            </a:r>
            <a:r>
              <a:rPr lang="cs-CZ" dirty="0">
                <a:solidFill>
                  <a:srgbClr val="3C3C8C"/>
                </a:solidFill>
              </a:rPr>
              <a:t>Mbit/s a následně provést mapování do </a:t>
            </a:r>
            <a:r>
              <a:rPr lang="cs-CZ" dirty="0" smtClean="0">
                <a:solidFill>
                  <a:srgbClr val="3C3C8C"/>
                </a:solidFill>
              </a:rPr>
              <a:t>VC</a:t>
            </a:r>
            <a:r>
              <a:rPr lang="cs-CZ" dirty="0">
                <a:solidFill>
                  <a:srgbClr val="3C3C8C"/>
                </a:solidFill>
              </a:rPr>
              <a:t>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>
                <a:solidFill>
                  <a:srgbClr val="3C3C8C"/>
                </a:solidFill>
              </a:rPr>
              <a:t>V sítí SDH bude tedy datový tok 100Base-T putovat ve </a:t>
            </a:r>
            <a:r>
              <a:rPr lang="cs-CZ" dirty="0" smtClean="0">
                <a:solidFill>
                  <a:srgbClr val="3C3C8C"/>
                </a:solidFill>
              </a:rPr>
              <a:t>dvou </a:t>
            </a:r>
            <a:r>
              <a:rPr lang="cs-CZ" dirty="0">
                <a:solidFill>
                  <a:srgbClr val="3C3C8C"/>
                </a:solidFill>
              </a:rPr>
              <a:t>kontejnerech.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Multiplexní schéma hierarchie SDH</a:t>
            </a:r>
          </a:p>
        </p:txBody>
      </p:sp>
    </p:spTree>
    <p:extLst>
      <p:ext uri="{BB962C8B-B14F-4D97-AF65-F5344CB8AC3E}">
        <p14:creationId xmlns:p14="http://schemas.microsoft.com/office/powerpoint/2010/main" val="427678687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90228" y="1351298"/>
            <a:ext cx="9036496" cy="4267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Multiplexní schéma SDH – zřetězení kontejnerů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9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 </a:t>
            </a:r>
            <a:r>
              <a:rPr lang="cs-CZ" sz="2000" dirty="0" smtClean="0">
                <a:solidFill>
                  <a:srgbClr val="C00000"/>
                </a:solidFill>
              </a:rPr>
              <a:t>využitím zřetězení </a:t>
            </a:r>
            <a:r>
              <a:rPr lang="cs-CZ" sz="2000" dirty="0" smtClean="0">
                <a:solidFill>
                  <a:srgbClr val="3C3C8C"/>
                </a:solidFill>
              </a:rPr>
              <a:t>je síť SDH schopna </a:t>
            </a:r>
            <a:r>
              <a:rPr lang="cs-CZ" sz="2000" dirty="0" smtClean="0">
                <a:solidFill>
                  <a:srgbClr val="C00000"/>
                </a:solidFill>
              </a:rPr>
              <a:t>transportovat i signály rychlejší než je signál 4. řádu PDH</a:t>
            </a:r>
            <a:r>
              <a:rPr lang="cs-CZ" sz="2000" dirty="0" smtClean="0">
                <a:solidFill>
                  <a:srgbClr val="3C3C8C"/>
                </a:solidFill>
              </a:rPr>
              <a:t>. V hierarchii SDH totiž neexistuje kontejner pro rychlejší signály než je 4. řád PDH.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Zřetězení kontejnerů </a:t>
            </a:r>
            <a:r>
              <a:rPr lang="cs-CZ" sz="2000" dirty="0">
                <a:solidFill>
                  <a:srgbClr val="3C3C8C"/>
                </a:solidFill>
              </a:rPr>
              <a:t>se obecně označuje </a:t>
            </a:r>
            <a:r>
              <a:rPr lang="cs-CZ" sz="2000" dirty="0">
                <a:solidFill>
                  <a:srgbClr val="C00000"/>
                </a:solidFill>
              </a:rPr>
              <a:t>VC-</a:t>
            </a:r>
            <a:r>
              <a:rPr lang="cs-CZ" sz="2000" i="1" dirty="0">
                <a:solidFill>
                  <a:srgbClr val="C00000"/>
                </a:solidFill>
              </a:rPr>
              <a:t>n</a:t>
            </a:r>
            <a:r>
              <a:rPr lang="cs-CZ" sz="2000" dirty="0">
                <a:solidFill>
                  <a:srgbClr val="C00000"/>
                </a:solidFill>
              </a:rPr>
              <a:t>-</a:t>
            </a:r>
            <a:r>
              <a:rPr lang="cs-CZ" sz="2000" i="1" dirty="0" err="1">
                <a:solidFill>
                  <a:srgbClr val="C00000"/>
                </a:solidFill>
              </a:rPr>
              <a:t>Xc</a:t>
            </a:r>
            <a:r>
              <a:rPr lang="cs-CZ" sz="2000" dirty="0">
                <a:solidFill>
                  <a:srgbClr val="3C3C8C"/>
                </a:solidFill>
              </a:rPr>
              <a:t>, </a:t>
            </a:r>
            <a:r>
              <a:rPr lang="cs-CZ" sz="2000" dirty="0" smtClean="0">
                <a:solidFill>
                  <a:srgbClr val="3C3C8C"/>
                </a:solidFill>
              </a:rPr>
              <a:t>kde: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i="1" dirty="0" smtClean="0">
                <a:solidFill>
                  <a:srgbClr val="C00000"/>
                </a:solidFill>
              </a:rPr>
              <a:t>n</a:t>
            </a:r>
            <a:r>
              <a:rPr lang="cs-CZ" sz="2000" dirty="0" smtClean="0">
                <a:solidFill>
                  <a:srgbClr val="3C3C8C"/>
                </a:solidFill>
              </a:rPr>
              <a:t> </a:t>
            </a:r>
            <a:r>
              <a:rPr lang="cs-CZ" sz="2000" dirty="0">
                <a:solidFill>
                  <a:srgbClr val="3C3C8C"/>
                </a:solidFill>
              </a:rPr>
              <a:t>je řád kontejneru, </a:t>
            </a:r>
            <a:endParaRPr lang="cs-CZ" sz="2000" dirty="0" smtClean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i="1" dirty="0" smtClean="0">
                <a:solidFill>
                  <a:srgbClr val="C00000"/>
                </a:solidFill>
              </a:rPr>
              <a:t>X</a:t>
            </a:r>
            <a:r>
              <a:rPr lang="cs-CZ" sz="2000" dirty="0" smtClean="0">
                <a:solidFill>
                  <a:srgbClr val="3C3C8C"/>
                </a:solidFill>
              </a:rPr>
              <a:t> </a:t>
            </a:r>
            <a:r>
              <a:rPr lang="cs-CZ" sz="2000" dirty="0">
                <a:solidFill>
                  <a:srgbClr val="3C3C8C"/>
                </a:solidFill>
              </a:rPr>
              <a:t>počet zřetězených kontejnerů </a:t>
            </a:r>
            <a:endParaRPr lang="cs-CZ" sz="2000" dirty="0" smtClean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i="1" dirty="0" smtClean="0">
                <a:solidFill>
                  <a:srgbClr val="C00000"/>
                </a:solidFill>
              </a:rPr>
              <a:t>c</a:t>
            </a:r>
            <a:r>
              <a:rPr lang="cs-CZ" sz="2000" dirty="0" smtClean="0">
                <a:solidFill>
                  <a:srgbClr val="3C3C8C"/>
                </a:solidFill>
              </a:rPr>
              <a:t> </a:t>
            </a:r>
            <a:r>
              <a:rPr lang="cs-CZ" sz="2000" dirty="0">
                <a:solidFill>
                  <a:srgbClr val="3C3C8C"/>
                </a:solidFill>
              </a:rPr>
              <a:t>znamená </a:t>
            </a:r>
            <a:r>
              <a:rPr lang="cs-CZ" sz="2000" dirty="0" err="1">
                <a:solidFill>
                  <a:srgbClr val="3C3C8C"/>
                </a:solidFill>
              </a:rPr>
              <a:t>Contiguous</a:t>
            </a:r>
            <a:r>
              <a:rPr lang="cs-CZ" sz="2000" dirty="0">
                <a:solidFill>
                  <a:srgbClr val="3C3C8C"/>
                </a:solidFill>
              </a:rPr>
              <a:t> – souvislé zřetězení. </a:t>
            </a: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 původní koncepci SDH se počítalo při zřetězování </a:t>
            </a:r>
            <a:r>
              <a:rPr lang="cs-CZ" sz="2000" dirty="0">
                <a:solidFill>
                  <a:srgbClr val="3C3C8C"/>
                </a:solidFill>
              </a:rPr>
              <a:t>opět s </a:t>
            </a:r>
            <a:r>
              <a:rPr lang="cs-CZ" sz="2000" dirty="0" smtClean="0">
                <a:solidFill>
                  <a:srgbClr val="3C3C8C"/>
                </a:solidFill>
              </a:rPr>
              <a:t>násobkem 4x.</a:t>
            </a: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Na následujícím plném multiplexním schématu SDH jsou uvedeny i zřetězené kontejnery C-4-Xc až do řádu STM-256.</a:t>
            </a:r>
            <a:endParaRPr lang="cs-CZ" dirty="0" smtClean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Multiplexní schéma hierarchie SDH</a:t>
            </a:r>
          </a:p>
        </p:txBody>
      </p:sp>
    </p:spTree>
    <p:extLst>
      <p:ext uri="{BB962C8B-B14F-4D97-AF65-F5344CB8AC3E}">
        <p14:creationId xmlns:p14="http://schemas.microsoft.com/office/powerpoint/2010/main" val="262346319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90228" y="1351298"/>
            <a:ext cx="9036496" cy="897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Kompletní multiplexní schéma synchronní digitální hierarchie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9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Obrázek uvádí kompletní multiplexní schéma pro SDH.</a:t>
            </a:r>
            <a:endParaRPr lang="cs-CZ" sz="2000" dirty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Multiplexní schéma hierarchie SDH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358" y="2313507"/>
            <a:ext cx="8386960" cy="3813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67921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4986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Synchronní digitální hierarchie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9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SDH je přenosový systém pro oblast telekomunikací.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První standard technologie byl přijat mezinárodní standardizační organizací ITU-T v 80. letech 20. století.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SDH je chápána jako nástupce starší hierarchie PDH.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Hlavními přínosy nové hierarchie jsou: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řízené sdružování příspěvkových signálů nižších řádů,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řešená synchronizace vnitřních hodin jednotlivých síťových zařízení,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relativně vysoké přenosové rychlosti až do desítek </a:t>
            </a:r>
            <a:r>
              <a:rPr lang="cs-CZ" sz="2000" dirty="0" err="1" smtClean="0"/>
              <a:t>Gbit</a:t>
            </a:r>
            <a:r>
              <a:rPr lang="cs-CZ" sz="2000" dirty="0" smtClean="0"/>
              <a:t>/s,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vytvořený komplexní systém správy a dohledu (síť TMN),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univerzálnost ve smyslu schopnosti přenášet data různých telekomunikačních služeb a komunikačních protokolů.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Multiplexní schéma hierarchie SDH</a:t>
            </a:r>
          </a:p>
        </p:txBody>
      </p:sp>
    </p:spTree>
    <p:extLst>
      <p:ext uri="{BB962C8B-B14F-4D97-AF65-F5344CB8AC3E}">
        <p14:creationId xmlns:p14="http://schemas.microsoft.com/office/powerpoint/2010/main" val="383551105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11900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Transportní kapacita virtuálních kontejnerů</a:t>
            </a: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Tabulka uvádí rozměry a transportní kapacitu základních virtuálních kontejnerů. Transportní kapacita je tedy včetně záhlaví cesty.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Multiplexní schéma hierarchie SDH</a:t>
            </a:r>
          </a:p>
        </p:txBody>
      </p:sp>
      <p:graphicFrame>
        <p:nvGraphicFramePr>
          <p:cNvPr id="7" name="Tabulk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4764044"/>
              </p:ext>
            </p:extLst>
          </p:nvPr>
        </p:nvGraphicFramePr>
        <p:xfrm>
          <a:off x="1214008" y="2718256"/>
          <a:ext cx="6000831" cy="1940597"/>
        </p:xfrm>
        <a:graphic>
          <a:graphicData uri="http://schemas.openxmlformats.org/drawingml/2006/table">
            <a:tbl>
              <a:tblPr firstRow="1" firstCol="1" bandRow="1" bandCol="1">
                <a:tableStyleId>{073A0DAA-6AF3-43AB-8588-CEC1D06C72B9}</a:tableStyleId>
              </a:tblPr>
              <a:tblGrid>
                <a:gridCol w="2118054"/>
                <a:gridCol w="1920162"/>
                <a:gridCol w="1962615"/>
              </a:tblGrid>
              <a:tr h="88903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600" dirty="0" smtClean="0">
                          <a:effectLst/>
                        </a:rPr>
                        <a:t>Virtuální kontejner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600" dirty="0" smtClean="0">
                          <a:effectLst/>
                        </a:rPr>
                        <a:t>Rozměr [B]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600" baseline="0" dirty="0" smtClean="0">
                          <a:effectLst/>
                        </a:rPr>
                        <a:t>Kapacita </a:t>
                      </a:r>
                      <a:r>
                        <a:rPr lang="cs-CZ" sz="1600" dirty="0" smtClean="0">
                          <a:effectLst/>
                        </a:rPr>
                        <a:t>[kbit/s]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</a:tr>
              <a:tr h="2314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600" dirty="0" smtClean="0">
                          <a:effectLst/>
                        </a:rPr>
                        <a:t>VC-12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 </a:t>
                      </a:r>
                      <a:r>
                        <a:rPr lang="cs-CZ" sz="1600" dirty="0" smtClean="0">
                          <a:effectLst/>
                        </a:rPr>
                        <a:t>4 x 35</a:t>
                      </a:r>
                      <a:r>
                        <a:rPr lang="cs-CZ" sz="1600" baseline="0" dirty="0" smtClean="0">
                          <a:effectLst/>
                        </a:rPr>
                        <a:t> za 500</a:t>
                      </a:r>
                      <a:r>
                        <a:rPr lang="cs-CZ" sz="1600" baseline="0" dirty="0" smtClean="0">
                          <a:effectLst/>
                          <a:sym typeface="Symbol" panose="05050102010706020507" pitchFamily="18" charset="2"/>
                        </a:rPr>
                        <a:t>s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8E8E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 </a:t>
                      </a:r>
                      <a:r>
                        <a:rPr lang="cs-CZ" sz="1600" dirty="0" smtClean="0">
                          <a:effectLst/>
                        </a:rPr>
                        <a:t>2240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8E8EE"/>
                    </a:solidFill>
                  </a:tcPr>
                </a:tc>
              </a:tr>
              <a:tr h="2314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600" dirty="0" smtClean="0">
                          <a:effectLst/>
                        </a:rPr>
                        <a:t>VC-2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 </a:t>
                      </a:r>
                      <a:r>
                        <a:rPr lang="cs-CZ" sz="1600" dirty="0" smtClean="0">
                          <a:effectLst/>
                        </a:rPr>
                        <a:t>4</a:t>
                      </a:r>
                      <a:r>
                        <a:rPr lang="cs-CZ" sz="1600" baseline="0" dirty="0" smtClean="0">
                          <a:effectLst/>
                        </a:rPr>
                        <a:t> x 107 za 500</a:t>
                      </a:r>
                      <a:r>
                        <a:rPr lang="cs-CZ" sz="1600" baseline="0" dirty="0" smtClean="0">
                          <a:effectLst/>
                          <a:sym typeface="Symbol" panose="05050102010706020507" pitchFamily="18" charset="2"/>
                        </a:rPr>
                        <a:t>s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 </a:t>
                      </a:r>
                      <a:r>
                        <a:rPr lang="cs-CZ" sz="1600" dirty="0" smtClean="0">
                          <a:effectLst/>
                        </a:rPr>
                        <a:t>6848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</a:tr>
              <a:tr h="2314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600" dirty="0" smtClean="0">
                          <a:effectLst/>
                        </a:rPr>
                        <a:t>VC-3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 </a:t>
                      </a:r>
                      <a:r>
                        <a:rPr lang="cs-CZ" sz="1600" dirty="0" smtClean="0">
                          <a:effectLst/>
                        </a:rPr>
                        <a:t>9 x 85 </a:t>
                      </a:r>
                      <a:r>
                        <a:rPr lang="cs-CZ" sz="1600" baseline="0" dirty="0" smtClean="0">
                          <a:effectLst/>
                        </a:rPr>
                        <a:t>za 125</a:t>
                      </a:r>
                      <a:r>
                        <a:rPr lang="cs-CZ" sz="1600" baseline="0" dirty="0" smtClean="0">
                          <a:effectLst/>
                          <a:sym typeface="Symbol" panose="05050102010706020507" pitchFamily="18" charset="2"/>
                        </a:rPr>
                        <a:t>s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8E8E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 </a:t>
                      </a:r>
                      <a:r>
                        <a:rPr lang="cs-CZ" sz="1600" dirty="0" smtClean="0">
                          <a:effectLst/>
                        </a:rPr>
                        <a:t>48960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8E8EE"/>
                    </a:solidFill>
                  </a:tcPr>
                </a:tc>
              </a:tr>
              <a:tr h="2314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600" dirty="0" smtClean="0">
                          <a:effectLst/>
                        </a:rPr>
                        <a:t>VC-4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 </a:t>
                      </a:r>
                      <a:r>
                        <a:rPr lang="cs-CZ" sz="1600" dirty="0" smtClean="0">
                          <a:effectLst/>
                        </a:rPr>
                        <a:t>9 x 261</a:t>
                      </a:r>
                      <a:r>
                        <a:rPr lang="cs-CZ" sz="1600" baseline="0" dirty="0" smtClean="0">
                          <a:effectLst/>
                        </a:rPr>
                        <a:t> za 125</a:t>
                      </a:r>
                      <a:r>
                        <a:rPr lang="cs-CZ" sz="1600" baseline="0" dirty="0" smtClean="0">
                          <a:effectLst/>
                          <a:sym typeface="Symbol" panose="05050102010706020507" pitchFamily="18" charset="2"/>
                        </a:rPr>
                        <a:t>s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 </a:t>
                      </a:r>
                      <a:r>
                        <a:rPr lang="cs-CZ" sz="1600" dirty="0" smtClean="0">
                          <a:effectLst/>
                        </a:rPr>
                        <a:t>150336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367977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5950" y="1600200"/>
            <a:ext cx="8140700" cy="28971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cs-CZ" sz="2800" b="1" dirty="0" smtClean="0">
              <a:solidFill>
                <a:schemeClr val="bg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cs-CZ" sz="2800" b="1" dirty="0" smtClean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927225" y="5591175"/>
            <a:ext cx="56134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dirty="0" smtClean="0">
                <a:solidFill>
                  <a:schemeClr val="bg1"/>
                </a:solidFill>
              </a:rPr>
              <a:t>Střední průmyslová škola na Proseku, 2013</a:t>
            </a:r>
            <a:endParaRPr lang="cs-CZ" sz="1400" dirty="0">
              <a:solidFill>
                <a:schemeClr val="bg1"/>
              </a:solidFill>
            </a:endParaRPr>
          </a:p>
        </p:txBody>
      </p:sp>
      <p:pic>
        <p:nvPicPr>
          <p:cNvPr id="4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7" y="262352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 pole 2"/>
          <p:cNvSpPr txBox="1">
            <a:spLocks noChangeArrowheads="1"/>
          </p:cNvSpPr>
          <p:nvPr/>
        </p:nvSpPr>
        <p:spPr bwMode="auto">
          <a:xfrm>
            <a:off x="4516768" y="284577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build="p" autoUpdateAnimBg="0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Synchronní digitální hierarchie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5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Hierarchie SDH je, stejně jako PDH, koncipována především pro přenos digitalizovaných hovorových signálů (tedy 8 bitových kanálových intervalů), i když ve vlastním návrhu SDH je počítáno s určitou univerzálností v poskytování přenosové kapacity pro transport datových signálů různých služeb – především dat pro svět počítačů.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5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Datové jednotky (datové rámce) přenášené v síti SDH, tedy mezi jednotlivými síťovými prvky SDH, mají doporučením organizace ITU-T přesně specifikovaný formát (skladbu).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5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 ohledem na „univerzálnost“ SDH je zřejmé, že datové toky od koncových účastníků nemusí splňovat parametry, které jsou nutné pro přenos v síti SDH. Mohou se lišit rychlostí, mohou mít odlišný formát datového rámce.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5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 tohoto důvodu vzniklo tzv. </a:t>
            </a:r>
            <a:r>
              <a:rPr lang="cs-CZ" sz="2000" dirty="0" smtClean="0">
                <a:solidFill>
                  <a:srgbClr val="C00000"/>
                </a:solidFill>
              </a:rPr>
              <a:t>multiplexní schéma hierarchie SDH</a:t>
            </a:r>
            <a:r>
              <a:rPr lang="cs-CZ" sz="2000" dirty="0" smtClean="0"/>
              <a:t>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Multiplexní schéma hierarchie SDH</a:t>
            </a:r>
          </a:p>
        </p:txBody>
      </p:sp>
    </p:spTree>
    <p:extLst>
      <p:ext uri="{BB962C8B-B14F-4D97-AF65-F5344CB8AC3E}">
        <p14:creationId xmlns:p14="http://schemas.microsoft.com/office/powerpoint/2010/main" val="421530698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037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Multiplexní schéma synchronní digitální hierarchie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5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Multiplexní schéma SDH popisuje postup: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C00000"/>
                </a:solidFill>
              </a:rPr>
              <a:t>přizpůsobení</a:t>
            </a:r>
            <a:r>
              <a:rPr lang="cs-CZ" dirty="0" smtClean="0"/>
              <a:t> </a:t>
            </a:r>
            <a:r>
              <a:rPr lang="cs-CZ" dirty="0" smtClean="0">
                <a:solidFill>
                  <a:srgbClr val="C00000"/>
                </a:solidFill>
              </a:rPr>
              <a:t>různých typů signálů </a:t>
            </a:r>
            <a:r>
              <a:rPr lang="cs-CZ" dirty="0" smtClean="0"/>
              <a:t>(</a:t>
            </a:r>
            <a:r>
              <a:rPr lang="cs-CZ" dirty="0"/>
              <a:t>úpravu</a:t>
            </a:r>
            <a:r>
              <a:rPr lang="cs-CZ" dirty="0" smtClean="0"/>
              <a:t>), které vstupují do sítě SDH a mají být sítí dále přenášeny,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C00000"/>
                </a:solidFill>
              </a:rPr>
              <a:t>následného zpracování již přizpůsobených signálů</a:t>
            </a:r>
            <a:r>
              <a:rPr lang="cs-CZ" dirty="0" smtClean="0"/>
              <a:t> do jediného vysokorychlostního signálu určitého řádu hierarchie SDH.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Vzhledem k tomu, že SDH je koncipováno především pro přenos digitalizovaných hovorových signálů a je také chápáno jako náhrada PDH, zaměřuje se multiplexní schéma především na tento typ signálů.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5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 dále uváděném zjednodušeném multiplexním schématu SDH se navíc respektují pouze signály evropské PDH.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5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Signály, které mají být přeneseny sítí SDH jsou v multiplexním schématu zobrazeny vpravo (tj. signály PDH). Výsledný signál schopný přenosu v síti SDH je ve schématu úplně vlevo (tzv. signály STM).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Multiplexní schéma hierarchie SDH</a:t>
            </a:r>
          </a:p>
        </p:txBody>
      </p:sp>
    </p:spTree>
    <p:extLst>
      <p:ext uri="{BB962C8B-B14F-4D97-AF65-F5344CB8AC3E}">
        <p14:creationId xmlns:p14="http://schemas.microsoft.com/office/powerpoint/2010/main" val="420735193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38955" y="6120138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90228" y="1351298"/>
            <a:ext cx="9036496" cy="564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Zjednodušené multiplexní schéma synchronní digitální hierarchie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900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Multiplexní schéma hierarchie SDH</a:t>
            </a:r>
          </a:p>
        </p:txBody>
      </p:sp>
      <p:sp>
        <p:nvSpPr>
          <p:cNvPr id="2" name="Zaoblený obdélník 1"/>
          <p:cNvSpPr/>
          <p:nvPr/>
        </p:nvSpPr>
        <p:spPr>
          <a:xfrm>
            <a:off x="2091065" y="5111349"/>
            <a:ext cx="1831979" cy="36576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cs-CZ" sz="1200" b="1" dirty="0" smtClean="0">
                <a:solidFill>
                  <a:srgbClr val="000000"/>
                </a:solidFill>
              </a:rPr>
              <a:t>Operace:</a:t>
            </a:r>
          </a:p>
          <a:p>
            <a:endParaRPr lang="cs-CZ" sz="1200" dirty="0">
              <a:solidFill>
                <a:srgbClr val="000000"/>
              </a:solidFill>
            </a:endParaRPr>
          </a:p>
          <a:p>
            <a:r>
              <a:rPr lang="cs-CZ" sz="1200" dirty="0" smtClean="0">
                <a:solidFill>
                  <a:srgbClr val="000000"/>
                </a:solidFill>
              </a:rPr>
              <a:t>mapování</a:t>
            </a:r>
          </a:p>
          <a:p>
            <a:r>
              <a:rPr lang="cs-CZ" sz="1200" dirty="0" smtClean="0">
                <a:solidFill>
                  <a:srgbClr val="000000"/>
                </a:solidFill>
              </a:rPr>
              <a:t>zařazování</a:t>
            </a:r>
          </a:p>
          <a:p>
            <a:r>
              <a:rPr lang="cs-CZ" sz="1200" dirty="0" smtClean="0">
                <a:solidFill>
                  <a:srgbClr val="000000"/>
                </a:solidFill>
              </a:rPr>
              <a:t>sdružování (multiplexace)</a:t>
            </a:r>
            <a:endParaRPr lang="cs-CZ" sz="1200" dirty="0">
              <a:solidFill>
                <a:srgbClr val="000000"/>
              </a:solidFill>
            </a:endParaRPr>
          </a:p>
        </p:txBody>
      </p:sp>
      <p:sp>
        <p:nvSpPr>
          <p:cNvPr id="9" name="Zaoblený obdélník 8"/>
          <p:cNvSpPr/>
          <p:nvPr/>
        </p:nvSpPr>
        <p:spPr>
          <a:xfrm>
            <a:off x="8064137" y="3859750"/>
            <a:ext cx="914400" cy="36576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E3 </a:t>
            </a:r>
          </a:p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34 Mbit/s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10" name="Zaoblený obdélník 9"/>
          <p:cNvSpPr/>
          <p:nvPr/>
        </p:nvSpPr>
        <p:spPr>
          <a:xfrm>
            <a:off x="8064136" y="2657805"/>
            <a:ext cx="992777" cy="36576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E4 </a:t>
            </a:r>
          </a:p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140 Mbit/s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11" name="Zaoblený obdélník 10"/>
          <p:cNvSpPr/>
          <p:nvPr/>
        </p:nvSpPr>
        <p:spPr>
          <a:xfrm>
            <a:off x="7940040" y="2093919"/>
            <a:ext cx="1038496" cy="36576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signály PDH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7" name="Zaoblený obdélník 6"/>
          <p:cNvSpPr/>
          <p:nvPr/>
        </p:nvSpPr>
        <p:spPr>
          <a:xfrm>
            <a:off x="7195148" y="5213984"/>
            <a:ext cx="580247" cy="462991"/>
          </a:xfrm>
          <a:prstGeom prst="roundRe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C-12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14" name="Zaoblený obdélník 13"/>
          <p:cNvSpPr/>
          <p:nvPr/>
        </p:nvSpPr>
        <p:spPr>
          <a:xfrm>
            <a:off x="7158444" y="4508499"/>
            <a:ext cx="600895" cy="462991"/>
          </a:xfrm>
          <a:prstGeom prst="roundRe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C-2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7158444" y="3851449"/>
            <a:ext cx="600896" cy="462991"/>
          </a:xfrm>
          <a:prstGeom prst="roundRe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C-3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16" name="Zaoblený obdélník 15"/>
          <p:cNvSpPr/>
          <p:nvPr/>
        </p:nvSpPr>
        <p:spPr>
          <a:xfrm>
            <a:off x="7136276" y="2657804"/>
            <a:ext cx="623064" cy="462991"/>
          </a:xfrm>
          <a:prstGeom prst="roundRe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C-4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20" name="Zaoblený obdélník 19"/>
          <p:cNvSpPr/>
          <p:nvPr/>
        </p:nvSpPr>
        <p:spPr>
          <a:xfrm>
            <a:off x="6164792" y="5213984"/>
            <a:ext cx="715485" cy="462991"/>
          </a:xfrm>
          <a:prstGeom prst="roundRe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  VC-12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23" name="Zaoblený obdélník 22"/>
          <p:cNvSpPr/>
          <p:nvPr/>
        </p:nvSpPr>
        <p:spPr>
          <a:xfrm>
            <a:off x="3538281" y="2674314"/>
            <a:ext cx="617819" cy="462991"/>
          </a:xfrm>
          <a:prstGeom prst="roundRe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  VC-4</a:t>
            </a:r>
            <a:endParaRPr lang="cs-CZ" sz="1200" b="1" dirty="0">
              <a:solidFill>
                <a:srgbClr val="000000"/>
              </a:solidFill>
            </a:endParaRPr>
          </a:p>
        </p:txBody>
      </p:sp>
      <p:cxnSp>
        <p:nvCxnSpPr>
          <p:cNvPr id="24" name="Přímá spojnice se šipkou 23"/>
          <p:cNvCxnSpPr>
            <a:stCxn id="16" idx="1"/>
            <a:endCxn id="23" idx="3"/>
          </p:cNvCxnSpPr>
          <p:nvPr/>
        </p:nvCxnSpPr>
        <p:spPr>
          <a:xfrm flipH="1">
            <a:off x="4156100" y="2889300"/>
            <a:ext cx="2980176" cy="16510"/>
          </a:xfrm>
          <a:prstGeom prst="straightConnector1">
            <a:avLst/>
          </a:prstGeom>
          <a:ln w="31750">
            <a:solidFill>
              <a:srgbClr val="00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Přímá spojnice se šipkou 24"/>
          <p:cNvCxnSpPr>
            <a:stCxn id="15" idx="1"/>
            <a:endCxn id="144" idx="3"/>
          </p:cNvCxnSpPr>
          <p:nvPr/>
        </p:nvCxnSpPr>
        <p:spPr>
          <a:xfrm flipH="1" flipV="1">
            <a:off x="6880277" y="4082128"/>
            <a:ext cx="278167" cy="817"/>
          </a:xfrm>
          <a:prstGeom prst="straightConnector1">
            <a:avLst/>
          </a:prstGeom>
          <a:ln w="31750">
            <a:solidFill>
              <a:srgbClr val="00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Přímá spojnice se šipkou 25"/>
          <p:cNvCxnSpPr>
            <a:stCxn id="7" idx="1"/>
            <a:endCxn id="20" idx="3"/>
          </p:cNvCxnSpPr>
          <p:nvPr/>
        </p:nvCxnSpPr>
        <p:spPr>
          <a:xfrm flipH="1">
            <a:off x="6880277" y="5445480"/>
            <a:ext cx="314871" cy="0"/>
          </a:xfrm>
          <a:prstGeom prst="straightConnector1">
            <a:avLst/>
          </a:prstGeom>
          <a:ln w="31750">
            <a:solidFill>
              <a:srgbClr val="00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Přímá spojnice se šipkou 30"/>
          <p:cNvCxnSpPr>
            <a:stCxn id="144" idx="1"/>
            <a:endCxn id="46" idx="3"/>
          </p:cNvCxnSpPr>
          <p:nvPr/>
        </p:nvCxnSpPr>
        <p:spPr>
          <a:xfrm flipH="1" flipV="1">
            <a:off x="5860255" y="3775947"/>
            <a:ext cx="289621" cy="306181"/>
          </a:xfrm>
          <a:prstGeom prst="straightConnector1">
            <a:avLst/>
          </a:prstGeom>
          <a:ln w="31750">
            <a:solidFill>
              <a:srgbClr val="00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Přímá spojnice se šipkou 31"/>
          <p:cNvCxnSpPr>
            <a:stCxn id="40" idx="1"/>
            <a:endCxn id="85" idx="3"/>
          </p:cNvCxnSpPr>
          <p:nvPr/>
        </p:nvCxnSpPr>
        <p:spPr>
          <a:xfrm flipH="1" flipV="1">
            <a:off x="5860255" y="5444696"/>
            <a:ext cx="304538" cy="1469"/>
          </a:xfrm>
          <a:prstGeom prst="straightConnector1">
            <a:avLst/>
          </a:prstGeom>
          <a:ln w="31750">
            <a:solidFill>
              <a:srgbClr val="00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Přímá spojnice se šipkou 32"/>
          <p:cNvCxnSpPr>
            <a:stCxn id="143" idx="1"/>
            <a:endCxn id="82" idx="3"/>
          </p:cNvCxnSpPr>
          <p:nvPr/>
        </p:nvCxnSpPr>
        <p:spPr>
          <a:xfrm flipH="1">
            <a:off x="5860255" y="4742292"/>
            <a:ext cx="279773" cy="646"/>
          </a:xfrm>
          <a:prstGeom prst="straightConnector1">
            <a:avLst/>
          </a:prstGeom>
          <a:ln w="31750">
            <a:solidFill>
              <a:srgbClr val="00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Zaoblený obdélník 39"/>
          <p:cNvSpPr/>
          <p:nvPr/>
        </p:nvSpPr>
        <p:spPr>
          <a:xfrm>
            <a:off x="6164793" y="5215851"/>
            <a:ext cx="126672" cy="46062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800" b="1" dirty="0" smtClean="0">
                <a:solidFill>
                  <a:srgbClr val="000000"/>
                </a:solidFill>
              </a:rPr>
              <a:t>POH</a:t>
            </a:r>
            <a:endParaRPr lang="cs-CZ" sz="800" b="1" dirty="0">
              <a:solidFill>
                <a:srgbClr val="000000"/>
              </a:solidFill>
            </a:endParaRPr>
          </a:p>
        </p:txBody>
      </p:sp>
      <p:sp>
        <p:nvSpPr>
          <p:cNvPr id="42" name="Zaoblený obdélník 41"/>
          <p:cNvSpPr/>
          <p:nvPr/>
        </p:nvSpPr>
        <p:spPr>
          <a:xfrm>
            <a:off x="3534999" y="2673611"/>
            <a:ext cx="124982" cy="46554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800" b="1" dirty="0" smtClean="0">
                <a:solidFill>
                  <a:srgbClr val="000000"/>
                </a:solidFill>
              </a:rPr>
              <a:t>POH</a:t>
            </a:r>
            <a:endParaRPr lang="cs-CZ" sz="800" b="1" dirty="0">
              <a:solidFill>
                <a:srgbClr val="000000"/>
              </a:solidFill>
            </a:endParaRPr>
          </a:p>
        </p:txBody>
      </p:sp>
      <p:cxnSp>
        <p:nvCxnSpPr>
          <p:cNvPr id="50" name="Přímá spojnice se šipkou 49"/>
          <p:cNvCxnSpPr>
            <a:stCxn id="86" idx="1"/>
            <a:endCxn id="102" idx="2"/>
          </p:cNvCxnSpPr>
          <p:nvPr/>
        </p:nvCxnSpPr>
        <p:spPr>
          <a:xfrm flipH="1" flipV="1">
            <a:off x="4419738" y="4863917"/>
            <a:ext cx="769326" cy="580778"/>
          </a:xfrm>
          <a:prstGeom prst="straightConnector1">
            <a:avLst/>
          </a:prstGeom>
          <a:ln w="31750" cmpd="dbl">
            <a:solidFill>
              <a:srgbClr val="00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Přímá spojnice se šipkou 50"/>
          <p:cNvCxnSpPr>
            <a:stCxn id="83" idx="1"/>
            <a:endCxn id="102" idx="3"/>
          </p:cNvCxnSpPr>
          <p:nvPr/>
        </p:nvCxnSpPr>
        <p:spPr>
          <a:xfrm flipH="1" flipV="1">
            <a:off x="4737375" y="4632422"/>
            <a:ext cx="426925" cy="110027"/>
          </a:xfrm>
          <a:prstGeom prst="straightConnector1">
            <a:avLst/>
          </a:prstGeom>
          <a:ln w="31750" cmpd="dbl">
            <a:solidFill>
              <a:srgbClr val="00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8" name="Skupina 57"/>
          <p:cNvGrpSpPr/>
          <p:nvPr/>
        </p:nvGrpSpPr>
        <p:grpSpPr>
          <a:xfrm>
            <a:off x="5164300" y="3543473"/>
            <a:ext cx="695955" cy="463969"/>
            <a:chOff x="4126617" y="3845914"/>
            <a:chExt cx="854674" cy="366533"/>
          </a:xfrm>
        </p:grpSpPr>
        <p:sp>
          <p:nvSpPr>
            <p:cNvPr id="46" name="Zaoblený obdélník 45"/>
            <p:cNvSpPr/>
            <p:nvPr/>
          </p:nvSpPr>
          <p:spPr>
            <a:xfrm>
              <a:off x="4127851" y="3846687"/>
              <a:ext cx="853440" cy="365760"/>
            </a:xfrm>
            <a:prstGeom prst="round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cs-CZ" sz="1200" b="1" dirty="0" smtClean="0">
                  <a:solidFill>
                    <a:srgbClr val="000000"/>
                  </a:solidFill>
                </a:rPr>
                <a:t>  TU-3</a:t>
              </a:r>
              <a:endParaRPr lang="cs-CZ" sz="1200" b="1" dirty="0">
                <a:solidFill>
                  <a:srgbClr val="000000"/>
                </a:solidFill>
              </a:endParaRPr>
            </a:p>
          </p:txBody>
        </p:sp>
        <p:sp>
          <p:nvSpPr>
            <p:cNvPr id="55" name="Zaoblený obdélník 54"/>
            <p:cNvSpPr/>
            <p:nvPr/>
          </p:nvSpPr>
          <p:spPr>
            <a:xfrm>
              <a:off x="4126617" y="3845914"/>
              <a:ext cx="169664" cy="365761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cs-CZ" sz="800" b="1" dirty="0" smtClean="0">
                  <a:solidFill>
                    <a:srgbClr val="000000"/>
                  </a:solidFill>
                </a:rPr>
                <a:t>P</a:t>
              </a:r>
            </a:p>
            <a:p>
              <a:pPr algn="ctr"/>
              <a:r>
                <a:rPr lang="cs-CZ" sz="800" b="1" dirty="0" smtClean="0">
                  <a:solidFill>
                    <a:srgbClr val="000000"/>
                  </a:solidFill>
                </a:rPr>
                <a:t>T</a:t>
              </a:r>
            </a:p>
            <a:p>
              <a:pPr algn="ctr"/>
              <a:r>
                <a:rPr lang="cs-CZ" sz="800" b="1" dirty="0" smtClean="0">
                  <a:solidFill>
                    <a:srgbClr val="000000"/>
                  </a:solidFill>
                </a:rPr>
                <a:t>R</a:t>
              </a:r>
              <a:endParaRPr lang="cs-CZ" sz="8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81" name="Skupina 80"/>
          <p:cNvGrpSpPr/>
          <p:nvPr/>
        </p:nvGrpSpPr>
        <p:grpSpPr>
          <a:xfrm>
            <a:off x="5164300" y="4511448"/>
            <a:ext cx="695955" cy="462991"/>
            <a:chOff x="4126617" y="3846687"/>
            <a:chExt cx="854674" cy="365760"/>
          </a:xfrm>
        </p:grpSpPr>
        <p:sp>
          <p:nvSpPr>
            <p:cNvPr id="82" name="Zaoblený obdélník 81"/>
            <p:cNvSpPr/>
            <p:nvPr/>
          </p:nvSpPr>
          <p:spPr>
            <a:xfrm>
              <a:off x="4127851" y="3846687"/>
              <a:ext cx="853440" cy="365760"/>
            </a:xfrm>
            <a:prstGeom prst="round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cs-CZ" sz="1200" b="1" dirty="0" smtClean="0">
                  <a:solidFill>
                    <a:srgbClr val="000000"/>
                  </a:solidFill>
                </a:rPr>
                <a:t>  TU-2</a:t>
              </a:r>
              <a:endParaRPr lang="cs-CZ" sz="1200" b="1" dirty="0">
                <a:solidFill>
                  <a:srgbClr val="000000"/>
                </a:solidFill>
              </a:endParaRPr>
            </a:p>
          </p:txBody>
        </p:sp>
        <p:sp>
          <p:nvSpPr>
            <p:cNvPr id="83" name="Zaoblený obdélník 82"/>
            <p:cNvSpPr/>
            <p:nvPr/>
          </p:nvSpPr>
          <p:spPr>
            <a:xfrm>
              <a:off x="4126617" y="3846687"/>
              <a:ext cx="169664" cy="364989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cs-CZ" sz="800" b="1" dirty="0" smtClean="0">
                  <a:solidFill>
                    <a:srgbClr val="000000"/>
                  </a:solidFill>
                </a:rPr>
                <a:t>P</a:t>
              </a:r>
            </a:p>
            <a:p>
              <a:pPr algn="ctr"/>
              <a:r>
                <a:rPr lang="cs-CZ" sz="800" b="1" dirty="0" smtClean="0">
                  <a:solidFill>
                    <a:srgbClr val="000000"/>
                  </a:solidFill>
                </a:rPr>
                <a:t>T</a:t>
              </a:r>
            </a:p>
            <a:p>
              <a:pPr algn="ctr"/>
              <a:r>
                <a:rPr lang="cs-CZ" sz="800" b="1" dirty="0" smtClean="0">
                  <a:solidFill>
                    <a:srgbClr val="000000"/>
                  </a:solidFill>
                </a:rPr>
                <a:t>R</a:t>
              </a:r>
              <a:endParaRPr lang="cs-CZ" sz="8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84" name="Skupina 83"/>
          <p:cNvGrpSpPr/>
          <p:nvPr/>
        </p:nvGrpSpPr>
        <p:grpSpPr>
          <a:xfrm>
            <a:off x="5189064" y="5214512"/>
            <a:ext cx="671191" cy="460367"/>
            <a:chOff x="4086893" y="3848748"/>
            <a:chExt cx="894398" cy="362928"/>
          </a:xfrm>
        </p:grpSpPr>
        <p:sp>
          <p:nvSpPr>
            <p:cNvPr id="85" name="Zaoblený obdélník 84"/>
            <p:cNvSpPr/>
            <p:nvPr/>
          </p:nvSpPr>
          <p:spPr>
            <a:xfrm>
              <a:off x="4089597" y="3848748"/>
              <a:ext cx="891694" cy="362928"/>
            </a:xfrm>
            <a:prstGeom prst="round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cs-CZ" sz="1200" b="1" dirty="0" smtClean="0">
                  <a:solidFill>
                    <a:srgbClr val="000000"/>
                  </a:solidFill>
                </a:rPr>
                <a:t>   TU-12</a:t>
              </a:r>
              <a:endParaRPr lang="cs-CZ" sz="1200" b="1" dirty="0">
                <a:solidFill>
                  <a:srgbClr val="000000"/>
                </a:solidFill>
              </a:endParaRPr>
            </a:p>
          </p:txBody>
        </p:sp>
        <p:sp>
          <p:nvSpPr>
            <p:cNvPr id="86" name="Zaoblený obdélník 85"/>
            <p:cNvSpPr/>
            <p:nvPr/>
          </p:nvSpPr>
          <p:spPr>
            <a:xfrm>
              <a:off x="4086893" y="3848748"/>
              <a:ext cx="205378" cy="362927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cs-CZ" sz="800" b="1" dirty="0" smtClean="0">
                  <a:solidFill>
                    <a:srgbClr val="000000"/>
                  </a:solidFill>
                </a:rPr>
                <a:t>P</a:t>
              </a:r>
            </a:p>
            <a:p>
              <a:pPr algn="ctr"/>
              <a:r>
                <a:rPr lang="cs-CZ" sz="800" b="1" dirty="0" smtClean="0">
                  <a:solidFill>
                    <a:srgbClr val="000000"/>
                  </a:solidFill>
                </a:rPr>
                <a:t>T</a:t>
              </a:r>
            </a:p>
            <a:p>
              <a:pPr algn="ctr"/>
              <a:r>
                <a:rPr lang="cs-CZ" sz="800" b="1" dirty="0" smtClean="0">
                  <a:solidFill>
                    <a:srgbClr val="000000"/>
                  </a:solidFill>
                </a:rPr>
                <a:t>R</a:t>
              </a:r>
              <a:endParaRPr lang="cs-CZ" sz="800" b="1" dirty="0">
                <a:solidFill>
                  <a:srgbClr val="000000"/>
                </a:solidFill>
              </a:endParaRPr>
            </a:p>
          </p:txBody>
        </p:sp>
      </p:grpSp>
      <p:cxnSp>
        <p:nvCxnSpPr>
          <p:cNvPr id="97" name="Přímá spojnice se šipkou 96"/>
          <p:cNvCxnSpPr>
            <a:stCxn id="102" idx="0"/>
            <a:endCxn id="99" idx="2"/>
          </p:cNvCxnSpPr>
          <p:nvPr/>
        </p:nvCxnSpPr>
        <p:spPr>
          <a:xfrm flipH="1" flipV="1">
            <a:off x="3981508" y="3798365"/>
            <a:ext cx="438230" cy="602561"/>
          </a:xfrm>
          <a:prstGeom prst="straightConnector1">
            <a:avLst/>
          </a:prstGeom>
          <a:ln w="31750" cmpd="dbl">
            <a:solidFill>
              <a:srgbClr val="00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Zaoblený obdélník 98"/>
          <p:cNvSpPr/>
          <p:nvPr/>
        </p:nvSpPr>
        <p:spPr>
          <a:xfrm>
            <a:off x="3659981" y="3335374"/>
            <a:ext cx="643053" cy="462991"/>
          </a:xfrm>
          <a:prstGeom prst="roundRe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 TUG-3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102" name="Zaoblený obdélník 101"/>
          <p:cNvSpPr/>
          <p:nvPr/>
        </p:nvSpPr>
        <p:spPr>
          <a:xfrm>
            <a:off x="4102101" y="4400926"/>
            <a:ext cx="635274" cy="462991"/>
          </a:xfrm>
          <a:prstGeom prst="roundRe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 TUG-2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110" name="Zaoblený obdélník 109"/>
          <p:cNvSpPr/>
          <p:nvPr/>
        </p:nvSpPr>
        <p:spPr>
          <a:xfrm>
            <a:off x="4745659" y="4249874"/>
            <a:ext cx="196344" cy="46299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1x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111" name="Zaoblený obdélník 110"/>
          <p:cNvSpPr/>
          <p:nvPr/>
        </p:nvSpPr>
        <p:spPr>
          <a:xfrm>
            <a:off x="4246624" y="4739994"/>
            <a:ext cx="196344" cy="46299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3x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118" name="Zaoblený obdélník 117"/>
          <p:cNvSpPr/>
          <p:nvPr/>
        </p:nvSpPr>
        <p:spPr>
          <a:xfrm>
            <a:off x="2674274" y="2675630"/>
            <a:ext cx="602076" cy="466005"/>
          </a:xfrm>
          <a:prstGeom prst="roundRe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    AU-4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119" name="Zaoblený obdélník 118"/>
          <p:cNvSpPr/>
          <p:nvPr/>
        </p:nvSpPr>
        <p:spPr>
          <a:xfrm>
            <a:off x="1699163" y="2676499"/>
            <a:ext cx="615953" cy="462991"/>
          </a:xfrm>
          <a:prstGeom prst="roundRe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 AUG-1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122" name="Zaoblený obdélník 121"/>
          <p:cNvSpPr/>
          <p:nvPr/>
        </p:nvSpPr>
        <p:spPr>
          <a:xfrm>
            <a:off x="3767823" y="3676867"/>
            <a:ext cx="196344" cy="46299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7x</a:t>
            </a:r>
            <a:endParaRPr lang="cs-CZ" sz="1200" b="1" dirty="0">
              <a:solidFill>
                <a:srgbClr val="000000"/>
              </a:solidFill>
            </a:endParaRPr>
          </a:p>
        </p:txBody>
      </p:sp>
      <p:cxnSp>
        <p:nvCxnSpPr>
          <p:cNvPr id="124" name="Přímá spojnice se šipkou 123"/>
          <p:cNvCxnSpPr>
            <a:stCxn id="99" idx="0"/>
            <a:endCxn id="23" idx="2"/>
          </p:cNvCxnSpPr>
          <p:nvPr/>
        </p:nvCxnSpPr>
        <p:spPr>
          <a:xfrm flipH="1" flipV="1">
            <a:off x="3847191" y="3137305"/>
            <a:ext cx="134317" cy="198069"/>
          </a:xfrm>
          <a:prstGeom prst="straightConnector1">
            <a:avLst/>
          </a:prstGeom>
          <a:ln w="31750" cmpd="dbl">
            <a:solidFill>
              <a:srgbClr val="00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Zaoblený obdélník 126"/>
          <p:cNvSpPr/>
          <p:nvPr/>
        </p:nvSpPr>
        <p:spPr>
          <a:xfrm>
            <a:off x="3624695" y="2993414"/>
            <a:ext cx="196344" cy="46299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3x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128" name="Zaoblený obdélník 127"/>
          <p:cNvSpPr/>
          <p:nvPr/>
        </p:nvSpPr>
        <p:spPr>
          <a:xfrm>
            <a:off x="601028" y="2676499"/>
            <a:ext cx="710405" cy="465136"/>
          </a:xfrm>
          <a:prstGeom prst="roundRe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r"/>
            <a:r>
              <a:rPr lang="cs-CZ" sz="1200" b="1" dirty="0" smtClean="0">
                <a:solidFill>
                  <a:srgbClr val="000000"/>
                </a:solidFill>
              </a:rPr>
              <a:t> STM-1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142" name="Zaoblený obdélník 141"/>
          <p:cNvSpPr/>
          <p:nvPr/>
        </p:nvSpPr>
        <p:spPr>
          <a:xfrm>
            <a:off x="6140027" y="4511044"/>
            <a:ext cx="740250" cy="462991"/>
          </a:xfrm>
          <a:prstGeom prst="roundRe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  VC-2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143" name="Zaoblený obdélník 142"/>
          <p:cNvSpPr/>
          <p:nvPr/>
        </p:nvSpPr>
        <p:spPr>
          <a:xfrm>
            <a:off x="6140028" y="4511045"/>
            <a:ext cx="126672" cy="46249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800" b="1" dirty="0" smtClean="0">
                <a:solidFill>
                  <a:srgbClr val="000000"/>
                </a:solidFill>
              </a:rPr>
              <a:t>POH</a:t>
            </a:r>
            <a:endParaRPr lang="cs-CZ" sz="800" b="1" dirty="0">
              <a:solidFill>
                <a:srgbClr val="000000"/>
              </a:solidFill>
            </a:endParaRPr>
          </a:p>
        </p:txBody>
      </p:sp>
      <p:sp>
        <p:nvSpPr>
          <p:cNvPr id="144" name="Zaoblený obdélník 143"/>
          <p:cNvSpPr/>
          <p:nvPr/>
        </p:nvSpPr>
        <p:spPr>
          <a:xfrm>
            <a:off x="6149876" y="3850632"/>
            <a:ext cx="730401" cy="462991"/>
          </a:xfrm>
          <a:prstGeom prst="roundRe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  VC-3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145" name="Zaoblený obdélník 144"/>
          <p:cNvSpPr/>
          <p:nvPr/>
        </p:nvSpPr>
        <p:spPr>
          <a:xfrm>
            <a:off x="6149877" y="3852499"/>
            <a:ext cx="126672" cy="46062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800" b="1" dirty="0" smtClean="0">
                <a:solidFill>
                  <a:srgbClr val="000000"/>
                </a:solidFill>
              </a:rPr>
              <a:t>POH</a:t>
            </a:r>
            <a:endParaRPr lang="cs-CZ" sz="800" b="1" dirty="0">
              <a:solidFill>
                <a:srgbClr val="000000"/>
              </a:solidFill>
            </a:endParaRPr>
          </a:p>
        </p:txBody>
      </p:sp>
      <p:cxnSp>
        <p:nvCxnSpPr>
          <p:cNvPr id="147" name="Přímá spojnice se šipkou 146"/>
          <p:cNvCxnSpPr>
            <a:stCxn id="14" idx="1"/>
            <a:endCxn id="142" idx="3"/>
          </p:cNvCxnSpPr>
          <p:nvPr/>
        </p:nvCxnSpPr>
        <p:spPr>
          <a:xfrm flipH="1">
            <a:off x="6880277" y="4739995"/>
            <a:ext cx="278167" cy="2545"/>
          </a:xfrm>
          <a:prstGeom prst="straightConnector1">
            <a:avLst/>
          </a:prstGeom>
          <a:ln w="31750">
            <a:solidFill>
              <a:srgbClr val="00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Přímá spojnice se šipkou 168"/>
          <p:cNvCxnSpPr>
            <a:stCxn id="42" idx="1"/>
            <a:endCxn id="118" idx="3"/>
          </p:cNvCxnSpPr>
          <p:nvPr/>
        </p:nvCxnSpPr>
        <p:spPr>
          <a:xfrm flipH="1">
            <a:off x="3276350" y="2906385"/>
            <a:ext cx="258649" cy="2248"/>
          </a:xfrm>
          <a:prstGeom prst="straightConnector1">
            <a:avLst/>
          </a:prstGeom>
          <a:ln w="31750">
            <a:solidFill>
              <a:srgbClr val="00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Přímá spojnice se šipkou 171"/>
          <p:cNvCxnSpPr>
            <a:stCxn id="118" idx="1"/>
            <a:endCxn id="119" idx="3"/>
          </p:cNvCxnSpPr>
          <p:nvPr/>
        </p:nvCxnSpPr>
        <p:spPr>
          <a:xfrm flipH="1" flipV="1">
            <a:off x="2315116" y="2907995"/>
            <a:ext cx="359158" cy="638"/>
          </a:xfrm>
          <a:prstGeom prst="straightConnector1">
            <a:avLst/>
          </a:prstGeom>
          <a:ln w="31750" cmpd="dbl">
            <a:solidFill>
              <a:srgbClr val="00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Zaoblený obdélník 175"/>
          <p:cNvSpPr/>
          <p:nvPr/>
        </p:nvSpPr>
        <p:spPr>
          <a:xfrm>
            <a:off x="2430680" y="2557398"/>
            <a:ext cx="196344" cy="46299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1x</a:t>
            </a:r>
            <a:endParaRPr lang="cs-CZ" sz="1200" b="1" dirty="0">
              <a:solidFill>
                <a:srgbClr val="000000"/>
              </a:solidFill>
            </a:endParaRPr>
          </a:p>
        </p:txBody>
      </p:sp>
      <p:cxnSp>
        <p:nvCxnSpPr>
          <p:cNvPr id="178" name="Přímá spojnice se šipkou 177"/>
          <p:cNvCxnSpPr>
            <a:stCxn id="119" idx="1"/>
            <a:endCxn id="128" idx="3"/>
          </p:cNvCxnSpPr>
          <p:nvPr/>
        </p:nvCxnSpPr>
        <p:spPr>
          <a:xfrm flipH="1">
            <a:off x="1311433" y="2907995"/>
            <a:ext cx="387730" cy="1072"/>
          </a:xfrm>
          <a:prstGeom prst="straightConnector1">
            <a:avLst/>
          </a:prstGeom>
          <a:ln w="31750" cmpd="dbl">
            <a:solidFill>
              <a:srgbClr val="00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Přímá spojnice se šipkou 183"/>
          <p:cNvCxnSpPr/>
          <p:nvPr/>
        </p:nvCxnSpPr>
        <p:spPr>
          <a:xfrm flipH="1" flipV="1">
            <a:off x="1621107" y="5503312"/>
            <a:ext cx="376745" cy="972"/>
          </a:xfrm>
          <a:prstGeom prst="straightConnector1">
            <a:avLst/>
          </a:prstGeom>
          <a:ln w="31750">
            <a:solidFill>
              <a:srgbClr val="00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Přímá spojnice se šipkou 184"/>
          <p:cNvCxnSpPr/>
          <p:nvPr/>
        </p:nvCxnSpPr>
        <p:spPr>
          <a:xfrm flipH="1" flipV="1">
            <a:off x="1649509" y="5312491"/>
            <a:ext cx="348343" cy="1167"/>
          </a:xfrm>
          <a:prstGeom prst="straightConnector1">
            <a:avLst/>
          </a:prstGeom>
          <a:ln w="317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Přímá spojnice se šipkou 186"/>
          <p:cNvCxnSpPr/>
          <p:nvPr/>
        </p:nvCxnSpPr>
        <p:spPr>
          <a:xfrm flipH="1" flipV="1">
            <a:off x="1639009" y="5684401"/>
            <a:ext cx="369340" cy="1"/>
          </a:xfrm>
          <a:prstGeom prst="straightConnector1">
            <a:avLst/>
          </a:prstGeom>
          <a:ln w="31750" cmpd="dbl">
            <a:solidFill>
              <a:srgbClr val="00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9" name="Zaoblený obdélník 188"/>
          <p:cNvSpPr/>
          <p:nvPr/>
        </p:nvSpPr>
        <p:spPr>
          <a:xfrm>
            <a:off x="597746" y="2675992"/>
            <a:ext cx="161391" cy="46554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800" b="1" dirty="0" smtClean="0">
                <a:solidFill>
                  <a:srgbClr val="000000"/>
                </a:solidFill>
              </a:rPr>
              <a:t>SOH</a:t>
            </a:r>
            <a:endParaRPr lang="cs-CZ" sz="800" b="1" dirty="0">
              <a:solidFill>
                <a:srgbClr val="000000"/>
              </a:solidFill>
            </a:endParaRPr>
          </a:p>
        </p:txBody>
      </p:sp>
      <p:sp>
        <p:nvSpPr>
          <p:cNvPr id="191" name="Zaoblený obdélník 190"/>
          <p:cNvSpPr/>
          <p:nvPr/>
        </p:nvSpPr>
        <p:spPr>
          <a:xfrm>
            <a:off x="8087395" y="5261815"/>
            <a:ext cx="914400" cy="36576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E1</a:t>
            </a:r>
          </a:p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2 Mbit/s</a:t>
            </a:r>
            <a:endParaRPr lang="cs-CZ" sz="1200" b="1" dirty="0">
              <a:solidFill>
                <a:srgbClr val="000000"/>
              </a:solidFill>
            </a:endParaRPr>
          </a:p>
        </p:txBody>
      </p:sp>
      <p:cxnSp>
        <p:nvCxnSpPr>
          <p:cNvPr id="193" name="Přímá spojnice se šipkou 192"/>
          <p:cNvCxnSpPr>
            <a:stCxn id="55" idx="1"/>
            <a:endCxn id="99" idx="3"/>
          </p:cNvCxnSpPr>
          <p:nvPr/>
        </p:nvCxnSpPr>
        <p:spPr>
          <a:xfrm flipH="1" flipV="1">
            <a:off x="4303034" y="3566870"/>
            <a:ext cx="861266" cy="208099"/>
          </a:xfrm>
          <a:prstGeom prst="straightConnector1">
            <a:avLst/>
          </a:prstGeom>
          <a:ln w="31750" cmpd="dbl">
            <a:solidFill>
              <a:srgbClr val="00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Zaoblený obdélník 193"/>
          <p:cNvSpPr/>
          <p:nvPr/>
        </p:nvSpPr>
        <p:spPr>
          <a:xfrm>
            <a:off x="4369009" y="3192133"/>
            <a:ext cx="196344" cy="46299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1x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195" name="Zaoblený obdélník 194"/>
          <p:cNvSpPr/>
          <p:nvPr/>
        </p:nvSpPr>
        <p:spPr>
          <a:xfrm>
            <a:off x="2674281" y="2676499"/>
            <a:ext cx="137118" cy="46490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800" b="1" dirty="0" smtClean="0">
                <a:solidFill>
                  <a:srgbClr val="000000"/>
                </a:solidFill>
              </a:rPr>
              <a:t>P</a:t>
            </a:r>
          </a:p>
          <a:p>
            <a:pPr algn="ctr"/>
            <a:r>
              <a:rPr lang="cs-CZ" sz="800" b="1" dirty="0" smtClean="0">
                <a:solidFill>
                  <a:srgbClr val="000000"/>
                </a:solidFill>
              </a:rPr>
              <a:t>T</a:t>
            </a:r>
          </a:p>
          <a:p>
            <a:pPr algn="ctr"/>
            <a:r>
              <a:rPr lang="cs-CZ" sz="800" b="1" dirty="0" smtClean="0">
                <a:solidFill>
                  <a:srgbClr val="000000"/>
                </a:solidFill>
              </a:rPr>
              <a:t>R</a:t>
            </a:r>
            <a:endParaRPr lang="cs-CZ" sz="800" b="1" dirty="0">
              <a:solidFill>
                <a:srgbClr val="000000"/>
              </a:solidFill>
            </a:endParaRPr>
          </a:p>
        </p:txBody>
      </p:sp>
      <p:sp>
        <p:nvSpPr>
          <p:cNvPr id="196" name="Zaoblený obdélník 195"/>
          <p:cNvSpPr/>
          <p:nvPr/>
        </p:nvSpPr>
        <p:spPr>
          <a:xfrm>
            <a:off x="477436" y="2111703"/>
            <a:ext cx="993224" cy="36576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signály SDH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197" name="Zaoblený obdélník 196"/>
          <p:cNvSpPr/>
          <p:nvPr/>
        </p:nvSpPr>
        <p:spPr>
          <a:xfrm>
            <a:off x="2733031" y="3862983"/>
            <a:ext cx="625515" cy="462991"/>
          </a:xfrm>
          <a:prstGeom prst="roundRe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    AU-3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199" name="Zaoblený obdélník 198"/>
          <p:cNvSpPr/>
          <p:nvPr/>
        </p:nvSpPr>
        <p:spPr>
          <a:xfrm>
            <a:off x="659786" y="3863852"/>
            <a:ext cx="683388" cy="465041"/>
          </a:xfrm>
          <a:prstGeom prst="roundRe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r"/>
            <a:r>
              <a:rPr lang="cs-CZ" sz="1200" b="1" dirty="0" smtClean="0">
                <a:solidFill>
                  <a:srgbClr val="000000"/>
                </a:solidFill>
              </a:rPr>
              <a:t> STM-0</a:t>
            </a:r>
            <a:endParaRPr lang="cs-CZ" sz="1200" b="1" dirty="0">
              <a:solidFill>
                <a:srgbClr val="000000"/>
              </a:solidFill>
            </a:endParaRPr>
          </a:p>
        </p:txBody>
      </p:sp>
      <p:cxnSp>
        <p:nvCxnSpPr>
          <p:cNvPr id="200" name="Přímá spojnice se šipkou 199"/>
          <p:cNvCxnSpPr>
            <a:stCxn id="145" idx="1"/>
            <a:endCxn id="197" idx="3"/>
          </p:cNvCxnSpPr>
          <p:nvPr/>
        </p:nvCxnSpPr>
        <p:spPr>
          <a:xfrm flipH="1">
            <a:off x="3358546" y="4082813"/>
            <a:ext cx="2791331" cy="11666"/>
          </a:xfrm>
          <a:prstGeom prst="straightConnector1">
            <a:avLst/>
          </a:prstGeom>
          <a:ln w="31750">
            <a:solidFill>
              <a:srgbClr val="00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Přímá spojnice se šipkou 202"/>
          <p:cNvCxnSpPr>
            <a:stCxn id="205" idx="1"/>
            <a:endCxn id="199" idx="3"/>
          </p:cNvCxnSpPr>
          <p:nvPr/>
        </p:nvCxnSpPr>
        <p:spPr>
          <a:xfrm flipH="1">
            <a:off x="1343174" y="4094480"/>
            <a:ext cx="1387483" cy="1893"/>
          </a:xfrm>
          <a:prstGeom prst="straightConnector1">
            <a:avLst/>
          </a:prstGeom>
          <a:ln w="31750" cmpd="dbl">
            <a:solidFill>
              <a:srgbClr val="00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Zaoblený obdélník 203"/>
          <p:cNvSpPr/>
          <p:nvPr/>
        </p:nvSpPr>
        <p:spPr>
          <a:xfrm>
            <a:off x="656503" y="3863345"/>
            <a:ext cx="153121" cy="46554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800" b="1" dirty="0" smtClean="0">
                <a:solidFill>
                  <a:srgbClr val="000000"/>
                </a:solidFill>
              </a:rPr>
              <a:t>SOH</a:t>
            </a:r>
            <a:endParaRPr lang="cs-CZ" sz="800" b="1" dirty="0">
              <a:solidFill>
                <a:srgbClr val="000000"/>
              </a:solidFill>
            </a:endParaRPr>
          </a:p>
        </p:txBody>
      </p:sp>
      <p:sp>
        <p:nvSpPr>
          <p:cNvPr id="205" name="Zaoblený obdélník 204"/>
          <p:cNvSpPr/>
          <p:nvPr/>
        </p:nvSpPr>
        <p:spPr>
          <a:xfrm>
            <a:off x="2730657" y="3862984"/>
            <a:ext cx="136559" cy="46299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800" b="1" dirty="0" smtClean="0">
                <a:solidFill>
                  <a:srgbClr val="000000"/>
                </a:solidFill>
              </a:rPr>
              <a:t>P</a:t>
            </a:r>
          </a:p>
          <a:p>
            <a:pPr algn="ctr"/>
            <a:r>
              <a:rPr lang="cs-CZ" sz="800" b="1" dirty="0" smtClean="0">
                <a:solidFill>
                  <a:srgbClr val="000000"/>
                </a:solidFill>
              </a:rPr>
              <a:t>T</a:t>
            </a:r>
          </a:p>
          <a:p>
            <a:pPr algn="ctr"/>
            <a:r>
              <a:rPr lang="cs-CZ" sz="800" b="1" dirty="0" smtClean="0">
                <a:solidFill>
                  <a:srgbClr val="000000"/>
                </a:solidFill>
              </a:rPr>
              <a:t>R</a:t>
            </a:r>
            <a:endParaRPr lang="cs-CZ" sz="800" b="1" dirty="0">
              <a:solidFill>
                <a:srgbClr val="000000"/>
              </a:solidFill>
            </a:endParaRPr>
          </a:p>
        </p:txBody>
      </p:sp>
      <p:cxnSp>
        <p:nvCxnSpPr>
          <p:cNvPr id="12" name="Přímá spojnice 11"/>
          <p:cNvCxnSpPr/>
          <p:nvPr/>
        </p:nvCxnSpPr>
        <p:spPr>
          <a:xfrm>
            <a:off x="8107684" y="2459679"/>
            <a:ext cx="60004" cy="3731571"/>
          </a:xfrm>
          <a:prstGeom prst="line">
            <a:avLst/>
          </a:prstGeom>
          <a:ln w="19050">
            <a:solidFill>
              <a:srgbClr val="000000">
                <a:alpha val="65000"/>
              </a:srgb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Zaoblený obdélník 74"/>
          <p:cNvSpPr/>
          <p:nvPr/>
        </p:nvSpPr>
        <p:spPr>
          <a:xfrm>
            <a:off x="1362863" y="2480332"/>
            <a:ext cx="196344" cy="46299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1x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76" name="Zaoblený obdélník 75"/>
          <p:cNvSpPr/>
          <p:nvPr/>
        </p:nvSpPr>
        <p:spPr>
          <a:xfrm>
            <a:off x="1382037" y="3645117"/>
            <a:ext cx="196344" cy="46299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1x</a:t>
            </a:r>
            <a:endParaRPr lang="cs-CZ" sz="12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6210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Multiplexní schéma hierarchie SDH</a:t>
            </a:r>
          </a:p>
        </p:txBody>
      </p:sp>
      <p:sp>
        <p:nvSpPr>
          <p:cNvPr id="13" name="Obdélník 12"/>
          <p:cNvSpPr/>
          <p:nvPr/>
        </p:nvSpPr>
        <p:spPr>
          <a:xfrm>
            <a:off x="90228" y="1360010"/>
            <a:ext cx="8901372" cy="5350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Zjednodušené multiplexní schéma synchronní digitální hierarchie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/>
              <a:t>Signál </a:t>
            </a:r>
            <a:r>
              <a:rPr lang="cs-CZ" dirty="0" smtClean="0"/>
              <a:t>PDH vstupující </a:t>
            </a:r>
            <a:r>
              <a:rPr lang="cs-CZ" dirty="0"/>
              <a:t>do sítě SDH je nejprve </a:t>
            </a:r>
            <a:r>
              <a:rPr lang="cs-CZ" dirty="0" smtClean="0"/>
              <a:t>operací nazvanou </a:t>
            </a:r>
            <a:r>
              <a:rPr lang="cs-CZ" dirty="0" smtClean="0">
                <a:solidFill>
                  <a:srgbClr val="C00000"/>
                </a:solidFill>
              </a:rPr>
              <a:t>mapování</a:t>
            </a:r>
            <a:r>
              <a:rPr lang="cs-CZ" dirty="0" smtClean="0"/>
              <a:t> přizpůsoben, pro další zpracování dle multiplexního schématu. </a:t>
            </a: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Při operaci </a:t>
            </a:r>
            <a:r>
              <a:rPr lang="cs-CZ" dirty="0"/>
              <a:t>mapování </a:t>
            </a:r>
            <a:r>
              <a:rPr lang="cs-CZ" dirty="0" smtClean="0"/>
              <a:t>dojde k </a:t>
            </a:r>
            <a:r>
              <a:rPr lang="cs-CZ" dirty="0"/>
              <a:t>vyrovnání přenosových rychlostí metodou </a:t>
            </a:r>
            <a:r>
              <a:rPr lang="cs-CZ" dirty="0">
                <a:solidFill>
                  <a:srgbClr val="C00000"/>
                </a:solidFill>
              </a:rPr>
              <a:t>kombinovaného stuffingu</a:t>
            </a:r>
            <a:r>
              <a:rPr lang="cs-CZ" dirty="0" smtClean="0"/>
              <a:t>. Je tedy možné digitální hierarchií SDH přenášet signály, které se od jmenovité přenosové rychlosti liší na obě strany (jsou pomalejší nebo rychlejší).</a:t>
            </a: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Při provádění operace mapování je signál uložen do datové </a:t>
            </a:r>
            <a:r>
              <a:rPr lang="cs-CZ" dirty="0"/>
              <a:t>jednotky, které se říká „</a:t>
            </a:r>
            <a:r>
              <a:rPr lang="cs-CZ" dirty="0">
                <a:solidFill>
                  <a:srgbClr val="C00000"/>
                </a:solidFill>
              </a:rPr>
              <a:t>kontejner</a:t>
            </a:r>
            <a:r>
              <a:rPr lang="cs-CZ" dirty="0"/>
              <a:t>“ a označuje písmenem </a:t>
            </a:r>
            <a:r>
              <a:rPr lang="cs-CZ" dirty="0" smtClean="0">
                <a:solidFill>
                  <a:srgbClr val="C00000"/>
                </a:solidFill>
              </a:rPr>
              <a:t>C-</a:t>
            </a:r>
            <a:r>
              <a:rPr lang="cs-CZ" i="1" dirty="0" err="1" smtClean="0">
                <a:solidFill>
                  <a:srgbClr val="C00000"/>
                </a:solidFill>
              </a:rPr>
              <a:t>nk</a:t>
            </a:r>
            <a:r>
              <a:rPr lang="cs-CZ" dirty="0" smtClean="0"/>
              <a:t>. Kde písmenko </a:t>
            </a:r>
            <a:r>
              <a:rPr lang="cs-CZ" i="1" dirty="0" smtClean="0"/>
              <a:t>n</a:t>
            </a:r>
            <a:r>
              <a:rPr lang="cs-CZ" dirty="0" smtClean="0"/>
              <a:t> odpovídá stupni hierarchie PDH a písmeno </a:t>
            </a:r>
            <a:r>
              <a:rPr lang="cs-CZ" i="1" dirty="0" smtClean="0"/>
              <a:t>k</a:t>
            </a:r>
            <a:r>
              <a:rPr lang="cs-CZ" dirty="0" smtClean="0"/>
              <a:t> reflektuje, jestli se jedná o PDH evropského (</a:t>
            </a:r>
            <a:r>
              <a:rPr lang="cs-CZ" i="1" dirty="0" smtClean="0"/>
              <a:t>k</a:t>
            </a:r>
            <a:r>
              <a:rPr lang="cs-CZ" dirty="0" smtClean="0"/>
              <a:t> = 2) nebo amerického </a:t>
            </a:r>
            <a:r>
              <a:rPr lang="cs-CZ" dirty="0"/>
              <a:t>typu (</a:t>
            </a:r>
            <a:r>
              <a:rPr lang="cs-CZ" i="1" dirty="0"/>
              <a:t>k</a:t>
            </a:r>
            <a:r>
              <a:rPr lang="cs-CZ" dirty="0"/>
              <a:t> = </a:t>
            </a:r>
            <a:r>
              <a:rPr lang="cs-CZ" dirty="0" smtClean="0"/>
              <a:t>1).</a:t>
            </a: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Například tok </a:t>
            </a:r>
            <a:r>
              <a:rPr lang="cs-CZ" dirty="0" smtClean="0">
                <a:solidFill>
                  <a:srgbClr val="C00000"/>
                </a:solidFill>
              </a:rPr>
              <a:t>E1</a:t>
            </a:r>
            <a:r>
              <a:rPr lang="cs-CZ" dirty="0" smtClean="0"/>
              <a:t> je ukládán do kontejneru </a:t>
            </a:r>
            <a:r>
              <a:rPr lang="cs-CZ" dirty="0" smtClean="0">
                <a:solidFill>
                  <a:srgbClr val="C00000"/>
                </a:solidFill>
              </a:rPr>
              <a:t>C-12</a:t>
            </a:r>
            <a:r>
              <a:rPr lang="cs-CZ" dirty="0" smtClean="0"/>
              <a:t>. Tento zápis čteme: </a:t>
            </a:r>
            <a:r>
              <a:rPr lang="cs-CZ" dirty="0" smtClean="0">
                <a:solidFill>
                  <a:srgbClr val="C00000"/>
                </a:solidFill>
              </a:rPr>
              <a:t>Kontejner prvního řádu druhého druhu</a:t>
            </a:r>
            <a:r>
              <a:rPr lang="cs-CZ" dirty="0" smtClean="0"/>
              <a:t>.</a:t>
            </a: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Jak vyplývá ze multiplexního schématu, každý </a:t>
            </a:r>
            <a:r>
              <a:rPr lang="cs-CZ" dirty="0"/>
              <a:t>typ vstupního datového toku </a:t>
            </a:r>
            <a:r>
              <a:rPr lang="cs-CZ" dirty="0" smtClean="0"/>
              <a:t>PDH má svůj </a:t>
            </a:r>
            <a:r>
              <a:rPr lang="cs-CZ" dirty="0"/>
              <a:t>kontejner, který respektuje jeho odlišné parametry (přenosovou rychlost).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>
              <a:spcAft>
                <a:spcPts val="200"/>
              </a:spcAft>
            </a:pPr>
            <a:endParaRPr lang="cs-CZ" sz="20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900" dirty="0" smtClean="0"/>
          </a:p>
        </p:txBody>
      </p:sp>
    </p:spTree>
    <p:extLst>
      <p:ext uri="{BB962C8B-B14F-4D97-AF65-F5344CB8AC3E}">
        <p14:creationId xmlns:p14="http://schemas.microsoft.com/office/powerpoint/2010/main" val="82424363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90228" y="1351298"/>
            <a:ext cx="9036496" cy="4667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Zjednodušené multiplexní schéma synchronní digitální hierarchie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9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Přiražení datových signálů PDH kontejnerům SDH je dle přenosové rychlosti následující: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Hierarchický 2. řád PDH se v telekomunikačních sítích evropského typu reálně nepoužívá, proto je kontejner C-2 dimenzován na </a:t>
            </a:r>
            <a:r>
              <a:rPr lang="cs-CZ" dirty="0"/>
              <a:t>2. </a:t>
            </a:r>
            <a:r>
              <a:rPr lang="cs-CZ" dirty="0" smtClean="0"/>
              <a:t>řád americké </a:t>
            </a:r>
            <a:r>
              <a:rPr lang="cs-CZ" dirty="0"/>
              <a:t>PDH</a:t>
            </a:r>
            <a:r>
              <a:rPr lang="cs-CZ" dirty="0" smtClean="0"/>
              <a:t>.</a:t>
            </a: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Datový tok </a:t>
            </a:r>
            <a:r>
              <a:rPr lang="cs-CZ" dirty="0"/>
              <a:t>1. řádu PDH pro </a:t>
            </a:r>
            <a:r>
              <a:rPr lang="cs-CZ" dirty="0" smtClean="0"/>
              <a:t>Severní Ameriku je mapován do kontejneru s označením C-11.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Multiplexní schéma hierarchie SDH</a:t>
            </a:r>
          </a:p>
        </p:txBody>
      </p:sp>
      <p:graphicFrame>
        <p:nvGraphicFramePr>
          <p:cNvPr id="9" name="Tabulk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7683255"/>
              </p:ext>
            </p:extLst>
          </p:nvPr>
        </p:nvGraphicFramePr>
        <p:xfrm>
          <a:off x="834174" y="2832863"/>
          <a:ext cx="7119816" cy="1598690"/>
        </p:xfrm>
        <a:graphic>
          <a:graphicData uri="http://schemas.openxmlformats.org/drawingml/2006/table">
            <a:tbl>
              <a:tblPr firstRow="1" firstCol="1" bandRow="1" bandCol="1">
                <a:tableStyleId>{5940675A-B579-460E-94D1-54222C63F5DA}</a:tableStyleId>
              </a:tblPr>
              <a:tblGrid>
                <a:gridCol w="1541037"/>
                <a:gridCol w="3197860"/>
                <a:gridCol w="2380919"/>
              </a:tblGrid>
              <a:tr h="319738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 b="1" dirty="0" smtClean="0">
                          <a:effectLst/>
                          <a:latin typeface="+mn-lt"/>
                        </a:rPr>
                        <a:t>Signál PDH</a:t>
                      </a:r>
                      <a:endParaRPr lang="cs-CZ" sz="18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 b="1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Přenosová rychlost </a:t>
                      </a:r>
                      <a:r>
                        <a:rPr lang="en-US" sz="1800" b="1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[</a:t>
                      </a:r>
                      <a:r>
                        <a:rPr lang="cs-CZ" sz="1800" b="1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Mbit/s</a:t>
                      </a:r>
                      <a:r>
                        <a:rPr lang="en-US" sz="1800" b="1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]</a:t>
                      </a:r>
                      <a:endParaRPr lang="cs-CZ" sz="18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 b="1" dirty="0" smtClean="0">
                          <a:effectLst/>
                          <a:latin typeface="+mn-lt"/>
                        </a:rPr>
                        <a:t>Kontejner SDH</a:t>
                      </a:r>
                      <a:endParaRPr lang="cs-CZ" sz="18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19738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 dirty="0" smtClean="0">
                          <a:effectLst/>
                          <a:latin typeface="+mn-lt"/>
                        </a:rPr>
                        <a:t>E1</a:t>
                      </a:r>
                      <a:endParaRPr lang="cs-CZ" sz="1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2,048</a:t>
                      </a:r>
                      <a:endParaRPr lang="cs-CZ" sz="1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 dirty="0" smtClean="0">
                          <a:effectLst/>
                          <a:latin typeface="+mn-lt"/>
                        </a:rPr>
                        <a:t>C-12</a:t>
                      </a:r>
                      <a:endParaRPr lang="cs-CZ" sz="1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19738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 dirty="0" smtClean="0">
                          <a:effectLst/>
                          <a:latin typeface="+mn-lt"/>
                        </a:rPr>
                        <a:t>E2</a:t>
                      </a:r>
                      <a:endParaRPr lang="cs-CZ" sz="1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Tento stupeň se v Evropě nepoužívá (kontejner C-2)</a:t>
                      </a:r>
                      <a:endParaRPr lang="cs-CZ" sz="1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19738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 dirty="0" smtClean="0">
                          <a:effectLst/>
                          <a:latin typeface="+mn-lt"/>
                        </a:rPr>
                        <a:t>E2</a:t>
                      </a:r>
                      <a:endParaRPr lang="cs-CZ" sz="1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34,448</a:t>
                      </a:r>
                      <a:endParaRPr lang="cs-CZ" sz="1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 dirty="0" smtClean="0">
                          <a:effectLst/>
                          <a:latin typeface="+mn-lt"/>
                        </a:rPr>
                        <a:t>C-3</a:t>
                      </a:r>
                      <a:endParaRPr lang="cs-CZ" sz="1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19738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 dirty="0" smtClean="0">
                          <a:effectLst/>
                          <a:latin typeface="+mn-lt"/>
                        </a:rPr>
                        <a:t>E4</a:t>
                      </a:r>
                      <a:endParaRPr lang="cs-CZ" sz="1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139,264</a:t>
                      </a:r>
                      <a:endParaRPr lang="cs-CZ" sz="1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 dirty="0" smtClean="0">
                          <a:effectLst/>
                          <a:latin typeface="+mn-lt"/>
                        </a:rPr>
                        <a:t>C-4</a:t>
                      </a:r>
                      <a:endParaRPr lang="cs-CZ" sz="1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083405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90228" y="1351298"/>
            <a:ext cx="9036496" cy="4883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Zjednodušené multiplexní schéma synchronní digitální hierarchie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9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Při operaci mapování se k přenášeným </a:t>
            </a:r>
            <a:r>
              <a:rPr lang="cs-CZ" sz="2000" dirty="0" smtClean="0"/>
              <a:t>datům, uloženým do kontejneru </a:t>
            </a:r>
            <a:r>
              <a:rPr lang="cs-CZ" sz="2000" dirty="0" smtClean="0">
                <a:solidFill>
                  <a:srgbClr val="C00000"/>
                </a:solidFill>
              </a:rPr>
              <a:t>C</a:t>
            </a:r>
            <a:r>
              <a:rPr lang="cs-CZ" sz="2000" dirty="0" smtClean="0"/>
              <a:t>, přidávají </a:t>
            </a:r>
            <a:r>
              <a:rPr lang="cs-CZ" sz="2000" dirty="0"/>
              <a:t>další služební </a:t>
            </a:r>
            <a:r>
              <a:rPr lang="cs-CZ" sz="2000" dirty="0" smtClean="0"/>
              <a:t>data a vytváří se tak nová datová jednotka označovaná termínem </a:t>
            </a:r>
            <a:r>
              <a:rPr lang="cs-CZ" sz="2000" dirty="0" smtClean="0">
                <a:solidFill>
                  <a:srgbClr val="C00000"/>
                </a:solidFill>
              </a:rPr>
              <a:t>Virtuální </a:t>
            </a:r>
            <a:r>
              <a:rPr lang="cs-CZ" sz="2000" dirty="0">
                <a:solidFill>
                  <a:srgbClr val="C00000"/>
                </a:solidFill>
              </a:rPr>
              <a:t>kontejner VC </a:t>
            </a:r>
            <a:r>
              <a:rPr lang="cs-CZ" sz="2000" dirty="0"/>
              <a:t>(Virtual </a:t>
            </a:r>
            <a:r>
              <a:rPr lang="cs-CZ" sz="2000" dirty="0" err="1"/>
              <a:t>Container</a:t>
            </a:r>
            <a:r>
              <a:rPr lang="cs-CZ" sz="2000" dirty="0" smtClean="0"/>
              <a:t>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Přidávány jsou bajty se služebními informacemi, které se označují termínem </a:t>
            </a:r>
            <a:r>
              <a:rPr lang="cs-CZ" sz="2000" dirty="0" smtClean="0">
                <a:solidFill>
                  <a:srgbClr val="C00000"/>
                </a:solidFill>
              </a:rPr>
              <a:t>záhlaví </a:t>
            </a:r>
            <a:r>
              <a:rPr lang="cs-CZ" sz="2000" dirty="0">
                <a:solidFill>
                  <a:srgbClr val="C00000"/>
                </a:solidFill>
              </a:rPr>
              <a:t>cesty POH</a:t>
            </a:r>
            <a:r>
              <a:rPr lang="cs-CZ" sz="2000" dirty="0">
                <a:solidFill>
                  <a:srgbClr val="FF0000"/>
                </a:solidFill>
              </a:rPr>
              <a:t> </a:t>
            </a:r>
            <a:r>
              <a:rPr lang="cs-CZ" sz="2000" dirty="0"/>
              <a:t>(</a:t>
            </a:r>
            <a:r>
              <a:rPr lang="cs-CZ" sz="2000" dirty="0" err="1"/>
              <a:t>Path</a:t>
            </a:r>
            <a:r>
              <a:rPr lang="cs-CZ" sz="2000" dirty="0"/>
              <a:t> </a:t>
            </a:r>
            <a:r>
              <a:rPr lang="cs-CZ" sz="2000" dirty="0" err="1"/>
              <a:t>Over</a:t>
            </a:r>
            <a:r>
              <a:rPr lang="cs-CZ" sz="2000" dirty="0"/>
              <a:t> </a:t>
            </a:r>
            <a:r>
              <a:rPr lang="cs-CZ" sz="2000" dirty="0" err="1"/>
              <a:t>Head</a:t>
            </a:r>
            <a:r>
              <a:rPr lang="cs-CZ" sz="2000" dirty="0" smtClean="0"/>
              <a:t>). Jedná se například o: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identifikátor zařízení, </a:t>
            </a:r>
            <a:r>
              <a:rPr lang="cs-CZ" sz="2000" dirty="0"/>
              <a:t>ve kterém kontejner </a:t>
            </a:r>
            <a:r>
              <a:rPr lang="cs-CZ" sz="2000" dirty="0" smtClean="0"/>
              <a:t>vznikl (jeho adresa), 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informace </a:t>
            </a:r>
            <a:r>
              <a:rPr lang="cs-CZ" sz="2000" dirty="0"/>
              <a:t>o </a:t>
            </a:r>
            <a:r>
              <a:rPr lang="cs-CZ" sz="2000" dirty="0" smtClean="0"/>
              <a:t>typu přenášených dat (hovor, IP, Ethernet, ...),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data sloužící pro kontrolu chybovosti datového přenosu.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U virtuálního kontejneru se dodržuje stejné schéma značení </a:t>
            </a:r>
            <a:r>
              <a:rPr lang="cs-CZ" sz="2000" dirty="0" smtClean="0">
                <a:solidFill>
                  <a:srgbClr val="C00000"/>
                </a:solidFill>
              </a:rPr>
              <a:t>C-</a:t>
            </a:r>
            <a:r>
              <a:rPr lang="cs-CZ" sz="2000" i="1" dirty="0" err="1" smtClean="0">
                <a:solidFill>
                  <a:srgbClr val="C00000"/>
                </a:solidFill>
              </a:rPr>
              <a:t>nk</a:t>
            </a:r>
            <a:r>
              <a:rPr lang="cs-CZ" sz="2000" dirty="0" smtClean="0"/>
              <a:t> =&gt; </a:t>
            </a:r>
            <a:r>
              <a:rPr lang="cs-CZ" sz="2000" dirty="0" smtClean="0">
                <a:solidFill>
                  <a:srgbClr val="C00000"/>
                </a:solidFill>
              </a:rPr>
              <a:t>VC-</a:t>
            </a:r>
            <a:r>
              <a:rPr lang="cs-CZ" sz="2000" i="1" dirty="0" err="1" smtClean="0">
                <a:solidFill>
                  <a:srgbClr val="C00000"/>
                </a:solidFill>
              </a:rPr>
              <a:t>nk</a:t>
            </a:r>
            <a:r>
              <a:rPr lang="cs-CZ" sz="2000" dirty="0" smtClean="0"/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Následnou operací zařazování v pořadí vznikne z virtuálního kontejneru VC datové jednotka označovaná termínem </a:t>
            </a:r>
            <a:r>
              <a:rPr lang="cs-CZ" sz="2000" dirty="0" smtClean="0">
                <a:solidFill>
                  <a:srgbClr val="C00000"/>
                </a:solidFill>
              </a:rPr>
              <a:t>Příspěvková </a:t>
            </a:r>
            <a:r>
              <a:rPr lang="cs-CZ" sz="2000" dirty="0">
                <a:solidFill>
                  <a:srgbClr val="C00000"/>
                </a:solidFill>
              </a:rPr>
              <a:t>jednotka </a:t>
            </a:r>
            <a:r>
              <a:rPr lang="cs-CZ" sz="2000" dirty="0" smtClean="0">
                <a:solidFill>
                  <a:srgbClr val="C00000"/>
                </a:solidFill>
              </a:rPr>
              <a:t>TU</a:t>
            </a:r>
            <a:r>
              <a:rPr lang="cs-CZ" sz="2000" dirty="0" smtClean="0">
                <a:solidFill>
                  <a:srgbClr val="FF0000"/>
                </a:solidFill>
              </a:rPr>
              <a:t> </a:t>
            </a:r>
            <a:r>
              <a:rPr lang="cs-CZ" sz="2000" dirty="0"/>
              <a:t>(</a:t>
            </a:r>
            <a:r>
              <a:rPr lang="cs-CZ" sz="2000" dirty="0" err="1"/>
              <a:t>Tributary</a:t>
            </a:r>
            <a:r>
              <a:rPr lang="cs-CZ" sz="2000" dirty="0"/>
              <a:t> Unit</a:t>
            </a:r>
            <a:r>
              <a:rPr lang="cs-CZ" sz="2000" dirty="0" smtClean="0"/>
              <a:t>).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Multiplexní schéma hierarchie SDH</a:t>
            </a:r>
          </a:p>
        </p:txBody>
      </p:sp>
    </p:spTree>
    <p:extLst>
      <p:ext uri="{BB962C8B-B14F-4D97-AF65-F5344CB8AC3E}">
        <p14:creationId xmlns:p14="http://schemas.microsoft.com/office/powerpoint/2010/main" val="55868292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90228" y="1351298"/>
            <a:ext cx="9036496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Zjednodušené multiplexní schéma synchronní digitální hierarchie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9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Příspěvková jednotka TU vznikne přidáním </a:t>
            </a:r>
            <a:r>
              <a:rPr lang="cs-CZ" sz="2000" dirty="0">
                <a:solidFill>
                  <a:srgbClr val="C00000"/>
                </a:solidFill>
              </a:rPr>
              <a:t>ukazatele PTR </a:t>
            </a:r>
            <a:r>
              <a:rPr lang="cs-CZ" sz="2000" dirty="0"/>
              <a:t>(Pointer</a:t>
            </a:r>
            <a:r>
              <a:rPr lang="cs-CZ" sz="2000" dirty="0" smtClean="0"/>
              <a:t>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Informace nesená v ukazateli slouží pro </a:t>
            </a:r>
            <a:r>
              <a:rPr lang="cs-CZ" sz="2000" dirty="0"/>
              <a:t>vyjádření vzájemných fázových </a:t>
            </a:r>
            <a:r>
              <a:rPr lang="cs-CZ" sz="2000" dirty="0" smtClean="0"/>
              <a:t>vztahů mezi TU a VC. Jinak řečeno v PTR je vlastně adresa (pozice), na které je počátek rámce VC. Počátek rámce VC potřebujeme znát, pokud chceme přímo přistupovat k jednotlivým kanálovým intervalům.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 </a:t>
            </a:r>
            <a:r>
              <a:rPr lang="cs-CZ" sz="2000" dirty="0" smtClean="0">
                <a:solidFill>
                  <a:srgbClr val="C00000"/>
                </a:solidFill>
              </a:rPr>
              <a:t>PTR</a:t>
            </a:r>
            <a:r>
              <a:rPr lang="cs-CZ" sz="2000" dirty="0" smtClean="0"/>
              <a:t> se také nacházejí </a:t>
            </a:r>
            <a:r>
              <a:rPr lang="cs-CZ" sz="2000" dirty="0" smtClean="0">
                <a:solidFill>
                  <a:srgbClr val="C00000"/>
                </a:solidFill>
              </a:rPr>
              <a:t>bitové pozice </a:t>
            </a:r>
            <a:r>
              <a:rPr lang="cs-CZ" sz="2000" dirty="0" smtClean="0"/>
              <a:t>pro vyrovnávání přenosové rychlosti, pokud je nutné využít </a:t>
            </a:r>
            <a:r>
              <a:rPr lang="cs-CZ" sz="2000" dirty="0" smtClean="0">
                <a:solidFill>
                  <a:srgbClr val="C00000"/>
                </a:solidFill>
              </a:rPr>
              <a:t>záporný stuffing</a:t>
            </a:r>
            <a:r>
              <a:rPr lang="cs-CZ" sz="2000" dirty="0" smtClean="0"/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Ze skupina několika příspěvkových jednotek je sdružováním (po bajtech) vytvořena nová datová jednotka nazývaná </a:t>
            </a:r>
            <a:r>
              <a:rPr lang="cs-CZ" sz="2000" dirty="0" smtClean="0">
                <a:solidFill>
                  <a:srgbClr val="C00000"/>
                </a:solidFill>
              </a:rPr>
              <a:t>Skupina příspěvkových </a:t>
            </a:r>
            <a:r>
              <a:rPr lang="cs-CZ" sz="2000" dirty="0">
                <a:solidFill>
                  <a:srgbClr val="C00000"/>
                </a:solidFill>
              </a:rPr>
              <a:t>jednotek TUG </a:t>
            </a:r>
            <a:r>
              <a:rPr lang="cs-CZ" sz="2000" dirty="0"/>
              <a:t>(</a:t>
            </a:r>
            <a:r>
              <a:rPr lang="cs-CZ" sz="2000" dirty="0" err="1"/>
              <a:t>Tributary</a:t>
            </a:r>
            <a:r>
              <a:rPr lang="cs-CZ" sz="2000" dirty="0"/>
              <a:t> Unit Group</a:t>
            </a:r>
            <a:r>
              <a:rPr lang="cs-CZ" sz="2000" dirty="0" smtClean="0"/>
              <a:t>).</a:t>
            </a:r>
          </a:p>
          <a:p>
            <a:pPr marL="0" lvl="1">
              <a:spcAft>
                <a:spcPts val="200"/>
              </a:spcAft>
            </a:pPr>
            <a:endParaRPr lang="cs-CZ" sz="8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Multiplexní schéma hierarchie SDH</a:t>
            </a:r>
          </a:p>
        </p:txBody>
      </p:sp>
    </p:spTree>
    <p:extLst>
      <p:ext uri="{BB962C8B-B14F-4D97-AF65-F5344CB8AC3E}">
        <p14:creationId xmlns:p14="http://schemas.microsoft.com/office/powerpoint/2010/main" val="151496952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ustr_prezentace_OPPA">
  <a:themeElements>
    <a:clrScheme name="PPT_OPPa - Arial 1">
      <a:dk1>
        <a:srgbClr val="3C3C8C"/>
      </a:dk1>
      <a:lt1>
        <a:srgbClr val="FFFFFF"/>
      </a:lt1>
      <a:dk2>
        <a:srgbClr val="F7D417"/>
      </a:dk2>
      <a:lt2>
        <a:srgbClr val="B8B3AD"/>
      </a:lt2>
      <a:accent1>
        <a:srgbClr val="D42E12"/>
      </a:accent1>
      <a:accent2>
        <a:srgbClr val="7DBA00"/>
      </a:accent2>
      <a:accent3>
        <a:srgbClr val="FFFFFF"/>
      </a:accent3>
      <a:accent4>
        <a:srgbClr val="323277"/>
      </a:accent4>
      <a:accent5>
        <a:srgbClr val="E6ADAA"/>
      </a:accent5>
      <a:accent6>
        <a:srgbClr val="71A800"/>
      </a:accent6>
      <a:hlink>
        <a:srgbClr val="0085A1"/>
      </a:hlink>
      <a:folHlink>
        <a:srgbClr val="BA5700"/>
      </a:folHlink>
    </a:clrScheme>
    <a:fontScheme name="PPT_OPPa -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_OPPa - Arial 1">
        <a:dk1>
          <a:srgbClr val="3C3C8C"/>
        </a:dk1>
        <a:lt1>
          <a:srgbClr val="FFFFFF"/>
        </a:lt1>
        <a:dk2>
          <a:srgbClr val="F7D417"/>
        </a:dk2>
        <a:lt2>
          <a:srgbClr val="B8B3AD"/>
        </a:lt2>
        <a:accent1>
          <a:srgbClr val="D42E12"/>
        </a:accent1>
        <a:accent2>
          <a:srgbClr val="7DBA00"/>
        </a:accent2>
        <a:accent3>
          <a:srgbClr val="FFFFFF"/>
        </a:accent3>
        <a:accent4>
          <a:srgbClr val="323277"/>
        </a:accent4>
        <a:accent5>
          <a:srgbClr val="E6ADAA"/>
        </a:accent5>
        <a:accent6>
          <a:srgbClr val="71A800"/>
        </a:accent6>
        <a:hlink>
          <a:srgbClr val="0085A1"/>
        </a:hlink>
        <a:folHlink>
          <a:srgbClr val="BA57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zentace_sabl.potx" id="{271F4CB8-F24E-4458-B38A-BF566D5885B7}" vid="{8FAC8E7A-956D-4D09-8F27-E5520C7274CB}"/>
    </a:ext>
  </a:ext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Prezentace_sabl</Template>
  <TotalTime>0</TotalTime>
  <Words>2247</Words>
  <Application>Microsoft Office PowerPoint</Application>
  <PresentationFormat>Předvádění na obrazovce (4:3)</PresentationFormat>
  <Paragraphs>473</Paragraphs>
  <Slides>21</Slides>
  <Notes>19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21</vt:i4>
      </vt:variant>
    </vt:vector>
  </HeadingPairs>
  <TitlesOfParts>
    <vt:vector size="27" baseType="lpstr">
      <vt:lpstr>Arial</vt:lpstr>
      <vt:lpstr>Calibri</vt:lpstr>
      <vt:lpstr>Symbol</vt:lpstr>
      <vt:lpstr>Times New Roman</vt:lpstr>
      <vt:lpstr>Wingdings</vt:lpstr>
      <vt:lpstr>Mustr_prezentace_OPPA</vt:lpstr>
      <vt:lpstr>Prezentace aplikace PowerPoint</vt:lpstr>
      <vt:lpstr>Multiplexní schéma hierarchie SDH</vt:lpstr>
      <vt:lpstr>Multiplexní schéma hierarchie SDH</vt:lpstr>
      <vt:lpstr>Multiplexní schéma hierarchie SDH</vt:lpstr>
      <vt:lpstr>Multiplexní schéma hierarchie SDH</vt:lpstr>
      <vt:lpstr>Multiplexní schéma hierarchie SDH</vt:lpstr>
      <vt:lpstr>Multiplexní schéma hierarchie SDH</vt:lpstr>
      <vt:lpstr>Multiplexní schéma hierarchie SDH</vt:lpstr>
      <vt:lpstr>Multiplexní schéma hierarchie SDH</vt:lpstr>
      <vt:lpstr>Multiplexní schéma hierarchie SDH</vt:lpstr>
      <vt:lpstr>Multiplexní schéma hierarchie SDH</vt:lpstr>
      <vt:lpstr>Multiplexní schéma hierarchie SDH</vt:lpstr>
      <vt:lpstr>Multiplexní schéma hierarchie SDH</vt:lpstr>
      <vt:lpstr>Multiplexní schéma hierarchie SDH</vt:lpstr>
      <vt:lpstr>Multiplexní schéma hierarchie SDH</vt:lpstr>
      <vt:lpstr>Multiplexní schéma hierarchie SDH</vt:lpstr>
      <vt:lpstr>Multiplexní schéma hierarchie SDH</vt:lpstr>
      <vt:lpstr>Multiplexní schéma hierarchie SDH</vt:lpstr>
      <vt:lpstr>Multiplexní schéma hierarchie SDH</vt:lpstr>
      <vt:lpstr>Multiplexní schéma hierarchie SDH</vt:lpstr>
      <vt:lpstr>Prezentace aplikace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2015-01-31T01:17:48Z</dcterms:created>
  <dcterms:modified xsi:type="dcterms:W3CDTF">2015-01-31T08:41:16Z</dcterms:modified>
</cp:coreProperties>
</file>