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0" r:id="rId2"/>
    <p:sldId id="289" r:id="rId3"/>
    <p:sldId id="290" r:id="rId4"/>
    <p:sldId id="297" r:id="rId5"/>
    <p:sldId id="298" r:id="rId6"/>
    <p:sldId id="291" r:id="rId7"/>
    <p:sldId id="299" r:id="rId8"/>
    <p:sldId id="293" r:id="rId9"/>
    <p:sldId id="294" r:id="rId10"/>
    <p:sldId id="292" r:id="rId11"/>
    <p:sldId id="295" r:id="rId12"/>
    <p:sldId id="300" r:id="rId13"/>
    <p:sldId id="296" r:id="rId14"/>
    <p:sldId id="280" r:id="rId15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2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89117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0203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3995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3745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8984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5182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22662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2059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33703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4011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2049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Vrstvový model ATM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7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Vrstvový model ATM – vrstva ATM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Vlastnosti vrstvy ATM jsou: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Využívá služeb nižší fyzické vrstvy, ale je na ní nezávislá.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Zajištuje vytváření a přenos buněk.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Propojování </a:t>
            </a:r>
            <a:r>
              <a:rPr lang="cs-CZ" sz="2000" dirty="0"/>
              <a:t>a </a:t>
            </a:r>
            <a:r>
              <a:rPr lang="cs-CZ" sz="2000" dirty="0" smtClean="0"/>
              <a:t>směrování buněk </a:t>
            </a:r>
            <a:r>
              <a:rPr lang="cs-CZ" sz="2000" dirty="0"/>
              <a:t>v </a:t>
            </a:r>
            <a:r>
              <a:rPr lang="cs-CZ" sz="2000" dirty="0" smtClean="0"/>
              <a:t>síti.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 informačnímu </a:t>
            </a:r>
            <a:r>
              <a:rPr lang="cs-CZ" sz="2000" dirty="0"/>
              <a:t>poli </a:t>
            </a:r>
            <a:r>
              <a:rPr lang="cs-CZ" sz="2000" dirty="0" smtClean="0"/>
              <a:t>buňky připojuje záhlaví: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záhlaví </a:t>
            </a:r>
            <a:r>
              <a:rPr lang="cs-CZ" sz="2000" dirty="0"/>
              <a:t>– 5 </a:t>
            </a:r>
            <a:r>
              <a:rPr lang="cs-CZ" sz="2000" dirty="0" smtClean="0"/>
              <a:t>bajtů,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informační </a:t>
            </a:r>
            <a:r>
              <a:rPr lang="cs-CZ" sz="2000" dirty="0"/>
              <a:t>pole – 48 </a:t>
            </a:r>
            <a:r>
              <a:rPr lang="cs-CZ" sz="2000" dirty="0" smtClean="0"/>
              <a:t>bajtů,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záhlaví </a:t>
            </a:r>
            <a:r>
              <a:rPr lang="cs-CZ" sz="2000" dirty="0" smtClean="0"/>
              <a:t>označuje </a:t>
            </a:r>
            <a:r>
              <a:rPr lang="cs-CZ" sz="2000" dirty="0"/>
              <a:t>virtuální </a:t>
            </a:r>
            <a:r>
              <a:rPr lang="cs-CZ" sz="2000" dirty="0" smtClean="0"/>
              <a:t>spojení: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VPI </a:t>
            </a:r>
            <a:r>
              <a:rPr lang="cs-CZ" sz="2000" dirty="0"/>
              <a:t>– identifikátor virtuální </a:t>
            </a:r>
            <a:r>
              <a:rPr lang="cs-CZ" sz="2000" dirty="0" smtClean="0"/>
              <a:t>cesty,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VCI </a:t>
            </a:r>
            <a:r>
              <a:rPr lang="cs-CZ" sz="2000" dirty="0"/>
              <a:t>– identifikátor virtuálního </a:t>
            </a:r>
            <a:r>
              <a:rPr lang="cs-CZ" sz="2000" dirty="0" smtClean="0"/>
              <a:t>kanálu,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Poskytuje </a:t>
            </a:r>
            <a:r>
              <a:rPr lang="cs-CZ" sz="2000" dirty="0"/>
              <a:t>podmínky pro adaptaci </a:t>
            </a:r>
            <a:r>
              <a:rPr lang="cs-CZ" sz="2000" dirty="0" smtClean="0"/>
              <a:t>datových jednotek protokolů z nadřazené vrstvy AAL.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Vrstvový model ATM</a:t>
            </a:r>
          </a:p>
        </p:txBody>
      </p:sp>
    </p:spTree>
    <p:extLst>
      <p:ext uri="{BB962C8B-B14F-4D97-AF65-F5344CB8AC3E}">
        <p14:creationId xmlns:p14="http://schemas.microsoft.com/office/powerpoint/2010/main" val="101510623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83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Vrstvový model </a:t>
            </a:r>
            <a:r>
              <a:rPr lang="cs-CZ" sz="2000" b="1" dirty="0" smtClean="0">
                <a:solidFill>
                  <a:srgbClr val="C00000"/>
                </a:solidFill>
              </a:rPr>
              <a:t>ATM – ATM adaptační vrstva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Vlastnosti ATM adaptační vrstvy (AAL, ATM </a:t>
            </a:r>
            <a:r>
              <a:rPr lang="cs-CZ" sz="2000" dirty="0" err="1" smtClean="0"/>
              <a:t>Adaptation</a:t>
            </a:r>
            <a:r>
              <a:rPr lang="cs-CZ" sz="2000" dirty="0" smtClean="0"/>
              <a:t> </a:t>
            </a:r>
            <a:r>
              <a:rPr lang="cs-CZ" sz="2000" dirty="0" err="1" smtClean="0"/>
              <a:t>Layer</a:t>
            </a:r>
            <a:r>
              <a:rPr lang="cs-CZ" sz="2000" dirty="0" smtClean="0"/>
              <a:t>) jsou: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Přizpůsobuje funkci ATM vrstvy vyšším aplikačním vrstvám.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Dělí </a:t>
            </a:r>
            <a:r>
              <a:rPr lang="cs-CZ" sz="2000" dirty="0"/>
              <a:t>se na </a:t>
            </a:r>
            <a:r>
              <a:rPr lang="cs-CZ" sz="2000" dirty="0" smtClean="0"/>
              <a:t>podvrstvy: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SAR</a:t>
            </a:r>
            <a:r>
              <a:rPr lang="cs-CZ" sz="2000" dirty="0" smtClean="0"/>
              <a:t> </a:t>
            </a:r>
            <a:r>
              <a:rPr lang="cs-CZ" sz="2000" dirty="0"/>
              <a:t>(</a:t>
            </a:r>
            <a:r>
              <a:rPr lang="cs-CZ" sz="2000" dirty="0" err="1"/>
              <a:t>Segmentation</a:t>
            </a:r>
            <a:r>
              <a:rPr lang="cs-CZ" sz="2000" dirty="0"/>
              <a:t> and </a:t>
            </a:r>
            <a:r>
              <a:rPr lang="cs-CZ" sz="2000" dirty="0" err="1"/>
              <a:t>Reassembly</a:t>
            </a:r>
            <a:r>
              <a:rPr lang="cs-CZ" sz="2000" dirty="0"/>
              <a:t>)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zajišťuje rozdělování </a:t>
            </a:r>
            <a:r>
              <a:rPr lang="cs-CZ" sz="2000" dirty="0"/>
              <a:t>dat na </a:t>
            </a:r>
            <a:r>
              <a:rPr lang="cs-CZ" sz="2000" dirty="0" smtClean="0"/>
              <a:t>vhodně velké části (a to tak, aby se vešly do informačního pole ATM buňky) a jejich zpětné skládání,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případě nekompatibilních formátů přenášených informací zajišťuje jejich konverzi na formát vhodný pro ATM.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CS</a:t>
            </a:r>
            <a:r>
              <a:rPr lang="cs-CZ" sz="2000" dirty="0" smtClean="0"/>
              <a:t> </a:t>
            </a:r>
            <a:r>
              <a:rPr lang="cs-CZ" sz="2000" dirty="0"/>
              <a:t>(</a:t>
            </a:r>
            <a:r>
              <a:rPr lang="cs-CZ" sz="2000" dirty="0" err="1"/>
              <a:t>Convergence</a:t>
            </a:r>
            <a:r>
              <a:rPr lang="cs-CZ" sz="2000" dirty="0"/>
              <a:t> </a:t>
            </a:r>
            <a:r>
              <a:rPr lang="cs-CZ" sz="2000" dirty="0" err="1"/>
              <a:t>Sublayer</a:t>
            </a:r>
            <a:r>
              <a:rPr lang="cs-CZ" sz="2000" dirty="0"/>
              <a:t>)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zajišťuje funkci multiplexace a </a:t>
            </a:r>
            <a:r>
              <a:rPr lang="cs-CZ" sz="2000" dirty="0" err="1" smtClean="0"/>
              <a:t>demultiplexace</a:t>
            </a:r>
            <a:r>
              <a:rPr lang="cs-CZ" sz="2000" dirty="0" smtClean="0"/>
              <a:t>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detekci </a:t>
            </a:r>
            <a:r>
              <a:rPr lang="cs-CZ" sz="2000" dirty="0"/>
              <a:t>ztrát </a:t>
            </a:r>
            <a:r>
              <a:rPr lang="cs-CZ" sz="2000" dirty="0" smtClean="0"/>
              <a:t>buněk při přenosu v síti,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zajišťuje synchronizaci,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různým aplikacím nabízí různé druhy přenosových služeb.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Vrstvový model ATM</a:t>
            </a:r>
          </a:p>
        </p:txBody>
      </p:sp>
    </p:spTree>
    <p:extLst>
      <p:ext uri="{BB962C8B-B14F-4D97-AF65-F5344CB8AC3E}">
        <p14:creationId xmlns:p14="http://schemas.microsoft.com/office/powerpoint/2010/main" val="189679587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Vrstvový model </a:t>
            </a:r>
            <a:r>
              <a:rPr lang="cs-CZ" sz="2000" b="1" dirty="0" smtClean="0">
                <a:solidFill>
                  <a:srgbClr val="C00000"/>
                </a:solidFill>
              </a:rPr>
              <a:t>ATM – princip činnosti AAL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Princip zpracování dat na AAL adaptační vrstvě.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Vrstvový model ATM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000" y="2084832"/>
            <a:ext cx="6116792" cy="4576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25591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06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Vrstvový model </a:t>
            </a:r>
            <a:r>
              <a:rPr lang="cs-CZ" sz="2000" b="1" dirty="0" smtClean="0">
                <a:solidFill>
                  <a:srgbClr val="C00000"/>
                </a:solidFill>
              </a:rPr>
              <a:t>ATM – adaptační vrstvy AAL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Rozdělení ATM adaptační vrstvy: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ATM adaptační vrstvy – </a:t>
            </a:r>
            <a:r>
              <a:rPr lang="cs-CZ" sz="2000" dirty="0" smtClean="0">
                <a:solidFill>
                  <a:srgbClr val="C00000"/>
                </a:solidFill>
              </a:rPr>
              <a:t>AAL1</a:t>
            </a:r>
            <a:r>
              <a:rPr lang="cs-CZ" sz="2000" dirty="0"/>
              <a:t>, </a:t>
            </a:r>
            <a:r>
              <a:rPr lang="cs-CZ" sz="2000" dirty="0">
                <a:solidFill>
                  <a:srgbClr val="C00000"/>
                </a:solidFill>
              </a:rPr>
              <a:t>AAL2</a:t>
            </a:r>
            <a:r>
              <a:rPr lang="cs-CZ" sz="2000" dirty="0"/>
              <a:t>, </a:t>
            </a:r>
            <a:r>
              <a:rPr lang="cs-CZ" sz="2000" dirty="0" smtClean="0">
                <a:solidFill>
                  <a:srgbClr val="C00000"/>
                </a:solidFill>
              </a:rPr>
              <a:t>AAL3/4</a:t>
            </a:r>
            <a:r>
              <a:rPr lang="cs-CZ" sz="2000" dirty="0" smtClean="0"/>
              <a:t>: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poskytují funkce v souladu s třídami služeb </a:t>
            </a:r>
            <a:r>
              <a:rPr lang="cs-CZ" sz="2000" dirty="0"/>
              <a:t>A, B, C, </a:t>
            </a:r>
            <a:r>
              <a:rPr lang="cs-CZ" sz="2000" dirty="0" smtClean="0"/>
              <a:t>D.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ATM adaptační vrstva – </a:t>
            </a:r>
            <a:r>
              <a:rPr lang="cs-CZ" sz="2000" dirty="0" smtClean="0">
                <a:solidFill>
                  <a:srgbClr val="C00000"/>
                </a:solidFill>
              </a:rPr>
              <a:t>AAL5</a:t>
            </a:r>
            <a:r>
              <a:rPr lang="cs-CZ" sz="2000" dirty="0" smtClean="0"/>
              <a:t>: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jedná se o modifikaci protokolu AAL3/4,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poskytuje funkce pro </a:t>
            </a:r>
            <a:r>
              <a:rPr lang="cs-CZ" sz="2000" dirty="0"/>
              <a:t>jednodušší, rychlejší </a:t>
            </a:r>
            <a:r>
              <a:rPr lang="cs-CZ" sz="2000" dirty="0" smtClean="0"/>
              <a:t>a efektivnější </a:t>
            </a:r>
            <a:r>
              <a:rPr lang="cs-CZ" sz="2000" dirty="0"/>
              <a:t>realizaci služeb </a:t>
            </a:r>
            <a:r>
              <a:rPr lang="cs-CZ" sz="2000" dirty="0" smtClean="0"/>
              <a:t>třídy C,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poskytuje funkce pro rychlé </a:t>
            </a:r>
            <a:r>
              <a:rPr lang="cs-CZ" sz="2000" dirty="0"/>
              <a:t>datové komunikace bez multiplexu </a:t>
            </a:r>
            <a:r>
              <a:rPr lang="cs-CZ" sz="2000" dirty="0" smtClean="0"/>
              <a:t>nezávislých datových </a:t>
            </a:r>
            <a:r>
              <a:rPr lang="cs-CZ" sz="2000" dirty="0"/>
              <a:t>toku v rámci jednoho </a:t>
            </a:r>
            <a:r>
              <a:rPr lang="cs-CZ" sz="2000" dirty="0" smtClean="0"/>
              <a:t>spojení,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neexistuje identifikace přenášených dat,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poskytuje funkce pro přenos protokolů signalizace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dodnes se používá x některých typech přípojek xDSL ve struktuře Point-to-Point </a:t>
            </a:r>
            <a:r>
              <a:rPr lang="cs-CZ" sz="2000" dirty="0" err="1" smtClean="0"/>
              <a:t>Protocol</a:t>
            </a:r>
            <a:r>
              <a:rPr lang="cs-CZ" sz="2000" dirty="0" smtClean="0"/>
              <a:t> </a:t>
            </a:r>
            <a:r>
              <a:rPr lang="cs-CZ" sz="2000" dirty="0" err="1" smtClean="0"/>
              <a:t>over</a:t>
            </a:r>
            <a:r>
              <a:rPr lang="cs-CZ" sz="2000" dirty="0" smtClean="0"/>
              <a:t> ATM (</a:t>
            </a:r>
            <a:r>
              <a:rPr lang="cs-CZ" sz="2000" dirty="0" err="1" smtClean="0"/>
              <a:t>PPPoA</a:t>
            </a:r>
            <a:r>
              <a:rPr lang="cs-CZ" sz="2000" dirty="0" smtClean="0"/>
              <a:t>).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Vrstvový model ATM</a:t>
            </a:r>
          </a:p>
        </p:txBody>
      </p:sp>
    </p:spTree>
    <p:extLst>
      <p:ext uri="{BB962C8B-B14F-4D97-AF65-F5344CB8AC3E}">
        <p14:creationId xmlns:p14="http://schemas.microsoft.com/office/powerpoint/2010/main" val="49277446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42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Asynchronní Transportní Mód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Technologie </a:t>
            </a:r>
            <a:r>
              <a:rPr lang="cs-CZ" sz="2000" dirty="0"/>
              <a:t>ATM </a:t>
            </a:r>
            <a:r>
              <a:rPr lang="cs-CZ" sz="2000" dirty="0" smtClean="0"/>
              <a:t>je univerzální </a:t>
            </a:r>
            <a:r>
              <a:rPr lang="cs-CZ" sz="2000" dirty="0"/>
              <a:t>přenosová </a:t>
            </a:r>
            <a:r>
              <a:rPr lang="cs-CZ" sz="2000" dirty="0" smtClean="0"/>
              <a:t>technologie pro poskytování telekomunikačních služeb přenosu dat. 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Koncepce technologie ATM počítá </a:t>
            </a:r>
            <a:r>
              <a:rPr lang="cs-CZ" sz="2000" dirty="0" smtClean="0"/>
              <a:t>s přenosem digitalizovaných hovorových signálů i binárních dat komunikujících počítačů.</a:t>
            </a:r>
          </a:p>
          <a:p>
            <a:pPr marL="0" lvl="1">
              <a:spcAft>
                <a:spcPts val="200"/>
              </a:spcAft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Asynchronní režim dovoluje efektivnější využití přenosového média přidělováním přenosové kapacity (časových okamžiků – ATM buněk) podle potřeby jednotlivým zdrojům informací.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Datová jednotka se v ATM nazývá ATM </a:t>
            </a:r>
            <a:r>
              <a:rPr lang="cs-CZ" sz="2000" dirty="0" smtClean="0"/>
              <a:t>buňka, jejíž velikost 53 bajtů (5 B záhlaví, 48 B informační oblast) byla zvolena jako kompromisní velikost pro služby s různými přenosovými požadavky.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Technologie ATM je určena především pro páteřní přenosové služby. 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Vrstvový model ATM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237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Vrstvový model ATM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Řešení komunikačních potřeb jednotlivých uživatelů prostřednictvím telekomunikační sítě je poměrně komplexní problém.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 potřebě komunikace proti sobě působí řada protichůdných faktorů.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Celý proces komunikace se popisuje pomocí tzv. vrstvových modelů komunikace tak, aby se jeden globální problém či úkol rozložil na úkoly menší a lépe řešitelné.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Vrstvový model: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neurčuje jakým způsobem má být řešen dílčí úkol v rámci jedné vrstvy,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určuje jakým způsobem mají být řešeny vstupy a výstupy při komunikaci s danou vrstvou,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zavádí striktní principy a pravidla vzájemné komunikace jednotlivých vrstev.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Vrstvový model ATM</a:t>
            </a:r>
          </a:p>
        </p:txBody>
      </p:sp>
    </p:spTree>
    <p:extLst>
      <p:ext uri="{BB962C8B-B14F-4D97-AF65-F5344CB8AC3E}">
        <p14:creationId xmlns:p14="http://schemas.microsoft.com/office/powerpoint/2010/main" val="417267682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Vrstvový model ATM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Vrstvový model ATM se skládá z vrstev a rovin.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Vrstvový model ATM</a:t>
            </a: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016" y="2471686"/>
            <a:ext cx="3771825" cy="326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401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165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Vrstvový model ATM – roviny a vrstvy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Roviny: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Správa rovin </a:t>
            </a:r>
            <a:r>
              <a:rPr lang="cs-CZ" sz="2000" dirty="0" smtClean="0">
                <a:solidFill>
                  <a:srgbClr val="3C3C8C"/>
                </a:solidFill>
              </a:rPr>
              <a:t>– slouží ke koordinaci komunikace jako celku a ke koordinaci rovin.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Správa vrstev </a:t>
            </a:r>
            <a:r>
              <a:rPr lang="cs-CZ" sz="2000" dirty="0" smtClean="0">
                <a:solidFill>
                  <a:srgbClr val="3C3C8C"/>
                </a:solidFill>
              </a:rPr>
              <a:t>– řídí datové toky servisních informací.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Řídící rovina </a:t>
            </a:r>
            <a:r>
              <a:rPr lang="cs-CZ" sz="2000" dirty="0" smtClean="0">
                <a:solidFill>
                  <a:srgbClr val="3C3C8C"/>
                </a:solidFill>
              </a:rPr>
              <a:t>– řídí sestavení, zrušení spojení a průběh komunikace.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Uživatelská rovina </a:t>
            </a:r>
            <a:r>
              <a:rPr lang="cs-CZ" sz="2000" dirty="0" smtClean="0">
                <a:solidFill>
                  <a:srgbClr val="3C3C8C"/>
                </a:solidFill>
              </a:rPr>
              <a:t>– řídí informační tok mezi uživateli.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Vrstvy: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Fyzická vrstva </a:t>
            </a:r>
            <a:r>
              <a:rPr lang="cs-CZ" sz="2000" dirty="0" smtClean="0">
                <a:solidFill>
                  <a:srgbClr val="3C3C8C"/>
                </a:solidFill>
              </a:rPr>
              <a:t>– realizuje vlastní přenos dat prostřednictvím přenosového média (to však není součástí fyzické vrstvy).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ATM vrstva </a:t>
            </a:r>
            <a:r>
              <a:rPr lang="cs-CZ" sz="2000" dirty="0" smtClean="0">
                <a:solidFill>
                  <a:srgbClr val="3C3C8C"/>
                </a:solidFill>
              </a:rPr>
              <a:t>– zpracovává informační bity uvedené v záhlaví ATM buňky.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AAL vrstva </a:t>
            </a:r>
            <a:r>
              <a:rPr lang="cs-CZ" sz="2000" dirty="0" smtClean="0">
                <a:solidFill>
                  <a:srgbClr val="3C3C8C"/>
                </a:solidFill>
              </a:rPr>
              <a:t>– zajišťuje přizpůsobení přenášených dat do ATM buněk.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Vrstvový model ATM</a:t>
            </a:r>
          </a:p>
        </p:txBody>
      </p:sp>
    </p:spTree>
    <p:extLst>
      <p:ext uri="{BB962C8B-B14F-4D97-AF65-F5344CB8AC3E}">
        <p14:creationId xmlns:p14="http://schemas.microsoft.com/office/powerpoint/2010/main" val="250530092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Vrstvový model ATM – fyzický vrstva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Fyzická (přenosová) vrstva ATM se dále dělí na: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podvrstvu přenosového </a:t>
            </a:r>
            <a:r>
              <a:rPr lang="cs-CZ" sz="2000" dirty="0"/>
              <a:t>média </a:t>
            </a:r>
            <a:r>
              <a:rPr lang="cs-CZ" sz="2000" dirty="0">
                <a:solidFill>
                  <a:srgbClr val="C00000"/>
                </a:solidFill>
              </a:rPr>
              <a:t>PMD</a:t>
            </a:r>
            <a:r>
              <a:rPr lang="cs-CZ" sz="2000" dirty="0"/>
              <a:t> (</a:t>
            </a:r>
            <a:r>
              <a:rPr lang="cs-CZ" sz="2000" dirty="0" err="1" smtClean="0"/>
              <a:t>Physical</a:t>
            </a:r>
            <a:r>
              <a:rPr lang="cs-CZ" sz="2000" dirty="0" smtClean="0"/>
              <a:t> Medium </a:t>
            </a:r>
            <a:r>
              <a:rPr lang="cs-CZ" sz="2000" dirty="0" err="1" smtClean="0"/>
              <a:t>Dependent</a:t>
            </a:r>
            <a:r>
              <a:rPr lang="cs-CZ" sz="2000" dirty="0" smtClean="0"/>
              <a:t>):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zajištuje vlastní přenos médiem,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zajištuje bitovou synchronizaci,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transport </a:t>
            </a:r>
            <a:r>
              <a:rPr lang="cs-CZ" sz="2000" dirty="0"/>
              <a:t>multiplexem ATM, SDH, nebo </a:t>
            </a:r>
            <a:r>
              <a:rPr lang="cs-CZ" sz="2000" dirty="0" smtClean="0"/>
              <a:t>PDH,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případné </a:t>
            </a:r>
            <a:r>
              <a:rPr lang="cs-CZ" sz="2000" dirty="0" err="1" smtClean="0"/>
              <a:t>skramblování</a:t>
            </a:r>
            <a:r>
              <a:rPr lang="cs-CZ" sz="2000" dirty="0" smtClean="0"/>
              <a:t> a </a:t>
            </a:r>
            <a:r>
              <a:rPr lang="cs-CZ" sz="2000" dirty="0" err="1" smtClean="0"/>
              <a:t>deskramblování</a:t>
            </a:r>
            <a:r>
              <a:rPr lang="cs-CZ" sz="2000" dirty="0" smtClean="0"/>
              <a:t>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podvrstvu přenosové </a:t>
            </a:r>
            <a:r>
              <a:rPr lang="cs-CZ" sz="2000" dirty="0"/>
              <a:t>konvergence </a:t>
            </a:r>
            <a:r>
              <a:rPr lang="cs-CZ" sz="2000" dirty="0">
                <a:solidFill>
                  <a:srgbClr val="C00000"/>
                </a:solidFill>
              </a:rPr>
              <a:t>TCS</a:t>
            </a:r>
            <a:r>
              <a:rPr lang="cs-CZ" sz="2000" dirty="0"/>
              <a:t> (</a:t>
            </a:r>
            <a:r>
              <a:rPr lang="cs-CZ" sz="2000" dirty="0" err="1" smtClean="0"/>
              <a:t>Transmission</a:t>
            </a:r>
            <a:r>
              <a:rPr lang="cs-CZ" sz="2000" dirty="0" smtClean="0"/>
              <a:t> </a:t>
            </a:r>
            <a:r>
              <a:rPr lang="cs-CZ" sz="2000" dirty="0" err="1" smtClean="0"/>
              <a:t>Convergence</a:t>
            </a:r>
            <a:r>
              <a:rPr lang="cs-CZ" sz="2000" dirty="0" smtClean="0"/>
              <a:t>):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přizpůsobení </a:t>
            </a:r>
            <a:r>
              <a:rPr lang="cs-CZ" sz="2000" dirty="0"/>
              <a:t>formátu dat </a:t>
            </a:r>
            <a:r>
              <a:rPr lang="cs-CZ" sz="2000" dirty="0" smtClean="0"/>
              <a:t>potřebám přenosového multiplexu,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rozeznání počátků a konců jednotlivých buněk,</a:t>
            </a:r>
            <a:endParaRPr lang="cs-CZ" sz="2000" dirty="0"/>
          </a:p>
          <a:p>
            <a:pPr marL="1657350" lvl="4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 </a:t>
            </a:r>
            <a:r>
              <a:rPr lang="cs-CZ" sz="2000" dirty="0"/>
              <a:t>když se </a:t>
            </a:r>
            <a:r>
              <a:rPr lang="cs-CZ" sz="2000" dirty="0" smtClean="0"/>
              <a:t>buňka přenáší </a:t>
            </a:r>
            <a:r>
              <a:rPr lang="cs-CZ" sz="2000" dirty="0"/>
              <a:t>po </a:t>
            </a:r>
            <a:r>
              <a:rPr lang="cs-CZ" sz="2000" dirty="0" smtClean="0"/>
              <a:t>částech – segmentovaná – vlivem činnosti přenosového multiplexu např. </a:t>
            </a:r>
            <a:r>
              <a:rPr lang="cs-CZ" sz="2000" dirty="0"/>
              <a:t>ve dvou </a:t>
            </a:r>
            <a:r>
              <a:rPr lang="cs-CZ" sz="2000" dirty="0" smtClean="0"/>
              <a:t>VC u SDH</a:t>
            </a:r>
            <a:r>
              <a:rPr lang="cs-CZ" sz="2000" dirty="0"/>
              <a:t>,</a:t>
            </a:r>
            <a:endParaRPr lang="cs-CZ" sz="2000" dirty="0" smtClean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vkládání </a:t>
            </a:r>
            <a:r>
              <a:rPr lang="cs-CZ" sz="2000" dirty="0"/>
              <a:t>a </a:t>
            </a:r>
            <a:r>
              <a:rPr lang="cs-CZ" sz="2000" dirty="0" smtClean="0"/>
              <a:t>odstraňování </a:t>
            </a:r>
            <a:r>
              <a:rPr lang="cs-CZ" sz="2000" dirty="0"/>
              <a:t>prázdných </a:t>
            </a:r>
            <a:r>
              <a:rPr lang="cs-CZ" sz="2000" dirty="0" smtClean="0"/>
              <a:t>buněk na přenosové médium,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ověřuje </a:t>
            </a:r>
            <a:r>
              <a:rPr lang="cs-CZ" sz="2000" dirty="0"/>
              <a:t>bezchybnost záhlaví </a:t>
            </a:r>
            <a:r>
              <a:rPr lang="cs-CZ" sz="2000" dirty="0" smtClean="0"/>
              <a:t>buněk </a:t>
            </a:r>
            <a:r>
              <a:rPr lang="cs-CZ" sz="2000" dirty="0"/>
              <a:t>HEC (</a:t>
            </a:r>
            <a:r>
              <a:rPr lang="cs-CZ" sz="2000" dirty="0" err="1"/>
              <a:t>Head</a:t>
            </a:r>
            <a:r>
              <a:rPr lang="cs-CZ" sz="2000" dirty="0"/>
              <a:t> </a:t>
            </a:r>
            <a:r>
              <a:rPr lang="cs-CZ" sz="2000" dirty="0" err="1"/>
              <a:t>Error</a:t>
            </a:r>
            <a:r>
              <a:rPr lang="cs-CZ" sz="2000" dirty="0"/>
              <a:t> </a:t>
            </a:r>
            <a:r>
              <a:rPr lang="cs-CZ" sz="2000" dirty="0" err="1"/>
              <a:t>Control</a:t>
            </a:r>
            <a:r>
              <a:rPr lang="cs-CZ" sz="2000" dirty="0" smtClean="0"/>
              <a:t>).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Vrstvový model ATM</a:t>
            </a:r>
          </a:p>
        </p:txBody>
      </p:sp>
    </p:spTree>
    <p:extLst>
      <p:ext uri="{BB962C8B-B14F-4D97-AF65-F5344CB8AC3E}">
        <p14:creationId xmlns:p14="http://schemas.microsoft.com/office/powerpoint/2010/main" val="215971258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42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Vrstvový model ATM – kategorie služeb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Kategorie služeb u ATM jsou následující: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CBR </a:t>
            </a:r>
            <a:r>
              <a:rPr lang="cs-CZ" dirty="0"/>
              <a:t>(</a:t>
            </a:r>
            <a:r>
              <a:rPr lang="cs-CZ" dirty="0" err="1"/>
              <a:t>Constant</a:t>
            </a:r>
            <a:r>
              <a:rPr lang="cs-CZ" dirty="0"/>
              <a:t> Bit </a:t>
            </a:r>
            <a:r>
              <a:rPr lang="cs-CZ" dirty="0" err="1"/>
              <a:t>Rate</a:t>
            </a:r>
            <a:r>
              <a:rPr lang="cs-CZ" dirty="0" smtClean="0"/>
              <a:t>):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je určena pro datové přenosy aplikací s požadavkem na konstantní přenosovou rychlost, přenosové zpoždění, rozptyl zpoždění,</a:t>
            </a:r>
            <a:endParaRPr lang="cs-CZ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přenos </a:t>
            </a:r>
            <a:r>
              <a:rPr lang="cs-CZ" dirty="0"/>
              <a:t>nekomprimovaného zvuku </a:t>
            </a:r>
            <a:r>
              <a:rPr lang="cs-CZ" dirty="0" smtClean="0"/>
              <a:t>či </a:t>
            </a:r>
            <a:r>
              <a:rPr lang="cs-CZ" dirty="0"/>
              <a:t>obrazu v reálném </a:t>
            </a:r>
            <a:r>
              <a:rPr lang="cs-CZ" dirty="0" smtClean="0"/>
              <a:t>case.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VBR </a:t>
            </a:r>
            <a:r>
              <a:rPr lang="cs-CZ" dirty="0"/>
              <a:t>(</a:t>
            </a:r>
            <a:r>
              <a:rPr lang="cs-CZ" dirty="0" err="1" smtClean="0"/>
              <a:t>Variable</a:t>
            </a:r>
            <a:r>
              <a:rPr lang="cs-CZ" dirty="0" smtClean="0"/>
              <a:t> Bit </a:t>
            </a:r>
            <a:r>
              <a:rPr lang="cs-CZ" dirty="0" err="1" smtClean="0"/>
              <a:t>Rate</a:t>
            </a:r>
            <a:r>
              <a:rPr lang="cs-CZ" dirty="0" smtClean="0"/>
              <a:t>):</a:t>
            </a:r>
            <a:endParaRPr lang="cs-CZ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je určena pro datové přenosy </a:t>
            </a:r>
            <a:r>
              <a:rPr lang="cs-CZ" dirty="0" smtClean="0"/>
              <a:t>aplikací </a:t>
            </a:r>
            <a:r>
              <a:rPr lang="cs-CZ" dirty="0"/>
              <a:t>s </a:t>
            </a:r>
            <a:r>
              <a:rPr lang="cs-CZ" dirty="0" smtClean="0"/>
              <a:t>proměnnou </a:t>
            </a:r>
            <a:r>
              <a:rPr lang="cs-CZ" dirty="0"/>
              <a:t>rychlostí </a:t>
            </a:r>
            <a:r>
              <a:rPr lang="cs-CZ" dirty="0" smtClean="0"/>
              <a:t>přenosu</a:t>
            </a:r>
            <a:endParaRPr lang="cs-CZ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variabilitu </a:t>
            </a:r>
            <a:r>
              <a:rPr lang="cs-CZ" dirty="0"/>
              <a:t>datového toku </a:t>
            </a:r>
            <a:r>
              <a:rPr lang="cs-CZ" dirty="0" smtClean="0"/>
              <a:t>si řídí samotná aplikace,</a:t>
            </a:r>
            <a:endParaRPr lang="cs-CZ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přenos </a:t>
            </a:r>
            <a:r>
              <a:rPr lang="cs-CZ" dirty="0"/>
              <a:t>komprimovaného zvuku a </a:t>
            </a:r>
            <a:r>
              <a:rPr lang="cs-CZ" dirty="0" smtClean="0"/>
              <a:t>obrazu.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ABR </a:t>
            </a:r>
            <a:r>
              <a:rPr lang="cs-CZ" dirty="0"/>
              <a:t>(</a:t>
            </a:r>
            <a:r>
              <a:rPr lang="cs-CZ" dirty="0" err="1" smtClean="0"/>
              <a:t>Available</a:t>
            </a:r>
            <a:r>
              <a:rPr lang="cs-CZ" dirty="0" smtClean="0"/>
              <a:t> Bit </a:t>
            </a:r>
            <a:r>
              <a:rPr lang="cs-CZ" dirty="0" err="1" smtClean="0"/>
              <a:t>Rate</a:t>
            </a:r>
            <a:r>
              <a:rPr lang="cs-CZ" dirty="0" smtClean="0"/>
              <a:t>):</a:t>
            </a:r>
            <a:endParaRPr lang="cs-CZ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je určena pro datové přenosy aplikací </a:t>
            </a:r>
            <a:r>
              <a:rPr lang="cs-CZ" dirty="0" smtClean="0"/>
              <a:t>s dávkovým charakterem provozu</a:t>
            </a:r>
            <a:endParaRPr lang="cs-CZ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přenosová rychlost datového toku je garantována,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UBR </a:t>
            </a:r>
            <a:r>
              <a:rPr lang="cs-CZ" dirty="0"/>
              <a:t>(</a:t>
            </a:r>
            <a:r>
              <a:rPr lang="cs-CZ" dirty="0" err="1" smtClean="0"/>
              <a:t>Unspecified</a:t>
            </a:r>
            <a:r>
              <a:rPr lang="cs-CZ" dirty="0" smtClean="0"/>
              <a:t> Bit </a:t>
            </a:r>
            <a:r>
              <a:rPr lang="cs-CZ" dirty="0" err="1" smtClean="0"/>
              <a:t>Rate</a:t>
            </a:r>
            <a:r>
              <a:rPr lang="cs-CZ" dirty="0" smtClean="0"/>
              <a:t>):</a:t>
            </a:r>
            <a:endParaRPr lang="cs-CZ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žádná </a:t>
            </a:r>
            <a:r>
              <a:rPr lang="cs-CZ" dirty="0"/>
              <a:t>garance </a:t>
            </a:r>
            <a:r>
              <a:rPr lang="cs-CZ" dirty="0" smtClean="0"/>
              <a:t>přenosové rychlosti (určeno volnou kapacitou sítě).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Vrstvový model ATM</a:t>
            </a:r>
          </a:p>
        </p:txBody>
      </p:sp>
    </p:spTree>
    <p:extLst>
      <p:ext uri="{BB962C8B-B14F-4D97-AF65-F5344CB8AC3E}">
        <p14:creationId xmlns:p14="http://schemas.microsoft.com/office/powerpoint/2010/main" val="210842942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Vrstvový model </a:t>
            </a:r>
            <a:r>
              <a:rPr lang="cs-CZ" sz="2000" b="1" dirty="0" smtClean="0">
                <a:solidFill>
                  <a:srgbClr val="C00000"/>
                </a:solidFill>
              </a:rPr>
              <a:t>ATM – třídy služeb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Využívá se nadefinovaných kategorií u ATM.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Vytvořeny jsou „určité profily“ nabízených přenosových služeb.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Vrstvový model ATM</a:t>
            </a: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836400"/>
              </p:ext>
            </p:extLst>
          </p:nvPr>
        </p:nvGraphicFramePr>
        <p:xfrm>
          <a:off x="577327" y="3257229"/>
          <a:ext cx="7736840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89773"/>
                <a:gridCol w="1314450"/>
                <a:gridCol w="898637"/>
                <a:gridCol w="1016000"/>
                <a:gridCol w="16179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Třída služeb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B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C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D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Sužba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C3C8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Spojově orientovaná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Beze spojová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Synchronizace terminálu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C3C8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Ano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Ne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Přenosová rychlost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C3C8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Konstantní</a:t>
                      </a:r>
                      <a:endParaRPr lang="cs-CZ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Variabilní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378070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734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Vrstvový model </a:t>
            </a:r>
            <a:r>
              <a:rPr lang="cs-CZ" sz="2000" b="1" dirty="0" smtClean="0">
                <a:solidFill>
                  <a:srgbClr val="C00000"/>
                </a:solidFill>
              </a:rPr>
              <a:t>ATM – třídy služeb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Vlastnosti tříd služeb u ATM: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Třída </a:t>
            </a:r>
            <a:r>
              <a:rPr lang="cs-CZ" sz="2000" dirty="0"/>
              <a:t>A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 </a:t>
            </a:r>
            <a:r>
              <a:rPr lang="cs-CZ" sz="2000" dirty="0"/>
              <a:t>zakódovaných analogových </a:t>
            </a:r>
            <a:r>
              <a:rPr lang="cs-CZ" sz="2000" dirty="0" smtClean="0"/>
              <a:t>signálů.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Třída </a:t>
            </a:r>
            <a:r>
              <a:rPr lang="cs-CZ" sz="2000" dirty="0" smtClean="0"/>
              <a:t>B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 </a:t>
            </a:r>
            <a:r>
              <a:rPr lang="cs-CZ" sz="2000" dirty="0"/>
              <a:t>video signálu s </a:t>
            </a:r>
            <a:r>
              <a:rPr lang="cs-CZ" sz="2000" dirty="0" smtClean="0"/>
              <a:t>proměnnou přenosovou rychlostí,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Třída </a:t>
            </a:r>
            <a:r>
              <a:rPr lang="cs-CZ" sz="2000" dirty="0" smtClean="0"/>
              <a:t>C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 </a:t>
            </a:r>
            <a:r>
              <a:rPr lang="cs-CZ" sz="2000" dirty="0"/>
              <a:t>dat </a:t>
            </a:r>
            <a:r>
              <a:rPr lang="cs-CZ" sz="2000" dirty="0" smtClean="0"/>
              <a:t>„přepojováním paketů“,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Třída </a:t>
            </a:r>
            <a:r>
              <a:rPr lang="cs-CZ" sz="2000" dirty="0" smtClean="0"/>
              <a:t>D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beze spojová služba,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směrovací </a:t>
            </a:r>
            <a:r>
              <a:rPr lang="cs-CZ" sz="2000" dirty="0"/>
              <a:t>informace je </a:t>
            </a:r>
            <a:r>
              <a:rPr lang="cs-CZ" sz="2000" dirty="0" smtClean="0"/>
              <a:t>přenášena v záhlaví.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Vrstvový model ATM</a:t>
            </a:r>
          </a:p>
        </p:txBody>
      </p:sp>
    </p:spTree>
    <p:extLst>
      <p:ext uri="{BB962C8B-B14F-4D97-AF65-F5344CB8AC3E}">
        <p14:creationId xmlns:p14="http://schemas.microsoft.com/office/powerpoint/2010/main" val="161226591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1096</Words>
  <Application>Microsoft Office PowerPoint</Application>
  <PresentationFormat>Předvádění na obrazovce (4:3)</PresentationFormat>
  <Paragraphs>228</Paragraphs>
  <Slides>14</Slides>
  <Notes>12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Mustr_prezentace_OPPA</vt:lpstr>
      <vt:lpstr>Prezentace aplikace PowerPoint</vt:lpstr>
      <vt:lpstr>Vrstvový model ATM</vt:lpstr>
      <vt:lpstr>Vrstvový model ATM</vt:lpstr>
      <vt:lpstr>Vrstvový model ATM</vt:lpstr>
      <vt:lpstr>Vrstvový model ATM</vt:lpstr>
      <vt:lpstr>Vrstvový model ATM</vt:lpstr>
      <vt:lpstr>Vrstvový model ATM</vt:lpstr>
      <vt:lpstr>Vrstvový model ATM</vt:lpstr>
      <vt:lpstr>Vrstvový model ATM</vt:lpstr>
      <vt:lpstr>Vrstvový model ATM</vt:lpstr>
      <vt:lpstr>Vrstvový model ATM</vt:lpstr>
      <vt:lpstr>Vrstvový model ATM</vt:lpstr>
      <vt:lpstr>Vrstvový model ATM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2015-01-31T01:15:36Z</dcterms:created>
  <dcterms:modified xsi:type="dcterms:W3CDTF">2015-01-31T01:15:39Z</dcterms:modified>
</cp:coreProperties>
</file>