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0" r:id="rId4"/>
    <p:sldId id="298" r:id="rId5"/>
    <p:sldId id="291" r:id="rId6"/>
    <p:sldId id="292" r:id="rId7"/>
    <p:sldId id="299" r:id="rId8"/>
    <p:sldId id="296" r:id="rId9"/>
    <p:sldId id="293" r:id="rId10"/>
    <p:sldId id="294" r:id="rId11"/>
    <p:sldId id="304" r:id="rId12"/>
    <p:sldId id="300" r:id="rId13"/>
    <p:sldId id="295" r:id="rId14"/>
    <p:sldId id="301" r:id="rId15"/>
    <p:sldId id="302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4868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008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4896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611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18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612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017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950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153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3620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1930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9480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3284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pl-PL" sz="4000" b="1" dirty="0" smtClean="0">
                <a:solidFill>
                  <a:schemeClr val="bg1"/>
                </a:solidFill>
              </a:rPr>
              <a:t>Zálohování v telekomunikačních sítích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Ochrana telekomunikační sítě s kruhovou topologií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ochranou datových přenosů proti chybám při poruše datové sítě, velmi úzce souvisí i způsob vzájemného propojení jednotlivých uzlů sítě (tzv. topologie sítě).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</a:t>
            </a:r>
            <a:r>
              <a:rPr lang="cs-CZ" sz="2000" dirty="0" smtClean="0">
                <a:solidFill>
                  <a:srgbClr val="C00000"/>
                </a:solidFill>
              </a:rPr>
              <a:t>pohledu ochran </a:t>
            </a:r>
            <a:r>
              <a:rPr lang="cs-CZ" sz="2000" dirty="0" smtClean="0">
                <a:solidFill>
                  <a:srgbClr val="3C3C8C"/>
                </a:solidFill>
              </a:rPr>
              <a:t>je </a:t>
            </a:r>
            <a:r>
              <a:rPr lang="cs-CZ" sz="2000" dirty="0" smtClean="0">
                <a:solidFill>
                  <a:srgbClr val="C00000"/>
                </a:solidFill>
              </a:rPr>
              <a:t>nejideálnější topologie </a:t>
            </a:r>
            <a:r>
              <a:rPr lang="cs-CZ" sz="2000" dirty="0" smtClean="0">
                <a:solidFill>
                  <a:srgbClr val="3C3C8C"/>
                </a:solidFill>
              </a:rPr>
              <a:t>sítě </a:t>
            </a:r>
            <a:r>
              <a:rPr lang="cs-CZ" sz="2000" dirty="0" smtClean="0">
                <a:solidFill>
                  <a:srgbClr val="C00000"/>
                </a:solidFill>
              </a:rPr>
              <a:t>plná mříž či plný polygon </a:t>
            </a:r>
            <a:r>
              <a:rPr lang="cs-CZ" sz="2000" dirty="0" smtClean="0">
                <a:solidFill>
                  <a:srgbClr val="3C3C8C"/>
                </a:solidFill>
              </a:rPr>
              <a:t>(Full </a:t>
            </a:r>
            <a:r>
              <a:rPr lang="cs-CZ" sz="2000" dirty="0" err="1" smtClean="0">
                <a:solidFill>
                  <a:srgbClr val="3C3C8C"/>
                </a:solidFill>
              </a:rPr>
              <a:t>Mesh</a:t>
            </a:r>
            <a:r>
              <a:rPr lang="cs-CZ" sz="2000" dirty="0" smtClean="0">
                <a:solidFill>
                  <a:srgbClr val="3C3C8C"/>
                </a:solidFill>
              </a:rPr>
              <a:t>), kdy každý uzel sítě má přímé propojení na ostatní uzly. Topologie plné mříže je však v praxi velmi ekonomicky náročná </a:t>
            </a:r>
            <a:r>
              <a:rPr lang="cs-CZ" sz="2000" dirty="0">
                <a:solidFill>
                  <a:srgbClr val="3C3C8C"/>
                </a:solidFill>
              </a:rPr>
              <a:t>a obtížně realizovatelná z </a:t>
            </a:r>
            <a:r>
              <a:rPr lang="cs-CZ" sz="2000" dirty="0" smtClean="0">
                <a:solidFill>
                  <a:srgbClr val="3C3C8C"/>
                </a:solidFill>
              </a:rPr>
              <a:t>důvodu velkého počtu síťových uzlů.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Redukcí přímých propojení </a:t>
            </a:r>
            <a:r>
              <a:rPr lang="cs-CZ" sz="2000" dirty="0" smtClean="0">
                <a:solidFill>
                  <a:srgbClr val="3C3C8C"/>
                </a:solidFill>
              </a:rPr>
              <a:t>mezi uzly sítě vznikne kompromisní řešení, které se označuje termínem </a:t>
            </a:r>
            <a:r>
              <a:rPr lang="cs-CZ" sz="2000" dirty="0" smtClean="0">
                <a:solidFill>
                  <a:srgbClr val="C00000"/>
                </a:solidFill>
              </a:rPr>
              <a:t>neúplná mříž </a:t>
            </a:r>
            <a:r>
              <a:rPr lang="cs-CZ" sz="2000" dirty="0" smtClean="0">
                <a:solidFill>
                  <a:srgbClr val="3C3C8C"/>
                </a:solidFill>
              </a:rPr>
              <a:t>nebo neúplný polygon.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Kruhová topologie sítě </a:t>
            </a:r>
            <a:r>
              <a:rPr lang="cs-CZ" sz="2000" dirty="0" smtClean="0">
                <a:solidFill>
                  <a:srgbClr val="3C3C8C"/>
                </a:solidFill>
              </a:rPr>
              <a:t>(vzájemné propojení uzlů sítě) je </a:t>
            </a:r>
            <a:r>
              <a:rPr lang="cs-CZ" sz="2000" dirty="0">
                <a:solidFill>
                  <a:srgbClr val="3C3C8C"/>
                </a:solidFill>
              </a:rPr>
              <a:t>nejjednodušším příkladem sítě s možností </a:t>
            </a:r>
            <a:r>
              <a:rPr lang="cs-CZ" sz="2000" dirty="0" smtClean="0">
                <a:solidFill>
                  <a:srgbClr val="3C3C8C"/>
                </a:solidFill>
              </a:rPr>
              <a:t>zálohování provozu.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84345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Topologie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Příklady topologií telekomunikačních sítí.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Zálohování v telekomunikačních sítích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6292865" y="5942063"/>
            <a:ext cx="1624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přenosové médium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2090080" y="2376240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plná mříž</a:t>
            </a:r>
            <a:r>
              <a:rPr lang="cs-CZ" sz="1600" dirty="0" smtClean="0">
                <a:solidFill>
                  <a:srgbClr val="000000"/>
                </a:solidFill>
              </a:rPr>
              <a:t> (Full </a:t>
            </a:r>
            <a:r>
              <a:rPr lang="cs-CZ" sz="1600" dirty="0" err="1" smtClean="0">
                <a:solidFill>
                  <a:srgbClr val="000000"/>
                </a:solidFill>
              </a:rPr>
              <a:t>Mesh</a:t>
            </a:r>
            <a:r>
              <a:rPr lang="cs-CZ" sz="1600" dirty="0" smtClean="0">
                <a:solidFill>
                  <a:srgbClr val="000000"/>
                </a:solidFill>
              </a:rPr>
              <a:t>) původně uvažováno jako o topologii pro </a:t>
            </a:r>
            <a:r>
              <a:rPr lang="cs-CZ" sz="1600" b="1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, dnes se předpokládá se využití </a:t>
            </a:r>
            <a:r>
              <a:rPr lang="cs-CZ" sz="1600" b="1" dirty="0" smtClean="0">
                <a:solidFill>
                  <a:srgbClr val="C00000"/>
                </a:solidFill>
              </a:rPr>
              <a:t>WLAN</a:t>
            </a:r>
            <a:r>
              <a:rPr lang="cs-CZ" sz="1600" dirty="0" smtClean="0">
                <a:solidFill>
                  <a:srgbClr val="000000"/>
                </a:solidFill>
              </a:rPr>
              <a:t>.</a:t>
            </a:r>
            <a:endParaRPr lang="cs-CZ" sz="1600" dirty="0">
              <a:solidFill>
                <a:srgbClr val="000000"/>
              </a:solidFill>
            </a:endParaRPr>
          </a:p>
        </p:txBody>
      </p:sp>
      <p:cxnSp>
        <p:nvCxnSpPr>
          <p:cNvPr id="38" name="Přímá spojnice se šipkou 37"/>
          <p:cNvCxnSpPr/>
          <p:nvPr/>
        </p:nvCxnSpPr>
        <p:spPr>
          <a:xfrm flipV="1">
            <a:off x="5765939" y="6102126"/>
            <a:ext cx="526057" cy="1"/>
          </a:xfrm>
          <a:prstGeom prst="straightConnector1">
            <a:avLst/>
          </a:prstGeom>
          <a:ln w="381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ál 44"/>
          <p:cNvSpPr/>
          <p:nvPr/>
        </p:nvSpPr>
        <p:spPr>
          <a:xfrm>
            <a:off x="6149891" y="571078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extovéPole 45"/>
          <p:cNvSpPr txBox="1"/>
          <p:nvPr/>
        </p:nvSpPr>
        <p:spPr>
          <a:xfrm>
            <a:off x="6322013" y="5658344"/>
            <a:ext cx="2027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telekomunikační zařízení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7" name="Ovál 46"/>
          <p:cNvSpPr/>
          <p:nvPr/>
        </p:nvSpPr>
        <p:spPr>
          <a:xfrm>
            <a:off x="422645" y="3555656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50" name="Přímá spojnice 49"/>
          <p:cNvCxnSpPr>
            <a:stCxn id="58" idx="3"/>
            <a:endCxn id="60" idx="1"/>
          </p:cNvCxnSpPr>
          <p:nvPr/>
        </p:nvCxnSpPr>
        <p:spPr>
          <a:xfrm>
            <a:off x="1267946" y="3674356"/>
            <a:ext cx="89454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52"/>
          <p:cNvCxnSpPr>
            <a:stCxn id="62" idx="6"/>
            <a:endCxn id="60" idx="1"/>
          </p:cNvCxnSpPr>
          <p:nvPr/>
        </p:nvCxnSpPr>
        <p:spPr>
          <a:xfrm>
            <a:off x="509007" y="4216793"/>
            <a:ext cx="848393" cy="399044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římá spojnice 54"/>
          <p:cNvCxnSpPr>
            <a:stCxn id="63" idx="5"/>
            <a:endCxn id="59" idx="2"/>
          </p:cNvCxnSpPr>
          <p:nvPr/>
        </p:nvCxnSpPr>
        <p:spPr>
          <a:xfrm>
            <a:off x="803108" y="3710456"/>
            <a:ext cx="776452" cy="45269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ál 57"/>
          <p:cNvSpPr/>
          <p:nvPr/>
        </p:nvSpPr>
        <p:spPr>
          <a:xfrm>
            <a:off x="1242739" y="352744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vál 58"/>
          <p:cNvSpPr/>
          <p:nvPr/>
        </p:nvSpPr>
        <p:spPr>
          <a:xfrm>
            <a:off x="1579560" y="407708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0" name="Ovál 59"/>
          <p:cNvSpPr/>
          <p:nvPr/>
        </p:nvSpPr>
        <p:spPr>
          <a:xfrm>
            <a:off x="1332193" y="459063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vál 60"/>
          <p:cNvSpPr/>
          <p:nvPr/>
        </p:nvSpPr>
        <p:spPr>
          <a:xfrm>
            <a:off x="570132" y="459063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2" name="Ovál 61"/>
          <p:cNvSpPr/>
          <p:nvPr/>
        </p:nvSpPr>
        <p:spPr>
          <a:xfrm>
            <a:off x="336885" y="4130732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3" name="Ovál 62"/>
          <p:cNvSpPr/>
          <p:nvPr/>
        </p:nvSpPr>
        <p:spPr>
          <a:xfrm>
            <a:off x="656193" y="356354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0" name="TextovéPole 139"/>
          <p:cNvSpPr txBox="1"/>
          <p:nvPr/>
        </p:nvSpPr>
        <p:spPr>
          <a:xfrm>
            <a:off x="2090080" y="5326783"/>
            <a:ext cx="662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kruhu</a:t>
            </a:r>
            <a:r>
              <a:rPr lang="cs-CZ" sz="1600" dirty="0" smtClean="0">
                <a:solidFill>
                  <a:srgbClr val="000000"/>
                </a:solidFill>
              </a:rPr>
              <a:t>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.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83" name="TextovéPole 182"/>
          <p:cNvSpPr txBox="1"/>
          <p:nvPr/>
        </p:nvSpPr>
        <p:spPr>
          <a:xfrm>
            <a:off x="2090080" y="3936801"/>
            <a:ext cx="701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0000"/>
                </a:solidFill>
              </a:rPr>
              <a:t>Topologie </a:t>
            </a:r>
            <a:r>
              <a:rPr lang="cs-CZ" sz="1600" b="1" dirty="0" smtClean="0">
                <a:solidFill>
                  <a:srgbClr val="C00000"/>
                </a:solidFill>
              </a:rPr>
              <a:t>neúplná mříž</a:t>
            </a:r>
            <a:r>
              <a:rPr lang="cs-CZ" sz="1600" dirty="0" smtClean="0">
                <a:solidFill>
                  <a:srgbClr val="000000"/>
                </a:solidFill>
              </a:rPr>
              <a:t>(</a:t>
            </a:r>
            <a:r>
              <a:rPr lang="cs-CZ" sz="1600" dirty="0" err="1" smtClean="0">
                <a:solidFill>
                  <a:srgbClr val="000000"/>
                </a:solidFill>
              </a:rPr>
              <a:t>Mesh</a:t>
            </a:r>
            <a:r>
              <a:rPr lang="cs-CZ" sz="1600" dirty="0" smtClean="0">
                <a:solidFill>
                  <a:srgbClr val="000000"/>
                </a:solidFill>
              </a:rPr>
              <a:t>), použitá obvykle v </a:t>
            </a:r>
            <a:r>
              <a:rPr lang="cs-CZ" sz="1600" b="1" dirty="0" smtClean="0">
                <a:solidFill>
                  <a:srgbClr val="C00000"/>
                </a:solidFill>
              </a:rPr>
              <a:t>WAN</a:t>
            </a:r>
            <a:r>
              <a:rPr lang="cs-CZ" sz="1600" dirty="0" smtClean="0">
                <a:solidFill>
                  <a:srgbClr val="000000"/>
                </a:solidFill>
              </a:rPr>
              <a:t> například pro technologie SDH/OTH/Ethernet.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18" name="Ovál 117"/>
          <p:cNvSpPr/>
          <p:nvPr/>
        </p:nvSpPr>
        <p:spPr>
          <a:xfrm>
            <a:off x="422645" y="2195874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119" name="Přímá spojnice 118"/>
          <p:cNvCxnSpPr>
            <a:stCxn id="159" idx="5"/>
            <a:endCxn id="153" idx="1"/>
          </p:cNvCxnSpPr>
          <p:nvPr/>
        </p:nvCxnSpPr>
        <p:spPr>
          <a:xfrm>
            <a:off x="803108" y="2350674"/>
            <a:ext cx="554292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Přímá spojnice 123"/>
          <p:cNvCxnSpPr>
            <a:stCxn id="143" idx="3"/>
            <a:endCxn id="153" idx="1"/>
          </p:cNvCxnSpPr>
          <p:nvPr/>
        </p:nvCxnSpPr>
        <p:spPr>
          <a:xfrm>
            <a:off x="1267946" y="2314574"/>
            <a:ext cx="89454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Přímá spojnice 124"/>
          <p:cNvCxnSpPr>
            <a:stCxn id="143" idx="3"/>
            <a:endCxn id="156" idx="6"/>
          </p:cNvCxnSpPr>
          <p:nvPr/>
        </p:nvCxnSpPr>
        <p:spPr>
          <a:xfrm flipH="1">
            <a:off x="509007" y="2314574"/>
            <a:ext cx="758939" cy="54243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Přímá spojnice 131"/>
          <p:cNvCxnSpPr>
            <a:stCxn id="143" idx="3"/>
            <a:endCxn id="155" idx="7"/>
          </p:cNvCxnSpPr>
          <p:nvPr/>
        </p:nvCxnSpPr>
        <p:spPr>
          <a:xfrm flipH="1">
            <a:off x="717047" y="2314574"/>
            <a:ext cx="550899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Přímá spojnice 135"/>
          <p:cNvCxnSpPr>
            <a:stCxn id="156" idx="6"/>
            <a:endCxn id="153" idx="1"/>
          </p:cNvCxnSpPr>
          <p:nvPr/>
        </p:nvCxnSpPr>
        <p:spPr>
          <a:xfrm>
            <a:off x="509007" y="2857011"/>
            <a:ext cx="848393" cy="399044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Přímá spojnice 137"/>
          <p:cNvCxnSpPr>
            <a:stCxn id="156" idx="6"/>
            <a:endCxn id="151" idx="2"/>
          </p:cNvCxnSpPr>
          <p:nvPr/>
        </p:nvCxnSpPr>
        <p:spPr>
          <a:xfrm flipV="1">
            <a:off x="509007" y="2803364"/>
            <a:ext cx="1070553" cy="5364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Přímá spojnice 138"/>
          <p:cNvCxnSpPr>
            <a:stCxn id="159" idx="5"/>
            <a:endCxn id="151" idx="2"/>
          </p:cNvCxnSpPr>
          <p:nvPr/>
        </p:nvCxnSpPr>
        <p:spPr>
          <a:xfrm>
            <a:off x="803108" y="2350674"/>
            <a:ext cx="776452" cy="45269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Přímá spojnice 140"/>
          <p:cNvCxnSpPr>
            <a:stCxn id="155" idx="7"/>
            <a:endCxn id="151" idx="2"/>
          </p:cNvCxnSpPr>
          <p:nvPr/>
        </p:nvCxnSpPr>
        <p:spPr>
          <a:xfrm flipV="1">
            <a:off x="717047" y="2803364"/>
            <a:ext cx="862513" cy="45269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Přímá spojnice 141"/>
          <p:cNvCxnSpPr>
            <a:stCxn id="159" idx="5"/>
            <a:endCxn id="155" idx="7"/>
          </p:cNvCxnSpPr>
          <p:nvPr/>
        </p:nvCxnSpPr>
        <p:spPr>
          <a:xfrm flipH="1">
            <a:off x="717047" y="2350674"/>
            <a:ext cx="86061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ál 142"/>
          <p:cNvSpPr/>
          <p:nvPr/>
        </p:nvSpPr>
        <p:spPr>
          <a:xfrm>
            <a:off x="1242739" y="2167659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1" name="Ovál 150"/>
          <p:cNvSpPr/>
          <p:nvPr/>
        </p:nvSpPr>
        <p:spPr>
          <a:xfrm>
            <a:off x="1579560" y="271730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3" name="Ovál 152"/>
          <p:cNvSpPr/>
          <p:nvPr/>
        </p:nvSpPr>
        <p:spPr>
          <a:xfrm>
            <a:off x="1332193" y="323084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5" name="Ovál 154"/>
          <p:cNvSpPr/>
          <p:nvPr/>
        </p:nvSpPr>
        <p:spPr>
          <a:xfrm>
            <a:off x="570132" y="323084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6" name="Ovál 155"/>
          <p:cNvSpPr/>
          <p:nvPr/>
        </p:nvSpPr>
        <p:spPr>
          <a:xfrm>
            <a:off x="336885" y="277095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9" name="Ovál 158"/>
          <p:cNvSpPr/>
          <p:nvPr/>
        </p:nvSpPr>
        <p:spPr>
          <a:xfrm>
            <a:off x="656193" y="2203759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0" name="Ovál 159"/>
          <p:cNvSpPr/>
          <p:nvPr/>
        </p:nvSpPr>
        <p:spPr>
          <a:xfrm>
            <a:off x="359227" y="4879159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70" name="Ovál 169"/>
          <p:cNvSpPr/>
          <p:nvPr/>
        </p:nvSpPr>
        <p:spPr>
          <a:xfrm>
            <a:off x="1179321" y="485094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1" name="Ovál 170"/>
          <p:cNvSpPr/>
          <p:nvPr/>
        </p:nvSpPr>
        <p:spPr>
          <a:xfrm>
            <a:off x="1516142" y="540058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2" name="Ovál 171"/>
          <p:cNvSpPr/>
          <p:nvPr/>
        </p:nvSpPr>
        <p:spPr>
          <a:xfrm>
            <a:off x="1268775" y="591413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3" name="Ovál 172"/>
          <p:cNvSpPr/>
          <p:nvPr/>
        </p:nvSpPr>
        <p:spPr>
          <a:xfrm>
            <a:off x="506714" y="591413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4" name="Ovál 173"/>
          <p:cNvSpPr/>
          <p:nvPr/>
        </p:nvSpPr>
        <p:spPr>
          <a:xfrm>
            <a:off x="273467" y="545423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5" name="Ovál 174"/>
          <p:cNvSpPr/>
          <p:nvPr/>
        </p:nvSpPr>
        <p:spPr>
          <a:xfrm>
            <a:off x="592775" y="488704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72841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6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Ochrana telekomunikační sítě s kruhovou topologií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</a:t>
            </a:r>
            <a:r>
              <a:rPr lang="cs-CZ" sz="2000" dirty="0" smtClean="0">
                <a:solidFill>
                  <a:srgbClr val="C00000"/>
                </a:solidFill>
              </a:rPr>
              <a:t>kruhové topologie </a:t>
            </a:r>
            <a:r>
              <a:rPr lang="cs-CZ" sz="2000" dirty="0" smtClean="0">
                <a:solidFill>
                  <a:srgbClr val="3C3C8C"/>
                </a:solidFill>
              </a:rPr>
              <a:t>existují mezi </a:t>
            </a:r>
            <a:r>
              <a:rPr lang="cs-CZ" sz="2000" dirty="0">
                <a:solidFill>
                  <a:srgbClr val="C00000"/>
                </a:solidFill>
              </a:rPr>
              <a:t>každou dvojicí síťových </a:t>
            </a:r>
            <a:r>
              <a:rPr lang="cs-CZ" sz="2000" dirty="0" smtClean="0">
                <a:solidFill>
                  <a:srgbClr val="C00000"/>
                </a:solidFill>
              </a:rPr>
              <a:t>uzlů právě </a:t>
            </a:r>
            <a:r>
              <a:rPr lang="cs-CZ" sz="2000" dirty="0">
                <a:solidFill>
                  <a:srgbClr val="C00000"/>
                </a:solidFill>
              </a:rPr>
              <a:t>dvě alternativní trasy</a:t>
            </a:r>
            <a:r>
              <a:rPr lang="cs-CZ" sz="2000" dirty="0">
                <a:solidFill>
                  <a:srgbClr val="3C3C8C"/>
                </a:solidFill>
              </a:rPr>
              <a:t> pro přenos uživatelských </a:t>
            </a:r>
            <a:r>
              <a:rPr lang="cs-CZ" sz="2000" dirty="0" smtClean="0">
                <a:solidFill>
                  <a:srgbClr val="3C3C8C"/>
                </a:solidFill>
              </a:rPr>
              <a:t>datových toků.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>
                <a:solidFill>
                  <a:srgbClr val="3C3C8C"/>
                </a:solidFill>
              </a:rPr>
              <a:t>překlenutí poruchy </a:t>
            </a:r>
            <a:r>
              <a:rPr lang="cs-CZ" sz="2000" dirty="0" smtClean="0">
                <a:solidFill>
                  <a:srgbClr val="3C3C8C"/>
                </a:solidFill>
              </a:rPr>
              <a:t>v určité </a:t>
            </a:r>
            <a:r>
              <a:rPr lang="cs-CZ" sz="2000" dirty="0">
                <a:solidFill>
                  <a:srgbClr val="3C3C8C"/>
                </a:solidFill>
              </a:rPr>
              <a:t>části </a:t>
            </a:r>
            <a:r>
              <a:rPr lang="cs-CZ" sz="2000" dirty="0" smtClean="0">
                <a:solidFill>
                  <a:srgbClr val="3C3C8C"/>
                </a:solidFill>
              </a:rPr>
              <a:t>sítě, </a:t>
            </a:r>
            <a:r>
              <a:rPr lang="cs-CZ" sz="2000" dirty="0">
                <a:solidFill>
                  <a:srgbClr val="3C3C8C"/>
                </a:solidFill>
              </a:rPr>
              <a:t>se </a:t>
            </a:r>
            <a:r>
              <a:rPr lang="cs-CZ" sz="2000" dirty="0" smtClean="0">
                <a:solidFill>
                  <a:srgbClr val="3C3C8C"/>
                </a:solidFill>
              </a:rPr>
              <a:t>u kruhové topologie jednoduše využívá opačný </a:t>
            </a:r>
            <a:r>
              <a:rPr lang="cs-CZ" sz="2000" dirty="0">
                <a:solidFill>
                  <a:srgbClr val="3C3C8C"/>
                </a:solidFill>
              </a:rPr>
              <a:t>směr přenosu po kruhu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Kruhová </a:t>
            </a:r>
            <a:r>
              <a:rPr lang="cs-CZ" sz="2000" dirty="0">
                <a:solidFill>
                  <a:srgbClr val="3C3C8C"/>
                </a:solidFill>
              </a:rPr>
              <a:t>síť je výhodná z provozního hlediska, protože rozsáhlá síť se skládá z typizovaných kruhových struktur (</a:t>
            </a:r>
            <a:r>
              <a:rPr lang="cs-CZ" sz="2000" dirty="0" err="1">
                <a:solidFill>
                  <a:srgbClr val="3C3C8C"/>
                </a:solidFill>
              </a:rPr>
              <a:t>subsítí</a:t>
            </a:r>
            <a:r>
              <a:rPr lang="cs-CZ" sz="2000" dirty="0">
                <a:solidFill>
                  <a:srgbClr val="3C3C8C"/>
                </a:solidFill>
              </a:rPr>
              <a:t>) s předem definovaným předpisem chování v případě poruchy. Existuje dělení kruhové ochrany z různých hledisek: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Sdílená</a:t>
            </a:r>
            <a:r>
              <a:rPr lang="cs-CZ" sz="2000" dirty="0">
                <a:solidFill>
                  <a:srgbClr val="3C3C8C"/>
                </a:solidFill>
              </a:rPr>
              <a:t> nebo </a:t>
            </a:r>
            <a:r>
              <a:rPr lang="cs-CZ" sz="2000" dirty="0">
                <a:solidFill>
                  <a:srgbClr val="C00000"/>
                </a:solidFill>
              </a:rPr>
              <a:t>vyhrazená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Jednosměrný kruh </a:t>
            </a:r>
            <a:r>
              <a:rPr lang="cs-CZ" sz="2000" dirty="0" smtClean="0">
                <a:solidFill>
                  <a:srgbClr val="3C3C8C"/>
                </a:solidFill>
              </a:rPr>
              <a:t>(data jsou vysílána pouze jedním směrem, 1 nebo 2 vlákna) </a:t>
            </a:r>
            <a:r>
              <a:rPr lang="cs-CZ" sz="2000" dirty="0">
                <a:solidFill>
                  <a:srgbClr val="3C3C8C"/>
                </a:solidFill>
              </a:rPr>
              <a:t>nebo </a:t>
            </a:r>
            <a:r>
              <a:rPr lang="cs-CZ" sz="2000" dirty="0">
                <a:solidFill>
                  <a:srgbClr val="C00000"/>
                </a:solidFill>
              </a:rPr>
              <a:t>obousměrný kr</a:t>
            </a:r>
            <a:r>
              <a:rPr lang="cs-CZ" sz="2000" dirty="0">
                <a:solidFill>
                  <a:srgbClr val="3C3C8C"/>
                </a:solidFill>
              </a:rPr>
              <a:t>uh (</a:t>
            </a:r>
            <a:r>
              <a:rPr lang="cs-CZ" sz="2000" dirty="0" smtClean="0">
                <a:solidFill>
                  <a:srgbClr val="3C3C8C"/>
                </a:solidFill>
              </a:rPr>
              <a:t>2 případně </a:t>
            </a:r>
            <a:r>
              <a:rPr lang="cs-CZ" sz="2000" dirty="0">
                <a:solidFill>
                  <a:srgbClr val="3C3C8C"/>
                </a:solidFill>
              </a:rPr>
              <a:t>4 vlákna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9705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3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Obnova přenosové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Princip obnovy přenosové telekomunikační sítě spočívá ve využití vhodné, tedy v daném okamžiku volné, přenosové kapacity sítě jako náhradu </a:t>
            </a:r>
            <a:r>
              <a:rPr lang="cs-CZ" sz="2000" dirty="0">
                <a:solidFill>
                  <a:srgbClr val="3C3C8C"/>
                </a:solidFill>
              </a:rPr>
              <a:t>za neprovozuschopnou část </a:t>
            </a:r>
            <a:r>
              <a:rPr lang="cs-CZ" sz="2000" dirty="0" smtClean="0">
                <a:solidFill>
                  <a:srgbClr val="3C3C8C"/>
                </a:solidFill>
              </a:rPr>
              <a:t>sítě.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způsobu řízení propojovacích polí rozvaděčů lze rozlišit: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Centralizované </a:t>
            </a:r>
            <a:r>
              <a:rPr lang="cs-CZ" sz="2000" dirty="0">
                <a:solidFill>
                  <a:srgbClr val="C00000"/>
                </a:solidFill>
              </a:rPr>
              <a:t>řízení </a:t>
            </a:r>
            <a:r>
              <a:rPr lang="cs-CZ" sz="2000" dirty="0" smtClean="0">
                <a:solidFill>
                  <a:srgbClr val="C00000"/>
                </a:solidFill>
              </a:rPr>
              <a:t>obnovy</a:t>
            </a:r>
            <a:r>
              <a:rPr lang="cs-CZ" sz="2000" dirty="0" smtClean="0">
                <a:solidFill>
                  <a:srgbClr val="3C3C8C"/>
                </a:solidFill>
              </a:rPr>
              <a:t>. V tomto případě, existuje v telekomunikační přenosové síti centrální způsob řízení všech uzlů z jednoho řídícího a dohledového centra. Výhodou jsou nižší nároky na programové a hardwarové vybavení jednotlivých síťových uzlů. Nevýhodou jsou vyšší nároky na komunikační kapacitu mezi dohledovým centrem sítě a uzly.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Distribuované </a:t>
            </a:r>
            <a:r>
              <a:rPr lang="cs-CZ" sz="2000" dirty="0">
                <a:solidFill>
                  <a:srgbClr val="C00000"/>
                </a:solidFill>
              </a:rPr>
              <a:t>řízení </a:t>
            </a:r>
            <a:r>
              <a:rPr lang="cs-CZ" sz="2000" dirty="0" smtClean="0">
                <a:solidFill>
                  <a:srgbClr val="C00000"/>
                </a:solidFill>
              </a:rPr>
              <a:t>obnovy</a:t>
            </a:r>
            <a:r>
              <a:rPr lang="cs-CZ" sz="2000" dirty="0" smtClean="0">
                <a:solidFill>
                  <a:srgbClr val="3C3C8C"/>
                </a:solidFill>
              </a:rPr>
              <a:t>. Tento způsob obnovy klade vyšší nároky na jednotlivé uzly sítě a jejich HW vybavení a „inteligenci“. Výhodou je vyšší flexibilita při obnově. Nevýhodou je vyšší cena síťových uzlů.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4913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Obnova přenosové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Proces obnovy je časově náročnější než proces ochrany, protože je nutno procházet několika základními stavy </a:t>
            </a:r>
            <a:r>
              <a:rPr lang="cs-CZ" sz="2000" dirty="0" smtClean="0">
                <a:solidFill>
                  <a:srgbClr val="3C3C8C"/>
                </a:solidFill>
              </a:rPr>
              <a:t>dle následujícího obrázku.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Výběr </a:t>
            </a:r>
            <a:r>
              <a:rPr lang="cs-CZ" sz="2000" dirty="0">
                <a:solidFill>
                  <a:srgbClr val="3C3C8C"/>
                </a:solidFill>
              </a:rPr>
              <a:t>náhradních prostředků sítě může být buď plánovaný, kdy jsou definována doporučená propojení a dochází tak k rychlé aktivaci obnovy, nebo dynamický, kdy se hledají </a:t>
            </a:r>
            <a:r>
              <a:rPr lang="cs-CZ" sz="2000" dirty="0" err="1">
                <a:solidFill>
                  <a:srgbClr val="3C3C8C"/>
                </a:solidFill>
              </a:rPr>
              <a:t>obchozí</a:t>
            </a:r>
            <a:r>
              <a:rPr lang="cs-CZ" sz="2000" dirty="0">
                <a:solidFill>
                  <a:srgbClr val="3C3C8C"/>
                </a:solidFill>
              </a:rPr>
              <a:t> trasy po vzniku poruchy na základě vhodných algoritmů.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Hlavním </a:t>
            </a:r>
            <a:r>
              <a:rPr lang="cs-CZ" sz="2000" dirty="0">
                <a:solidFill>
                  <a:srgbClr val="3C3C8C"/>
                </a:solidFill>
              </a:rPr>
              <a:t>omezujícím faktorem je velikost záložní kapacity sítě.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Dalším </a:t>
            </a:r>
            <a:r>
              <a:rPr lang="cs-CZ" sz="2000" dirty="0">
                <a:solidFill>
                  <a:srgbClr val="3C3C8C"/>
                </a:solidFill>
              </a:rPr>
              <a:t>omezením je komplikovanost implementace, zejména v rozsáhlých sítích a při různorodé technologické struktuře založené na zařízeních různých výrobců.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61679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Obnova přenosové telekomunikační sítě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37" y="2059076"/>
            <a:ext cx="442912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2457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Telekomunikační přenosové sítě se obecně skládají ze síťových uzlů (síťových prvků) a spojnic (přenosových tras).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Úkolem telekomunikační přenosové sítě je efektivní a spolehlivý přenos signálů daným fyzickým přenosovým médiem.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Efektivnost přenosu se dosahuje vícenásobným využitím přenosové trasy pomocí některé z multiplexních technik (FDM, TDM, CDM, WDM).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bezchybný datový přenos mezi dvěma uzly sítě je však, mimo vhodné multiplexní techniky, řešit ještě celou řadu dalších problémů (například synchronizaci síťových uzlů).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oblasti telekomunikací vznikly postupným vývojem digitální přenosové hierarchie řešící komplexní problém přenosu dat na velkou vzdálenost.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26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Zajištění spolehlivého provozu přenosové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Nefunkčnost přenosové cesty </a:t>
            </a:r>
            <a:r>
              <a:rPr lang="cs-CZ" sz="2000" dirty="0" smtClean="0"/>
              <a:t>jako celku může být obecně způsobena </a:t>
            </a:r>
            <a:r>
              <a:rPr lang="cs-CZ" sz="2000" dirty="0" smtClean="0">
                <a:solidFill>
                  <a:srgbClr val="C00000"/>
                </a:solidFill>
              </a:rPr>
              <a:t>poruchou síťového uzlu </a:t>
            </a:r>
            <a:r>
              <a:rPr lang="cs-CZ" sz="2000" dirty="0" smtClean="0"/>
              <a:t>nebo </a:t>
            </a:r>
            <a:r>
              <a:rPr lang="cs-CZ" sz="2000" dirty="0" smtClean="0">
                <a:solidFill>
                  <a:srgbClr val="C00000"/>
                </a:solidFill>
              </a:rPr>
              <a:t>poruchou přenosové trasy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Moderní telekomunikační síťové uzly mají obvykle dostatečnou spolehlivost, tedy schopnost vykonávat svou činnost bez poruchy.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Definice spolehlivosti podle ČSN IEC 50(191</a:t>
            </a:r>
            <a:r>
              <a:rPr lang="cs-CZ" sz="2000" dirty="0" smtClean="0"/>
              <a:t>) je následující: </a:t>
            </a:r>
            <a:r>
              <a:rPr lang="cs-CZ" sz="2000" dirty="0" smtClean="0">
                <a:solidFill>
                  <a:srgbClr val="C00000"/>
                </a:solidFill>
              </a:rPr>
              <a:t>Spolehlivost je obecná </a:t>
            </a:r>
            <a:r>
              <a:rPr lang="cs-CZ" sz="2000" dirty="0">
                <a:solidFill>
                  <a:srgbClr val="C00000"/>
                </a:solidFill>
              </a:rPr>
              <a:t>vlastnost objektu spočívající ve schopnosti plnit požadované funkce při zachování hodnot stanovených provozních ukazatelů v daných mezích a v čase podle stanovených technických podmínek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Spolehlivost, respektive správně </a:t>
            </a:r>
            <a:r>
              <a:rPr lang="cs-CZ" sz="2000" dirty="0" smtClean="0">
                <a:solidFill>
                  <a:srgbClr val="C00000"/>
                </a:solidFill>
              </a:rPr>
              <a:t>činitel spolehlivosti </a:t>
            </a:r>
            <a:r>
              <a:rPr lang="cs-CZ" sz="2000" i="1" dirty="0" smtClean="0">
                <a:solidFill>
                  <a:srgbClr val="C00000"/>
                </a:solidFill>
              </a:rPr>
              <a:t>A</a:t>
            </a:r>
            <a:r>
              <a:rPr lang="cs-CZ" sz="2000" dirty="0" smtClean="0"/>
              <a:t>, se obvykle udává v procentech.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Dnešní telekomunikační uzly mají spolehlivost například 99,9</a:t>
            </a:r>
            <a:r>
              <a:rPr lang="en-US" sz="2000" dirty="0" smtClean="0"/>
              <a:t>%</a:t>
            </a:r>
            <a:r>
              <a:rPr lang="cs-CZ" sz="2000" dirty="0" smtClean="0"/>
              <a:t>, což znamená, že během 1 roku provozu může uzel nefungovat maximálně 8 hodin 45 minut 36 sekund. 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18193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19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Zajištění spolehlivého provozu přenosové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spolehlivost přenosových tras má velký vliv i okolí.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ohledem na reálné zkušenosti z provozu lze obecně konstatovat, že zhoršení přenosových parametrů trasy vlivem například stárnutí materiálu nastane v podstatně menším počtu případů, než tomu je v důsledku špatné instalace nebo mechanického poškození, například při výkopových pracích v okolí přenosové trasy.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poruše je vhodné řešit problém co nejblíže jeho vzniku, tedy na </a:t>
            </a:r>
            <a:r>
              <a:rPr lang="cs-CZ" sz="2000" dirty="0"/>
              <a:t>fyzické </a:t>
            </a:r>
            <a:r>
              <a:rPr lang="cs-CZ" sz="2000" dirty="0" smtClean="0"/>
              <a:t>vrstvě komunikačního modelu RM-OSI.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Tímto principem se zajistí relativně nejkratších dob pro zotavení sítě po poruše. Například ochrana </a:t>
            </a:r>
            <a:r>
              <a:rPr lang="cs-CZ" sz="2000" dirty="0"/>
              <a:t>v SDH umožní </a:t>
            </a:r>
            <a:r>
              <a:rPr lang="cs-CZ" sz="2000" dirty="0" smtClean="0"/>
              <a:t>zotavení </a:t>
            </a:r>
            <a:r>
              <a:rPr lang="cs-CZ" sz="2000" dirty="0"/>
              <a:t>do méně než 50 </a:t>
            </a:r>
            <a:r>
              <a:rPr lang="cs-CZ" sz="2000" dirty="0" smtClean="0"/>
              <a:t>ms.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zlepšení zálohování provozu v celé telekomunikační síti lze samozřejmě kombinovat </a:t>
            </a:r>
            <a:r>
              <a:rPr lang="cs-CZ" sz="2000" dirty="0">
                <a:solidFill>
                  <a:srgbClr val="3C3C8C"/>
                </a:solidFill>
              </a:rPr>
              <a:t>různé </a:t>
            </a:r>
            <a:r>
              <a:rPr lang="cs-CZ" sz="2000" dirty="0" smtClean="0">
                <a:solidFill>
                  <a:srgbClr val="3C3C8C"/>
                </a:solidFill>
              </a:rPr>
              <a:t>zálohovací mechanizmy.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16966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Zajištění spolehlivého provozu přenosové telekomunikační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>
                <a:solidFill>
                  <a:srgbClr val="3C3C8C"/>
                </a:solidFill>
              </a:rPr>
              <a:t>zajištění spolehlivého provozu přenosové sítě se používají dvě metody: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Ochrana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Protection</a:t>
            </a:r>
            <a:r>
              <a:rPr lang="cs-CZ" sz="2000" dirty="0">
                <a:solidFill>
                  <a:srgbClr val="3C3C8C"/>
                </a:solidFill>
              </a:rPr>
              <a:t>) – spočívá v náhradě neprovozuschopných úseků sítě (přenosových traktů a uzlů sítě) předem určenou záložní přepravní </a:t>
            </a:r>
            <a:r>
              <a:rPr lang="cs-CZ" sz="2000" dirty="0" smtClean="0">
                <a:solidFill>
                  <a:srgbClr val="3C3C8C"/>
                </a:solidFill>
              </a:rPr>
              <a:t>kapacitou.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Obnova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Restoration</a:t>
            </a:r>
            <a:r>
              <a:rPr lang="cs-CZ" sz="2000" dirty="0">
                <a:solidFill>
                  <a:srgbClr val="3C3C8C"/>
                </a:solidFill>
              </a:rPr>
              <a:t>) – jako náhradu za neprovozuschopnou část sítě používáme vhodnou pohotovou (v daném okamžiku dostupnou) kapacitu </a:t>
            </a:r>
            <a:r>
              <a:rPr lang="cs-CZ" sz="2000" dirty="0" smtClean="0">
                <a:solidFill>
                  <a:srgbClr val="3C3C8C"/>
                </a:solidFill>
              </a:rPr>
              <a:t>sítě.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Rozlišují se dva základní typy ochran: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Vyhrazená </a:t>
            </a:r>
            <a:r>
              <a:rPr lang="cs-CZ" sz="2000" dirty="0">
                <a:solidFill>
                  <a:srgbClr val="C00000"/>
                </a:solidFill>
              </a:rPr>
              <a:t>ochrana</a:t>
            </a:r>
            <a:r>
              <a:rPr lang="cs-CZ" sz="2000" dirty="0">
                <a:solidFill>
                  <a:srgbClr val="3C3C8C"/>
                </a:solidFill>
              </a:rPr>
              <a:t>, označovaná </a:t>
            </a:r>
            <a:r>
              <a:rPr lang="cs-CZ" sz="2000" dirty="0" smtClean="0">
                <a:solidFill>
                  <a:srgbClr val="3C3C8C"/>
                </a:solidFill>
              </a:rPr>
              <a:t>1+1, </a:t>
            </a:r>
            <a:r>
              <a:rPr lang="cs-CZ" sz="2000" dirty="0">
                <a:solidFill>
                  <a:srgbClr val="3C3C8C"/>
                </a:solidFill>
              </a:rPr>
              <a:t>kde jedné chráněné, </a:t>
            </a:r>
            <a:r>
              <a:rPr lang="cs-CZ" sz="2000" dirty="0" smtClean="0">
                <a:solidFill>
                  <a:srgbClr val="3C3C8C"/>
                </a:solidFill>
              </a:rPr>
              <a:t>pracovní cestě </a:t>
            </a:r>
            <a:r>
              <a:rPr lang="cs-CZ" sz="2000" dirty="0">
                <a:solidFill>
                  <a:srgbClr val="3C3C8C"/>
                </a:solidFill>
              </a:rPr>
              <a:t>odpovídá jedna </a:t>
            </a:r>
            <a:r>
              <a:rPr lang="cs-CZ" sz="2000" dirty="0" smtClean="0">
                <a:solidFill>
                  <a:srgbClr val="3C3C8C"/>
                </a:solidFill>
              </a:rPr>
              <a:t>cesta záložní, která je výhradně využívaná </a:t>
            </a:r>
            <a:r>
              <a:rPr lang="cs-CZ" sz="2000" dirty="0">
                <a:solidFill>
                  <a:srgbClr val="3C3C8C"/>
                </a:solidFill>
              </a:rPr>
              <a:t>pro potřeby </a:t>
            </a:r>
            <a:r>
              <a:rPr lang="cs-CZ" sz="2000" dirty="0" smtClean="0">
                <a:solidFill>
                  <a:srgbClr val="3C3C8C"/>
                </a:solidFill>
              </a:rPr>
              <a:t>zálohování.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Sdílená </a:t>
            </a:r>
            <a:r>
              <a:rPr lang="cs-CZ" sz="2000" dirty="0">
                <a:solidFill>
                  <a:srgbClr val="C00000"/>
                </a:solidFill>
              </a:rPr>
              <a:t>ochrana</a:t>
            </a:r>
            <a:r>
              <a:rPr lang="cs-CZ" sz="2000" dirty="0">
                <a:solidFill>
                  <a:srgbClr val="3C3C8C"/>
                </a:solidFill>
              </a:rPr>
              <a:t>, označovaná obecně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: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>
                <a:solidFill>
                  <a:srgbClr val="3C3C8C"/>
                </a:solidFill>
              </a:rPr>
              <a:t>kde pro </a:t>
            </a:r>
            <a:r>
              <a:rPr lang="cs-CZ" sz="2000" i="1" dirty="0">
                <a:solidFill>
                  <a:srgbClr val="3C3C8C"/>
                </a:solidFill>
              </a:rPr>
              <a:t>n</a:t>
            </a:r>
            <a:r>
              <a:rPr lang="cs-CZ" sz="2000" dirty="0">
                <a:solidFill>
                  <a:srgbClr val="3C3C8C"/>
                </a:solidFill>
              </a:rPr>
              <a:t> chráněných entit odpovídá </a:t>
            </a:r>
            <a:r>
              <a:rPr lang="cs-CZ" sz="2000" i="1" dirty="0">
                <a:solidFill>
                  <a:srgbClr val="3C3C8C"/>
                </a:solidFill>
              </a:rPr>
              <a:t>m</a:t>
            </a:r>
            <a:r>
              <a:rPr lang="cs-CZ" sz="2000" dirty="0">
                <a:solidFill>
                  <a:srgbClr val="3C3C8C"/>
                </a:solidFill>
              </a:rPr>
              <a:t> ochranných. V praxi se vyskytují její varianty 1:1 </a:t>
            </a:r>
            <a:r>
              <a:rPr lang="cs-CZ" sz="2000" dirty="0" smtClean="0">
                <a:solidFill>
                  <a:srgbClr val="3C3C8C"/>
                </a:solidFill>
              </a:rPr>
              <a:t>a 1: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83221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Ochrana typu 1+1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Princip ochrany 1+1 </a:t>
            </a:r>
            <a:r>
              <a:rPr lang="cs-CZ" sz="2000" dirty="0" smtClean="0">
                <a:solidFill>
                  <a:srgbClr val="3C3C8C"/>
                </a:solidFill>
              </a:rPr>
              <a:t>spočívá v </a:t>
            </a:r>
            <a:r>
              <a:rPr lang="cs-CZ" sz="2000" dirty="0" smtClean="0">
                <a:solidFill>
                  <a:srgbClr val="C00000"/>
                </a:solidFill>
              </a:rPr>
              <a:t>současném vysílání datového toku </a:t>
            </a:r>
            <a:r>
              <a:rPr lang="cs-CZ" sz="2000" dirty="0" smtClean="0">
                <a:solidFill>
                  <a:srgbClr val="3C3C8C"/>
                </a:solidFill>
              </a:rPr>
              <a:t>jak po </a:t>
            </a:r>
            <a:r>
              <a:rPr lang="cs-CZ" sz="2000" dirty="0" smtClean="0">
                <a:solidFill>
                  <a:srgbClr val="C00000"/>
                </a:solidFill>
              </a:rPr>
              <a:t>pracovní cestě </a:t>
            </a:r>
            <a:r>
              <a:rPr lang="cs-CZ" sz="2000" dirty="0" smtClean="0">
                <a:solidFill>
                  <a:srgbClr val="3C3C8C"/>
                </a:solidFill>
              </a:rPr>
              <a:t>tak po </a:t>
            </a:r>
            <a:r>
              <a:rPr lang="cs-CZ" sz="2000" dirty="0" smtClean="0">
                <a:solidFill>
                  <a:srgbClr val="C00000"/>
                </a:solidFill>
              </a:rPr>
              <a:t>ochranné</a:t>
            </a:r>
            <a:r>
              <a:rPr lang="cs-CZ" sz="2000" dirty="0" smtClean="0">
                <a:solidFill>
                  <a:srgbClr val="3C3C8C"/>
                </a:solidFill>
              </a:rPr>
              <a:t>. Na přijímací straně se musí rozhodnout, která ze dvou cest – dvou přijímaných signálů – je bez poruchy.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Výhoda</a:t>
            </a:r>
            <a:r>
              <a:rPr lang="cs-CZ" sz="2000" dirty="0" smtClean="0">
                <a:solidFill>
                  <a:srgbClr val="3C3C8C"/>
                </a:solidFill>
              </a:rPr>
              <a:t> tohoto typu ochrany je v tom, že díky paralelnímu přenosu </a:t>
            </a:r>
            <a:r>
              <a:rPr lang="cs-CZ" sz="2000" dirty="0" smtClean="0">
                <a:solidFill>
                  <a:srgbClr val="C00000"/>
                </a:solidFill>
              </a:rPr>
              <a:t>nedochází</a:t>
            </a:r>
            <a:r>
              <a:rPr lang="cs-CZ" sz="2000" dirty="0" smtClean="0">
                <a:solidFill>
                  <a:srgbClr val="3C3C8C"/>
                </a:solidFill>
              </a:rPr>
              <a:t> na přijímací straně </a:t>
            </a:r>
            <a:r>
              <a:rPr lang="cs-CZ" sz="2000" dirty="0" smtClean="0">
                <a:solidFill>
                  <a:srgbClr val="C00000"/>
                </a:solidFill>
              </a:rPr>
              <a:t>ke ztrátě jediného bitu </a:t>
            </a:r>
            <a:r>
              <a:rPr lang="cs-CZ" sz="2000" dirty="0" smtClean="0">
                <a:solidFill>
                  <a:srgbClr val="3C3C8C"/>
                </a:solidFill>
              </a:rPr>
              <a:t>při poruše.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Nevýhoda</a:t>
            </a:r>
            <a:r>
              <a:rPr lang="cs-CZ" sz="2000" dirty="0" smtClean="0">
                <a:solidFill>
                  <a:srgbClr val="3C3C8C"/>
                </a:solidFill>
              </a:rPr>
              <a:t> tohoto typu ochrany je v její relativní </a:t>
            </a:r>
            <a:r>
              <a:rPr lang="cs-CZ" sz="2000" dirty="0" smtClean="0">
                <a:solidFill>
                  <a:srgbClr val="C00000"/>
                </a:solidFill>
              </a:rPr>
              <a:t>neefektivnosti</a:t>
            </a:r>
            <a:r>
              <a:rPr lang="cs-CZ" sz="2000" dirty="0" smtClean="0">
                <a:solidFill>
                  <a:srgbClr val="3C3C8C"/>
                </a:solidFill>
              </a:rPr>
              <a:t>, protože je nutné vyhradit dvě stejné přenosové cesty – to má za následek i například vyšší cenu poskytované služby s touto ochranou.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76" y="1844307"/>
            <a:ext cx="4907159" cy="13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912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Ochrana typu 1:1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Ochrana 1:1, </a:t>
            </a:r>
            <a:r>
              <a:rPr lang="cs-CZ" sz="2000" dirty="0">
                <a:solidFill>
                  <a:srgbClr val="3C3C8C"/>
                </a:solidFill>
              </a:rPr>
              <a:t>která je velice podobná z hlediska </a:t>
            </a:r>
            <a:r>
              <a:rPr lang="cs-CZ" sz="2000" dirty="0" smtClean="0">
                <a:solidFill>
                  <a:srgbClr val="3C3C8C"/>
                </a:solidFill>
              </a:rPr>
              <a:t>uspořádání ochraně 1+1, </a:t>
            </a:r>
            <a:r>
              <a:rPr lang="cs-CZ" sz="2000" dirty="0">
                <a:solidFill>
                  <a:srgbClr val="3C3C8C"/>
                </a:solidFill>
              </a:rPr>
              <a:t>se liší tím, že v případě </a:t>
            </a:r>
            <a:r>
              <a:rPr lang="cs-CZ" sz="2000" dirty="0">
                <a:solidFill>
                  <a:srgbClr val="C00000"/>
                </a:solidFill>
              </a:rPr>
              <a:t>neobsazené ochrany</a:t>
            </a:r>
            <a:r>
              <a:rPr lang="cs-CZ" sz="2000" dirty="0">
                <a:solidFill>
                  <a:srgbClr val="3C3C8C"/>
                </a:solidFill>
              </a:rPr>
              <a:t> ji </a:t>
            </a:r>
            <a:r>
              <a:rPr lang="cs-CZ" sz="2000" dirty="0">
                <a:solidFill>
                  <a:srgbClr val="C00000"/>
                </a:solidFill>
              </a:rPr>
              <a:t>lze využít pro </a:t>
            </a:r>
            <a:r>
              <a:rPr lang="cs-CZ" sz="2000" dirty="0" smtClean="0">
                <a:solidFill>
                  <a:srgbClr val="C00000"/>
                </a:solidFill>
              </a:rPr>
              <a:t>datový tok </a:t>
            </a:r>
            <a:r>
              <a:rPr lang="cs-CZ" sz="2000" dirty="0">
                <a:solidFill>
                  <a:srgbClr val="3C3C8C"/>
                </a:solidFill>
              </a:rPr>
              <a:t>nižší priority, jenž je odpojen při aktivaci ochranného přepínání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Ochrana se realizuje pomocí elektronických </a:t>
            </a:r>
            <a:r>
              <a:rPr lang="cs-CZ" sz="2000" dirty="0" smtClean="0">
                <a:solidFill>
                  <a:srgbClr val="3C3C8C"/>
                </a:solidFill>
              </a:rPr>
              <a:t>přepínacích prvků označovaných </a:t>
            </a:r>
            <a:r>
              <a:rPr lang="cs-CZ" sz="2000" dirty="0">
                <a:solidFill>
                  <a:srgbClr val="3C3C8C"/>
                </a:solidFill>
              </a:rPr>
              <a:t>jako </a:t>
            </a:r>
            <a:r>
              <a:rPr lang="cs-CZ" sz="2000" dirty="0" smtClean="0">
                <a:solidFill>
                  <a:srgbClr val="C00000"/>
                </a:solidFill>
              </a:rPr>
              <a:t>Výběrový </a:t>
            </a:r>
            <a:r>
              <a:rPr lang="cs-CZ" sz="2000" dirty="0">
                <a:solidFill>
                  <a:srgbClr val="C00000"/>
                </a:solidFill>
              </a:rPr>
              <a:t>přepínač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na </a:t>
            </a:r>
            <a:r>
              <a:rPr lang="cs-CZ" sz="2000" dirty="0">
                <a:solidFill>
                  <a:srgbClr val="3C3C8C"/>
                </a:solidFill>
              </a:rPr>
              <a:t>přijímací straně a </a:t>
            </a:r>
            <a:r>
              <a:rPr lang="cs-CZ" sz="2000" dirty="0" smtClean="0">
                <a:solidFill>
                  <a:srgbClr val="C00000"/>
                </a:solidFill>
              </a:rPr>
              <a:t>Přiřazovací </a:t>
            </a:r>
            <a:r>
              <a:rPr lang="cs-CZ" sz="2000" dirty="0">
                <a:solidFill>
                  <a:srgbClr val="C00000"/>
                </a:solidFill>
              </a:rPr>
              <a:t>přepínač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na </a:t>
            </a:r>
            <a:r>
              <a:rPr lang="cs-CZ" sz="2000" dirty="0">
                <a:solidFill>
                  <a:srgbClr val="3C3C8C"/>
                </a:solidFill>
              </a:rPr>
              <a:t>vysílací straně.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Nevýhodou</a:t>
            </a:r>
            <a:r>
              <a:rPr lang="cs-CZ" sz="2000" dirty="0" smtClean="0">
                <a:solidFill>
                  <a:srgbClr val="3C3C8C"/>
                </a:solidFill>
              </a:rPr>
              <a:t> tohoto typu ochrany je </a:t>
            </a:r>
            <a:r>
              <a:rPr lang="cs-CZ" sz="2000" dirty="0" smtClean="0">
                <a:solidFill>
                  <a:srgbClr val="C00000"/>
                </a:solidFill>
              </a:rPr>
              <a:t>možnost určité bitové ztráty</a:t>
            </a:r>
            <a:r>
              <a:rPr lang="cs-CZ" sz="2000" dirty="0" smtClean="0">
                <a:solidFill>
                  <a:srgbClr val="3C3C8C"/>
                </a:solidFill>
              </a:rPr>
              <a:t>, vzhledem k nutnosti </a:t>
            </a:r>
            <a:r>
              <a:rPr lang="cs-CZ" sz="2000" dirty="0" smtClean="0">
                <a:solidFill>
                  <a:srgbClr val="C00000"/>
                </a:solidFill>
              </a:rPr>
              <a:t>vyhodnotit poruchový stav </a:t>
            </a:r>
            <a:r>
              <a:rPr lang="cs-CZ" sz="2000" dirty="0" smtClean="0">
                <a:solidFill>
                  <a:srgbClr val="3C3C8C"/>
                </a:solidFill>
              </a:rPr>
              <a:t>a provést </a:t>
            </a:r>
            <a:r>
              <a:rPr lang="cs-CZ" sz="2000" dirty="0" smtClean="0">
                <a:solidFill>
                  <a:srgbClr val="C00000"/>
                </a:solidFill>
              </a:rPr>
              <a:t>přepnutí na ochrannou cestu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540" y="2852665"/>
            <a:ext cx="4597490" cy="124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797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Ochrana 1:n a m:n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Obdobně jako ochrana 1:1 funguje i ochrana 1: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. V tomto typu ochrany se více pracovních cest chrání jednou společnou cestou ochrannou.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ochrany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: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 se chrání celkem 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 pracovních cest pomocí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cest ochranných.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606" y="5133975"/>
            <a:ext cx="4305300" cy="138112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12" y="2771556"/>
            <a:ext cx="3533775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169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Další parametry ochran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Ochrany je možné dělit o podle přepínaných </a:t>
            </a:r>
            <a:r>
              <a:rPr lang="cs-CZ" sz="2000" dirty="0">
                <a:solidFill>
                  <a:srgbClr val="3C3C8C"/>
                </a:solidFill>
              </a:rPr>
              <a:t>směrů přenosu: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900" dirty="0" err="1" smtClean="0">
                <a:solidFill>
                  <a:srgbClr val="C00000"/>
                </a:solidFill>
              </a:rPr>
              <a:t>Unidirectional</a:t>
            </a:r>
            <a:r>
              <a:rPr lang="cs-CZ" sz="1900" dirty="0" smtClean="0">
                <a:solidFill>
                  <a:srgbClr val="C00000"/>
                </a:solidFill>
              </a:rPr>
              <a:t> </a:t>
            </a:r>
            <a:r>
              <a:rPr lang="cs-CZ" sz="1900" dirty="0" smtClean="0">
                <a:solidFill>
                  <a:srgbClr val="3C3C8C"/>
                </a:solidFill>
              </a:rPr>
              <a:t>se označují ochrany, které chrání jen jeden směr přenosu.</a:t>
            </a:r>
            <a:endParaRPr lang="cs-CZ" sz="19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900" dirty="0" err="1" smtClean="0">
                <a:solidFill>
                  <a:srgbClr val="C00000"/>
                </a:solidFill>
              </a:rPr>
              <a:t>Bidirectional</a:t>
            </a:r>
            <a:r>
              <a:rPr lang="cs-CZ" sz="1900" dirty="0" smtClean="0">
                <a:solidFill>
                  <a:srgbClr val="3C3C8C"/>
                </a:solidFill>
              </a:rPr>
              <a:t> se označují ochrany, které chrání oba směry datového přenosu a to i v případě, že je narušen jen jeden z nich.</a:t>
            </a:r>
            <a:endParaRPr lang="cs-CZ" sz="19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ochrany lze také nastavit režim přepínání po skončení poruchy. Ochrany se proto dále rozlišují na: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900" dirty="0" smtClean="0">
                <a:solidFill>
                  <a:srgbClr val="C00000"/>
                </a:solidFill>
              </a:rPr>
              <a:t>Ochranu s návratem </a:t>
            </a:r>
            <a:r>
              <a:rPr lang="cs-CZ" sz="1900" dirty="0" smtClean="0">
                <a:solidFill>
                  <a:srgbClr val="3C3C8C"/>
                </a:solidFill>
              </a:rPr>
              <a:t>na původní pracovní trasu. V tomto typu ochran se navíc definuje časový interval, po který se po odstranění poruchy sleduje, zdali jsou přenosové parametry původní pracovní cesty opravdu v pořádku.</a:t>
            </a:r>
            <a:endParaRPr lang="cs-CZ" sz="19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900" dirty="0" smtClean="0">
                <a:solidFill>
                  <a:srgbClr val="C00000"/>
                </a:solidFill>
              </a:rPr>
              <a:t>Ochranu bez </a:t>
            </a:r>
            <a:r>
              <a:rPr lang="cs-CZ" sz="1900" dirty="0">
                <a:solidFill>
                  <a:srgbClr val="C00000"/>
                </a:solidFill>
              </a:rPr>
              <a:t>návratu </a:t>
            </a:r>
            <a:r>
              <a:rPr lang="cs-CZ" sz="1900" dirty="0">
                <a:solidFill>
                  <a:srgbClr val="3C3C8C"/>
                </a:solidFill>
              </a:rPr>
              <a:t>na pracovní </a:t>
            </a:r>
            <a:r>
              <a:rPr lang="cs-CZ" sz="1900" dirty="0" smtClean="0">
                <a:solidFill>
                  <a:srgbClr val="3C3C8C"/>
                </a:solidFill>
              </a:rPr>
              <a:t>trasu. U tohoto typu ochran není datový přenos automaticky zpět přepnut na původní pracovní cestu po odstranění poruchy. Děje se tak až například na pokyn dohledového centra sítě.</a:t>
            </a:r>
            <a:endParaRPr lang="cs-CZ" sz="19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Zálohování v telekomunikačních sítích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971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1531</Words>
  <Application>Microsoft Office PowerPoint</Application>
  <PresentationFormat>Předvádění na obrazovce (4:3)</PresentationFormat>
  <Paragraphs>225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Mustr_prezentace_OPPA</vt:lpstr>
      <vt:lpstr>Prezentace aplikace PowerPoint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Zálohování v telekomunikačních sítích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2015-01-31T01:17:02Z</dcterms:created>
  <dcterms:modified xsi:type="dcterms:W3CDTF">2015-01-31T01:17:05Z</dcterms:modified>
</cp:coreProperties>
</file>