
<file path=[Content_Types].xml><?xml version="1.0" encoding="utf-8"?>
<Types xmlns="http://schemas.openxmlformats.org/package/2006/content-types">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Lst>
  <p:notesMasterIdLst>
    <p:notesMasterId r:id="rId16"/>
  </p:notesMasterIdLst>
  <p:handoutMasterIdLst>
    <p:handoutMasterId r:id="rId17"/>
  </p:handoutMasterIdLst>
  <p:sldIdLst>
    <p:sldId id="270" r:id="rId2"/>
    <p:sldId id="290" r:id="rId3"/>
    <p:sldId id="293" r:id="rId4"/>
    <p:sldId id="297" r:id="rId5"/>
    <p:sldId id="299" r:id="rId6"/>
    <p:sldId id="308" r:id="rId7"/>
    <p:sldId id="300" r:id="rId8"/>
    <p:sldId id="301" r:id="rId9"/>
    <p:sldId id="307" r:id="rId10"/>
    <p:sldId id="294" r:id="rId11"/>
    <p:sldId id="298" r:id="rId12"/>
    <p:sldId id="309" r:id="rId13"/>
    <p:sldId id="302" r:id="rId14"/>
    <p:sldId id="280" r:id="rId15"/>
  </p:sldIdLst>
  <p:sldSz cx="9144000" cy="6858000" type="screen4x3"/>
  <p:notesSz cx="6858000" cy="9945688"/>
  <p:defaultTextStyle>
    <a:defPPr>
      <a:defRPr lang="cs-CZ"/>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3C3C8C"/>
    <a:srgbClr val="D42E12"/>
    <a:srgbClr val="F7D41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Styl Světlá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75DCB02-9BB8-47FD-8907-85C794F793BA}" styleName="Styl s motivem 1 – zvýraznění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21" autoAdjust="0"/>
    <p:restoredTop sz="80756" autoAdjust="0"/>
  </p:normalViewPr>
  <p:slideViewPr>
    <p:cSldViewPr snapToGrid="0" snapToObjects="1">
      <p:cViewPr varScale="1">
        <p:scale>
          <a:sx n="86" d="100"/>
          <a:sy n="86" d="100"/>
        </p:scale>
        <p:origin x="1236"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hdr" sz="quarter"/>
          </p:nvPr>
        </p:nvSpPr>
        <p:spPr bwMode="auto">
          <a:xfrm>
            <a:off x="0" y="0"/>
            <a:ext cx="29718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pPr>
              <a:defRPr/>
            </a:pPr>
            <a:endParaRPr lang="cs-CZ"/>
          </a:p>
        </p:txBody>
      </p:sp>
      <p:sp>
        <p:nvSpPr>
          <p:cNvPr id="49155" name="Rectangle 3"/>
          <p:cNvSpPr>
            <a:spLocks noGrp="1" noChangeArrowheads="1"/>
          </p:cNvSpPr>
          <p:nvPr>
            <p:ph type="dt" sz="quarter" idx="1"/>
          </p:nvPr>
        </p:nvSpPr>
        <p:spPr bwMode="auto">
          <a:xfrm>
            <a:off x="3884613" y="0"/>
            <a:ext cx="29718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pPr>
              <a:defRPr/>
            </a:pPr>
            <a:endParaRPr lang="cs-CZ"/>
          </a:p>
        </p:txBody>
      </p:sp>
      <p:sp>
        <p:nvSpPr>
          <p:cNvPr id="49156" name="Rectangle 4"/>
          <p:cNvSpPr>
            <a:spLocks noGrp="1" noChangeArrowheads="1"/>
          </p:cNvSpPr>
          <p:nvPr>
            <p:ph type="ftr" sz="quarter" idx="2"/>
          </p:nvPr>
        </p:nvSpPr>
        <p:spPr bwMode="auto">
          <a:xfrm>
            <a:off x="0" y="9447213"/>
            <a:ext cx="29718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pPr>
              <a:defRPr/>
            </a:pPr>
            <a:endParaRPr lang="cs-CZ"/>
          </a:p>
        </p:txBody>
      </p:sp>
      <p:sp>
        <p:nvSpPr>
          <p:cNvPr id="49157" name="Rectangle 5"/>
          <p:cNvSpPr>
            <a:spLocks noGrp="1" noChangeArrowheads="1"/>
          </p:cNvSpPr>
          <p:nvPr>
            <p:ph type="sldNum" sz="quarter" idx="3"/>
          </p:nvPr>
        </p:nvSpPr>
        <p:spPr bwMode="auto">
          <a:xfrm>
            <a:off x="3884613" y="9447213"/>
            <a:ext cx="29718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pPr>
              <a:defRPr/>
            </a:pPr>
            <a:fld id="{EF4B5975-4091-4F51-BEC7-5BCEFEB1EFDF}" type="slidenum">
              <a:rPr lang="cs-CZ"/>
              <a:pPr>
                <a:defRPr/>
              </a:pPr>
              <a:t>‹#›</a:t>
            </a:fld>
            <a:endParaRPr lang="cs-CZ"/>
          </a:p>
        </p:txBody>
      </p:sp>
    </p:spTree>
    <p:extLst>
      <p:ext uri="{BB962C8B-B14F-4D97-AF65-F5344CB8AC3E}">
        <p14:creationId xmlns:p14="http://schemas.microsoft.com/office/powerpoint/2010/main" val="21507124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256" tIns="46627" rIns="93256" bIns="46627" numCol="1" anchor="t" anchorCtr="0" compatLnSpc="1">
            <a:prstTxWarp prst="textNoShape">
              <a:avLst/>
            </a:prstTxWarp>
          </a:bodyPr>
          <a:lstStyle>
            <a:lvl1pPr defTabSz="933450">
              <a:defRPr sz="1200"/>
            </a:lvl1pPr>
          </a:lstStyle>
          <a:p>
            <a:pPr>
              <a:defRPr/>
            </a:pPr>
            <a:endParaRPr lang="cs-CZ"/>
          </a:p>
        </p:txBody>
      </p:sp>
      <p:sp>
        <p:nvSpPr>
          <p:cNvPr id="6147" name="Rectangle 3"/>
          <p:cNvSpPr>
            <a:spLocks noGrp="1" noChangeArrowheads="1"/>
          </p:cNvSpPr>
          <p:nvPr>
            <p:ph type="dt" idx="1"/>
          </p:nvPr>
        </p:nvSpPr>
        <p:spPr bwMode="auto">
          <a:xfrm>
            <a:off x="3884613" y="0"/>
            <a:ext cx="2971800"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256" tIns="46627" rIns="93256" bIns="46627" numCol="1" anchor="t" anchorCtr="0" compatLnSpc="1">
            <a:prstTxWarp prst="textNoShape">
              <a:avLst/>
            </a:prstTxWarp>
          </a:bodyPr>
          <a:lstStyle>
            <a:lvl1pPr algn="r" defTabSz="933450">
              <a:defRPr sz="1200"/>
            </a:lvl1pPr>
          </a:lstStyle>
          <a:p>
            <a:pPr>
              <a:defRPr/>
            </a:pPr>
            <a:endParaRPr lang="cs-CZ"/>
          </a:p>
        </p:txBody>
      </p:sp>
      <p:sp>
        <p:nvSpPr>
          <p:cNvPr id="12292" name="Rectangle 4"/>
          <p:cNvSpPr>
            <a:spLocks noGrp="1" noRot="1" noChangeAspect="1" noChangeArrowheads="1" noTextEdit="1"/>
          </p:cNvSpPr>
          <p:nvPr>
            <p:ph type="sldImg" idx="2"/>
          </p:nvPr>
        </p:nvSpPr>
        <p:spPr bwMode="auto">
          <a:xfrm>
            <a:off x="941388" y="746125"/>
            <a:ext cx="4975225" cy="3730625"/>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149" name="Rectangle 5"/>
          <p:cNvSpPr>
            <a:spLocks noGrp="1" noChangeArrowheads="1"/>
          </p:cNvSpPr>
          <p:nvPr>
            <p:ph type="body" sz="quarter" idx="3"/>
          </p:nvPr>
        </p:nvSpPr>
        <p:spPr bwMode="auto">
          <a:xfrm>
            <a:off x="685800" y="4724400"/>
            <a:ext cx="5486400" cy="4475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256" tIns="46627" rIns="93256" bIns="46627" numCol="1" anchor="t" anchorCtr="0" compatLnSpc="1">
            <a:prstTxWarp prst="textNoShape">
              <a:avLst/>
            </a:prstTxWarp>
          </a:bodyPr>
          <a:lstStyle/>
          <a:p>
            <a:pPr lvl="0"/>
            <a:r>
              <a:rPr lang="cs-CZ" noProof="0" smtClean="0"/>
              <a:t>Klepnutím lze upravit styly předlohy textu.</a:t>
            </a:r>
          </a:p>
          <a:p>
            <a:pPr lvl="1"/>
            <a:r>
              <a:rPr lang="cs-CZ" noProof="0" smtClean="0"/>
              <a:t>Druhá úroveň</a:t>
            </a:r>
          </a:p>
          <a:p>
            <a:pPr lvl="2"/>
            <a:r>
              <a:rPr lang="cs-CZ" noProof="0" smtClean="0"/>
              <a:t>Třetí úroveň</a:t>
            </a:r>
          </a:p>
          <a:p>
            <a:pPr lvl="3"/>
            <a:r>
              <a:rPr lang="cs-CZ" noProof="0" smtClean="0"/>
              <a:t>Čtvrtá úroveň</a:t>
            </a:r>
          </a:p>
          <a:p>
            <a:pPr lvl="4"/>
            <a:r>
              <a:rPr lang="cs-CZ" noProof="0" smtClean="0"/>
              <a:t>Pátá úroveň</a:t>
            </a:r>
          </a:p>
        </p:txBody>
      </p:sp>
      <p:sp>
        <p:nvSpPr>
          <p:cNvPr id="6150" name="Rectangle 6"/>
          <p:cNvSpPr>
            <a:spLocks noGrp="1" noChangeArrowheads="1"/>
          </p:cNvSpPr>
          <p:nvPr>
            <p:ph type="ftr" sz="quarter" idx="4"/>
          </p:nvPr>
        </p:nvSpPr>
        <p:spPr bwMode="auto">
          <a:xfrm>
            <a:off x="0" y="9445625"/>
            <a:ext cx="2971800"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256" tIns="46627" rIns="93256" bIns="46627" numCol="1" anchor="b" anchorCtr="0" compatLnSpc="1">
            <a:prstTxWarp prst="textNoShape">
              <a:avLst/>
            </a:prstTxWarp>
          </a:bodyPr>
          <a:lstStyle>
            <a:lvl1pPr defTabSz="933450">
              <a:defRPr sz="1200"/>
            </a:lvl1pPr>
          </a:lstStyle>
          <a:p>
            <a:pPr>
              <a:defRPr/>
            </a:pPr>
            <a:endParaRPr lang="cs-CZ"/>
          </a:p>
        </p:txBody>
      </p:sp>
      <p:sp>
        <p:nvSpPr>
          <p:cNvPr id="6151" name="Rectangle 7"/>
          <p:cNvSpPr>
            <a:spLocks noGrp="1" noChangeArrowheads="1"/>
          </p:cNvSpPr>
          <p:nvPr>
            <p:ph type="sldNum" sz="quarter" idx="5"/>
          </p:nvPr>
        </p:nvSpPr>
        <p:spPr bwMode="auto">
          <a:xfrm>
            <a:off x="3884613" y="9445625"/>
            <a:ext cx="2971800"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256" tIns="46627" rIns="93256" bIns="46627" numCol="1" anchor="b" anchorCtr="0" compatLnSpc="1">
            <a:prstTxWarp prst="textNoShape">
              <a:avLst/>
            </a:prstTxWarp>
          </a:bodyPr>
          <a:lstStyle>
            <a:lvl1pPr algn="r" defTabSz="933450">
              <a:defRPr sz="1200"/>
            </a:lvl1pPr>
          </a:lstStyle>
          <a:p>
            <a:pPr>
              <a:defRPr/>
            </a:pPr>
            <a:fld id="{19F9E967-BB3B-47E5-8EEC-C28942447864}" type="slidenum">
              <a:rPr lang="cs-CZ"/>
              <a:pPr>
                <a:defRPr/>
              </a:pPr>
              <a:t>‹#›</a:t>
            </a:fld>
            <a:endParaRPr lang="cs-CZ"/>
          </a:p>
        </p:txBody>
      </p:sp>
    </p:spTree>
    <p:extLst>
      <p:ext uri="{BB962C8B-B14F-4D97-AF65-F5344CB8AC3E}">
        <p14:creationId xmlns:p14="http://schemas.microsoft.com/office/powerpoint/2010/main" val="156750670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2</a:t>
            </a:fld>
            <a:endParaRPr lang="cs-CZ"/>
          </a:p>
        </p:txBody>
      </p:sp>
    </p:spTree>
    <p:extLst>
      <p:ext uri="{BB962C8B-B14F-4D97-AF65-F5344CB8AC3E}">
        <p14:creationId xmlns:p14="http://schemas.microsoft.com/office/powerpoint/2010/main" val="26952845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11</a:t>
            </a:fld>
            <a:endParaRPr lang="cs-CZ"/>
          </a:p>
        </p:txBody>
      </p:sp>
    </p:spTree>
    <p:extLst>
      <p:ext uri="{BB962C8B-B14F-4D97-AF65-F5344CB8AC3E}">
        <p14:creationId xmlns:p14="http://schemas.microsoft.com/office/powerpoint/2010/main" val="29185532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12</a:t>
            </a:fld>
            <a:endParaRPr lang="cs-CZ"/>
          </a:p>
        </p:txBody>
      </p:sp>
    </p:spTree>
    <p:extLst>
      <p:ext uri="{BB962C8B-B14F-4D97-AF65-F5344CB8AC3E}">
        <p14:creationId xmlns:p14="http://schemas.microsoft.com/office/powerpoint/2010/main" val="21650547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13</a:t>
            </a:fld>
            <a:endParaRPr lang="cs-CZ"/>
          </a:p>
        </p:txBody>
      </p:sp>
    </p:spTree>
    <p:extLst>
      <p:ext uri="{BB962C8B-B14F-4D97-AF65-F5344CB8AC3E}">
        <p14:creationId xmlns:p14="http://schemas.microsoft.com/office/powerpoint/2010/main" val="3482314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3</a:t>
            </a:fld>
            <a:endParaRPr lang="cs-CZ"/>
          </a:p>
        </p:txBody>
      </p:sp>
    </p:spTree>
    <p:extLst>
      <p:ext uri="{BB962C8B-B14F-4D97-AF65-F5344CB8AC3E}">
        <p14:creationId xmlns:p14="http://schemas.microsoft.com/office/powerpoint/2010/main" val="3467930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4</a:t>
            </a:fld>
            <a:endParaRPr lang="cs-CZ"/>
          </a:p>
        </p:txBody>
      </p:sp>
    </p:spTree>
    <p:extLst>
      <p:ext uri="{BB962C8B-B14F-4D97-AF65-F5344CB8AC3E}">
        <p14:creationId xmlns:p14="http://schemas.microsoft.com/office/powerpoint/2010/main" val="9710205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5</a:t>
            </a:fld>
            <a:endParaRPr lang="cs-CZ"/>
          </a:p>
        </p:txBody>
      </p:sp>
    </p:spTree>
    <p:extLst>
      <p:ext uri="{BB962C8B-B14F-4D97-AF65-F5344CB8AC3E}">
        <p14:creationId xmlns:p14="http://schemas.microsoft.com/office/powerpoint/2010/main" val="24723757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6</a:t>
            </a:fld>
            <a:endParaRPr lang="cs-CZ"/>
          </a:p>
        </p:txBody>
      </p:sp>
    </p:spTree>
    <p:extLst>
      <p:ext uri="{BB962C8B-B14F-4D97-AF65-F5344CB8AC3E}">
        <p14:creationId xmlns:p14="http://schemas.microsoft.com/office/powerpoint/2010/main" val="5824536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7</a:t>
            </a:fld>
            <a:endParaRPr lang="cs-CZ"/>
          </a:p>
        </p:txBody>
      </p:sp>
    </p:spTree>
    <p:extLst>
      <p:ext uri="{BB962C8B-B14F-4D97-AF65-F5344CB8AC3E}">
        <p14:creationId xmlns:p14="http://schemas.microsoft.com/office/powerpoint/2010/main" val="30152671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8</a:t>
            </a:fld>
            <a:endParaRPr lang="cs-CZ"/>
          </a:p>
        </p:txBody>
      </p:sp>
    </p:spTree>
    <p:extLst>
      <p:ext uri="{BB962C8B-B14F-4D97-AF65-F5344CB8AC3E}">
        <p14:creationId xmlns:p14="http://schemas.microsoft.com/office/powerpoint/2010/main" val="15581740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9</a:t>
            </a:fld>
            <a:endParaRPr lang="cs-CZ"/>
          </a:p>
        </p:txBody>
      </p:sp>
    </p:spTree>
    <p:extLst>
      <p:ext uri="{BB962C8B-B14F-4D97-AF65-F5344CB8AC3E}">
        <p14:creationId xmlns:p14="http://schemas.microsoft.com/office/powerpoint/2010/main" val="4540312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10</a:t>
            </a:fld>
            <a:endParaRPr lang="cs-CZ"/>
          </a:p>
        </p:txBody>
      </p:sp>
    </p:spTree>
    <p:extLst>
      <p:ext uri="{BB962C8B-B14F-4D97-AF65-F5344CB8AC3E}">
        <p14:creationId xmlns:p14="http://schemas.microsoft.com/office/powerpoint/2010/main" val="104187543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pic>
        <p:nvPicPr>
          <p:cNvPr id="4" name="Picture 39" descr="prezentaceOPPa_s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4" name="Rectangle 2"/>
          <p:cNvSpPr>
            <a:spLocks noGrp="1" noChangeArrowheads="1"/>
          </p:cNvSpPr>
          <p:nvPr>
            <p:ph type="ctrTitle"/>
          </p:nvPr>
        </p:nvSpPr>
        <p:spPr>
          <a:xfrm>
            <a:off x="1039813" y="2482850"/>
            <a:ext cx="7772400" cy="1470025"/>
          </a:xfrm>
        </p:spPr>
        <p:txBody>
          <a:bodyPr anchor="t"/>
          <a:lstStyle>
            <a:lvl1pPr>
              <a:defRPr sz="2800">
                <a:solidFill>
                  <a:schemeClr val="bg1"/>
                </a:solidFill>
              </a:defRPr>
            </a:lvl1pPr>
          </a:lstStyle>
          <a:p>
            <a:pPr lvl="0"/>
            <a:r>
              <a:rPr lang="cs-CZ" noProof="0" smtClean="0"/>
              <a:t>Kliknutím lze upravit styl.</a:t>
            </a:r>
          </a:p>
        </p:txBody>
      </p:sp>
      <p:sp>
        <p:nvSpPr>
          <p:cNvPr id="3075" name="Rectangle 3"/>
          <p:cNvSpPr>
            <a:spLocks noGrp="1" noChangeArrowheads="1"/>
          </p:cNvSpPr>
          <p:nvPr>
            <p:ph type="subTitle" idx="1"/>
          </p:nvPr>
        </p:nvSpPr>
        <p:spPr>
          <a:xfrm>
            <a:off x="1039813" y="5591175"/>
            <a:ext cx="6400800" cy="603250"/>
          </a:xfrm>
        </p:spPr>
        <p:txBody>
          <a:bodyPr/>
          <a:lstStyle>
            <a:lvl1pPr marL="0" indent="0">
              <a:buFont typeface="Wingdings" pitchFamily="2" charset="2"/>
              <a:buNone/>
              <a:defRPr sz="1400" b="1">
                <a:solidFill>
                  <a:schemeClr val="bg1"/>
                </a:solidFill>
              </a:defRPr>
            </a:lvl1pPr>
          </a:lstStyle>
          <a:p>
            <a:pPr lvl="0"/>
            <a:r>
              <a:rPr lang="cs-CZ" noProof="0" smtClean="0"/>
              <a:t>Kliknutím lze upravit styl předlohy.</a:t>
            </a:r>
          </a:p>
        </p:txBody>
      </p:sp>
    </p:spTree>
    <p:extLst>
      <p:ext uri="{BB962C8B-B14F-4D97-AF65-F5344CB8AC3E}">
        <p14:creationId xmlns:p14="http://schemas.microsoft.com/office/powerpoint/2010/main" val="1313393059"/>
      </p:ext>
    </p:extLst>
  </p:cSld>
  <p:clrMapOvr>
    <a:masterClrMapping/>
  </p:clrMapOvr>
  <p:transition>
    <p:randomBa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svislý text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6"/>
          <p:cNvSpPr>
            <a:spLocks noGrp="1" noChangeArrowheads="1"/>
          </p:cNvSpPr>
          <p:nvPr>
            <p:ph type="sldNum" sz="quarter" idx="10"/>
          </p:nvPr>
        </p:nvSpPr>
        <p:spPr>
          <a:ln/>
        </p:spPr>
        <p:txBody>
          <a:bodyPr/>
          <a:lstStyle>
            <a:lvl1pPr>
              <a:defRPr/>
            </a:lvl1pPr>
          </a:lstStyle>
          <a:p>
            <a:pPr>
              <a:defRPr/>
            </a:pPr>
            <a:fld id="{5D1B7B6F-10CC-4456-88DD-EDCA26603826}" type="slidenum">
              <a:rPr lang="cs-CZ"/>
              <a:pPr>
                <a:defRPr/>
              </a:pPr>
              <a:t>‹#›</a:t>
            </a:fld>
            <a:endParaRPr lang="cs-CZ"/>
          </a:p>
        </p:txBody>
      </p:sp>
    </p:spTree>
    <p:extLst>
      <p:ext uri="{BB962C8B-B14F-4D97-AF65-F5344CB8AC3E}">
        <p14:creationId xmlns:p14="http://schemas.microsoft.com/office/powerpoint/2010/main" val="2836500555"/>
      </p:ext>
    </p:extLst>
  </p:cSld>
  <p:clrMapOvr>
    <a:masterClrMapping/>
  </p:clrMapOvr>
  <p:transition>
    <p:randomBa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721475" y="236538"/>
            <a:ext cx="2035175" cy="5889625"/>
          </a:xfrm>
        </p:spPr>
        <p:txBody>
          <a:bodyPr vert="eaVert"/>
          <a:lstStyle/>
          <a:p>
            <a:r>
              <a:rPr lang="cs-CZ" smtClean="0"/>
              <a:t>Kliknutím lze upravit styl.</a:t>
            </a:r>
            <a:endParaRPr lang="cs-CZ"/>
          </a:p>
        </p:txBody>
      </p:sp>
      <p:sp>
        <p:nvSpPr>
          <p:cNvPr id="3" name="Zástupný symbol pro svislý text 2"/>
          <p:cNvSpPr>
            <a:spLocks noGrp="1"/>
          </p:cNvSpPr>
          <p:nvPr>
            <p:ph type="body" orient="vert" idx="1"/>
          </p:nvPr>
        </p:nvSpPr>
        <p:spPr>
          <a:xfrm>
            <a:off x="615950" y="236538"/>
            <a:ext cx="5953125" cy="5889625"/>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6"/>
          <p:cNvSpPr>
            <a:spLocks noGrp="1" noChangeArrowheads="1"/>
          </p:cNvSpPr>
          <p:nvPr>
            <p:ph type="sldNum" sz="quarter" idx="10"/>
          </p:nvPr>
        </p:nvSpPr>
        <p:spPr>
          <a:ln/>
        </p:spPr>
        <p:txBody>
          <a:bodyPr/>
          <a:lstStyle>
            <a:lvl1pPr>
              <a:defRPr/>
            </a:lvl1pPr>
          </a:lstStyle>
          <a:p>
            <a:pPr>
              <a:defRPr/>
            </a:pPr>
            <a:fld id="{F9403F1C-2470-4664-9B5B-1F2642AE8999}" type="slidenum">
              <a:rPr lang="cs-CZ"/>
              <a:pPr>
                <a:defRPr/>
              </a:pPr>
              <a:t>‹#›</a:t>
            </a:fld>
            <a:endParaRPr lang="cs-CZ"/>
          </a:p>
        </p:txBody>
      </p:sp>
    </p:spTree>
    <p:extLst>
      <p:ext uri="{BB962C8B-B14F-4D97-AF65-F5344CB8AC3E}">
        <p14:creationId xmlns:p14="http://schemas.microsoft.com/office/powerpoint/2010/main" val="3116801762"/>
      </p:ext>
    </p:extLst>
  </p:cSld>
  <p:clrMapOvr>
    <a:masterClrMapping/>
  </p:clrMapOvr>
  <p:transition>
    <p:randomBa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6"/>
          <p:cNvSpPr>
            <a:spLocks noGrp="1" noChangeArrowheads="1"/>
          </p:cNvSpPr>
          <p:nvPr>
            <p:ph type="sldNum" sz="quarter" idx="10"/>
          </p:nvPr>
        </p:nvSpPr>
        <p:spPr>
          <a:ln/>
        </p:spPr>
        <p:txBody>
          <a:bodyPr/>
          <a:lstStyle>
            <a:lvl1pPr>
              <a:defRPr/>
            </a:lvl1pPr>
          </a:lstStyle>
          <a:p>
            <a:pPr>
              <a:defRPr/>
            </a:pPr>
            <a:fld id="{76C4985B-73AF-46EE-94C6-3612EC56C1C2}" type="slidenum">
              <a:rPr lang="cs-CZ"/>
              <a:pPr>
                <a:defRPr/>
              </a:pPr>
              <a:t>‹#›</a:t>
            </a:fld>
            <a:endParaRPr lang="cs-CZ"/>
          </a:p>
        </p:txBody>
      </p:sp>
    </p:spTree>
    <p:extLst>
      <p:ext uri="{BB962C8B-B14F-4D97-AF65-F5344CB8AC3E}">
        <p14:creationId xmlns:p14="http://schemas.microsoft.com/office/powerpoint/2010/main" val="3556112997"/>
      </p:ext>
    </p:extLst>
  </p:cSld>
  <p:clrMapOvr>
    <a:masterClrMapping/>
  </p:clrMapOvr>
  <p:transition>
    <p:randomBa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smtClean="0"/>
              <a:t>Kliknutím lze upravit styl.</a:t>
            </a:r>
            <a:endParaRPr lang="cs-CZ"/>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cs-CZ" smtClean="0"/>
              <a:t>Kliknutím lze upravit styly předlohy textu.</a:t>
            </a:r>
          </a:p>
        </p:txBody>
      </p:sp>
      <p:sp>
        <p:nvSpPr>
          <p:cNvPr id="4" name="Rectangle 6"/>
          <p:cNvSpPr>
            <a:spLocks noGrp="1" noChangeArrowheads="1"/>
          </p:cNvSpPr>
          <p:nvPr>
            <p:ph type="sldNum" sz="quarter" idx="10"/>
          </p:nvPr>
        </p:nvSpPr>
        <p:spPr>
          <a:ln/>
        </p:spPr>
        <p:txBody>
          <a:bodyPr/>
          <a:lstStyle>
            <a:lvl1pPr>
              <a:defRPr/>
            </a:lvl1pPr>
          </a:lstStyle>
          <a:p>
            <a:pPr>
              <a:defRPr/>
            </a:pPr>
            <a:fld id="{C526A7F6-4B1B-4BFD-9095-8A6BDFF338F8}" type="slidenum">
              <a:rPr lang="cs-CZ"/>
              <a:pPr>
                <a:defRPr/>
              </a:pPr>
              <a:t>‹#›</a:t>
            </a:fld>
            <a:endParaRPr lang="cs-CZ"/>
          </a:p>
        </p:txBody>
      </p:sp>
    </p:spTree>
    <p:extLst>
      <p:ext uri="{BB962C8B-B14F-4D97-AF65-F5344CB8AC3E}">
        <p14:creationId xmlns:p14="http://schemas.microsoft.com/office/powerpoint/2010/main" val="339016777"/>
      </p:ext>
    </p:extLst>
  </p:cSld>
  <p:clrMapOvr>
    <a:masterClrMapping/>
  </p:clrMapOvr>
  <p:transition>
    <p:randomBa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sz="half" idx="1"/>
          </p:nvPr>
        </p:nvSpPr>
        <p:spPr>
          <a:xfrm>
            <a:off x="615950" y="1600200"/>
            <a:ext cx="3994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762500" y="1600200"/>
            <a:ext cx="3994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Rectangle 6"/>
          <p:cNvSpPr>
            <a:spLocks noGrp="1" noChangeArrowheads="1"/>
          </p:cNvSpPr>
          <p:nvPr>
            <p:ph type="sldNum" sz="quarter" idx="10"/>
          </p:nvPr>
        </p:nvSpPr>
        <p:spPr>
          <a:ln/>
        </p:spPr>
        <p:txBody>
          <a:bodyPr/>
          <a:lstStyle>
            <a:lvl1pPr>
              <a:defRPr/>
            </a:lvl1pPr>
          </a:lstStyle>
          <a:p>
            <a:pPr>
              <a:defRPr/>
            </a:pPr>
            <a:fld id="{E8A4D19B-8121-4653-A161-7B7025327513}" type="slidenum">
              <a:rPr lang="cs-CZ"/>
              <a:pPr>
                <a:defRPr/>
              </a:pPr>
              <a:t>‹#›</a:t>
            </a:fld>
            <a:endParaRPr lang="cs-CZ"/>
          </a:p>
        </p:txBody>
      </p:sp>
    </p:spTree>
    <p:extLst>
      <p:ext uri="{BB962C8B-B14F-4D97-AF65-F5344CB8AC3E}">
        <p14:creationId xmlns:p14="http://schemas.microsoft.com/office/powerpoint/2010/main" val="3347098831"/>
      </p:ext>
    </p:extLst>
  </p:cSld>
  <p:clrMapOvr>
    <a:masterClrMapping/>
  </p:clrMapOvr>
  <p:transition>
    <p:randomBa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1143000"/>
          </a:xfrm>
        </p:spPr>
        <p:txBody>
          <a:bodyPr/>
          <a:lstStyle>
            <a:lvl1pPr>
              <a:defRPr/>
            </a:lvl1pPr>
          </a:lstStyle>
          <a:p>
            <a:r>
              <a:rPr lang="cs-CZ" smtClean="0"/>
              <a:t>Kliknutím lze upravit styl.</a:t>
            </a:r>
            <a:endParaRPr lang="cs-CZ"/>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Rectangle 6"/>
          <p:cNvSpPr>
            <a:spLocks noGrp="1" noChangeArrowheads="1"/>
          </p:cNvSpPr>
          <p:nvPr>
            <p:ph type="sldNum" sz="quarter" idx="10"/>
          </p:nvPr>
        </p:nvSpPr>
        <p:spPr>
          <a:ln/>
        </p:spPr>
        <p:txBody>
          <a:bodyPr/>
          <a:lstStyle>
            <a:lvl1pPr>
              <a:defRPr/>
            </a:lvl1pPr>
          </a:lstStyle>
          <a:p>
            <a:pPr>
              <a:defRPr/>
            </a:pPr>
            <a:fld id="{7C2041B1-0CE4-4F7B-93DD-E05971A8603B}" type="slidenum">
              <a:rPr lang="cs-CZ"/>
              <a:pPr>
                <a:defRPr/>
              </a:pPr>
              <a:t>‹#›</a:t>
            </a:fld>
            <a:endParaRPr lang="cs-CZ"/>
          </a:p>
        </p:txBody>
      </p:sp>
    </p:spTree>
    <p:extLst>
      <p:ext uri="{BB962C8B-B14F-4D97-AF65-F5344CB8AC3E}">
        <p14:creationId xmlns:p14="http://schemas.microsoft.com/office/powerpoint/2010/main" val="3132419913"/>
      </p:ext>
    </p:extLst>
  </p:cSld>
  <p:clrMapOvr>
    <a:masterClrMapping/>
  </p:clrMapOvr>
  <p:transition>
    <p:randomBa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Rectangle 6"/>
          <p:cNvSpPr>
            <a:spLocks noGrp="1" noChangeArrowheads="1"/>
          </p:cNvSpPr>
          <p:nvPr>
            <p:ph type="sldNum" sz="quarter" idx="10"/>
          </p:nvPr>
        </p:nvSpPr>
        <p:spPr>
          <a:ln/>
        </p:spPr>
        <p:txBody>
          <a:bodyPr/>
          <a:lstStyle>
            <a:lvl1pPr>
              <a:defRPr/>
            </a:lvl1pPr>
          </a:lstStyle>
          <a:p>
            <a:pPr>
              <a:defRPr/>
            </a:pPr>
            <a:fld id="{DD2D93EC-4EF0-44FE-BBCB-4025FFB88EEC}" type="slidenum">
              <a:rPr lang="cs-CZ"/>
              <a:pPr>
                <a:defRPr/>
              </a:pPr>
              <a:t>‹#›</a:t>
            </a:fld>
            <a:endParaRPr lang="cs-CZ"/>
          </a:p>
        </p:txBody>
      </p:sp>
    </p:spTree>
    <p:extLst>
      <p:ext uri="{BB962C8B-B14F-4D97-AF65-F5344CB8AC3E}">
        <p14:creationId xmlns:p14="http://schemas.microsoft.com/office/powerpoint/2010/main" val="420976397"/>
      </p:ext>
    </p:extLst>
  </p:cSld>
  <p:clrMapOvr>
    <a:masterClrMapping/>
  </p:clrMapOvr>
  <p:transition>
    <p:randomBa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58B0D5EF-4B36-4456-AB22-7E8B0B57494D}" type="slidenum">
              <a:rPr lang="cs-CZ"/>
              <a:pPr>
                <a:defRPr/>
              </a:pPr>
              <a:t>‹#›</a:t>
            </a:fld>
            <a:endParaRPr lang="cs-CZ"/>
          </a:p>
        </p:txBody>
      </p:sp>
    </p:spTree>
    <p:extLst>
      <p:ext uri="{BB962C8B-B14F-4D97-AF65-F5344CB8AC3E}">
        <p14:creationId xmlns:p14="http://schemas.microsoft.com/office/powerpoint/2010/main" val="3459466758"/>
      </p:ext>
    </p:extLst>
  </p:cSld>
  <p:clrMapOvr>
    <a:masterClrMapping/>
  </p:clrMapOvr>
  <p:transition>
    <p:randomBa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lstStyle>
            <a:lvl1pPr algn="l">
              <a:defRPr sz="2000" b="1"/>
            </a:lvl1pPr>
          </a:lstStyle>
          <a:p>
            <a:r>
              <a:rPr lang="cs-CZ" smtClean="0"/>
              <a:t>Kliknutím lze upravit styl.</a:t>
            </a:r>
            <a:endParaRPr lang="cs-CZ"/>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Rectangle 6"/>
          <p:cNvSpPr>
            <a:spLocks noGrp="1" noChangeArrowheads="1"/>
          </p:cNvSpPr>
          <p:nvPr>
            <p:ph type="sldNum" sz="quarter" idx="10"/>
          </p:nvPr>
        </p:nvSpPr>
        <p:spPr>
          <a:ln/>
        </p:spPr>
        <p:txBody>
          <a:bodyPr/>
          <a:lstStyle>
            <a:lvl1pPr>
              <a:defRPr/>
            </a:lvl1pPr>
          </a:lstStyle>
          <a:p>
            <a:pPr>
              <a:defRPr/>
            </a:pPr>
            <a:fld id="{B191DC8A-9667-4301-AE0D-B23D4973A368}" type="slidenum">
              <a:rPr lang="cs-CZ"/>
              <a:pPr>
                <a:defRPr/>
              </a:pPr>
              <a:t>‹#›</a:t>
            </a:fld>
            <a:endParaRPr lang="cs-CZ"/>
          </a:p>
        </p:txBody>
      </p:sp>
    </p:spTree>
    <p:extLst>
      <p:ext uri="{BB962C8B-B14F-4D97-AF65-F5344CB8AC3E}">
        <p14:creationId xmlns:p14="http://schemas.microsoft.com/office/powerpoint/2010/main" val="1411871645"/>
      </p:ext>
    </p:extLst>
  </p:cSld>
  <p:clrMapOvr>
    <a:masterClrMapping/>
  </p:clrMapOvr>
  <p:transition>
    <p:randomBa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lstStyle>
            <a:lvl1pPr algn="l">
              <a:defRPr sz="2000" b="1"/>
            </a:lvl1pPr>
          </a:lstStyle>
          <a:p>
            <a:r>
              <a:rPr lang="cs-CZ" smtClean="0"/>
              <a:t>Kliknutím lze upravit styl.</a:t>
            </a:r>
            <a:endParaRPr lang="cs-CZ"/>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cs-CZ" noProof="0" smtClean="0"/>
              <a:t>Kliknutím na ikonu přidáte obrázek.</a:t>
            </a:r>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Rectangle 6"/>
          <p:cNvSpPr>
            <a:spLocks noGrp="1" noChangeArrowheads="1"/>
          </p:cNvSpPr>
          <p:nvPr>
            <p:ph type="sldNum" sz="quarter" idx="10"/>
          </p:nvPr>
        </p:nvSpPr>
        <p:spPr>
          <a:ln/>
        </p:spPr>
        <p:txBody>
          <a:bodyPr/>
          <a:lstStyle>
            <a:lvl1pPr>
              <a:defRPr/>
            </a:lvl1pPr>
          </a:lstStyle>
          <a:p>
            <a:pPr>
              <a:defRPr/>
            </a:pPr>
            <a:fld id="{9177DC33-E398-4EC9-A6D0-D48DC1E370DF}" type="slidenum">
              <a:rPr lang="cs-CZ"/>
              <a:pPr>
                <a:defRPr/>
              </a:pPr>
              <a:t>‹#›</a:t>
            </a:fld>
            <a:endParaRPr lang="cs-CZ"/>
          </a:p>
        </p:txBody>
      </p:sp>
    </p:spTree>
    <p:extLst>
      <p:ext uri="{BB962C8B-B14F-4D97-AF65-F5344CB8AC3E}">
        <p14:creationId xmlns:p14="http://schemas.microsoft.com/office/powerpoint/2010/main" val="4157203035"/>
      </p:ext>
    </p:extLst>
  </p:cSld>
  <p:clrMapOvr>
    <a:masterClrMapping/>
  </p:clrMapOvr>
  <p:transition>
    <p:randomBa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34" descr="prezentaceOPPa_S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0" cy="128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3"/>
          <p:cNvSpPr>
            <a:spLocks noGrp="1" noChangeArrowheads="1"/>
          </p:cNvSpPr>
          <p:nvPr>
            <p:ph type="body" idx="1"/>
          </p:nvPr>
        </p:nvSpPr>
        <p:spPr bwMode="auto">
          <a:xfrm>
            <a:off x="615950" y="1600200"/>
            <a:ext cx="81407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p>
        </p:txBody>
      </p:sp>
      <p:sp>
        <p:nvSpPr>
          <p:cNvPr id="1030" name="Rectangle 6"/>
          <p:cNvSpPr>
            <a:spLocks noGrp="1" noChangeArrowheads="1"/>
          </p:cNvSpPr>
          <p:nvPr>
            <p:ph type="sldNum" sz="quarter" idx="4"/>
          </p:nvPr>
        </p:nvSpPr>
        <p:spPr bwMode="auto">
          <a:xfrm>
            <a:off x="8167688" y="6191250"/>
            <a:ext cx="588962"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gn="r">
              <a:defRPr sz="1400">
                <a:solidFill>
                  <a:srgbClr val="3C3C8C"/>
                </a:solidFill>
              </a:defRPr>
            </a:lvl1pPr>
          </a:lstStyle>
          <a:p>
            <a:pPr>
              <a:defRPr/>
            </a:pPr>
            <a:fld id="{1C9E5F94-2D86-4E9B-B60D-9A8D3E441469}" type="slidenum">
              <a:rPr lang="cs-CZ"/>
              <a:pPr>
                <a:defRPr/>
              </a:pPr>
              <a:t>‹#›</a:t>
            </a:fld>
            <a:endParaRPr lang="cs-CZ"/>
          </a:p>
        </p:txBody>
      </p:sp>
      <p:sp>
        <p:nvSpPr>
          <p:cNvPr id="1029" name="Rectangle 2"/>
          <p:cNvSpPr>
            <a:spLocks noGrp="1" noChangeArrowheads="1"/>
          </p:cNvSpPr>
          <p:nvPr>
            <p:ph type="title"/>
          </p:nvPr>
        </p:nvSpPr>
        <p:spPr bwMode="auto">
          <a:xfrm>
            <a:off x="1079500" y="236538"/>
            <a:ext cx="5848350"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p>
            <a:pPr lvl="0"/>
            <a:r>
              <a:rPr lang="cs-CZ" smtClean="0"/>
              <a:t>Klepnutím lze upravit styl předlohy nadpisů.</a:t>
            </a:r>
          </a:p>
        </p:txBody>
      </p:sp>
      <p:sp>
        <p:nvSpPr>
          <p:cNvPr id="2" name="Text Box 14"/>
          <p:cNvSpPr txBox="1">
            <a:spLocks noChangeArrowheads="1"/>
          </p:cNvSpPr>
          <p:nvPr/>
        </p:nvSpPr>
        <p:spPr bwMode="auto">
          <a:xfrm>
            <a:off x="6838950" y="6362700"/>
            <a:ext cx="1295400" cy="136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spcBef>
                <a:spcPct val="50000"/>
              </a:spcBef>
              <a:defRPr/>
            </a:pPr>
            <a:r>
              <a:rPr lang="cs-CZ" sz="900" b="1" smtClean="0">
                <a:solidFill>
                  <a:srgbClr val="D42E12"/>
                </a:solidFill>
              </a:rPr>
              <a:t>WWW.OPPA.CZ</a:t>
            </a:r>
          </a:p>
        </p:txBody>
      </p:sp>
    </p:spTree>
  </p:cSld>
  <p:clrMap bg1="lt1" tx1="dk1" bg2="lt2" tx2="dk2" accent1="accent1" accent2="accent2" accent3="accent3" accent4="accent4" accent5="accent5" accent6="accent6" hlink="hlink" folHlink="folHlink"/>
  <p:sldLayoutIdLst>
    <p:sldLayoutId id="2147483683" r:id="rId1"/>
    <p:sldLayoutId id="2147483682" r:id="rId2"/>
    <p:sldLayoutId id="2147483681" r:id="rId3"/>
    <p:sldLayoutId id="2147483680" r:id="rId4"/>
    <p:sldLayoutId id="2147483679" r:id="rId5"/>
    <p:sldLayoutId id="2147483678" r:id="rId6"/>
    <p:sldLayoutId id="2147483677" r:id="rId7"/>
    <p:sldLayoutId id="2147483676" r:id="rId8"/>
    <p:sldLayoutId id="2147483675" r:id="rId9"/>
    <p:sldLayoutId id="2147483674" r:id="rId10"/>
    <p:sldLayoutId id="2147483673" r:id="rId11"/>
  </p:sldLayoutIdLst>
  <p:transition>
    <p:randomBar/>
  </p:transition>
  <p:hf hdr="0" ftr="0" dt="0"/>
  <p:txStyles>
    <p:titleStyle>
      <a:lvl1pPr algn="l" rtl="0" eaLnBrk="1" fontAlgn="base" hangingPunct="1">
        <a:spcBef>
          <a:spcPct val="0"/>
        </a:spcBef>
        <a:spcAft>
          <a:spcPct val="0"/>
        </a:spcAft>
        <a:defRPr sz="2200" b="1">
          <a:solidFill>
            <a:srgbClr val="F7D417"/>
          </a:solidFill>
          <a:latin typeface="+mj-lt"/>
          <a:ea typeface="+mj-ea"/>
          <a:cs typeface="+mj-cs"/>
        </a:defRPr>
      </a:lvl1pPr>
      <a:lvl2pPr algn="l" rtl="0" eaLnBrk="1" fontAlgn="base" hangingPunct="1">
        <a:spcBef>
          <a:spcPct val="0"/>
        </a:spcBef>
        <a:spcAft>
          <a:spcPct val="0"/>
        </a:spcAft>
        <a:defRPr sz="2200" b="1">
          <a:solidFill>
            <a:srgbClr val="F7D417"/>
          </a:solidFill>
          <a:latin typeface="Arial" charset="0"/>
        </a:defRPr>
      </a:lvl2pPr>
      <a:lvl3pPr algn="l" rtl="0" eaLnBrk="1" fontAlgn="base" hangingPunct="1">
        <a:spcBef>
          <a:spcPct val="0"/>
        </a:spcBef>
        <a:spcAft>
          <a:spcPct val="0"/>
        </a:spcAft>
        <a:defRPr sz="2200" b="1">
          <a:solidFill>
            <a:srgbClr val="F7D417"/>
          </a:solidFill>
          <a:latin typeface="Arial" charset="0"/>
        </a:defRPr>
      </a:lvl3pPr>
      <a:lvl4pPr algn="l" rtl="0" eaLnBrk="1" fontAlgn="base" hangingPunct="1">
        <a:spcBef>
          <a:spcPct val="0"/>
        </a:spcBef>
        <a:spcAft>
          <a:spcPct val="0"/>
        </a:spcAft>
        <a:defRPr sz="2200" b="1">
          <a:solidFill>
            <a:srgbClr val="F7D417"/>
          </a:solidFill>
          <a:latin typeface="Arial" charset="0"/>
        </a:defRPr>
      </a:lvl4pPr>
      <a:lvl5pPr algn="l" rtl="0" eaLnBrk="1" fontAlgn="base" hangingPunct="1">
        <a:spcBef>
          <a:spcPct val="0"/>
        </a:spcBef>
        <a:spcAft>
          <a:spcPct val="0"/>
        </a:spcAft>
        <a:defRPr sz="2200" b="1">
          <a:solidFill>
            <a:srgbClr val="F7D417"/>
          </a:solidFill>
          <a:latin typeface="Arial" charset="0"/>
        </a:defRPr>
      </a:lvl5pPr>
      <a:lvl6pPr marL="457200" algn="l" rtl="0" eaLnBrk="1" fontAlgn="base" hangingPunct="1">
        <a:spcBef>
          <a:spcPct val="0"/>
        </a:spcBef>
        <a:spcAft>
          <a:spcPct val="0"/>
        </a:spcAft>
        <a:defRPr sz="2200" b="1">
          <a:solidFill>
            <a:srgbClr val="F7D417"/>
          </a:solidFill>
          <a:latin typeface="Arial" charset="0"/>
        </a:defRPr>
      </a:lvl6pPr>
      <a:lvl7pPr marL="914400" algn="l" rtl="0" eaLnBrk="1" fontAlgn="base" hangingPunct="1">
        <a:spcBef>
          <a:spcPct val="0"/>
        </a:spcBef>
        <a:spcAft>
          <a:spcPct val="0"/>
        </a:spcAft>
        <a:defRPr sz="2200" b="1">
          <a:solidFill>
            <a:srgbClr val="F7D417"/>
          </a:solidFill>
          <a:latin typeface="Arial" charset="0"/>
        </a:defRPr>
      </a:lvl7pPr>
      <a:lvl8pPr marL="1371600" algn="l" rtl="0" eaLnBrk="1" fontAlgn="base" hangingPunct="1">
        <a:spcBef>
          <a:spcPct val="0"/>
        </a:spcBef>
        <a:spcAft>
          <a:spcPct val="0"/>
        </a:spcAft>
        <a:defRPr sz="2200" b="1">
          <a:solidFill>
            <a:srgbClr val="F7D417"/>
          </a:solidFill>
          <a:latin typeface="Arial" charset="0"/>
        </a:defRPr>
      </a:lvl8pPr>
      <a:lvl9pPr marL="1828800" algn="l" rtl="0" eaLnBrk="1" fontAlgn="base" hangingPunct="1">
        <a:spcBef>
          <a:spcPct val="0"/>
        </a:spcBef>
        <a:spcAft>
          <a:spcPct val="0"/>
        </a:spcAft>
        <a:defRPr sz="2200" b="1">
          <a:solidFill>
            <a:srgbClr val="F7D417"/>
          </a:solidFill>
          <a:latin typeface="Arial" charset="0"/>
        </a:defRPr>
      </a:lvl9pPr>
    </p:titleStyle>
    <p:bodyStyle>
      <a:lvl1pPr marL="266700" indent="-266700" algn="l" rtl="0" eaLnBrk="1" fontAlgn="base" hangingPunct="1">
        <a:spcBef>
          <a:spcPct val="20000"/>
        </a:spcBef>
        <a:spcAft>
          <a:spcPct val="0"/>
        </a:spcAft>
        <a:buClr>
          <a:srgbClr val="D42E12"/>
        </a:buClr>
        <a:buFont typeface="Wingdings" pitchFamily="2" charset="2"/>
        <a:buChar char="§"/>
        <a:defRPr sz="2400">
          <a:solidFill>
            <a:srgbClr val="3C3C8C"/>
          </a:solidFill>
          <a:latin typeface="+mn-lt"/>
          <a:ea typeface="+mn-ea"/>
          <a:cs typeface="+mn-cs"/>
        </a:defRPr>
      </a:lvl1pPr>
      <a:lvl2pPr marL="714375" indent="-268288" algn="l" rtl="0" eaLnBrk="1" fontAlgn="base" hangingPunct="1">
        <a:spcBef>
          <a:spcPct val="20000"/>
        </a:spcBef>
        <a:spcAft>
          <a:spcPct val="0"/>
        </a:spcAft>
        <a:buChar char="–"/>
        <a:defRPr sz="2000">
          <a:solidFill>
            <a:srgbClr val="3C3C8C"/>
          </a:solidFill>
          <a:latin typeface="+mn-lt"/>
        </a:defRPr>
      </a:lvl2pPr>
      <a:lvl3pPr marL="1076325" indent="-182563" algn="l" rtl="0" eaLnBrk="1" fontAlgn="base" hangingPunct="1">
        <a:spcBef>
          <a:spcPct val="20000"/>
        </a:spcBef>
        <a:spcAft>
          <a:spcPct val="0"/>
        </a:spcAft>
        <a:buChar char="•"/>
        <a:defRPr>
          <a:solidFill>
            <a:srgbClr val="3C3C8C"/>
          </a:solidFill>
          <a:latin typeface="+mn-lt"/>
        </a:defRPr>
      </a:lvl3pPr>
      <a:lvl4pPr marL="1524000" indent="-268288" algn="l" rtl="0" eaLnBrk="1" fontAlgn="base" hangingPunct="1">
        <a:spcBef>
          <a:spcPct val="20000"/>
        </a:spcBef>
        <a:spcAft>
          <a:spcPct val="0"/>
        </a:spcAft>
        <a:buChar char="–"/>
        <a:defRPr sz="1600">
          <a:solidFill>
            <a:srgbClr val="3C3C8C"/>
          </a:solidFill>
          <a:latin typeface="+mn-lt"/>
        </a:defRPr>
      </a:lvl4pPr>
      <a:lvl5pPr marL="1885950" indent="-182563" algn="l" rtl="0" eaLnBrk="1" fontAlgn="base" hangingPunct="1">
        <a:spcBef>
          <a:spcPct val="20000"/>
        </a:spcBef>
        <a:spcAft>
          <a:spcPct val="0"/>
        </a:spcAft>
        <a:buChar char="»"/>
        <a:defRPr sz="1600">
          <a:solidFill>
            <a:srgbClr val="3C3C8C"/>
          </a:solidFill>
          <a:latin typeface="+mn-lt"/>
        </a:defRPr>
      </a:lvl5pPr>
      <a:lvl6pPr marL="2343150" indent="-182563" algn="l" rtl="0" eaLnBrk="1" fontAlgn="base" hangingPunct="1">
        <a:spcBef>
          <a:spcPct val="20000"/>
        </a:spcBef>
        <a:spcAft>
          <a:spcPct val="0"/>
        </a:spcAft>
        <a:buChar char="»"/>
        <a:defRPr sz="1600">
          <a:solidFill>
            <a:srgbClr val="3C3C8C"/>
          </a:solidFill>
          <a:latin typeface="+mn-lt"/>
        </a:defRPr>
      </a:lvl6pPr>
      <a:lvl7pPr marL="2800350" indent="-182563" algn="l" rtl="0" eaLnBrk="1" fontAlgn="base" hangingPunct="1">
        <a:spcBef>
          <a:spcPct val="20000"/>
        </a:spcBef>
        <a:spcAft>
          <a:spcPct val="0"/>
        </a:spcAft>
        <a:buChar char="»"/>
        <a:defRPr sz="1600">
          <a:solidFill>
            <a:srgbClr val="3C3C8C"/>
          </a:solidFill>
          <a:latin typeface="+mn-lt"/>
        </a:defRPr>
      </a:lvl7pPr>
      <a:lvl8pPr marL="3257550" indent="-182563" algn="l" rtl="0" eaLnBrk="1" fontAlgn="base" hangingPunct="1">
        <a:spcBef>
          <a:spcPct val="20000"/>
        </a:spcBef>
        <a:spcAft>
          <a:spcPct val="0"/>
        </a:spcAft>
        <a:buChar char="»"/>
        <a:defRPr sz="1600">
          <a:solidFill>
            <a:srgbClr val="3C3C8C"/>
          </a:solidFill>
          <a:latin typeface="+mn-lt"/>
        </a:defRPr>
      </a:lvl8pPr>
      <a:lvl9pPr marL="3714750" indent="-182563" algn="l" rtl="0" eaLnBrk="1" fontAlgn="base" hangingPunct="1">
        <a:spcBef>
          <a:spcPct val="20000"/>
        </a:spcBef>
        <a:spcAft>
          <a:spcPct val="0"/>
        </a:spcAft>
        <a:buChar char="»"/>
        <a:defRPr sz="1600">
          <a:solidFill>
            <a:srgbClr val="3C3C8C"/>
          </a:solidFill>
          <a:latin typeface="+mn-lt"/>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4.wmf"/><Relationship Id="rId5" Type="http://schemas.openxmlformats.org/officeDocument/2006/relationships/oleObject" Target="../embeddings/oleObject1.bin"/><Relationship Id="rId4" Type="http://schemas.openxmlformats.org/officeDocument/2006/relationships/image" Target="../media/image3.jpeg"/></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ChangeArrowheads="1"/>
          </p:cNvSpPr>
          <p:nvPr/>
        </p:nvSpPr>
        <p:spPr bwMode="auto">
          <a:xfrm>
            <a:off x="746125" y="2501883"/>
            <a:ext cx="765175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cs-CZ" sz="4000" b="1" dirty="0" smtClean="0">
                <a:solidFill>
                  <a:schemeClr val="bg1"/>
                </a:solidFill>
              </a:rPr>
              <a:t>Přenosová hierarchie OTH</a:t>
            </a:r>
            <a:endParaRPr lang="cs-CZ" sz="4000" b="1" dirty="0">
              <a:solidFill>
                <a:schemeClr val="bg1"/>
              </a:solidFill>
            </a:endParaRPr>
          </a:p>
        </p:txBody>
      </p:sp>
      <p:sp>
        <p:nvSpPr>
          <p:cNvPr id="3076" name="Rectangle 4"/>
          <p:cNvSpPr>
            <a:spLocks noChangeArrowheads="1"/>
          </p:cNvSpPr>
          <p:nvPr/>
        </p:nvSpPr>
        <p:spPr bwMode="auto">
          <a:xfrm>
            <a:off x="1038225" y="1236663"/>
            <a:ext cx="6400800" cy="325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marL="266700" indent="-266700" eaLnBrk="0" hangingPunct="0">
              <a:lnSpc>
                <a:spcPct val="90000"/>
              </a:lnSpc>
              <a:spcBef>
                <a:spcPct val="20000"/>
              </a:spcBef>
              <a:buClr>
                <a:srgbClr val="D42E12"/>
              </a:buClr>
              <a:buFont typeface="Wingdings" pitchFamily="2" charset="2"/>
              <a:buNone/>
            </a:pPr>
            <a:r>
              <a:rPr lang="cs-CZ" sz="1400" b="1" dirty="0">
                <a:solidFill>
                  <a:schemeClr val="bg1"/>
                </a:solidFill>
              </a:rPr>
              <a:t>EVROPSKÝ SOCIÁLNÍ FOND</a:t>
            </a:r>
          </a:p>
        </p:txBody>
      </p:sp>
      <p:sp>
        <p:nvSpPr>
          <p:cNvPr id="3077" name="Text Box 5"/>
          <p:cNvSpPr txBox="1">
            <a:spLocks noChangeArrowheads="1"/>
          </p:cNvSpPr>
          <p:nvPr/>
        </p:nvSpPr>
        <p:spPr bwMode="auto">
          <a:xfrm>
            <a:off x="946150" y="3952875"/>
            <a:ext cx="49561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cs-CZ" b="1" dirty="0">
                <a:solidFill>
                  <a:srgbClr val="D42E12"/>
                </a:solidFill>
              </a:rPr>
              <a:t>PRAHA </a:t>
            </a:r>
            <a:r>
              <a:rPr lang="en-US" b="1" dirty="0">
                <a:solidFill>
                  <a:srgbClr val="D42E12"/>
                </a:solidFill>
              </a:rPr>
              <a:t>&amp; EU</a:t>
            </a:r>
            <a:br>
              <a:rPr lang="en-US" b="1" dirty="0">
                <a:solidFill>
                  <a:srgbClr val="D42E12"/>
                </a:solidFill>
              </a:rPr>
            </a:br>
            <a:r>
              <a:rPr lang="en-US" b="1" dirty="0">
                <a:solidFill>
                  <a:schemeClr val="bg1"/>
                </a:solidFill>
              </a:rPr>
              <a:t>INVESTUJEME DO VA</a:t>
            </a:r>
            <a:r>
              <a:rPr lang="cs-CZ" b="1" dirty="0">
                <a:solidFill>
                  <a:schemeClr val="bg1"/>
                </a:solidFill>
              </a:rPr>
              <a:t>ŠÍ </a:t>
            </a:r>
            <a:r>
              <a:rPr lang="cs-CZ" b="1" dirty="0" smtClean="0">
                <a:solidFill>
                  <a:schemeClr val="bg1"/>
                </a:solidFill>
              </a:rPr>
              <a:t>BUDOUCNOSTI</a:t>
            </a:r>
            <a:endParaRPr lang="cs-CZ" b="1" dirty="0">
              <a:solidFill>
                <a:schemeClr val="bg1"/>
              </a:solidFill>
            </a:endParaRPr>
          </a:p>
        </p:txBody>
      </p:sp>
      <p:sp>
        <p:nvSpPr>
          <p:cNvPr id="3078" name="Rectangle 6"/>
          <p:cNvSpPr>
            <a:spLocks noChangeArrowheads="1"/>
          </p:cNvSpPr>
          <p:nvPr/>
        </p:nvSpPr>
        <p:spPr bwMode="auto">
          <a:xfrm>
            <a:off x="0" y="5289550"/>
            <a:ext cx="91440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marL="266700" indent="-266700" algn="ctr" eaLnBrk="0" hangingPunct="0">
              <a:spcBef>
                <a:spcPct val="20000"/>
              </a:spcBef>
              <a:buClr>
                <a:srgbClr val="D42E12"/>
              </a:buClr>
              <a:buFont typeface="Wingdings" pitchFamily="2" charset="2"/>
              <a:buNone/>
            </a:pPr>
            <a:r>
              <a:rPr lang="cs-CZ" sz="2000" b="1" dirty="0">
                <a:solidFill>
                  <a:schemeClr val="bg1"/>
                </a:solidFill>
              </a:rPr>
              <a:t>Podpora kvality výuky informačních a telekomunikačních technologií</a:t>
            </a:r>
            <a:br>
              <a:rPr lang="cs-CZ" sz="2000" b="1" dirty="0">
                <a:solidFill>
                  <a:schemeClr val="bg1"/>
                </a:solidFill>
              </a:rPr>
            </a:br>
            <a:r>
              <a:rPr lang="cs-CZ" sz="2000" b="1" dirty="0">
                <a:solidFill>
                  <a:schemeClr val="bg1"/>
                </a:solidFill>
              </a:rPr>
              <a:t>ITTEL</a:t>
            </a:r>
            <a:br>
              <a:rPr lang="cs-CZ" sz="2000" b="1" dirty="0">
                <a:solidFill>
                  <a:schemeClr val="bg1"/>
                </a:solidFill>
              </a:rPr>
            </a:br>
            <a:r>
              <a:rPr lang="cs-CZ" sz="2000" b="1" dirty="0">
                <a:solidFill>
                  <a:schemeClr val="bg1"/>
                </a:solidFill>
              </a:rPr>
              <a:t> CZ.2.17/3.1.00/36206</a:t>
            </a:r>
          </a:p>
        </p:txBody>
      </p:sp>
      <p:pic>
        <p:nvPicPr>
          <p:cNvPr id="3079" name="obrázek 482" descr="Logo_final_cervena"/>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424236" y="251749"/>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ové pole 2"/>
          <p:cNvSpPr txBox="1">
            <a:spLocks noChangeArrowheads="1"/>
          </p:cNvSpPr>
          <p:nvPr/>
        </p:nvSpPr>
        <p:spPr bwMode="auto">
          <a:xfrm>
            <a:off x="4516767" y="273974"/>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solidFill>
                  <a:schemeClr val="bg1"/>
                </a:solidFill>
                <a:effectLst/>
                <a:latin typeface="Calibri" pitchFamily="34" charset="0"/>
              </a:rPr>
              <a:t>STŘEDNÍ</a:t>
            </a:r>
            <a:endParaRPr lang="cs-CZ" dirty="0">
              <a:solidFill>
                <a:schemeClr val="bg1"/>
              </a:solidFill>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solidFill>
                  <a:schemeClr val="bg1"/>
                </a:solidFill>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solidFill>
                  <a:schemeClr val="bg1"/>
                </a:solidFill>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solidFill>
                  <a:schemeClr val="bg1"/>
                </a:solidFill>
                <a:effectLst/>
                <a:latin typeface="Arial" pitchFamily="34" charset="0"/>
              </a:rPr>
              <a:t>NA</a:t>
            </a:r>
            <a:r>
              <a:rPr kumimoji="0" lang="cs-CZ" sz="900" b="1" i="0" u="none" strike="noStrike" cap="none" normalizeH="0" dirty="0" smtClean="0">
                <a:ln>
                  <a:noFill/>
                </a:ln>
                <a:solidFill>
                  <a:schemeClr val="bg1"/>
                </a:solidFill>
                <a:effectLst/>
                <a:latin typeface="Arial" pitchFamily="34" charset="0"/>
              </a:rPr>
              <a:t> PROSEKU</a:t>
            </a:r>
            <a:endParaRPr kumimoji="0" lang="cs-CZ" sz="900" b="1" i="0" u="none" strike="noStrike" cap="none" normalizeH="0" baseline="0" dirty="0" smtClean="0">
              <a:ln>
                <a:noFill/>
              </a:ln>
              <a:solidFill>
                <a:schemeClr val="bg1"/>
              </a:solidFill>
              <a:effectLst/>
              <a:latin typeface="Calibri" pitchFamily="34" charset="0"/>
            </a:endParaRPr>
          </a:p>
        </p:txBody>
      </p:sp>
      <p:sp>
        <p:nvSpPr>
          <p:cNvPr id="8" name="Text Box 5"/>
          <p:cNvSpPr txBox="1">
            <a:spLocks noChangeArrowheads="1"/>
          </p:cNvSpPr>
          <p:nvPr/>
        </p:nvSpPr>
        <p:spPr bwMode="auto">
          <a:xfrm>
            <a:off x="8514110" y="6563479"/>
            <a:ext cx="62989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cs-CZ" sz="900" b="1" dirty="0" smtClean="0">
                <a:solidFill>
                  <a:srgbClr val="D42E12"/>
                </a:solidFill>
              </a:rPr>
              <a:t>v1.1</a:t>
            </a:r>
            <a:endParaRPr lang="cs-CZ" sz="900" b="1" dirty="0">
              <a:solidFill>
                <a:schemeClr val="bg1"/>
              </a:solidFill>
            </a:endParaRPr>
          </a:p>
        </p:txBody>
      </p:sp>
    </p:spTree>
  </p:cSld>
  <p:clrMapOvr>
    <a:masterClrMapping/>
  </p:clrMapOvr>
  <p:transition>
    <p:randomBa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10</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400110"/>
          </a:xfrm>
          <a:prstGeom prst="rect">
            <a:avLst/>
          </a:prstGeom>
        </p:spPr>
        <p:txBody>
          <a:bodyPr wrap="square">
            <a:spAutoFit/>
          </a:bodyPr>
          <a:lstStyle/>
          <a:p>
            <a:pPr>
              <a:spcAft>
                <a:spcPts val="200"/>
              </a:spcAft>
            </a:pPr>
            <a:r>
              <a:rPr lang="cs-CZ" sz="2000" b="1" dirty="0" smtClean="0">
                <a:solidFill>
                  <a:srgbClr val="C00000"/>
                </a:solidFill>
              </a:rPr>
              <a:t>Zjednodušené multiplexní schéma</a:t>
            </a:r>
          </a:p>
        </p:txBody>
      </p:sp>
      <p:sp>
        <p:nvSpPr>
          <p:cNvPr id="3" name="Nadpis 2"/>
          <p:cNvSpPr>
            <a:spLocks noGrp="1"/>
          </p:cNvSpPr>
          <p:nvPr>
            <p:ph type="title"/>
          </p:nvPr>
        </p:nvSpPr>
        <p:spPr/>
        <p:txBody>
          <a:bodyPr/>
          <a:lstStyle/>
          <a:p>
            <a:r>
              <a:rPr lang="cs-CZ" dirty="0" smtClean="0"/>
              <a:t>Přenosová hierarchie OTH</a:t>
            </a:r>
            <a:endParaRPr lang="cs-CZ" dirty="0"/>
          </a:p>
        </p:txBody>
      </p:sp>
      <p:sp>
        <p:nvSpPr>
          <p:cNvPr id="8" name="Obdélník 7"/>
          <p:cNvSpPr/>
          <p:nvPr/>
        </p:nvSpPr>
        <p:spPr>
          <a:xfrm>
            <a:off x="7520765" y="5900420"/>
            <a:ext cx="576000" cy="360000"/>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cs-CZ" sz="1400" dirty="0" smtClean="0">
                <a:solidFill>
                  <a:srgbClr val="000000"/>
                </a:solidFill>
              </a:rPr>
              <a:t>OPU-1</a:t>
            </a:r>
            <a:endParaRPr lang="cs-CZ" sz="1400" dirty="0">
              <a:solidFill>
                <a:srgbClr val="000000"/>
              </a:solidFill>
            </a:endParaRPr>
          </a:p>
        </p:txBody>
      </p:sp>
      <p:sp>
        <p:nvSpPr>
          <p:cNvPr id="10" name="Obdélník 9"/>
          <p:cNvSpPr/>
          <p:nvPr/>
        </p:nvSpPr>
        <p:spPr>
          <a:xfrm>
            <a:off x="6768068" y="4822370"/>
            <a:ext cx="576000" cy="360000"/>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cs-CZ" sz="1400" dirty="0" smtClean="0">
                <a:solidFill>
                  <a:srgbClr val="000000"/>
                </a:solidFill>
              </a:rPr>
              <a:t>OPU-2</a:t>
            </a:r>
            <a:endParaRPr lang="cs-CZ" sz="1400" dirty="0">
              <a:solidFill>
                <a:srgbClr val="000000"/>
              </a:solidFill>
            </a:endParaRPr>
          </a:p>
        </p:txBody>
      </p:sp>
      <p:sp>
        <p:nvSpPr>
          <p:cNvPr id="11" name="Obdélník 10"/>
          <p:cNvSpPr/>
          <p:nvPr/>
        </p:nvSpPr>
        <p:spPr>
          <a:xfrm>
            <a:off x="8053042" y="1425816"/>
            <a:ext cx="1226121" cy="4699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cs-CZ" sz="1400" dirty="0" smtClean="0">
                <a:solidFill>
                  <a:srgbClr val="000000"/>
                </a:solidFill>
              </a:rPr>
              <a:t>Přenášený </a:t>
            </a:r>
          </a:p>
          <a:p>
            <a:pPr algn="ctr"/>
            <a:r>
              <a:rPr lang="cs-CZ" sz="1400" dirty="0" smtClean="0">
                <a:solidFill>
                  <a:srgbClr val="000000"/>
                </a:solidFill>
              </a:rPr>
              <a:t>signál</a:t>
            </a:r>
          </a:p>
        </p:txBody>
      </p:sp>
      <p:sp>
        <p:nvSpPr>
          <p:cNvPr id="12" name="Obdélník 11"/>
          <p:cNvSpPr/>
          <p:nvPr/>
        </p:nvSpPr>
        <p:spPr>
          <a:xfrm>
            <a:off x="8253767" y="5814403"/>
            <a:ext cx="874267" cy="4699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cs-CZ" sz="1400" dirty="0" smtClean="0">
                <a:solidFill>
                  <a:srgbClr val="000000"/>
                </a:solidFill>
              </a:rPr>
              <a:t>2,5 </a:t>
            </a:r>
            <a:r>
              <a:rPr lang="cs-CZ" sz="1400" dirty="0" err="1" smtClean="0">
                <a:solidFill>
                  <a:srgbClr val="000000"/>
                </a:solidFill>
              </a:rPr>
              <a:t>Gbit</a:t>
            </a:r>
            <a:r>
              <a:rPr lang="cs-CZ" sz="1400" dirty="0" smtClean="0">
                <a:solidFill>
                  <a:srgbClr val="000000"/>
                </a:solidFill>
              </a:rPr>
              <a:t>/s</a:t>
            </a:r>
            <a:endParaRPr lang="cs-CZ" sz="1400" dirty="0">
              <a:solidFill>
                <a:srgbClr val="000000"/>
              </a:solidFill>
            </a:endParaRPr>
          </a:p>
        </p:txBody>
      </p:sp>
      <p:sp>
        <p:nvSpPr>
          <p:cNvPr id="14" name="Obdélník 13"/>
          <p:cNvSpPr/>
          <p:nvPr/>
        </p:nvSpPr>
        <p:spPr>
          <a:xfrm>
            <a:off x="8289263" y="4742716"/>
            <a:ext cx="753681" cy="4699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cs-CZ" sz="1400" dirty="0" smtClean="0">
                <a:solidFill>
                  <a:srgbClr val="000000"/>
                </a:solidFill>
              </a:rPr>
              <a:t>10 </a:t>
            </a:r>
            <a:r>
              <a:rPr lang="cs-CZ" sz="1400" dirty="0" err="1" smtClean="0">
                <a:solidFill>
                  <a:srgbClr val="000000"/>
                </a:solidFill>
              </a:rPr>
              <a:t>Gbit</a:t>
            </a:r>
            <a:r>
              <a:rPr lang="cs-CZ" sz="1400" dirty="0" smtClean="0">
                <a:solidFill>
                  <a:srgbClr val="000000"/>
                </a:solidFill>
              </a:rPr>
              <a:t>/s</a:t>
            </a:r>
            <a:endParaRPr lang="cs-CZ" sz="1400" dirty="0">
              <a:solidFill>
                <a:srgbClr val="000000"/>
              </a:solidFill>
            </a:endParaRPr>
          </a:p>
        </p:txBody>
      </p:sp>
      <p:sp>
        <p:nvSpPr>
          <p:cNvPr id="15" name="Obdélník 14"/>
          <p:cNvSpPr/>
          <p:nvPr/>
        </p:nvSpPr>
        <p:spPr>
          <a:xfrm>
            <a:off x="8289263" y="3345799"/>
            <a:ext cx="838771" cy="4699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cs-CZ" sz="1400" dirty="0" smtClean="0">
                <a:solidFill>
                  <a:srgbClr val="000000"/>
                </a:solidFill>
              </a:rPr>
              <a:t>40 </a:t>
            </a:r>
            <a:r>
              <a:rPr lang="cs-CZ" sz="1400" dirty="0" err="1" smtClean="0">
                <a:solidFill>
                  <a:srgbClr val="000000"/>
                </a:solidFill>
              </a:rPr>
              <a:t>Gbit</a:t>
            </a:r>
            <a:r>
              <a:rPr lang="cs-CZ" sz="1400" dirty="0" smtClean="0">
                <a:solidFill>
                  <a:srgbClr val="000000"/>
                </a:solidFill>
              </a:rPr>
              <a:t>/s</a:t>
            </a:r>
            <a:endParaRPr lang="cs-CZ" sz="1400" dirty="0">
              <a:solidFill>
                <a:srgbClr val="000000"/>
              </a:solidFill>
            </a:endParaRPr>
          </a:p>
        </p:txBody>
      </p:sp>
      <p:sp>
        <p:nvSpPr>
          <p:cNvPr id="16" name="Obdélník 15"/>
          <p:cNvSpPr/>
          <p:nvPr/>
        </p:nvSpPr>
        <p:spPr>
          <a:xfrm>
            <a:off x="8220493" y="2259270"/>
            <a:ext cx="907542" cy="4699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cs-CZ" sz="1400" dirty="0" smtClean="0">
                <a:solidFill>
                  <a:srgbClr val="000000"/>
                </a:solidFill>
              </a:rPr>
              <a:t>100 </a:t>
            </a:r>
            <a:r>
              <a:rPr lang="cs-CZ" sz="1400" dirty="0" err="1" smtClean="0">
                <a:solidFill>
                  <a:srgbClr val="000000"/>
                </a:solidFill>
              </a:rPr>
              <a:t>Gbit</a:t>
            </a:r>
            <a:r>
              <a:rPr lang="cs-CZ" sz="1400" dirty="0" smtClean="0">
                <a:solidFill>
                  <a:srgbClr val="000000"/>
                </a:solidFill>
              </a:rPr>
              <a:t>/s</a:t>
            </a:r>
            <a:endParaRPr lang="cs-CZ" sz="1400" dirty="0">
              <a:solidFill>
                <a:srgbClr val="000000"/>
              </a:solidFill>
            </a:endParaRPr>
          </a:p>
        </p:txBody>
      </p:sp>
      <p:sp>
        <p:nvSpPr>
          <p:cNvPr id="17" name="Obdélník 16"/>
          <p:cNvSpPr/>
          <p:nvPr/>
        </p:nvSpPr>
        <p:spPr>
          <a:xfrm>
            <a:off x="6013113" y="3426150"/>
            <a:ext cx="576000" cy="360000"/>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cs-CZ" sz="1400" dirty="0" smtClean="0">
                <a:solidFill>
                  <a:srgbClr val="000000"/>
                </a:solidFill>
              </a:rPr>
              <a:t>OPU-3</a:t>
            </a:r>
            <a:endParaRPr lang="cs-CZ" sz="1400" dirty="0">
              <a:solidFill>
                <a:srgbClr val="000000"/>
              </a:solidFill>
            </a:endParaRPr>
          </a:p>
        </p:txBody>
      </p:sp>
      <p:sp>
        <p:nvSpPr>
          <p:cNvPr id="18" name="Obdélník 17"/>
          <p:cNvSpPr/>
          <p:nvPr/>
        </p:nvSpPr>
        <p:spPr>
          <a:xfrm>
            <a:off x="5243165" y="2338449"/>
            <a:ext cx="576000" cy="360000"/>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cs-CZ" sz="1400" dirty="0" smtClean="0">
                <a:solidFill>
                  <a:srgbClr val="000000"/>
                </a:solidFill>
              </a:rPr>
              <a:t>OPU-4</a:t>
            </a:r>
            <a:endParaRPr lang="cs-CZ" sz="1400" dirty="0">
              <a:solidFill>
                <a:srgbClr val="000000"/>
              </a:solidFill>
            </a:endParaRPr>
          </a:p>
        </p:txBody>
      </p:sp>
      <p:sp>
        <p:nvSpPr>
          <p:cNvPr id="19" name="Obdélník 18"/>
          <p:cNvSpPr/>
          <p:nvPr/>
        </p:nvSpPr>
        <p:spPr>
          <a:xfrm>
            <a:off x="6775763" y="5900420"/>
            <a:ext cx="576000" cy="360000"/>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cs-CZ" sz="1400" dirty="0" smtClean="0">
                <a:solidFill>
                  <a:srgbClr val="000000"/>
                </a:solidFill>
              </a:rPr>
              <a:t>ODU-1</a:t>
            </a:r>
            <a:endParaRPr lang="cs-CZ" sz="1400" dirty="0">
              <a:solidFill>
                <a:srgbClr val="000000"/>
              </a:solidFill>
            </a:endParaRPr>
          </a:p>
        </p:txBody>
      </p:sp>
      <p:sp>
        <p:nvSpPr>
          <p:cNvPr id="20" name="Obdélník 19"/>
          <p:cNvSpPr/>
          <p:nvPr/>
        </p:nvSpPr>
        <p:spPr>
          <a:xfrm>
            <a:off x="6038044" y="4822370"/>
            <a:ext cx="576000" cy="360000"/>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cs-CZ" sz="1400" dirty="0" smtClean="0">
                <a:solidFill>
                  <a:srgbClr val="000000"/>
                </a:solidFill>
              </a:rPr>
              <a:t>ODU-2</a:t>
            </a:r>
            <a:endParaRPr lang="cs-CZ" sz="1400" dirty="0">
              <a:solidFill>
                <a:srgbClr val="000000"/>
              </a:solidFill>
            </a:endParaRPr>
          </a:p>
        </p:txBody>
      </p:sp>
      <p:sp>
        <p:nvSpPr>
          <p:cNvPr id="21" name="Obdélník 20"/>
          <p:cNvSpPr/>
          <p:nvPr/>
        </p:nvSpPr>
        <p:spPr>
          <a:xfrm>
            <a:off x="5242159" y="3424978"/>
            <a:ext cx="576000" cy="360000"/>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cs-CZ" sz="1400" dirty="0" smtClean="0">
                <a:solidFill>
                  <a:srgbClr val="000000"/>
                </a:solidFill>
              </a:rPr>
              <a:t>ODU-3</a:t>
            </a:r>
            <a:endParaRPr lang="cs-CZ" sz="1400" dirty="0">
              <a:solidFill>
                <a:srgbClr val="000000"/>
              </a:solidFill>
            </a:endParaRPr>
          </a:p>
        </p:txBody>
      </p:sp>
      <p:sp>
        <p:nvSpPr>
          <p:cNvPr id="22" name="Obdélník 21"/>
          <p:cNvSpPr/>
          <p:nvPr/>
        </p:nvSpPr>
        <p:spPr>
          <a:xfrm>
            <a:off x="4501055" y="2338449"/>
            <a:ext cx="576000" cy="360000"/>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cs-CZ" sz="1400" dirty="0" smtClean="0">
                <a:solidFill>
                  <a:srgbClr val="000000"/>
                </a:solidFill>
              </a:rPr>
              <a:t>ODU-4</a:t>
            </a:r>
            <a:endParaRPr lang="cs-CZ" sz="1400" dirty="0">
              <a:solidFill>
                <a:srgbClr val="000000"/>
              </a:solidFill>
            </a:endParaRPr>
          </a:p>
        </p:txBody>
      </p:sp>
      <p:cxnSp>
        <p:nvCxnSpPr>
          <p:cNvPr id="23" name="Přímá spojnice se šipkou 22"/>
          <p:cNvCxnSpPr>
            <a:stCxn id="8" idx="1"/>
            <a:endCxn id="19" idx="3"/>
          </p:cNvCxnSpPr>
          <p:nvPr/>
        </p:nvCxnSpPr>
        <p:spPr>
          <a:xfrm flipH="1">
            <a:off x="7351763" y="6080420"/>
            <a:ext cx="169002" cy="0"/>
          </a:xfrm>
          <a:prstGeom prst="straightConnector1">
            <a:avLst/>
          </a:prstGeom>
          <a:ln w="22225">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Přímá spojnice 24"/>
          <p:cNvCxnSpPr/>
          <p:nvPr/>
        </p:nvCxnSpPr>
        <p:spPr>
          <a:xfrm>
            <a:off x="8242187" y="1641279"/>
            <a:ext cx="31179" cy="4502986"/>
          </a:xfrm>
          <a:prstGeom prst="line">
            <a:avLst/>
          </a:prstGeom>
          <a:ln w="19050">
            <a:solidFill>
              <a:srgbClr val="000000"/>
            </a:solidFill>
            <a:prstDash val="sysDot"/>
          </a:ln>
        </p:spPr>
        <p:style>
          <a:lnRef idx="1">
            <a:schemeClr val="accent1"/>
          </a:lnRef>
          <a:fillRef idx="0">
            <a:schemeClr val="accent1"/>
          </a:fillRef>
          <a:effectRef idx="0">
            <a:schemeClr val="accent1"/>
          </a:effectRef>
          <a:fontRef idx="minor">
            <a:schemeClr val="tx1"/>
          </a:fontRef>
        </p:style>
      </p:cxnSp>
      <p:sp>
        <p:nvSpPr>
          <p:cNvPr id="29" name="Zaoblený obdélník 28"/>
          <p:cNvSpPr/>
          <p:nvPr/>
        </p:nvSpPr>
        <p:spPr>
          <a:xfrm>
            <a:off x="6555483" y="5415960"/>
            <a:ext cx="1013779" cy="274320"/>
          </a:xfrm>
          <a:prstGeom prst="round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cs-CZ" sz="1400" dirty="0" smtClean="0">
                <a:solidFill>
                  <a:srgbClr val="000000"/>
                </a:solidFill>
              </a:rPr>
              <a:t>ODTUG2</a:t>
            </a:r>
            <a:endParaRPr lang="cs-CZ" sz="1400" dirty="0">
              <a:solidFill>
                <a:srgbClr val="000000"/>
              </a:solidFill>
            </a:endParaRPr>
          </a:p>
        </p:txBody>
      </p:sp>
      <p:sp>
        <p:nvSpPr>
          <p:cNvPr id="31" name="Zaoblený obdélník 30"/>
          <p:cNvSpPr/>
          <p:nvPr/>
        </p:nvSpPr>
        <p:spPr>
          <a:xfrm>
            <a:off x="5811966" y="4186242"/>
            <a:ext cx="1013779" cy="274320"/>
          </a:xfrm>
          <a:prstGeom prst="round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cs-CZ" sz="1400" dirty="0" smtClean="0">
                <a:solidFill>
                  <a:srgbClr val="000000"/>
                </a:solidFill>
              </a:rPr>
              <a:t>ODTUG3</a:t>
            </a:r>
            <a:endParaRPr lang="cs-CZ" sz="1400" dirty="0">
              <a:solidFill>
                <a:srgbClr val="000000"/>
              </a:solidFill>
            </a:endParaRPr>
          </a:p>
        </p:txBody>
      </p:sp>
      <p:sp>
        <p:nvSpPr>
          <p:cNvPr id="32" name="Zaoblený obdélník 31"/>
          <p:cNvSpPr/>
          <p:nvPr/>
        </p:nvSpPr>
        <p:spPr>
          <a:xfrm>
            <a:off x="5025461" y="2935124"/>
            <a:ext cx="1013779" cy="274320"/>
          </a:xfrm>
          <a:prstGeom prst="round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cs-CZ" sz="1400" dirty="0" smtClean="0">
                <a:solidFill>
                  <a:srgbClr val="000000"/>
                </a:solidFill>
              </a:rPr>
              <a:t>ODTUG4</a:t>
            </a:r>
            <a:endParaRPr lang="cs-CZ" sz="1400" dirty="0">
              <a:solidFill>
                <a:srgbClr val="000000"/>
              </a:solidFill>
            </a:endParaRPr>
          </a:p>
        </p:txBody>
      </p:sp>
      <p:sp>
        <p:nvSpPr>
          <p:cNvPr id="34" name="Obdélník 33"/>
          <p:cNvSpPr/>
          <p:nvPr/>
        </p:nvSpPr>
        <p:spPr>
          <a:xfrm>
            <a:off x="3780528" y="2338449"/>
            <a:ext cx="576000" cy="360000"/>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cs-CZ" sz="1400" dirty="0" smtClean="0">
                <a:solidFill>
                  <a:srgbClr val="000000"/>
                </a:solidFill>
              </a:rPr>
              <a:t>OTU-4</a:t>
            </a:r>
            <a:endParaRPr lang="cs-CZ" sz="1400" dirty="0">
              <a:solidFill>
                <a:srgbClr val="000000"/>
              </a:solidFill>
            </a:endParaRPr>
          </a:p>
        </p:txBody>
      </p:sp>
      <p:sp>
        <p:nvSpPr>
          <p:cNvPr id="35" name="Obdélník 34"/>
          <p:cNvSpPr/>
          <p:nvPr/>
        </p:nvSpPr>
        <p:spPr>
          <a:xfrm>
            <a:off x="3797946" y="3424978"/>
            <a:ext cx="576000" cy="360000"/>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cs-CZ" sz="1400" dirty="0" smtClean="0">
                <a:solidFill>
                  <a:srgbClr val="000000"/>
                </a:solidFill>
              </a:rPr>
              <a:t>OTU-3</a:t>
            </a:r>
            <a:endParaRPr lang="cs-CZ" sz="1400" dirty="0">
              <a:solidFill>
                <a:srgbClr val="000000"/>
              </a:solidFill>
            </a:endParaRPr>
          </a:p>
        </p:txBody>
      </p:sp>
      <p:sp>
        <p:nvSpPr>
          <p:cNvPr id="36" name="Obdélník 35"/>
          <p:cNvSpPr/>
          <p:nvPr/>
        </p:nvSpPr>
        <p:spPr>
          <a:xfrm>
            <a:off x="3812726" y="4822370"/>
            <a:ext cx="576000" cy="360000"/>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cs-CZ" sz="1400" dirty="0" smtClean="0">
                <a:solidFill>
                  <a:srgbClr val="000000"/>
                </a:solidFill>
              </a:rPr>
              <a:t>OTU-2</a:t>
            </a:r>
            <a:endParaRPr lang="cs-CZ" sz="1400" dirty="0">
              <a:solidFill>
                <a:srgbClr val="000000"/>
              </a:solidFill>
            </a:endParaRPr>
          </a:p>
        </p:txBody>
      </p:sp>
      <p:sp>
        <p:nvSpPr>
          <p:cNvPr id="37" name="Obdélník 36"/>
          <p:cNvSpPr/>
          <p:nvPr/>
        </p:nvSpPr>
        <p:spPr>
          <a:xfrm>
            <a:off x="3821418" y="5900420"/>
            <a:ext cx="576000" cy="360000"/>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cs-CZ" sz="1400" dirty="0" smtClean="0">
                <a:solidFill>
                  <a:srgbClr val="000000"/>
                </a:solidFill>
              </a:rPr>
              <a:t>OTU-1</a:t>
            </a:r>
            <a:endParaRPr lang="cs-CZ" sz="1400" dirty="0">
              <a:solidFill>
                <a:srgbClr val="000000"/>
              </a:solidFill>
            </a:endParaRPr>
          </a:p>
        </p:txBody>
      </p:sp>
      <p:cxnSp>
        <p:nvCxnSpPr>
          <p:cNvPr id="38" name="Přímá spojnice se šipkou 37"/>
          <p:cNvCxnSpPr>
            <a:stCxn id="19" idx="1"/>
            <a:endCxn id="37" idx="3"/>
          </p:cNvCxnSpPr>
          <p:nvPr/>
        </p:nvCxnSpPr>
        <p:spPr>
          <a:xfrm flipH="1">
            <a:off x="4397418" y="6080420"/>
            <a:ext cx="2378345" cy="0"/>
          </a:xfrm>
          <a:prstGeom prst="straightConnector1">
            <a:avLst/>
          </a:prstGeom>
          <a:ln w="22225">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40" name="Přímá spojnice se šipkou 39"/>
          <p:cNvCxnSpPr>
            <a:stCxn id="20" idx="1"/>
            <a:endCxn id="36" idx="3"/>
          </p:cNvCxnSpPr>
          <p:nvPr/>
        </p:nvCxnSpPr>
        <p:spPr>
          <a:xfrm flipH="1">
            <a:off x="4388726" y="5002370"/>
            <a:ext cx="1649318" cy="0"/>
          </a:xfrm>
          <a:prstGeom prst="straightConnector1">
            <a:avLst/>
          </a:prstGeom>
          <a:ln w="22225">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Přímá spojnice se šipkou 43"/>
          <p:cNvCxnSpPr>
            <a:stCxn id="21" idx="1"/>
            <a:endCxn id="35" idx="3"/>
          </p:cNvCxnSpPr>
          <p:nvPr/>
        </p:nvCxnSpPr>
        <p:spPr>
          <a:xfrm flipH="1">
            <a:off x="4373946" y="3604978"/>
            <a:ext cx="868213" cy="0"/>
          </a:xfrm>
          <a:prstGeom prst="straightConnector1">
            <a:avLst/>
          </a:prstGeom>
          <a:ln w="22225">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47" name="Přímá spojnice se šipkou 46"/>
          <p:cNvCxnSpPr>
            <a:stCxn id="22" idx="1"/>
            <a:endCxn id="34" idx="3"/>
          </p:cNvCxnSpPr>
          <p:nvPr/>
        </p:nvCxnSpPr>
        <p:spPr>
          <a:xfrm flipH="1">
            <a:off x="4356528" y="2518449"/>
            <a:ext cx="144527" cy="0"/>
          </a:xfrm>
          <a:prstGeom prst="straightConnector1">
            <a:avLst/>
          </a:prstGeom>
          <a:ln w="22225">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50" name="Přímá spojnice se šipkou 49"/>
          <p:cNvCxnSpPr>
            <a:endCxn id="10" idx="3"/>
          </p:cNvCxnSpPr>
          <p:nvPr/>
        </p:nvCxnSpPr>
        <p:spPr>
          <a:xfrm flipH="1">
            <a:off x="7344068" y="5002370"/>
            <a:ext cx="921634" cy="0"/>
          </a:xfrm>
          <a:prstGeom prst="straightConnector1">
            <a:avLst/>
          </a:prstGeom>
          <a:ln w="22225">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54" name="Přímá spojnice se šipkou 53"/>
          <p:cNvCxnSpPr>
            <a:endCxn id="17" idx="3"/>
          </p:cNvCxnSpPr>
          <p:nvPr/>
        </p:nvCxnSpPr>
        <p:spPr>
          <a:xfrm flipH="1">
            <a:off x="6589113" y="3604978"/>
            <a:ext cx="1660998" cy="1172"/>
          </a:xfrm>
          <a:prstGeom prst="straightConnector1">
            <a:avLst/>
          </a:prstGeom>
          <a:ln w="22225">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57" name="Přímá spojnice se šipkou 56"/>
          <p:cNvCxnSpPr>
            <a:endCxn id="18" idx="3"/>
          </p:cNvCxnSpPr>
          <p:nvPr/>
        </p:nvCxnSpPr>
        <p:spPr>
          <a:xfrm flipH="1">
            <a:off x="5819165" y="2518449"/>
            <a:ext cx="2430946" cy="0"/>
          </a:xfrm>
          <a:prstGeom prst="straightConnector1">
            <a:avLst/>
          </a:prstGeom>
          <a:ln w="22225">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63" name="Přímá spojnice se šipkou 62"/>
          <p:cNvCxnSpPr>
            <a:endCxn id="8" idx="3"/>
          </p:cNvCxnSpPr>
          <p:nvPr/>
        </p:nvCxnSpPr>
        <p:spPr>
          <a:xfrm flipH="1">
            <a:off x="8096765" y="6080420"/>
            <a:ext cx="168937" cy="0"/>
          </a:xfrm>
          <a:prstGeom prst="straightConnector1">
            <a:avLst/>
          </a:prstGeom>
          <a:ln w="22225">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65" name="Přímá spojnice se šipkou 64"/>
          <p:cNvCxnSpPr>
            <a:stCxn id="19" idx="0"/>
            <a:endCxn id="29" idx="2"/>
          </p:cNvCxnSpPr>
          <p:nvPr/>
        </p:nvCxnSpPr>
        <p:spPr>
          <a:xfrm flipH="1" flipV="1">
            <a:off x="7062373" y="5690280"/>
            <a:ext cx="1390" cy="210140"/>
          </a:xfrm>
          <a:prstGeom prst="straightConnector1">
            <a:avLst/>
          </a:prstGeom>
          <a:ln w="22225">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68" name="Přímá spojnice se šipkou 67"/>
          <p:cNvCxnSpPr>
            <a:stCxn id="20" idx="0"/>
            <a:endCxn id="31" idx="2"/>
          </p:cNvCxnSpPr>
          <p:nvPr/>
        </p:nvCxnSpPr>
        <p:spPr>
          <a:xfrm flipH="1" flipV="1">
            <a:off x="6318856" y="4460562"/>
            <a:ext cx="7188" cy="361808"/>
          </a:xfrm>
          <a:prstGeom prst="straightConnector1">
            <a:avLst/>
          </a:prstGeom>
          <a:ln w="22225">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71" name="Přímá spojnice se šipkou 70"/>
          <p:cNvCxnSpPr>
            <a:stCxn id="10" idx="1"/>
            <a:endCxn id="20" idx="3"/>
          </p:cNvCxnSpPr>
          <p:nvPr/>
        </p:nvCxnSpPr>
        <p:spPr>
          <a:xfrm flipH="1">
            <a:off x="6614044" y="5002370"/>
            <a:ext cx="154024" cy="0"/>
          </a:xfrm>
          <a:prstGeom prst="straightConnector1">
            <a:avLst/>
          </a:prstGeom>
          <a:ln w="22225">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74" name="Přímá spojnice se šipkou 73"/>
          <p:cNvCxnSpPr>
            <a:stCxn id="29" idx="0"/>
            <a:endCxn id="10" idx="2"/>
          </p:cNvCxnSpPr>
          <p:nvPr/>
        </p:nvCxnSpPr>
        <p:spPr>
          <a:xfrm flipH="1" flipV="1">
            <a:off x="7056068" y="5182370"/>
            <a:ext cx="6305" cy="233590"/>
          </a:xfrm>
          <a:prstGeom prst="straightConnector1">
            <a:avLst/>
          </a:prstGeom>
          <a:ln w="22225">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77" name="Přímá spojnice se šipkou 76"/>
          <p:cNvCxnSpPr>
            <a:stCxn id="17" idx="1"/>
          </p:cNvCxnSpPr>
          <p:nvPr/>
        </p:nvCxnSpPr>
        <p:spPr>
          <a:xfrm flipH="1" flipV="1">
            <a:off x="5818117" y="3604978"/>
            <a:ext cx="194996" cy="1172"/>
          </a:xfrm>
          <a:prstGeom prst="straightConnector1">
            <a:avLst/>
          </a:prstGeom>
          <a:ln w="22225">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79" name="Přímá spojnice se šipkou 78"/>
          <p:cNvCxnSpPr>
            <a:stCxn id="31" idx="0"/>
            <a:endCxn id="17" idx="2"/>
          </p:cNvCxnSpPr>
          <p:nvPr/>
        </p:nvCxnSpPr>
        <p:spPr>
          <a:xfrm flipH="1" flipV="1">
            <a:off x="6301113" y="3786150"/>
            <a:ext cx="17743" cy="400092"/>
          </a:xfrm>
          <a:prstGeom prst="straightConnector1">
            <a:avLst/>
          </a:prstGeom>
          <a:ln w="22225">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82" name="Přímá spojnice se šipkou 81"/>
          <p:cNvCxnSpPr>
            <a:stCxn id="21" idx="0"/>
            <a:endCxn id="32" idx="2"/>
          </p:cNvCxnSpPr>
          <p:nvPr/>
        </p:nvCxnSpPr>
        <p:spPr>
          <a:xfrm flipV="1">
            <a:off x="5530159" y="3209444"/>
            <a:ext cx="2192" cy="215534"/>
          </a:xfrm>
          <a:prstGeom prst="straightConnector1">
            <a:avLst/>
          </a:prstGeom>
          <a:ln w="22225">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86" name="Přímá spojnice se šipkou 85"/>
          <p:cNvCxnSpPr>
            <a:stCxn id="32" idx="0"/>
            <a:endCxn id="18" idx="2"/>
          </p:cNvCxnSpPr>
          <p:nvPr/>
        </p:nvCxnSpPr>
        <p:spPr>
          <a:xfrm flipH="1" flipV="1">
            <a:off x="5531165" y="2698449"/>
            <a:ext cx="1186" cy="236675"/>
          </a:xfrm>
          <a:prstGeom prst="straightConnector1">
            <a:avLst/>
          </a:prstGeom>
          <a:ln w="22225">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89" name="Přímá spojnice se šipkou 88"/>
          <p:cNvCxnSpPr>
            <a:stCxn id="18" idx="1"/>
            <a:endCxn id="22" idx="3"/>
          </p:cNvCxnSpPr>
          <p:nvPr/>
        </p:nvCxnSpPr>
        <p:spPr>
          <a:xfrm flipH="1">
            <a:off x="5077055" y="2518449"/>
            <a:ext cx="166110" cy="0"/>
          </a:xfrm>
          <a:prstGeom prst="straightConnector1">
            <a:avLst/>
          </a:prstGeom>
          <a:ln w="22225">
            <a:solidFill>
              <a:srgbClr val="000000"/>
            </a:solidFill>
            <a:tailEnd type="triangle"/>
          </a:ln>
        </p:spPr>
        <p:style>
          <a:lnRef idx="1">
            <a:schemeClr val="accent1"/>
          </a:lnRef>
          <a:fillRef idx="0">
            <a:schemeClr val="accent1"/>
          </a:fillRef>
          <a:effectRef idx="0">
            <a:schemeClr val="accent1"/>
          </a:effectRef>
          <a:fontRef idx="minor">
            <a:schemeClr val="tx1"/>
          </a:fontRef>
        </p:style>
      </p:cxnSp>
      <p:sp>
        <p:nvSpPr>
          <p:cNvPr id="106" name="Obdélník 105"/>
          <p:cNvSpPr/>
          <p:nvPr/>
        </p:nvSpPr>
        <p:spPr>
          <a:xfrm>
            <a:off x="32991" y="2820364"/>
            <a:ext cx="666632" cy="360000"/>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cs-CZ" sz="1200" dirty="0" smtClean="0">
                <a:solidFill>
                  <a:srgbClr val="000000"/>
                </a:solidFill>
              </a:rPr>
              <a:t>OTM-</a:t>
            </a:r>
            <a:r>
              <a:rPr lang="cs-CZ" sz="1200" dirty="0" err="1" smtClean="0">
                <a:solidFill>
                  <a:srgbClr val="000000"/>
                </a:solidFill>
              </a:rPr>
              <a:t>n.m</a:t>
            </a:r>
            <a:endParaRPr lang="cs-CZ" sz="1200" dirty="0">
              <a:solidFill>
                <a:srgbClr val="000000"/>
              </a:solidFill>
            </a:endParaRPr>
          </a:p>
        </p:txBody>
      </p:sp>
      <p:cxnSp>
        <p:nvCxnSpPr>
          <p:cNvPr id="115" name="Přímá spojnice se šipkou 114"/>
          <p:cNvCxnSpPr>
            <a:stCxn id="34" idx="1"/>
            <a:endCxn id="168" idx="3"/>
          </p:cNvCxnSpPr>
          <p:nvPr/>
        </p:nvCxnSpPr>
        <p:spPr>
          <a:xfrm flipH="1" flipV="1">
            <a:off x="3659510" y="2517640"/>
            <a:ext cx="121018" cy="809"/>
          </a:xfrm>
          <a:prstGeom prst="straightConnector1">
            <a:avLst/>
          </a:prstGeom>
          <a:ln w="22225">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118" name="Přímá spojnice se šipkou 117"/>
          <p:cNvCxnSpPr>
            <a:stCxn id="35" idx="1"/>
            <a:endCxn id="181" idx="3"/>
          </p:cNvCxnSpPr>
          <p:nvPr/>
        </p:nvCxnSpPr>
        <p:spPr>
          <a:xfrm flipH="1">
            <a:off x="3665933" y="3604978"/>
            <a:ext cx="132013" cy="0"/>
          </a:xfrm>
          <a:prstGeom prst="straightConnector1">
            <a:avLst/>
          </a:prstGeom>
          <a:ln w="22225">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123" name="Přímá spojnice se šipkou 122"/>
          <p:cNvCxnSpPr>
            <a:stCxn id="37" idx="1"/>
            <a:endCxn id="173" idx="3"/>
          </p:cNvCxnSpPr>
          <p:nvPr/>
        </p:nvCxnSpPr>
        <p:spPr>
          <a:xfrm flipH="1">
            <a:off x="3670477" y="6080420"/>
            <a:ext cx="150941" cy="0"/>
          </a:xfrm>
          <a:prstGeom prst="straightConnector1">
            <a:avLst/>
          </a:prstGeom>
          <a:ln w="22225">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126" name="Přímá spojnice se šipkou 125"/>
          <p:cNvCxnSpPr>
            <a:stCxn id="36" idx="1"/>
            <a:endCxn id="177" idx="3"/>
          </p:cNvCxnSpPr>
          <p:nvPr/>
        </p:nvCxnSpPr>
        <p:spPr>
          <a:xfrm flipH="1">
            <a:off x="3655310" y="5002370"/>
            <a:ext cx="157416" cy="0"/>
          </a:xfrm>
          <a:prstGeom prst="straightConnector1">
            <a:avLst/>
          </a:prstGeom>
          <a:ln w="22225">
            <a:solidFill>
              <a:srgbClr val="000000"/>
            </a:solidFill>
            <a:tailEnd type="triangle"/>
          </a:ln>
        </p:spPr>
        <p:style>
          <a:lnRef idx="1">
            <a:schemeClr val="accent1"/>
          </a:lnRef>
          <a:fillRef idx="0">
            <a:schemeClr val="accent1"/>
          </a:fillRef>
          <a:effectRef idx="0">
            <a:schemeClr val="accent1"/>
          </a:effectRef>
          <a:fontRef idx="minor">
            <a:schemeClr val="tx1"/>
          </a:fontRef>
        </p:style>
      </p:cxnSp>
      <p:sp>
        <p:nvSpPr>
          <p:cNvPr id="133" name="Obdélník 132"/>
          <p:cNvSpPr/>
          <p:nvPr/>
        </p:nvSpPr>
        <p:spPr>
          <a:xfrm>
            <a:off x="4800431" y="6264934"/>
            <a:ext cx="422159" cy="246492"/>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cs-CZ" sz="1400" dirty="0">
              <a:solidFill>
                <a:srgbClr val="000000"/>
              </a:solidFill>
            </a:endParaRPr>
          </a:p>
        </p:txBody>
      </p:sp>
      <p:sp>
        <p:nvSpPr>
          <p:cNvPr id="134" name="Zaoblený obdélník 133"/>
          <p:cNvSpPr/>
          <p:nvPr/>
        </p:nvSpPr>
        <p:spPr>
          <a:xfrm>
            <a:off x="4801163" y="6589404"/>
            <a:ext cx="422158" cy="182245"/>
          </a:xfrm>
          <a:prstGeom prst="round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cs-CZ" sz="1400" dirty="0">
              <a:solidFill>
                <a:srgbClr val="000000"/>
              </a:solidFill>
            </a:endParaRPr>
          </a:p>
        </p:txBody>
      </p:sp>
      <p:sp>
        <p:nvSpPr>
          <p:cNvPr id="135" name="TextovéPole 134"/>
          <p:cNvSpPr txBox="1"/>
          <p:nvPr/>
        </p:nvSpPr>
        <p:spPr>
          <a:xfrm>
            <a:off x="5213343" y="6208610"/>
            <a:ext cx="1730381" cy="584775"/>
          </a:xfrm>
          <a:prstGeom prst="rect">
            <a:avLst/>
          </a:prstGeom>
          <a:noFill/>
        </p:spPr>
        <p:txBody>
          <a:bodyPr wrap="square" rtlCol="0">
            <a:spAutoFit/>
          </a:bodyPr>
          <a:lstStyle/>
          <a:p>
            <a:r>
              <a:rPr lang="cs-CZ" sz="1600" dirty="0" smtClean="0">
                <a:solidFill>
                  <a:srgbClr val="000000"/>
                </a:solidFill>
              </a:rPr>
              <a:t>Mapování</a:t>
            </a:r>
          </a:p>
          <a:p>
            <a:r>
              <a:rPr lang="cs-CZ" sz="1600" dirty="0" smtClean="0">
                <a:solidFill>
                  <a:srgbClr val="000000"/>
                </a:solidFill>
              </a:rPr>
              <a:t>Multiplexování</a:t>
            </a:r>
            <a:endParaRPr lang="cs-CZ" sz="1600" dirty="0">
              <a:solidFill>
                <a:srgbClr val="000000"/>
              </a:solidFill>
            </a:endParaRPr>
          </a:p>
        </p:txBody>
      </p:sp>
      <p:sp>
        <p:nvSpPr>
          <p:cNvPr id="168" name="Obdélník 167"/>
          <p:cNvSpPr/>
          <p:nvPr/>
        </p:nvSpPr>
        <p:spPr>
          <a:xfrm>
            <a:off x="3083510" y="2337640"/>
            <a:ext cx="576000" cy="360000"/>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cs-CZ" sz="1400" dirty="0" err="1" smtClean="0">
                <a:solidFill>
                  <a:srgbClr val="000000"/>
                </a:solidFill>
              </a:rPr>
              <a:t>OCh</a:t>
            </a:r>
            <a:endParaRPr lang="cs-CZ" sz="1400" dirty="0">
              <a:solidFill>
                <a:srgbClr val="000000"/>
              </a:solidFill>
            </a:endParaRPr>
          </a:p>
        </p:txBody>
      </p:sp>
      <p:sp>
        <p:nvSpPr>
          <p:cNvPr id="169" name="Obdélník 168"/>
          <p:cNvSpPr/>
          <p:nvPr/>
        </p:nvSpPr>
        <p:spPr>
          <a:xfrm>
            <a:off x="2374630" y="2337640"/>
            <a:ext cx="576000" cy="360000"/>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cs-CZ" sz="1400" dirty="0" smtClean="0">
                <a:solidFill>
                  <a:srgbClr val="000000"/>
                </a:solidFill>
              </a:rPr>
              <a:t>OCC</a:t>
            </a:r>
            <a:endParaRPr lang="cs-CZ" sz="1400" dirty="0">
              <a:solidFill>
                <a:srgbClr val="000000"/>
              </a:solidFill>
            </a:endParaRPr>
          </a:p>
        </p:txBody>
      </p:sp>
      <p:sp>
        <p:nvSpPr>
          <p:cNvPr id="170" name="Obdélník 169"/>
          <p:cNvSpPr/>
          <p:nvPr/>
        </p:nvSpPr>
        <p:spPr>
          <a:xfrm>
            <a:off x="72008" y="5212616"/>
            <a:ext cx="775173" cy="360000"/>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cs-CZ" sz="1400" dirty="0" smtClean="0">
                <a:solidFill>
                  <a:srgbClr val="000000"/>
                </a:solidFill>
              </a:rPr>
              <a:t>OTM-0.m</a:t>
            </a:r>
            <a:endParaRPr lang="cs-CZ" sz="1400" dirty="0">
              <a:solidFill>
                <a:srgbClr val="000000"/>
              </a:solidFill>
            </a:endParaRPr>
          </a:p>
        </p:txBody>
      </p:sp>
      <p:cxnSp>
        <p:nvCxnSpPr>
          <p:cNvPr id="171" name="Přímá spojnice se šipkou 170"/>
          <p:cNvCxnSpPr>
            <a:stCxn id="169" idx="1"/>
          </p:cNvCxnSpPr>
          <p:nvPr/>
        </p:nvCxnSpPr>
        <p:spPr>
          <a:xfrm flipH="1">
            <a:off x="1805053" y="2517640"/>
            <a:ext cx="569577" cy="2874976"/>
          </a:xfrm>
          <a:prstGeom prst="straightConnector1">
            <a:avLst/>
          </a:prstGeom>
          <a:ln w="22225">
            <a:solidFill>
              <a:srgbClr val="000000"/>
            </a:solidFill>
            <a:prstDash val="dash"/>
            <a:tailEnd type="none"/>
          </a:ln>
        </p:spPr>
        <p:style>
          <a:lnRef idx="1">
            <a:schemeClr val="accent1"/>
          </a:lnRef>
          <a:fillRef idx="0">
            <a:schemeClr val="accent1"/>
          </a:fillRef>
          <a:effectRef idx="0">
            <a:schemeClr val="accent1"/>
          </a:effectRef>
          <a:fontRef idx="minor">
            <a:schemeClr val="tx1"/>
          </a:fontRef>
        </p:style>
      </p:cxnSp>
      <p:cxnSp>
        <p:nvCxnSpPr>
          <p:cNvPr id="172" name="Přímá spojnice se šipkou 171"/>
          <p:cNvCxnSpPr>
            <a:stCxn id="168" idx="1"/>
          </p:cNvCxnSpPr>
          <p:nvPr/>
        </p:nvCxnSpPr>
        <p:spPr>
          <a:xfrm flipH="1">
            <a:off x="2950630" y="2517640"/>
            <a:ext cx="132880" cy="0"/>
          </a:xfrm>
          <a:prstGeom prst="straightConnector1">
            <a:avLst/>
          </a:prstGeom>
          <a:ln w="22225">
            <a:solidFill>
              <a:srgbClr val="000000"/>
            </a:solidFill>
            <a:tailEnd type="triangle"/>
          </a:ln>
        </p:spPr>
        <p:style>
          <a:lnRef idx="1">
            <a:schemeClr val="accent1"/>
          </a:lnRef>
          <a:fillRef idx="0">
            <a:schemeClr val="accent1"/>
          </a:fillRef>
          <a:effectRef idx="0">
            <a:schemeClr val="accent1"/>
          </a:effectRef>
          <a:fontRef idx="minor">
            <a:schemeClr val="tx1"/>
          </a:fontRef>
        </p:style>
      </p:cxnSp>
      <p:sp>
        <p:nvSpPr>
          <p:cNvPr id="173" name="Obdélník 172"/>
          <p:cNvSpPr/>
          <p:nvPr/>
        </p:nvSpPr>
        <p:spPr>
          <a:xfrm>
            <a:off x="3094477" y="5900420"/>
            <a:ext cx="576000" cy="360000"/>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cs-CZ" sz="1400" dirty="0" err="1" smtClean="0">
                <a:solidFill>
                  <a:srgbClr val="000000"/>
                </a:solidFill>
              </a:rPr>
              <a:t>OCh</a:t>
            </a:r>
            <a:endParaRPr lang="cs-CZ" sz="1400" dirty="0">
              <a:solidFill>
                <a:srgbClr val="000000"/>
              </a:solidFill>
            </a:endParaRPr>
          </a:p>
        </p:txBody>
      </p:sp>
      <p:sp>
        <p:nvSpPr>
          <p:cNvPr id="174" name="Obdélník 173"/>
          <p:cNvSpPr/>
          <p:nvPr/>
        </p:nvSpPr>
        <p:spPr>
          <a:xfrm>
            <a:off x="2385597" y="5900420"/>
            <a:ext cx="576000" cy="360000"/>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cs-CZ" sz="1400" dirty="0" smtClean="0">
                <a:solidFill>
                  <a:srgbClr val="000000"/>
                </a:solidFill>
              </a:rPr>
              <a:t>OCC</a:t>
            </a:r>
            <a:endParaRPr lang="cs-CZ" sz="1400" dirty="0">
              <a:solidFill>
                <a:srgbClr val="000000"/>
              </a:solidFill>
            </a:endParaRPr>
          </a:p>
        </p:txBody>
      </p:sp>
      <p:cxnSp>
        <p:nvCxnSpPr>
          <p:cNvPr id="175" name="Přímá spojnice se šipkou 174"/>
          <p:cNvCxnSpPr>
            <a:stCxn id="174" idx="1"/>
          </p:cNvCxnSpPr>
          <p:nvPr/>
        </p:nvCxnSpPr>
        <p:spPr>
          <a:xfrm flipH="1" flipV="1">
            <a:off x="1805051" y="5388346"/>
            <a:ext cx="580546" cy="692074"/>
          </a:xfrm>
          <a:prstGeom prst="straightConnector1">
            <a:avLst/>
          </a:prstGeom>
          <a:ln w="22225">
            <a:solidFill>
              <a:srgbClr val="000000"/>
            </a:solidFill>
            <a:prstDash val="dash"/>
            <a:tailEnd type="none"/>
          </a:ln>
        </p:spPr>
        <p:style>
          <a:lnRef idx="1">
            <a:schemeClr val="accent1"/>
          </a:lnRef>
          <a:fillRef idx="0">
            <a:schemeClr val="accent1"/>
          </a:fillRef>
          <a:effectRef idx="0">
            <a:schemeClr val="accent1"/>
          </a:effectRef>
          <a:fontRef idx="minor">
            <a:schemeClr val="tx1"/>
          </a:fontRef>
        </p:style>
      </p:cxnSp>
      <p:cxnSp>
        <p:nvCxnSpPr>
          <p:cNvPr id="176" name="Přímá spojnice se šipkou 175"/>
          <p:cNvCxnSpPr>
            <a:stCxn id="173" idx="1"/>
          </p:cNvCxnSpPr>
          <p:nvPr/>
        </p:nvCxnSpPr>
        <p:spPr>
          <a:xfrm flipH="1">
            <a:off x="2961597" y="6080420"/>
            <a:ext cx="132880" cy="0"/>
          </a:xfrm>
          <a:prstGeom prst="straightConnector1">
            <a:avLst/>
          </a:prstGeom>
          <a:ln w="22225">
            <a:solidFill>
              <a:srgbClr val="000000"/>
            </a:solidFill>
            <a:tailEnd type="triangle"/>
          </a:ln>
        </p:spPr>
        <p:style>
          <a:lnRef idx="1">
            <a:schemeClr val="accent1"/>
          </a:lnRef>
          <a:fillRef idx="0">
            <a:schemeClr val="accent1"/>
          </a:fillRef>
          <a:effectRef idx="0">
            <a:schemeClr val="accent1"/>
          </a:effectRef>
          <a:fontRef idx="minor">
            <a:schemeClr val="tx1"/>
          </a:fontRef>
        </p:style>
      </p:cxnSp>
      <p:sp>
        <p:nvSpPr>
          <p:cNvPr id="177" name="Obdélník 176"/>
          <p:cNvSpPr/>
          <p:nvPr/>
        </p:nvSpPr>
        <p:spPr>
          <a:xfrm>
            <a:off x="3079310" y="4822370"/>
            <a:ext cx="576000" cy="360000"/>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cs-CZ" sz="1400" dirty="0" err="1" smtClean="0">
                <a:solidFill>
                  <a:srgbClr val="000000"/>
                </a:solidFill>
              </a:rPr>
              <a:t>OCh</a:t>
            </a:r>
            <a:endParaRPr lang="cs-CZ" sz="1400" dirty="0">
              <a:solidFill>
                <a:srgbClr val="000000"/>
              </a:solidFill>
            </a:endParaRPr>
          </a:p>
        </p:txBody>
      </p:sp>
      <p:sp>
        <p:nvSpPr>
          <p:cNvPr id="178" name="Obdélník 177"/>
          <p:cNvSpPr/>
          <p:nvPr/>
        </p:nvSpPr>
        <p:spPr>
          <a:xfrm>
            <a:off x="2370430" y="4822370"/>
            <a:ext cx="576000" cy="360000"/>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cs-CZ" sz="1400" dirty="0" smtClean="0">
                <a:solidFill>
                  <a:srgbClr val="000000"/>
                </a:solidFill>
              </a:rPr>
              <a:t>OCC</a:t>
            </a:r>
            <a:endParaRPr lang="cs-CZ" sz="1400" dirty="0">
              <a:solidFill>
                <a:srgbClr val="000000"/>
              </a:solidFill>
            </a:endParaRPr>
          </a:p>
        </p:txBody>
      </p:sp>
      <p:cxnSp>
        <p:nvCxnSpPr>
          <p:cNvPr id="179" name="Přímá spojnice se šipkou 178"/>
          <p:cNvCxnSpPr>
            <a:stCxn id="178" idx="1"/>
          </p:cNvCxnSpPr>
          <p:nvPr/>
        </p:nvCxnSpPr>
        <p:spPr>
          <a:xfrm flipH="1">
            <a:off x="1805052" y="5002370"/>
            <a:ext cx="565378" cy="390246"/>
          </a:xfrm>
          <a:prstGeom prst="straightConnector1">
            <a:avLst/>
          </a:prstGeom>
          <a:ln w="22225">
            <a:solidFill>
              <a:srgbClr val="000000"/>
            </a:solidFill>
            <a:prstDash val="dash"/>
            <a:tailEnd type="none"/>
          </a:ln>
        </p:spPr>
        <p:style>
          <a:lnRef idx="1">
            <a:schemeClr val="accent1"/>
          </a:lnRef>
          <a:fillRef idx="0">
            <a:schemeClr val="accent1"/>
          </a:fillRef>
          <a:effectRef idx="0">
            <a:schemeClr val="accent1"/>
          </a:effectRef>
          <a:fontRef idx="minor">
            <a:schemeClr val="tx1"/>
          </a:fontRef>
        </p:style>
      </p:cxnSp>
      <p:cxnSp>
        <p:nvCxnSpPr>
          <p:cNvPr id="180" name="Přímá spojnice se šipkou 179"/>
          <p:cNvCxnSpPr>
            <a:stCxn id="177" idx="1"/>
          </p:cNvCxnSpPr>
          <p:nvPr/>
        </p:nvCxnSpPr>
        <p:spPr>
          <a:xfrm flipH="1">
            <a:off x="2946430" y="5002370"/>
            <a:ext cx="132880" cy="0"/>
          </a:xfrm>
          <a:prstGeom prst="straightConnector1">
            <a:avLst/>
          </a:prstGeom>
          <a:ln w="22225">
            <a:solidFill>
              <a:srgbClr val="000000"/>
            </a:solidFill>
            <a:tailEnd type="triangle"/>
          </a:ln>
        </p:spPr>
        <p:style>
          <a:lnRef idx="1">
            <a:schemeClr val="accent1"/>
          </a:lnRef>
          <a:fillRef idx="0">
            <a:schemeClr val="accent1"/>
          </a:fillRef>
          <a:effectRef idx="0">
            <a:schemeClr val="accent1"/>
          </a:effectRef>
          <a:fontRef idx="minor">
            <a:schemeClr val="tx1"/>
          </a:fontRef>
        </p:style>
      </p:cxnSp>
      <p:sp>
        <p:nvSpPr>
          <p:cNvPr id="181" name="Obdélník 180"/>
          <p:cNvSpPr/>
          <p:nvPr/>
        </p:nvSpPr>
        <p:spPr>
          <a:xfrm>
            <a:off x="3089933" y="3424978"/>
            <a:ext cx="576000" cy="360000"/>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cs-CZ" sz="1400" dirty="0" err="1" smtClean="0">
                <a:solidFill>
                  <a:srgbClr val="000000"/>
                </a:solidFill>
              </a:rPr>
              <a:t>OCh</a:t>
            </a:r>
            <a:endParaRPr lang="cs-CZ" sz="1400" dirty="0">
              <a:solidFill>
                <a:srgbClr val="000000"/>
              </a:solidFill>
            </a:endParaRPr>
          </a:p>
        </p:txBody>
      </p:sp>
      <p:sp>
        <p:nvSpPr>
          <p:cNvPr id="182" name="Obdélník 181"/>
          <p:cNvSpPr/>
          <p:nvPr/>
        </p:nvSpPr>
        <p:spPr>
          <a:xfrm>
            <a:off x="2381053" y="3424978"/>
            <a:ext cx="576000" cy="360000"/>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cs-CZ" sz="1400" dirty="0" smtClean="0">
                <a:solidFill>
                  <a:srgbClr val="000000"/>
                </a:solidFill>
              </a:rPr>
              <a:t>OCC</a:t>
            </a:r>
            <a:endParaRPr lang="cs-CZ" sz="1400" dirty="0">
              <a:solidFill>
                <a:srgbClr val="000000"/>
              </a:solidFill>
            </a:endParaRPr>
          </a:p>
        </p:txBody>
      </p:sp>
      <p:cxnSp>
        <p:nvCxnSpPr>
          <p:cNvPr id="183" name="Přímá spojnice se šipkou 182"/>
          <p:cNvCxnSpPr>
            <a:stCxn id="182" idx="1"/>
          </p:cNvCxnSpPr>
          <p:nvPr/>
        </p:nvCxnSpPr>
        <p:spPr>
          <a:xfrm flipH="1">
            <a:off x="1805051" y="3604978"/>
            <a:ext cx="576002" cy="1787638"/>
          </a:xfrm>
          <a:prstGeom prst="straightConnector1">
            <a:avLst/>
          </a:prstGeom>
          <a:ln w="22225">
            <a:solidFill>
              <a:srgbClr val="000000"/>
            </a:solidFill>
            <a:prstDash val="dash"/>
            <a:tailEnd type="none"/>
          </a:ln>
        </p:spPr>
        <p:style>
          <a:lnRef idx="1">
            <a:schemeClr val="accent1"/>
          </a:lnRef>
          <a:fillRef idx="0">
            <a:schemeClr val="accent1"/>
          </a:fillRef>
          <a:effectRef idx="0">
            <a:schemeClr val="accent1"/>
          </a:effectRef>
          <a:fontRef idx="minor">
            <a:schemeClr val="tx1"/>
          </a:fontRef>
        </p:style>
      </p:cxnSp>
      <p:cxnSp>
        <p:nvCxnSpPr>
          <p:cNvPr id="184" name="Přímá spojnice se šipkou 183"/>
          <p:cNvCxnSpPr>
            <a:stCxn id="181" idx="1"/>
          </p:cNvCxnSpPr>
          <p:nvPr/>
        </p:nvCxnSpPr>
        <p:spPr>
          <a:xfrm flipH="1">
            <a:off x="2957053" y="3604978"/>
            <a:ext cx="132880" cy="0"/>
          </a:xfrm>
          <a:prstGeom prst="straightConnector1">
            <a:avLst/>
          </a:prstGeom>
          <a:ln w="22225">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222" name="Přímá spojnice se šipkou 221"/>
          <p:cNvCxnSpPr>
            <a:endCxn id="106" idx="3"/>
          </p:cNvCxnSpPr>
          <p:nvPr/>
        </p:nvCxnSpPr>
        <p:spPr>
          <a:xfrm flipH="1">
            <a:off x="699623" y="3000364"/>
            <a:ext cx="168506" cy="0"/>
          </a:xfrm>
          <a:prstGeom prst="straightConnector1">
            <a:avLst/>
          </a:prstGeom>
          <a:ln w="22225">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228" name="Přímá spojnice se šipkou 227"/>
          <p:cNvCxnSpPr>
            <a:stCxn id="169" idx="1"/>
          </p:cNvCxnSpPr>
          <p:nvPr/>
        </p:nvCxnSpPr>
        <p:spPr>
          <a:xfrm flipH="1">
            <a:off x="1590047" y="2517640"/>
            <a:ext cx="784583" cy="482724"/>
          </a:xfrm>
          <a:prstGeom prst="straightConnector1">
            <a:avLst/>
          </a:prstGeom>
          <a:ln w="22225">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237" name="Přímá spojnice se šipkou 236"/>
          <p:cNvCxnSpPr>
            <a:stCxn id="182" idx="1"/>
          </p:cNvCxnSpPr>
          <p:nvPr/>
        </p:nvCxnSpPr>
        <p:spPr>
          <a:xfrm flipH="1" flipV="1">
            <a:off x="1577621" y="3120475"/>
            <a:ext cx="803432" cy="484503"/>
          </a:xfrm>
          <a:prstGeom prst="straightConnector1">
            <a:avLst/>
          </a:prstGeom>
          <a:ln w="22225">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242" name="Přímá spojnice se šipkou 241"/>
          <p:cNvCxnSpPr>
            <a:stCxn id="174" idx="1"/>
          </p:cNvCxnSpPr>
          <p:nvPr/>
        </p:nvCxnSpPr>
        <p:spPr>
          <a:xfrm flipH="1" flipV="1">
            <a:off x="1372548" y="3226107"/>
            <a:ext cx="1013049" cy="2854313"/>
          </a:xfrm>
          <a:prstGeom prst="straightConnector1">
            <a:avLst/>
          </a:prstGeom>
          <a:ln w="22225">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245" name="Přímá spojnice se šipkou 244"/>
          <p:cNvCxnSpPr>
            <a:stCxn id="178" idx="1"/>
          </p:cNvCxnSpPr>
          <p:nvPr/>
        </p:nvCxnSpPr>
        <p:spPr>
          <a:xfrm flipH="1" flipV="1">
            <a:off x="1514538" y="3198090"/>
            <a:ext cx="855892" cy="1804280"/>
          </a:xfrm>
          <a:prstGeom prst="straightConnector1">
            <a:avLst/>
          </a:prstGeom>
          <a:ln w="22225">
            <a:solidFill>
              <a:srgbClr val="000000"/>
            </a:solidFill>
            <a:tailEnd type="triangle"/>
          </a:ln>
        </p:spPr>
        <p:style>
          <a:lnRef idx="1">
            <a:schemeClr val="accent1"/>
          </a:lnRef>
          <a:fillRef idx="0">
            <a:schemeClr val="accent1"/>
          </a:fillRef>
          <a:effectRef idx="0">
            <a:schemeClr val="accent1"/>
          </a:effectRef>
          <a:fontRef idx="minor">
            <a:schemeClr val="tx1"/>
          </a:fontRef>
        </p:style>
      </p:cxnSp>
      <p:sp>
        <p:nvSpPr>
          <p:cNvPr id="253" name="Zaoblený obdélník 252"/>
          <p:cNvSpPr/>
          <p:nvPr/>
        </p:nvSpPr>
        <p:spPr>
          <a:xfrm>
            <a:off x="862946" y="2814148"/>
            <a:ext cx="692981" cy="366216"/>
          </a:xfrm>
          <a:prstGeom prst="round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cs-CZ" sz="1200" dirty="0" smtClean="0">
                <a:solidFill>
                  <a:srgbClr val="000000"/>
                </a:solidFill>
              </a:rPr>
              <a:t>OCG-</a:t>
            </a:r>
            <a:r>
              <a:rPr lang="cs-CZ" sz="1200" dirty="0" err="1" smtClean="0">
                <a:solidFill>
                  <a:srgbClr val="000000"/>
                </a:solidFill>
              </a:rPr>
              <a:t>n.m</a:t>
            </a:r>
            <a:endParaRPr lang="cs-CZ" sz="1200" dirty="0">
              <a:solidFill>
                <a:srgbClr val="000000"/>
              </a:solidFill>
            </a:endParaRPr>
          </a:p>
        </p:txBody>
      </p:sp>
      <p:cxnSp>
        <p:nvCxnSpPr>
          <p:cNvPr id="255" name="Přímá spojnice se šipkou 254"/>
          <p:cNvCxnSpPr>
            <a:endCxn id="170" idx="3"/>
          </p:cNvCxnSpPr>
          <p:nvPr/>
        </p:nvCxnSpPr>
        <p:spPr>
          <a:xfrm flipH="1">
            <a:off x="847181" y="5392616"/>
            <a:ext cx="965979" cy="0"/>
          </a:xfrm>
          <a:prstGeom prst="straightConnector1">
            <a:avLst/>
          </a:prstGeom>
          <a:ln w="22225">
            <a:solidFill>
              <a:srgbClr val="000000"/>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66" name="Oblouk 265"/>
          <p:cNvSpPr/>
          <p:nvPr/>
        </p:nvSpPr>
        <p:spPr>
          <a:xfrm rot="3972701">
            <a:off x="747321" y="2401077"/>
            <a:ext cx="967337" cy="1234027"/>
          </a:xfrm>
          <a:prstGeom prst="arc">
            <a:avLst>
              <a:gd name="adj1" fmla="val 16082170"/>
              <a:gd name="adj2" fmla="val 1116044"/>
            </a:avLst>
          </a:prstGeom>
          <a:ln w="34925" cmpd="dbl">
            <a:solidFill>
              <a:srgbClr val="0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cs-CZ"/>
          </a:p>
        </p:txBody>
      </p:sp>
      <p:sp>
        <p:nvSpPr>
          <p:cNvPr id="269" name="TextovéPole 268"/>
          <p:cNvSpPr txBox="1"/>
          <p:nvPr/>
        </p:nvSpPr>
        <p:spPr>
          <a:xfrm>
            <a:off x="-77120" y="3263269"/>
            <a:ext cx="1451038" cy="276999"/>
          </a:xfrm>
          <a:prstGeom prst="rect">
            <a:avLst/>
          </a:prstGeom>
          <a:noFill/>
        </p:spPr>
        <p:txBody>
          <a:bodyPr wrap="none" rtlCol="0">
            <a:spAutoFit/>
          </a:bodyPr>
          <a:lstStyle/>
          <a:p>
            <a:r>
              <a:rPr lang="cs-CZ" sz="1200" b="1" dirty="0" smtClean="0">
                <a:solidFill>
                  <a:srgbClr val="000000"/>
                </a:solidFill>
              </a:rPr>
              <a:t>1 ≤ </a:t>
            </a:r>
            <a:r>
              <a:rPr lang="cs-CZ" sz="1200" b="1" i="1" dirty="0" smtClean="0">
                <a:solidFill>
                  <a:srgbClr val="000000"/>
                </a:solidFill>
              </a:rPr>
              <a:t>i </a:t>
            </a:r>
            <a:r>
              <a:rPr lang="cs-CZ" sz="1200" b="1" dirty="0" smtClean="0">
                <a:solidFill>
                  <a:srgbClr val="000000"/>
                </a:solidFill>
              </a:rPr>
              <a:t>+ </a:t>
            </a:r>
            <a:r>
              <a:rPr lang="cs-CZ" sz="1200" b="1" i="1" dirty="0" smtClean="0">
                <a:solidFill>
                  <a:srgbClr val="000000"/>
                </a:solidFill>
              </a:rPr>
              <a:t>j</a:t>
            </a:r>
            <a:r>
              <a:rPr lang="cs-CZ" sz="1200" b="1" dirty="0" smtClean="0">
                <a:solidFill>
                  <a:srgbClr val="000000"/>
                </a:solidFill>
              </a:rPr>
              <a:t> + </a:t>
            </a:r>
            <a:r>
              <a:rPr lang="cs-CZ" sz="1200" b="1" i="1" dirty="0" smtClean="0">
                <a:solidFill>
                  <a:srgbClr val="000000"/>
                </a:solidFill>
              </a:rPr>
              <a:t>k + l</a:t>
            </a:r>
            <a:r>
              <a:rPr lang="cs-CZ" sz="1200" b="1" dirty="0" smtClean="0">
                <a:solidFill>
                  <a:srgbClr val="000000"/>
                </a:solidFill>
              </a:rPr>
              <a:t> ≤ n</a:t>
            </a:r>
            <a:endParaRPr lang="cs-CZ" sz="1200" b="1" dirty="0">
              <a:solidFill>
                <a:srgbClr val="000000"/>
              </a:solidFill>
            </a:endParaRPr>
          </a:p>
        </p:txBody>
      </p:sp>
      <p:sp>
        <p:nvSpPr>
          <p:cNvPr id="270" name="TextovéPole 269"/>
          <p:cNvSpPr txBox="1"/>
          <p:nvPr/>
        </p:nvSpPr>
        <p:spPr>
          <a:xfrm>
            <a:off x="1755079" y="3010433"/>
            <a:ext cx="383438" cy="307777"/>
          </a:xfrm>
          <a:prstGeom prst="rect">
            <a:avLst/>
          </a:prstGeom>
          <a:noFill/>
        </p:spPr>
        <p:txBody>
          <a:bodyPr wrap="none" rtlCol="0">
            <a:spAutoFit/>
          </a:bodyPr>
          <a:lstStyle/>
          <a:p>
            <a:r>
              <a:rPr lang="cs-CZ" sz="1400" b="1" dirty="0" smtClean="0">
                <a:solidFill>
                  <a:srgbClr val="000000"/>
                </a:solidFill>
                <a:sym typeface="Symbol" panose="05050102010706020507" pitchFamily="18" charset="2"/>
              </a:rPr>
              <a:t> </a:t>
            </a:r>
            <a:r>
              <a:rPr lang="cs-CZ" sz="1400" b="1" i="1" dirty="0" smtClean="0">
                <a:solidFill>
                  <a:srgbClr val="000000"/>
                </a:solidFill>
              </a:rPr>
              <a:t>i</a:t>
            </a:r>
            <a:endParaRPr lang="cs-CZ" sz="1400" b="1" dirty="0">
              <a:solidFill>
                <a:srgbClr val="000000"/>
              </a:solidFill>
            </a:endParaRPr>
          </a:p>
        </p:txBody>
      </p:sp>
      <p:sp>
        <p:nvSpPr>
          <p:cNvPr id="273" name="TextovéPole 272"/>
          <p:cNvSpPr txBox="1"/>
          <p:nvPr/>
        </p:nvSpPr>
        <p:spPr>
          <a:xfrm>
            <a:off x="1616069" y="3362781"/>
            <a:ext cx="383438" cy="307777"/>
          </a:xfrm>
          <a:prstGeom prst="rect">
            <a:avLst/>
          </a:prstGeom>
          <a:noFill/>
        </p:spPr>
        <p:txBody>
          <a:bodyPr wrap="none" rtlCol="0">
            <a:spAutoFit/>
          </a:bodyPr>
          <a:lstStyle/>
          <a:p>
            <a:r>
              <a:rPr lang="cs-CZ" sz="1400" b="1" dirty="0" smtClean="0">
                <a:solidFill>
                  <a:srgbClr val="000000"/>
                </a:solidFill>
                <a:sym typeface="Symbol" panose="05050102010706020507" pitchFamily="18" charset="2"/>
              </a:rPr>
              <a:t> </a:t>
            </a:r>
            <a:r>
              <a:rPr lang="cs-CZ" sz="1400" b="1" i="1" dirty="0" smtClean="0">
                <a:solidFill>
                  <a:srgbClr val="000000"/>
                </a:solidFill>
              </a:rPr>
              <a:t>j</a:t>
            </a:r>
            <a:endParaRPr lang="cs-CZ" sz="1400" b="1" dirty="0">
              <a:solidFill>
                <a:srgbClr val="000000"/>
              </a:solidFill>
            </a:endParaRPr>
          </a:p>
        </p:txBody>
      </p:sp>
      <p:sp>
        <p:nvSpPr>
          <p:cNvPr id="274" name="TextovéPole 273"/>
          <p:cNvSpPr txBox="1"/>
          <p:nvPr/>
        </p:nvSpPr>
        <p:spPr>
          <a:xfrm>
            <a:off x="1122804" y="3554942"/>
            <a:ext cx="433132" cy="307777"/>
          </a:xfrm>
          <a:prstGeom prst="rect">
            <a:avLst/>
          </a:prstGeom>
          <a:noFill/>
        </p:spPr>
        <p:txBody>
          <a:bodyPr wrap="none" rtlCol="0">
            <a:spAutoFit/>
          </a:bodyPr>
          <a:lstStyle/>
          <a:p>
            <a:r>
              <a:rPr lang="cs-CZ" sz="1400" b="1" dirty="0" smtClean="0">
                <a:solidFill>
                  <a:srgbClr val="000000"/>
                </a:solidFill>
                <a:sym typeface="Symbol" panose="05050102010706020507" pitchFamily="18" charset="2"/>
              </a:rPr>
              <a:t> </a:t>
            </a:r>
            <a:r>
              <a:rPr lang="cs-CZ" sz="1400" b="1" i="1" dirty="0" smtClean="0">
                <a:solidFill>
                  <a:srgbClr val="000000"/>
                </a:solidFill>
              </a:rPr>
              <a:t>k</a:t>
            </a:r>
            <a:endParaRPr lang="cs-CZ" sz="1400" b="1" dirty="0">
              <a:solidFill>
                <a:srgbClr val="000000"/>
              </a:solidFill>
            </a:endParaRPr>
          </a:p>
        </p:txBody>
      </p:sp>
      <p:sp>
        <p:nvSpPr>
          <p:cNvPr id="275" name="TextovéPole 274"/>
          <p:cNvSpPr txBox="1"/>
          <p:nvPr/>
        </p:nvSpPr>
        <p:spPr>
          <a:xfrm>
            <a:off x="1630980" y="2494220"/>
            <a:ext cx="383438" cy="307777"/>
          </a:xfrm>
          <a:prstGeom prst="rect">
            <a:avLst/>
          </a:prstGeom>
          <a:noFill/>
        </p:spPr>
        <p:txBody>
          <a:bodyPr wrap="none" rtlCol="0">
            <a:spAutoFit/>
          </a:bodyPr>
          <a:lstStyle/>
          <a:p>
            <a:r>
              <a:rPr lang="cs-CZ" sz="1400" b="1" dirty="0" smtClean="0">
                <a:solidFill>
                  <a:srgbClr val="000000"/>
                </a:solidFill>
                <a:sym typeface="Symbol" panose="05050102010706020507" pitchFamily="18" charset="2"/>
              </a:rPr>
              <a:t> </a:t>
            </a:r>
            <a:r>
              <a:rPr lang="cs-CZ" sz="1400" b="1" i="1" dirty="0" smtClean="0">
                <a:solidFill>
                  <a:srgbClr val="000000"/>
                </a:solidFill>
              </a:rPr>
              <a:t>l</a:t>
            </a:r>
            <a:endParaRPr lang="cs-CZ" sz="1400" b="1" dirty="0">
              <a:solidFill>
                <a:srgbClr val="000000"/>
              </a:solidFill>
            </a:endParaRPr>
          </a:p>
        </p:txBody>
      </p:sp>
      <p:sp>
        <p:nvSpPr>
          <p:cNvPr id="276" name="Obdélník 275"/>
          <p:cNvSpPr/>
          <p:nvPr/>
        </p:nvSpPr>
        <p:spPr>
          <a:xfrm>
            <a:off x="645010" y="1730728"/>
            <a:ext cx="666632" cy="360000"/>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cs-CZ" sz="1200" dirty="0" smtClean="0">
                <a:solidFill>
                  <a:srgbClr val="000000"/>
                </a:solidFill>
              </a:rPr>
              <a:t>OSC</a:t>
            </a:r>
            <a:endParaRPr lang="cs-CZ" sz="1200" dirty="0">
              <a:solidFill>
                <a:srgbClr val="000000"/>
              </a:solidFill>
            </a:endParaRPr>
          </a:p>
        </p:txBody>
      </p:sp>
      <p:cxnSp>
        <p:nvCxnSpPr>
          <p:cNvPr id="277" name="Přímá spojnice se šipkou 276"/>
          <p:cNvCxnSpPr>
            <a:stCxn id="276" idx="2"/>
            <a:endCxn id="106" idx="0"/>
          </p:cNvCxnSpPr>
          <p:nvPr/>
        </p:nvCxnSpPr>
        <p:spPr>
          <a:xfrm flipH="1">
            <a:off x="366307" y="2090728"/>
            <a:ext cx="612019" cy="729636"/>
          </a:xfrm>
          <a:prstGeom prst="straightConnector1">
            <a:avLst/>
          </a:prstGeom>
          <a:ln w="22225">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280" name="Přímá spojnice se šipkou 279"/>
          <p:cNvCxnSpPr>
            <a:endCxn id="276" idx="3"/>
          </p:cNvCxnSpPr>
          <p:nvPr/>
        </p:nvCxnSpPr>
        <p:spPr>
          <a:xfrm flipH="1">
            <a:off x="1311642" y="1910728"/>
            <a:ext cx="319338" cy="0"/>
          </a:xfrm>
          <a:prstGeom prst="straightConnector1">
            <a:avLst/>
          </a:prstGeom>
          <a:ln w="22225">
            <a:solidFill>
              <a:srgbClr val="000000"/>
            </a:solidFill>
            <a:tailEnd type="triangle"/>
          </a:ln>
        </p:spPr>
        <p:style>
          <a:lnRef idx="1">
            <a:schemeClr val="accent1"/>
          </a:lnRef>
          <a:fillRef idx="0">
            <a:schemeClr val="accent1"/>
          </a:fillRef>
          <a:effectRef idx="0">
            <a:schemeClr val="accent1"/>
          </a:effectRef>
          <a:fontRef idx="minor">
            <a:schemeClr val="tx1"/>
          </a:fontRef>
        </p:style>
      </p:cxnSp>
      <p:sp>
        <p:nvSpPr>
          <p:cNvPr id="285" name="Obdélník 284"/>
          <p:cNvSpPr/>
          <p:nvPr/>
        </p:nvSpPr>
        <p:spPr>
          <a:xfrm>
            <a:off x="1656534" y="1661764"/>
            <a:ext cx="2712672" cy="4699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cs-CZ" sz="1400" dirty="0" smtClean="0">
                <a:solidFill>
                  <a:srgbClr val="000000"/>
                </a:solidFill>
              </a:rPr>
              <a:t>Data pro optický dohledový kanál</a:t>
            </a:r>
            <a:endParaRPr lang="cs-CZ" sz="1400" dirty="0">
              <a:solidFill>
                <a:srgbClr val="000000"/>
              </a:solidFill>
            </a:endParaRPr>
          </a:p>
        </p:txBody>
      </p:sp>
      <p:sp>
        <p:nvSpPr>
          <p:cNvPr id="287" name="TextovéPole 286"/>
          <p:cNvSpPr txBox="1"/>
          <p:nvPr/>
        </p:nvSpPr>
        <p:spPr>
          <a:xfrm>
            <a:off x="4976285" y="2077369"/>
            <a:ext cx="354584" cy="276999"/>
          </a:xfrm>
          <a:prstGeom prst="rect">
            <a:avLst/>
          </a:prstGeom>
          <a:noFill/>
        </p:spPr>
        <p:txBody>
          <a:bodyPr wrap="none" rtlCol="0">
            <a:spAutoFit/>
          </a:bodyPr>
          <a:lstStyle/>
          <a:p>
            <a:r>
              <a:rPr lang="cs-CZ" sz="1200" dirty="0" smtClean="0">
                <a:solidFill>
                  <a:srgbClr val="000000"/>
                </a:solidFill>
                <a:sym typeface="Symbol" panose="05050102010706020507" pitchFamily="18" charset="2"/>
              </a:rPr>
              <a:t></a:t>
            </a:r>
            <a:r>
              <a:rPr lang="cs-CZ" sz="1200" dirty="0" smtClean="0">
                <a:solidFill>
                  <a:srgbClr val="000000"/>
                </a:solidFill>
              </a:rPr>
              <a:t>1</a:t>
            </a:r>
            <a:endParaRPr lang="cs-CZ" sz="1200" dirty="0">
              <a:solidFill>
                <a:srgbClr val="000000"/>
              </a:solidFill>
            </a:endParaRPr>
          </a:p>
        </p:txBody>
      </p:sp>
      <p:sp>
        <p:nvSpPr>
          <p:cNvPr id="288" name="TextovéPole 287"/>
          <p:cNvSpPr txBox="1"/>
          <p:nvPr/>
        </p:nvSpPr>
        <p:spPr>
          <a:xfrm>
            <a:off x="4242221" y="2070996"/>
            <a:ext cx="354584" cy="276999"/>
          </a:xfrm>
          <a:prstGeom prst="rect">
            <a:avLst/>
          </a:prstGeom>
          <a:noFill/>
        </p:spPr>
        <p:txBody>
          <a:bodyPr wrap="none" rtlCol="0">
            <a:spAutoFit/>
          </a:bodyPr>
          <a:lstStyle/>
          <a:p>
            <a:r>
              <a:rPr lang="cs-CZ" sz="1200" dirty="0" smtClean="0">
                <a:solidFill>
                  <a:srgbClr val="000000"/>
                </a:solidFill>
                <a:sym typeface="Symbol" panose="05050102010706020507" pitchFamily="18" charset="2"/>
              </a:rPr>
              <a:t></a:t>
            </a:r>
            <a:r>
              <a:rPr lang="cs-CZ" sz="1200" dirty="0" smtClean="0">
                <a:solidFill>
                  <a:srgbClr val="000000"/>
                </a:solidFill>
              </a:rPr>
              <a:t>1</a:t>
            </a:r>
            <a:endParaRPr lang="cs-CZ" sz="1200" dirty="0">
              <a:solidFill>
                <a:srgbClr val="000000"/>
              </a:solidFill>
            </a:endParaRPr>
          </a:p>
        </p:txBody>
      </p:sp>
      <p:sp>
        <p:nvSpPr>
          <p:cNvPr id="289" name="TextovéPole 288"/>
          <p:cNvSpPr txBox="1"/>
          <p:nvPr/>
        </p:nvSpPr>
        <p:spPr>
          <a:xfrm>
            <a:off x="3568655" y="2072582"/>
            <a:ext cx="354584" cy="276999"/>
          </a:xfrm>
          <a:prstGeom prst="rect">
            <a:avLst/>
          </a:prstGeom>
          <a:noFill/>
        </p:spPr>
        <p:txBody>
          <a:bodyPr wrap="none" rtlCol="0">
            <a:spAutoFit/>
          </a:bodyPr>
          <a:lstStyle/>
          <a:p>
            <a:r>
              <a:rPr lang="cs-CZ" sz="1200" dirty="0" smtClean="0">
                <a:solidFill>
                  <a:srgbClr val="000000"/>
                </a:solidFill>
                <a:sym typeface="Symbol" panose="05050102010706020507" pitchFamily="18" charset="2"/>
              </a:rPr>
              <a:t></a:t>
            </a:r>
            <a:r>
              <a:rPr lang="cs-CZ" sz="1200" dirty="0" smtClean="0">
                <a:solidFill>
                  <a:srgbClr val="000000"/>
                </a:solidFill>
              </a:rPr>
              <a:t>1</a:t>
            </a:r>
            <a:endParaRPr lang="cs-CZ" sz="1200" dirty="0">
              <a:solidFill>
                <a:srgbClr val="000000"/>
              </a:solidFill>
            </a:endParaRPr>
          </a:p>
        </p:txBody>
      </p:sp>
      <p:sp>
        <p:nvSpPr>
          <p:cNvPr id="290" name="TextovéPole 289"/>
          <p:cNvSpPr txBox="1"/>
          <p:nvPr/>
        </p:nvSpPr>
        <p:spPr>
          <a:xfrm>
            <a:off x="2826689" y="2072582"/>
            <a:ext cx="354584" cy="276999"/>
          </a:xfrm>
          <a:prstGeom prst="rect">
            <a:avLst/>
          </a:prstGeom>
          <a:noFill/>
        </p:spPr>
        <p:txBody>
          <a:bodyPr wrap="none" rtlCol="0">
            <a:spAutoFit/>
          </a:bodyPr>
          <a:lstStyle/>
          <a:p>
            <a:r>
              <a:rPr lang="cs-CZ" sz="1200" dirty="0" smtClean="0">
                <a:solidFill>
                  <a:srgbClr val="000000"/>
                </a:solidFill>
                <a:sym typeface="Symbol" panose="05050102010706020507" pitchFamily="18" charset="2"/>
              </a:rPr>
              <a:t></a:t>
            </a:r>
            <a:r>
              <a:rPr lang="cs-CZ" sz="1200" dirty="0" smtClean="0">
                <a:solidFill>
                  <a:srgbClr val="000000"/>
                </a:solidFill>
              </a:rPr>
              <a:t>1</a:t>
            </a:r>
            <a:endParaRPr lang="cs-CZ" sz="1200" dirty="0">
              <a:solidFill>
                <a:srgbClr val="000000"/>
              </a:solidFill>
            </a:endParaRPr>
          </a:p>
        </p:txBody>
      </p:sp>
      <p:sp>
        <p:nvSpPr>
          <p:cNvPr id="295" name="TextovéPole 294"/>
          <p:cNvSpPr txBox="1"/>
          <p:nvPr/>
        </p:nvSpPr>
        <p:spPr>
          <a:xfrm>
            <a:off x="5723949" y="3719291"/>
            <a:ext cx="354584" cy="276999"/>
          </a:xfrm>
          <a:prstGeom prst="rect">
            <a:avLst/>
          </a:prstGeom>
          <a:noFill/>
        </p:spPr>
        <p:txBody>
          <a:bodyPr wrap="none" rtlCol="0">
            <a:spAutoFit/>
          </a:bodyPr>
          <a:lstStyle/>
          <a:p>
            <a:r>
              <a:rPr lang="cs-CZ" sz="1200" dirty="0" smtClean="0">
                <a:solidFill>
                  <a:srgbClr val="000000"/>
                </a:solidFill>
                <a:sym typeface="Symbol" panose="05050102010706020507" pitchFamily="18" charset="2"/>
              </a:rPr>
              <a:t></a:t>
            </a:r>
            <a:r>
              <a:rPr lang="cs-CZ" sz="1200" dirty="0" smtClean="0">
                <a:solidFill>
                  <a:srgbClr val="000000"/>
                </a:solidFill>
              </a:rPr>
              <a:t>1</a:t>
            </a:r>
            <a:endParaRPr lang="cs-CZ" sz="1200" dirty="0">
              <a:solidFill>
                <a:srgbClr val="000000"/>
              </a:solidFill>
            </a:endParaRPr>
          </a:p>
        </p:txBody>
      </p:sp>
      <p:sp>
        <p:nvSpPr>
          <p:cNvPr id="296" name="TextovéPole 295"/>
          <p:cNvSpPr txBox="1"/>
          <p:nvPr/>
        </p:nvSpPr>
        <p:spPr>
          <a:xfrm>
            <a:off x="4415963" y="3191717"/>
            <a:ext cx="354584" cy="276999"/>
          </a:xfrm>
          <a:prstGeom prst="rect">
            <a:avLst/>
          </a:prstGeom>
          <a:noFill/>
        </p:spPr>
        <p:txBody>
          <a:bodyPr wrap="none" rtlCol="0">
            <a:spAutoFit/>
          </a:bodyPr>
          <a:lstStyle/>
          <a:p>
            <a:r>
              <a:rPr lang="cs-CZ" sz="1200" dirty="0" smtClean="0">
                <a:solidFill>
                  <a:srgbClr val="000000"/>
                </a:solidFill>
                <a:sym typeface="Symbol" panose="05050102010706020507" pitchFamily="18" charset="2"/>
              </a:rPr>
              <a:t></a:t>
            </a:r>
            <a:r>
              <a:rPr lang="cs-CZ" sz="1200" dirty="0" smtClean="0">
                <a:solidFill>
                  <a:srgbClr val="000000"/>
                </a:solidFill>
              </a:rPr>
              <a:t>1</a:t>
            </a:r>
            <a:endParaRPr lang="cs-CZ" sz="1200" dirty="0">
              <a:solidFill>
                <a:srgbClr val="000000"/>
              </a:solidFill>
            </a:endParaRPr>
          </a:p>
        </p:txBody>
      </p:sp>
      <p:sp>
        <p:nvSpPr>
          <p:cNvPr id="297" name="TextovéPole 296"/>
          <p:cNvSpPr txBox="1"/>
          <p:nvPr/>
        </p:nvSpPr>
        <p:spPr>
          <a:xfrm>
            <a:off x="3559147" y="3193303"/>
            <a:ext cx="354584" cy="276999"/>
          </a:xfrm>
          <a:prstGeom prst="rect">
            <a:avLst/>
          </a:prstGeom>
          <a:noFill/>
        </p:spPr>
        <p:txBody>
          <a:bodyPr wrap="none" rtlCol="0">
            <a:spAutoFit/>
          </a:bodyPr>
          <a:lstStyle/>
          <a:p>
            <a:r>
              <a:rPr lang="cs-CZ" sz="1200" dirty="0" smtClean="0">
                <a:solidFill>
                  <a:srgbClr val="000000"/>
                </a:solidFill>
                <a:sym typeface="Symbol" panose="05050102010706020507" pitchFamily="18" charset="2"/>
              </a:rPr>
              <a:t></a:t>
            </a:r>
            <a:r>
              <a:rPr lang="cs-CZ" sz="1200" dirty="0" smtClean="0">
                <a:solidFill>
                  <a:srgbClr val="000000"/>
                </a:solidFill>
              </a:rPr>
              <a:t>1</a:t>
            </a:r>
            <a:endParaRPr lang="cs-CZ" sz="1200" dirty="0">
              <a:solidFill>
                <a:srgbClr val="000000"/>
              </a:solidFill>
            </a:endParaRPr>
          </a:p>
        </p:txBody>
      </p:sp>
      <p:sp>
        <p:nvSpPr>
          <p:cNvPr id="298" name="TextovéPole 297"/>
          <p:cNvSpPr txBox="1"/>
          <p:nvPr/>
        </p:nvSpPr>
        <p:spPr>
          <a:xfrm>
            <a:off x="2817181" y="3193303"/>
            <a:ext cx="354584" cy="276999"/>
          </a:xfrm>
          <a:prstGeom prst="rect">
            <a:avLst/>
          </a:prstGeom>
          <a:noFill/>
        </p:spPr>
        <p:txBody>
          <a:bodyPr wrap="none" rtlCol="0">
            <a:spAutoFit/>
          </a:bodyPr>
          <a:lstStyle/>
          <a:p>
            <a:r>
              <a:rPr lang="cs-CZ" sz="1200" dirty="0" smtClean="0">
                <a:solidFill>
                  <a:srgbClr val="000000"/>
                </a:solidFill>
                <a:sym typeface="Symbol" panose="05050102010706020507" pitchFamily="18" charset="2"/>
              </a:rPr>
              <a:t></a:t>
            </a:r>
            <a:r>
              <a:rPr lang="cs-CZ" sz="1200" dirty="0" smtClean="0">
                <a:solidFill>
                  <a:srgbClr val="000000"/>
                </a:solidFill>
              </a:rPr>
              <a:t>1</a:t>
            </a:r>
            <a:endParaRPr lang="cs-CZ" sz="1200" dirty="0">
              <a:solidFill>
                <a:srgbClr val="000000"/>
              </a:solidFill>
            </a:endParaRPr>
          </a:p>
        </p:txBody>
      </p:sp>
      <p:sp>
        <p:nvSpPr>
          <p:cNvPr id="299" name="TextovéPole 298"/>
          <p:cNvSpPr txBox="1"/>
          <p:nvPr/>
        </p:nvSpPr>
        <p:spPr>
          <a:xfrm>
            <a:off x="6512904" y="5131976"/>
            <a:ext cx="354584" cy="276999"/>
          </a:xfrm>
          <a:prstGeom prst="rect">
            <a:avLst/>
          </a:prstGeom>
          <a:noFill/>
        </p:spPr>
        <p:txBody>
          <a:bodyPr wrap="none" rtlCol="0">
            <a:spAutoFit/>
          </a:bodyPr>
          <a:lstStyle/>
          <a:p>
            <a:r>
              <a:rPr lang="cs-CZ" sz="1200" dirty="0" smtClean="0">
                <a:solidFill>
                  <a:srgbClr val="000000"/>
                </a:solidFill>
                <a:sym typeface="Symbol" panose="05050102010706020507" pitchFamily="18" charset="2"/>
              </a:rPr>
              <a:t></a:t>
            </a:r>
            <a:r>
              <a:rPr lang="cs-CZ" sz="1200" dirty="0" smtClean="0">
                <a:solidFill>
                  <a:srgbClr val="000000"/>
                </a:solidFill>
              </a:rPr>
              <a:t>1</a:t>
            </a:r>
            <a:endParaRPr lang="cs-CZ" sz="1200" dirty="0">
              <a:solidFill>
                <a:srgbClr val="000000"/>
              </a:solidFill>
            </a:endParaRPr>
          </a:p>
        </p:txBody>
      </p:sp>
      <p:sp>
        <p:nvSpPr>
          <p:cNvPr id="300" name="TextovéPole 299"/>
          <p:cNvSpPr txBox="1"/>
          <p:nvPr/>
        </p:nvSpPr>
        <p:spPr>
          <a:xfrm>
            <a:off x="4428585" y="4594507"/>
            <a:ext cx="354584" cy="276999"/>
          </a:xfrm>
          <a:prstGeom prst="rect">
            <a:avLst/>
          </a:prstGeom>
          <a:noFill/>
        </p:spPr>
        <p:txBody>
          <a:bodyPr wrap="none" rtlCol="0">
            <a:spAutoFit/>
          </a:bodyPr>
          <a:lstStyle/>
          <a:p>
            <a:r>
              <a:rPr lang="cs-CZ" sz="1200" dirty="0" smtClean="0">
                <a:solidFill>
                  <a:srgbClr val="000000"/>
                </a:solidFill>
                <a:sym typeface="Symbol" panose="05050102010706020507" pitchFamily="18" charset="2"/>
              </a:rPr>
              <a:t></a:t>
            </a:r>
            <a:r>
              <a:rPr lang="cs-CZ" sz="1200" dirty="0" smtClean="0">
                <a:solidFill>
                  <a:srgbClr val="000000"/>
                </a:solidFill>
              </a:rPr>
              <a:t>1</a:t>
            </a:r>
            <a:endParaRPr lang="cs-CZ" sz="1200" dirty="0">
              <a:solidFill>
                <a:srgbClr val="000000"/>
              </a:solidFill>
            </a:endParaRPr>
          </a:p>
        </p:txBody>
      </p:sp>
      <p:sp>
        <p:nvSpPr>
          <p:cNvPr id="301" name="TextovéPole 300"/>
          <p:cNvSpPr txBox="1"/>
          <p:nvPr/>
        </p:nvSpPr>
        <p:spPr>
          <a:xfrm>
            <a:off x="3571769" y="4596093"/>
            <a:ext cx="354584" cy="276999"/>
          </a:xfrm>
          <a:prstGeom prst="rect">
            <a:avLst/>
          </a:prstGeom>
          <a:noFill/>
        </p:spPr>
        <p:txBody>
          <a:bodyPr wrap="none" rtlCol="0">
            <a:spAutoFit/>
          </a:bodyPr>
          <a:lstStyle/>
          <a:p>
            <a:r>
              <a:rPr lang="cs-CZ" sz="1200" dirty="0" smtClean="0">
                <a:solidFill>
                  <a:srgbClr val="000000"/>
                </a:solidFill>
                <a:sym typeface="Symbol" panose="05050102010706020507" pitchFamily="18" charset="2"/>
              </a:rPr>
              <a:t></a:t>
            </a:r>
            <a:r>
              <a:rPr lang="cs-CZ" sz="1200" dirty="0" smtClean="0">
                <a:solidFill>
                  <a:srgbClr val="000000"/>
                </a:solidFill>
              </a:rPr>
              <a:t>1</a:t>
            </a:r>
            <a:endParaRPr lang="cs-CZ" sz="1200" dirty="0">
              <a:solidFill>
                <a:srgbClr val="000000"/>
              </a:solidFill>
            </a:endParaRPr>
          </a:p>
        </p:txBody>
      </p:sp>
      <p:sp>
        <p:nvSpPr>
          <p:cNvPr id="302" name="TextovéPole 301"/>
          <p:cNvSpPr txBox="1"/>
          <p:nvPr/>
        </p:nvSpPr>
        <p:spPr>
          <a:xfrm>
            <a:off x="2829803" y="4596093"/>
            <a:ext cx="354584" cy="276999"/>
          </a:xfrm>
          <a:prstGeom prst="rect">
            <a:avLst/>
          </a:prstGeom>
          <a:noFill/>
        </p:spPr>
        <p:txBody>
          <a:bodyPr wrap="none" rtlCol="0">
            <a:spAutoFit/>
          </a:bodyPr>
          <a:lstStyle/>
          <a:p>
            <a:r>
              <a:rPr lang="cs-CZ" sz="1200" dirty="0" smtClean="0">
                <a:solidFill>
                  <a:srgbClr val="000000"/>
                </a:solidFill>
                <a:sym typeface="Symbol" panose="05050102010706020507" pitchFamily="18" charset="2"/>
              </a:rPr>
              <a:t></a:t>
            </a:r>
            <a:r>
              <a:rPr lang="cs-CZ" sz="1200" dirty="0" smtClean="0">
                <a:solidFill>
                  <a:srgbClr val="000000"/>
                </a:solidFill>
              </a:rPr>
              <a:t>1</a:t>
            </a:r>
            <a:endParaRPr lang="cs-CZ" sz="1200" dirty="0">
              <a:solidFill>
                <a:srgbClr val="000000"/>
              </a:solidFill>
            </a:endParaRPr>
          </a:p>
        </p:txBody>
      </p:sp>
      <p:sp>
        <p:nvSpPr>
          <p:cNvPr id="303" name="TextovéPole 302"/>
          <p:cNvSpPr txBox="1"/>
          <p:nvPr/>
        </p:nvSpPr>
        <p:spPr>
          <a:xfrm>
            <a:off x="7242320" y="6172329"/>
            <a:ext cx="354584" cy="276999"/>
          </a:xfrm>
          <a:prstGeom prst="rect">
            <a:avLst/>
          </a:prstGeom>
          <a:noFill/>
        </p:spPr>
        <p:txBody>
          <a:bodyPr wrap="none" rtlCol="0">
            <a:spAutoFit/>
          </a:bodyPr>
          <a:lstStyle/>
          <a:p>
            <a:r>
              <a:rPr lang="cs-CZ" sz="1200" dirty="0" smtClean="0">
                <a:solidFill>
                  <a:srgbClr val="000000"/>
                </a:solidFill>
                <a:sym typeface="Symbol" panose="05050102010706020507" pitchFamily="18" charset="2"/>
              </a:rPr>
              <a:t></a:t>
            </a:r>
            <a:r>
              <a:rPr lang="cs-CZ" sz="1200" dirty="0" smtClean="0">
                <a:solidFill>
                  <a:srgbClr val="000000"/>
                </a:solidFill>
              </a:rPr>
              <a:t>1</a:t>
            </a:r>
            <a:endParaRPr lang="cs-CZ" sz="1200" dirty="0">
              <a:solidFill>
                <a:srgbClr val="000000"/>
              </a:solidFill>
            </a:endParaRPr>
          </a:p>
        </p:txBody>
      </p:sp>
      <p:sp>
        <p:nvSpPr>
          <p:cNvPr id="304" name="TextovéPole 303"/>
          <p:cNvSpPr txBox="1"/>
          <p:nvPr/>
        </p:nvSpPr>
        <p:spPr>
          <a:xfrm>
            <a:off x="4463279" y="5675903"/>
            <a:ext cx="354584" cy="276999"/>
          </a:xfrm>
          <a:prstGeom prst="rect">
            <a:avLst/>
          </a:prstGeom>
          <a:noFill/>
        </p:spPr>
        <p:txBody>
          <a:bodyPr wrap="none" rtlCol="0">
            <a:spAutoFit/>
          </a:bodyPr>
          <a:lstStyle/>
          <a:p>
            <a:r>
              <a:rPr lang="cs-CZ" sz="1200" dirty="0" smtClean="0">
                <a:solidFill>
                  <a:srgbClr val="000000"/>
                </a:solidFill>
                <a:sym typeface="Symbol" panose="05050102010706020507" pitchFamily="18" charset="2"/>
              </a:rPr>
              <a:t></a:t>
            </a:r>
            <a:r>
              <a:rPr lang="cs-CZ" sz="1200" dirty="0" smtClean="0">
                <a:solidFill>
                  <a:srgbClr val="000000"/>
                </a:solidFill>
              </a:rPr>
              <a:t>1</a:t>
            </a:r>
            <a:endParaRPr lang="cs-CZ" sz="1200" dirty="0">
              <a:solidFill>
                <a:srgbClr val="000000"/>
              </a:solidFill>
            </a:endParaRPr>
          </a:p>
        </p:txBody>
      </p:sp>
      <p:sp>
        <p:nvSpPr>
          <p:cNvPr id="305" name="TextovéPole 304"/>
          <p:cNvSpPr txBox="1"/>
          <p:nvPr/>
        </p:nvSpPr>
        <p:spPr>
          <a:xfrm>
            <a:off x="3606463" y="5677489"/>
            <a:ext cx="354584" cy="276999"/>
          </a:xfrm>
          <a:prstGeom prst="rect">
            <a:avLst/>
          </a:prstGeom>
          <a:noFill/>
        </p:spPr>
        <p:txBody>
          <a:bodyPr wrap="none" rtlCol="0">
            <a:spAutoFit/>
          </a:bodyPr>
          <a:lstStyle/>
          <a:p>
            <a:r>
              <a:rPr lang="cs-CZ" sz="1200" dirty="0" smtClean="0">
                <a:solidFill>
                  <a:srgbClr val="000000"/>
                </a:solidFill>
                <a:sym typeface="Symbol" panose="05050102010706020507" pitchFamily="18" charset="2"/>
              </a:rPr>
              <a:t></a:t>
            </a:r>
            <a:r>
              <a:rPr lang="cs-CZ" sz="1200" dirty="0" smtClean="0">
                <a:solidFill>
                  <a:srgbClr val="000000"/>
                </a:solidFill>
              </a:rPr>
              <a:t>1</a:t>
            </a:r>
            <a:endParaRPr lang="cs-CZ" sz="1200" dirty="0">
              <a:solidFill>
                <a:srgbClr val="000000"/>
              </a:solidFill>
            </a:endParaRPr>
          </a:p>
        </p:txBody>
      </p:sp>
      <p:sp>
        <p:nvSpPr>
          <p:cNvPr id="306" name="TextovéPole 305"/>
          <p:cNvSpPr txBox="1"/>
          <p:nvPr/>
        </p:nvSpPr>
        <p:spPr>
          <a:xfrm>
            <a:off x="2864497" y="5677489"/>
            <a:ext cx="354584" cy="276999"/>
          </a:xfrm>
          <a:prstGeom prst="rect">
            <a:avLst/>
          </a:prstGeom>
          <a:noFill/>
        </p:spPr>
        <p:txBody>
          <a:bodyPr wrap="none" rtlCol="0">
            <a:spAutoFit/>
          </a:bodyPr>
          <a:lstStyle/>
          <a:p>
            <a:r>
              <a:rPr lang="cs-CZ" sz="1200" dirty="0" smtClean="0">
                <a:solidFill>
                  <a:srgbClr val="000000"/>
                </a:solidFill>
                <a:sym typeface="Symbol" panose="05050102010706020507" pitchFamily="18" charset="2"/>
              </a:rPr>
              <a:t></a:t>
            </a:r>
            <a:r>
              <a:rPr lang="cs-CZ" sz="1200" dirty="0" smtClean="0">
                <a:solidFill>
                  <a:srgbClr val="000000"/>
                </a:solidFill>
              </a:rPr>
              <a:t>1</a:t>
            </a:r>
            <a:endParaRPr lang="cs-CZ" sz="1200" dirty="0">
              <a:solidFill>
                <a:srgbClr val="000000"/>
              </a:solidFill>
            </a:endParaRPr>
          </a:p>
        </p:txBody>
      </p:sp>
      <p:sp>
        <p:nvSpPr>
          <p:cNvPr id="307" name="TextovéPole 306"/>
          <p:cNvSpPr txBox="1"/>
          <p:nvPr/>
        </p:nvSpPr>
        <p:spPr>
          <a:xfrm>
            <a:off x="5483679" y="3166154"/>
            <a:ext cx="354584" cy="276999"/>
          </a:xfrm>
          <a:prstGeom prst="rect">
            <a:avLst/>
          </a:prstGeom>
          <a:noFill/>
        </p:spPr>
        <p:txBody>
          <a:bodyPr wrap="none" rtlCol="0">
            <a:spAutoFit/>
          </a:bodyPr>
          <a:lstStyle/>
          <a:p>
            <a:r>
              <a:rPr lang="cs-CZ" sz="1200" dirty="0" smtClean="0">
                <a:solidFill>
                  <a:srgbClr val="000000"/>
                </a:solidFill>
                <a:sym typeface="Symbol" panose="05050102010706020507" pitchFamily="18" charset="2"/>
              </a:rPr>
              <a:t></a:t>
            </a:r>
            <a:r>
              <a:rPr lang="cs-CZ" sz="1200" dirty="0" smtClean="0">
                <a:solidFill>
                  <a:srgbClr val="000000"/>
                </a:solidFill>
              </a:rPr>
              <a:t>2</a:t>
            </a:r>
            <a:endParaRPr lang="cs-CZ" sz="1200" dirty="0">
              <a:solidFill>
                <a:srgbClr val="000000"/>
              </a:solidFill>
            </a:endParaRPr>
          </a:p>
        </p:txBody>
      </p:sp>
      <p:sp>
        <p:nvSpPr>
          <p:cNvPr id="308" name="TextovéPole 307"/>
          <p:cNvSpPr txBox="1"/>
          <p:nvPr/>
        </p:nvSpPr>
        <p:spPr>
          <a:xfrm>
            <a:off x="6271426" y="4437464"/>
            <a:ext cx="354584" cy="276999"/>
          </a:xfrm>
          <a:prstGeom prst="rect">
            <a:avLst/>
          </a:prstGeom>
          <a:noFill/>
        </p:spPr>
        <p:txBody>
          <a:bodyPr wrap="none" rtlCol="0">
            <a:spAutoFit/>
          </a:bodyPr>
          <a:lstStyle/>
          <a:p>
            <a:r>
              <a:rPr lang="cs-CZ" sz="1200" dirty="0" smtClean="0">
                <a:solidFill>
                  <a:srgbClr val="000000"/>
                </a:solidFill>
                <a:sym typeface="Symbol" panose="05050102010706020507" pitchFamily="18" charset="2"/>
              </a:rPr>
              <a:t></a:t>
            </a:r>
            <a:r>
              <a:rPr lang="cs-CZ" sz="1200" dirty="0" smtClean="0">
                <a:solidFill>
                  <a:srgbClr val="000000"/>
                </a:solidFill>
              </a:rPr>
              <a:t>4</a:t>
            </a:r>
            <a:endParaRPr lang="cs-CZ" sz="1200" dirty="0">
              <a:solidFill>
                <a:srgbClr val="000000"/>
              </a:solidFill>
            </a:endParaRPr>
          </a:p>
        </p:txBody>
      </p:sp>
      <p:sp>
        <p:nvSpPr>
          <p:cNvPr id="309" name="TextovéPole 308"/>
          <p:cNvSpPr txBox="1"/>
          <p:nvPr/>
        </p:nvSpPr>
        <p:spPr>
          <a:xfrm>
            <a:off x="7034638" y="5656851"/>
            <a:ext cx="354584" cy="276999"/>
          </a:xfrm>
          <a:prstGeom prst="rect">
            <a:avLst/>
          </a:prstGeom>
          <a:noFill/>
        </p:spPr>
        <p:txBody>
          <a:bodyPr wrap="none" rtlCol="0">
            <a:spAutoFit/>
          </a:bodyPr>
          <a:lstStyle/>
          <a:p>
            <a:r>
              <a:rPr lang="cs-CZ" sz="1200" dirty="0" smtClean="0">
                <a:solidFill>
                  <a:srgbClr val="000000"/>
                </a:solidFill>
                <a:sym typeface="Symbol" panose="05050102010706020507" pitchFamily="18" charset="2"/>
              </a:rPr>
              <a:t></a:t>
            </a:r>
            <a:r>
              <a:rPr lang="cs-CZ" sz="1200" dirty="0" smtClean="0">
                <a:solidFill>
                  <a:srgbClr val="000000"/>
                </a:solidFill>
              </a:rPr>
              <a:t>4</a:t>
            </a:r>
            <a:endParaRPr lang="cs-CZ" sz="1200" dirty="0">
              <a:solidFill>
                <a:srgbClr val="000000"/>
              </a:solidFill>
            </a:endParaRPr>
          </a:p>
        </p:txBody>
      </p:sp>
      <p:sp>
        <p:nvSpPr>
          <p:cNvPr id="310" name="TextovéPole 309"/>
          <p:cNvSpPr txBox="1"/>
          <p:nvPr/>
        </p:nvSpPr>
        <p:spPr>
          <a:xfrm>
            <a:off x="1096171" y="5115617"/>
            <a:ext cx="354584" cy="276999"/>
          </a:xfrm>
          <a:prstGeom prst="rect">
            <a:avLst/>
          </a:prstGeom>
          <a:noFill/>
        </p:spPr>
        <p:txBody>
          <a:bodyPr wrap="none" rtlCol="0">
            <a:spAutoFit/>
          </a:bodyPr>
          <a:lstStyle/>
          <a:p>
            <a:r>
              <a:rPr lang="cs-CZ" sz="1200" dirty="0" smtClean="0">
                <a:solidFill>
                  <a:srgbClr val="000000"/>
                </a:solidFill>
                <a:sym typeface="Symbol" panose="05050102010706020507" pitchFamily="18" charset="2"/>
              </a:rPr>
              <a:t></a:t>
            </a:r>
            <a:r>
              <a:rPr lang="cs-CZ" sz="1200" dirty="0" smtClean="0">
                <a:solidFill>
                  <a:srgbClr val="000000"/>
                </a:solidFill>
              </a:rPr>
              <a:t>1</a:t>
            </a:r>
            <a:endParaRPr lang="cs-CZ" sz="1200" dirty="0">
              <a:solidFill>
                <a:srgbClr val="000000"/>
              </a:solidFill>
            </a:endParaRPr>
          </a:p>
        </p:txBody>
      </p:sp>
      <p:sp>
        <p:nvSpPr>
          <p:cNvPr id="311" name="TextovéPole 310"/>
          <p:cNvSpPr txBox="1"/>
          <p:nvPr/>
        </p:nvSpPr>
        <p:spPr>
          <a:xfrm>
            <a:off x="617674" y="2574251"/>
            <a:ext cx="354584" cy="276999"/>
          </a:xfrm>
          <a:prstGeom prst="rect">
            <a:avLst/>
          </a:prstGeom>
          <a:noFill/>
        </p:spPr>
        <p:txBody>
          <a:bodyPr wrap="none" rtlCol="0">
            <a:spAutoFit/>
          </a:bodyPr>
          <a:lstStyle/>
          <a:p>
            <a:r>
              <a:rPr lang="cs-CZ" sz="1200" dirty="0" smtClean="0">
                <a:solidFill>
                  <a:srgbClr val="000000"/>
                </a:solidFill>
                <a:sym typeface="Symbol" panose="05050102010706020507" pitchFamily="18" charset="2"/>
              </a:rPr>
              <a:t></a:t>
            </a:r>
            <a:r>
              <a:rPr lang="cs-CZ" sz="1200" dirty="0" smtClean="0">
                <a:solidFill>
                  <a:srgbClr val="000000"/>
                </a:solidFill>
              </a:rPr>
              <a:t>1</a:t>
            </a:r>
            <a:endParaRPr lang="cs-CZ" sz="1200" dirty="0">
              <a:solidFill>
                <a:srgbClr val="000000"/>
              </a:solidFill>
            </a:endParaRPr>
          </a:p>
        </p:txBody>
      </p:sp>
      <p:sp>
        <p:nvSpPr>
          <p:cNvPr id="312" name="TextovéPole 311"/>
          <p:cNvSpPr txBox="1"/>
          <p:nvPr/>
        </p:nvSpPr>
        <p:spPr>
          <a:xfrm>
            <a:off x="419547" y="2132532"/>
            <a:ext cx="354584" cy="276999"/>
          </a:xfrm>
          <a:prstGeom prst="rect">
            <a:avLst/>
          </a:prstGeom>
          <a:noFill/>
        </p:spPr>
        <p:txBody>
          <a:bodyPr wrap="none" rtlCol="0">
            <a:spAutoFit/>
          </a:bodyPr>
          <a:lstStyle/>
          <a:p>
            <a:r>
              <a:rPr lang="cs-CZ" sz="1200" dirty="0" smtClean="0">
                <a:solidFill>
                  <a:srgbClr val="000000"/>
                </a:solidFill>
                <a:sym typeface="Symbol" panose="05050102010706020507" pitchFamily="18" charset="2"/>
              </a:rPr>
              <a:t></a:t>
            </a:r>
            <a:r>
              <a:rPr lang="cs-CZ" sz="1200" dirty="0" smtClean="0">
                <a:solidFill>
                  <a:srgbClr val="000000"/>
                </a:solidFill>
              </a:rPr>
              <a:t>1</a:t>
            </a:r>
            <a:endParaRPr lang="cs-CZ" sz="1200" dirty="0">
              <a:solidFill>
                <a:srgbClr val="000000"/>
              </a:solidFill>
            </a:endParaRPr>
          </a:p>
        </p:txBody>
      </p:sp>
    </p:spTree>
    <p:extLst>
      <p:ext uri="{BB962C8B-B14F-4D97-AF65-F5344CB8AC3E}">
        <p14:creationId xmlns:p14="http://schemas.microsoft.com/office/powerpoint/2010/main" val="1910842745"/>
      </p:ext>
    </p:extLst>
  </p:cSld>
  <p:clrMapOvr>
    <a:masterClrMapping/>
  </p:clrMapOvr>
  <p:transition>
    <p:randomBa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11</a:t>
            </a:fld>
            <a:endParaRPr lang="cs-CZ"/>
          </a:p>
        </p:txBody>
      </p:sp>
      <p:pic>
        <p:nvPicPr>
          <p:cNvPr id="5" name="obrázek 482" descr="Logo_final_cervena"/>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4667945"/>
          </a:xfrm>
          <a:prstGeom prst="rect">
            <a:avLst/>
          </a:prstGeom>
        </p:spPr>
        <p:txBody>
          <a:bodyPr wrap="square">
            <a:spAutoFit/>
          </a:bodyPr>
          <a:lstStyle/>
          <a:p>
            <a:pPr>
              <a:spcAft>
                <a:spcPts val="200"/>
              </a:spcAft>
            </a:pPr>
            <a:r>
              <a:rPr lang="cs-CZ" sz="2000" b="1" dirty="0" smtClean="0">
                <a:solidFill>
                  <a:srgbClr val="C00000"/>
                </a:solidFill>
              </a:rPr>
              <a:t>Zjednodušené multiplexní schéma</a:t>
            </a: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t>Vytvořením </a:t>
            </a:r>
            <a:r>
              <a:rPr lang="cs-CZ" sz="2000" dirty="0"/>
              <a:t>OTU končí zpracování přenášeného signálu v jeho elektrické formě</a:t>
            </a:r>
            <a:r>
              <a:rPr lang="cs-CZ" sz="2000" dirty="0" smtClean="0"/>
              <a:t>. </a:t>
            </a:r>
          </a:p>
          <a:p>
            <a:pPr marL="285750" lvl="1" indent="-285750">
              <a:spcAft>
                <a:spcPts val="200"/>
              </a:spcAft>
              <a:buFont typeface="Arial" pitchFamily="34" charset="0"/>
              <a:buChar char="•"/>
            </a:pPr>
            <a:r>
              <a:rPr lang="cs-CZ" sz="2000" dirty="0" smtClean="0"/>
              <a:t>V multiplexním schématu je naznačena i možnost </a:t>
            </a:r>
            <a:r>
              <a:rPr lang="cs-CZ" sz="2000" dirty="0" err="1" smtClean="0"/>
              <a:t>mutiplexace</a:t>
            </a:r>
            <a:r>
              <a:rPr lang="cs-CZ" sz="2000" dirty="0" smtClean="0"/>
              <a:t> signálů v elektrické formě (pomocí skupiny ODU). U OTH se však předpokládá nevyužití této cesty zpracování signálů.</a:t>
            </a:r>
            <a:endParaRPr lang="cs-CZ" sz="2000" dirty="0"/>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t>Vlastní </a:t>
            </a:r>
            <a:r>
              <a:rPr lang="cs-CZ" sz="2000" dirty="0"/>
              <a:t>klíčová operace </a:t>
            </a:r>
            <a:r>
              <a:rPr lang="cs-CZ" sz="2000" dirty="0" smtClean="0"/>
              <a:t>sdružení </a:t>
            </a:r>
            <a:r>
              <a:rPr lang="cs-CZ" sz="2000" dirty="0"/>
              <a:t>probíhá v bloku OCG, kde se vytváří skupina optických nosných kombinací optických kanálů nesoucích signály různých přenosových rychlostí (v </a:t>
            </a:r>
            <a:r>
              <a:rPr lang="cs-CZ" sz="2000" dirty="0" smtClean="0"/>
              <a:t>počtu</a:t>
            </a:r>
            <a:r>
              <a:rPr lang="cs-CZ" sz="2000" i="1" dirty="0"/>
              <a:t> </a:t>
            </a:r>
            <a:r>
              <a:rPr lang="cs-CZ" sz="2000" i="1" dirty="0" smtClean="0"/>
              <a:t>l </a:t>
            </a:r>
            <a:r>
              <a:rPr lang="cs-CZ" sz="2000" dirty="0"/>
              <a:t>x </a:t>
            </a:r>
            <a:r>
              <a:rPr lang="cs-CZ" sz="2000" dirty="0" smtClean="0"/>
              <a:t>OTU-4, </a:t>
            </a:r>
            <a:r>
              <a:rPr lang="cs-CZ" sz="2000" i="1" dirty="0" smtClean="0"/>
              <a:t>i </a:t>
            </a:r>
            <a:r>
              <a:rPr lang="cs-CZ" sz="2000" dirty="0" smtClean="0"/>
              <a:t>x OTU-3</a:t>
            </a:r>
            <a:r>
              <a:rPr lang="cs-CZ" sz="2000" dirty="0"/>
              <a:t>, </a:t>
            </a:r>
            <a:r>
              <a:rPr lang="cs-CZ" sz="2000" i="1" dirty="0"/>
              <a:t>j</a:t>
            </a:r>
            <a:r>
              <a:rPr lang="cs-CZ" sz="2000" dirty="0"/>
              <a:t> </a:t>
            </a:r>
            <a:r>
              <a:rPr lang="cs-CZ" sz="2000" dirty="0" smtClean="0"/>
              <a:t>x OTU-2</a:t>
            </a:r>
            <a:r>
              <a:rPr lang="cs-CZ" sz="2000" dirty="0"/>
              <a:t>, </a:t>
            </a:r>
            <a:r>
              <a:rPr lang="cs-CZ" sz="2000" i="1" dirty="0"/>
              <a:t>k</a:t>
            </a:r>
            <a:r>
              <a:rPr lang="cs-CZ" sz="2000" dirty="0"/>
              <a:t> </a:t>
            </a:r>
            <a:r>
              <a:rPr lang="cs-CZ" sz="2000" dirty="0" smtClean="0"/>
              <a:t>x OTU-1).</a:t>
            </a:r>
            <a:endParaRPr lang="cs-CZ" sz="2000" dirty="0"/>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t>Celková </a:t>
            </a:r>
            <a:r>
              <a:rPr lang="cs-CZ" sz="2000" dirty="0"/>
              <a:t>přenosová rychlost přenášených dat je pak odvoditelná z rychlosti STM-1 (155,52 </a:t>
            </a:r>
            <a:r>
              <a:rPr lang="cs-CZ" sz="2000" dirty="0" err="1"/>
              <a:t>Mbit</a:t>
            </a:r>
            <a:r>
              <a:rPr lang="cs-CZ" sz="2000" dirty="0"/>
              <a:t>/s) takto</a:t>
            </a:r>
            <a:r>
              <a:rPr lang="cs-CZ" sz="2000" dirty="0" smtClean="0"/>
              <a:t>:</a:t>
            </a:r>
          </a:p>
          <a:p>
            <a:pPr marL="285750" lvl="1" indent="-285750">
              <a:spcAft>
                <a:spcPts val="200"/>
              </a:spcAft>
              <a:buFont typeface="Arial" pitchFamily="34" charset="0"/>
              <a:buChar char="•"/>
            </a:pPr>
            <a:endParaRPr lang="cs-CZ" sz="2000" dirty="0"/>
          </a:p>
        </p:txBody>
      </p:sp>
      <p:sp>
        <p:nvSpPr>
          <p:cNvPr id="3" name="Nadpis 2"/>
          <p:cNvSpPr>
            <a:spLocks noGrp="1"/>
          </p:cNvSpPr>
          <p:nvPr>
            <p:ph type="title"/>
          </p:nvPr>
        </p:nvSpPr>
        <p:spPr/>
        <p:txBody>
          <a:bodyPr/>
          <a:lstStyle/>
          <a:p>
            <a:r>
              <a:rPr lang="cs-CZ" dirty="0" smtClean="0"/>
              <a:t>Přenosová hierarchie OTH</a:t>
            </a:r>
            <a:endParaRPr lang="cs-CZ" dirty="0"/>
          </a:p>
        </p:txBody>
      </p:sp>
      <p:graphicFrame>
        <p:nvGraphicFramePr>
          <p:cNvPr id="7" name="Objekt 6"/>
          <p:cNvGraphicFramePr>
            <a:graphicFrameLocks noChangeAspect="1"/>
          </p:cNvGraphicFramePr>
          <p:nvPr>
            <p:extLst>
              <p:ext uri="{D42A27DB-BD31-4B8C-83A1-F6EECF244321}">
                <p14:modId xmlns:p14="http://schemas.microsoft.com/office/powerpoint/2010/main" val="1255973915"/>
              </p:ext>
            </p:extLst>
          </p:nvPr>
        </p:nvGraphicFramePr>
        <p:xfrm>
          <a:off x="1543554" y="5552765"/>
          <a:ext cx="6383337" cy="541338"/>
        </p:xfrm>
        <a:graphic>
          <a:graphicData uri="http://schemas.openxmlformats.org/presentationml/2006/ole">
            <mc:AlternateContent xmlns:mc="http://schemas.openxmlformats.org/markup-compatibility/2006">
              <mc:Choice xmlns:v="urn:schemas-microsoft-com:vml" Requires="v">
                <p:oleObj spid="_x0000_s1054" name="Rovnice" r:id="rId5" imgW="3149280" imgH="266400" progId="Equation.3">
                  <p:embed/>
                </p:oleObj>
              </mc:Choice>
              <mc:Fallback>
                <p:oleObj name="Rovnice" r:id="rId5" imgW="3149280" imgH="266400" progId="Equation.3">
                  <p:embed/>
                  <p:pic>
                    <p:nvPicPr>
                      <p:cNvPr id="0" name="Object 1"/>
                      <p:cNvPicPr>
                        <a:picLocks noChangeAspect="1" noChangeArrowheads="1"/>
                      </p:cNvPicPr>
                      <p:nvPr/>
                    </p:nvPicPr>
                    <p:blipFill>
                      <a:blip r:embed="rId6"/>
                      <a:srcRect/>
                      <a:stretch>
                        <a:fillRect/>
                      </a:stretch>
                    </p:blipFill>
                    <p:spPr bwMode="auto">
                      <a:xfrm>
                        <a:off x="1543554" y="5552765"/>
                        <a:ext cx="6383337" cy="541338"/>
                      </a:xfrm>
                      <a:prstGeom prst="rect">
                        <a:avLst/>
                      </a:prstGeom>
                      <a:noFill/>
                    </p:spPr>
                  </p:pic>
                </p:oleObj>
              </mc:Fallback>
            </mc:AlternateContent>
          </a:graphicData>
        </a:graphic>
      </p:graphicFrame>
    </p:spTree>
    <p:extLst>
      <p:ext uri="{BB962C8B-B14F-4D97-AF65-F5344CB8AC3E}">
        <p14:creationId xmlns:p14="http://schemas.microsoft.com/office/powerpoint/2010/main" val="1575821576"/>
      </p:ext>
    </p:extLst>
  </p:cSld>
  <p:clrMapOvr>
    <a:masterClrMapping/>
  </p:clrMapOvr>
  <p:transition>
    <p:randomBa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12</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4483279"/>
          </a:xfrm>
          <a:prstGeom prst="rect">
            <a:avLst/>
          </a:prstGeom>
        </p:spPr>
        <p:txBody>
          <a:bodyPr wrap="square">
            <a:spAutoFit/>
          </a:bodyPr>
          <a:lstStyle/>
          <a:p>
            <a:pPr>
              <a:spcAft>
                <a:spcPts val="200"/>
              </a:spcAft>
            </a:pPr>
            <a:r>
              <a:rPr lang="cs-CZ" sz="2000" b="1" dirty="0">
                <a:solidFill>
                  <a:srgbClr val="C00000"/>
                </a:solidFill>
              </a:rPr>
              <a:t>Zjednodušené multiplexní </a:t>
            </a:r>
            <a:r>
              <a:rPr lang="cs-CZ" sz="2000" b="1" dirty="0" smtClean="0">
                <a:solidFill>
                  <a:srgbClr val="C00000"/>
                </a:solidFill>
              </a:rPr>
              <a:t>schéma</a:t>
            </a: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t>Plné multiplexní schéma OTH je významně komplikovanější.</a:t>
            </a: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t>Zahrnovalo by všechny varianty modulů OTM-</a:t>
            </a:r>
            <a:r>
              <a:rPr lang="cs-CZ" sz="2000" i="1" dirty="0" err="1" smtClean="0"/>
              <a:t>n</a:t>
            </a:r>
            <a:r>
              <a:rPr lang="cs-CZ" sz="2000" dirty="0" err="1" smtClean="0"/>
              <a:t>.</a:t>
            </a:r>
            <a:r>
              <a:rPr lang="cs-CZ" sz="2000" i="1" dirty="0" err="1" smtClean="0"/>
              <a:t>m</a:t>
            </a:r>
            <a:r>
              <a:rPr lang="cs-CZ" sz="2000" dirty="0" smtClean="0"/>
              <a:t> včetně kombinací různých jednotek OTU v různých optických kanálech (OTM-</a:t>
            </a:r>
            <a:r>
              <a:rPr lang="cs-CZ" sz="2000" i="1" dirty="0" smtClean="0"/>
              <a:t>n</a:t>
            </a:r>
            <a:r>
              <a:rPr lang="cs-CZ" sz="2000" dirty="0" smtClean="0"/>
              <a:t>.123, apod.).</a:t>
            </a: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t>Existuje také více jednotek ODU, které respektují další typy vstupních signálů (např. ODU-0 pro přenos ethernetového datového toku 1,25 Gbit/s </a:t>
            </a:r>
            <a:r>
              <a:rPr lang="cs-CZ" sz="2000" dirty="0" err="1" smtClean="0"/>
              <a:t>tj</a:t>
            </a:r>
            <a:r>
              <a:rPr lang="cs-CZ" sz="2000" dirty="0" smtClean="0"/>
              <a:t> 1G </a:t>
            </a:r>
            <a:r>
              <a:rPr lang="cs-CZ" sz="2000" dirty="0" err="1" smtClean="0"/>
              <a:t>Eth</a:t>
            </a:r>
            <a:r>
              <a:rPr lang="cs-CZ" sz="2000" dirty="0" smtClean="0"/>
              <a:t>). Nebo ODU2e pro přenos 10G Ethernetu protokolem GFP.</a:t>
            </a:r>
            <a:endParaRPr lang="cs-CZ" sz="2000" dirty="0"/>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t>Pro </a:t>
            </a:r>
            <a:r>
              <a:rPr lang="cs-CZ" sz="2000" dirty="0"/>
              <a:t>zvýšení schopnosti </a:t>
            </a:r>
            <a:r>
              <a:rPr lang="cs-CZ" sz="2000" dirty="0" smtClean="0"/>
              <a:t>OTH přenášet ještě více </a:t>
            </a:r>
            <a:r>
              <a:rPr lang="cs-CZ" sz="2000" dirty="0"/>
              <a:t>typů vstupních signálů </a:t>
            </a:r>
            <a:r>
              <a:rPr lang="cs-CZ" sz="2000" dirty="0" smtClean="0"/>
              <a:t>je zaveden </a:t>
            </a:r>
            <a:r>
              <a:rPr lang="cs-CZ" sz="2000" dirty="0" smtClean="0"/>
              <a:t>princip </a:t>
            </a:r>
            <a:r>
              <a:rPr lang="cs-CZ" sz="2000" dirty="0" smtClean="0"/>
              <a:t>podobný virtuálnímu zřetězení datových jednotek v SDH. V multiplexním schématu OTH je zavedena flexibilní datová jednotka </a:t>
            </a:r>
            <a:r>
              <a:rPr lang="cs-CZ" sz="2000" dirty="0" err="1" smtClean="0">
                <a:solidFill>
                  <a:srgbClr val="C00000"/>
                </a:solidFill>
              </a:rPr>
              <a:t>ODUflex</a:t>
            </a:r>
            <a:r>
              <a:rPr lang="cs-CZ" sz="2000" dirty="0" smtClean="0">
                <a:solidFill>
                  <a:srgbClr val="C00000"/>
                </a:solidFill>
              </a:rPr>
              <a:t> </a:t>
            </a:r>
            <a:r>
              <a:rPr lang="cs-CZ" sz="2000" dirty="0" smtClean="0"/>
              <a:t>se schopností pojmout datový tok 1,25 </a:t>
            </a:r>
            <a:r>
              <a:rPr lang="cs-CZ" sz="2000" dirty="0" err="1" smtClean="0"/>
              <a:t>Gbit</a:t>
            </a:r>
            <a:r>
              <a:rPr lang="cs-CZ" sz="2000" dirty="0" smtClean="0"/>
              <a:t>/s. Tuto flexibilní ODU je možné „zřetězovat“ a následně </a:t>
            </a:r>
            <a:r>
              <a:rPr lang="cs-CZ" sz="2000" dirty="0" err="1" smtClean="0"/>
              <a:t>multiplexovat</a:t>
            </a:r>
            <a:r>
              <a:rPr lang="cs-CZ" sz="2000" dirty="0" smtClean="0"/>
              <a:t>.</a:t>
            </a:r>
          </a:p>
        </p:txBody>
      </p:sp>
      <p:sp>
        <p:nvSpPr>
          <p:cNvPr id="3" name="Nadpis 2"/>
          <p:cNvSpPr>
            <a:spLocks noGrp="1"/>
          </p:cNvSpPr>
          <p:nvPr>
            <p:ph type="title"/>
          </p:nvPr>
        </p:nvSpPr>
        <p:spPr/>
        <p:txBody>
          <a:bodyPr/>
          <a:lstStyle/>
          <a:p>
            <a:r>
              <a:rPr lang="cs-CZ" dirty="0" smtClean="0"/>
              <a:t>Přenosová hierarchie OTH</a:t>
            </a:r>
            <a:endParaRPr lang="cs-CZ" dirty="0"/>
          </a:p>
        </p:txBody>
      </p:sp>
    </p:spTree>
    <p:extLst>
      <p:ext uri="{BB962C8B-B14F-4D97-AF65-F5344CB8AC3E}">
        <p14:creationId xmlns:p14="http://schemas.microsoft.com/office/powerpoint/2010/main" val="1115273702"/>
      </p:ext>
    </p:extLst>
  </p:cSld>
  <p:clrMapOvr>
    <a:masterClrMapping/>
  </p:clrMapOvr>
  <p:transition>
    <p:randomBa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rázek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2300" y="3564216"/>
            <a:ext cx="8861700" cy="2627034"/>
          </a:xfrm>
          <a:prstGeom prst="rect">
            <a:avLst/>
          </a:prstGeom>
        </p:spPr>
      </p:pic>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13</a:t>
            </a:fld>
            <a:endParaRPr lang="cs-CZ"/>
          </a:p>
        </p:txBody>
      </p:sp>
      <p:pic>
        <p:nvPicPr>
          <p:cNvPr id="5" name="obrázek 482" descr="Logo_final_cervena"/>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2831544"/>
          </a:xfrm>
          <a:prstGeom prst="rect">
            <a:avLst/>
          </a:prstGeom>
        </p:spPr>
        <p:txBody>
          <a:bodyPr wrap="square">
            <a:spAutoFit/>
          </a:bodyPr>
          <a:lstStyle/>
          <a:p>
            <a:pPr>
              <a:spcAft>
                <a:spcPts val="200"/>
              </a:spcAft>
            </a:pPr>
            <a:r>
              <a:rPr lang="cs-CZ" sz="2000" b="1" dirty="0" smtClean="0">
                <a:solidFill>
                  <a:srgbClr val="C00000"/>
                </a:solidFill>
              </a:rPr>
              <a:t>Zjednodušený formát datové jednotky OTU</a:t>
            </a: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t>Struktura formátu jednotky OTU je s ohledem na mapované jednotky poměrně složitá s velkým počtem přenášených služebních bajtů.</a:t>
            </a:r>
          </a:p>
          <a:p>
            <a:pPr marL="285750" lvl="1" indent="-285750">
              <a:spcAft>
                <a:spcPts val="200"/>
              </a:spcAft>
              <a:buFont typeface="Arial" pitchFamily="34" charset="0"/>
              <a:buChar char="•"/>
            </a:pPr>
            <a:r>
              <a:rPr lang="cs-CZ" sz="2000" dirty="0" smtClean="0"/>
              <a:t>Celková </a:t>
            </a:r>
            <a:r>
              <a:rPr lang="cs-CZ" sz="2000" dirty="0"/>
              <a:t>velikost rámce </a:t>
            </a:r>
            <a:r>
              <a:rPr lang="cs-CZ" sz="2000" dirty="0" smtClean="0"/>
              <a:t>OTU je </a:t>
            </a:r>
            <a:r>
              <a:rPr lang="cs-CZ" sz="2000" dirty="0"/>
              <a:t>rovna 16320 bajtů. Velikost informačního pole rámce je </a:t>
            </a:r>
            <a:r>
              <a:rPr lang="cs-CZ" sz="2000" dirty="0" smtClean="0"/>
              <a:t>15232 </a:t>
            </a:r>
            <a:r>
              <a:rPr lang="cs-CZ" sz="2000" dirty="0"/>
              <a:t>bajtů. </a:t>
            </a:r>
            <a:endParaRPr lang="cs-CZ" sz="2000" dirty="0" smtClean="0"/>
          </a:p>
          <a:p>
            <a:pPr marL="285750" lvl="1" indent="-285750">
              <a:spcAft>
                <a:spcPts val="200"/>
              </a:spcAft>
              <a:buFont typeface="Arial" pitchFamily="34" charset="0"/>
              <a:buChar char="•"/>
            </a:pPr>
            <a:r>
              <a:rPr lang="cs-CZ" sz="2000" dirty="0" smtClean="0"/>
              <a:t>Struktura OTU se zapisuje obvykle ve formě 4 řádkové matice:</a:t>
            </a:r>
          </a:p>
          <a:p>
            <a:pPr marL="285750" lvl="1" indent="-285750">
              <a:spcAft>
                <a:spcPts val="200"/>
              </a:spcAft>
              <a:buFont typeface="Arial" pitchFamily="34" charset="0"/>
              <a:buChar char="•"/>
            </a:pPr>
            <a:endParaRPr lang="cs-CZ" sz="2000" dirty="0"/>
          </a:p>
          <a:p>
            <a:pPr marL="285750" lvl="1" indent="-285750">
              <a:spcAft>
                <a:spcPts val="200"/>
              </a:spcAft>
              <a:buFont typeface="Arial" pitchFamily="34" charset="0"/>
              <a:buChar char="•"/>
            </a:pPr>
            <a:endParaRPr lang="cs-CZ" sz="2000" dirty="0" smtClean="0"/>
          </a:p>
        </p:txBody>
      </p:sp>
      <p:sp>
        <p:nvSpPr>
          <p:cNvPr id="3" name="Nadpis 2"/>
          <p:cNvSpPr>
            <a:spLocks noGrp="1"/>
          </p:cNvSpPr>
          <p:nvPr>
            <p:ph type="title"/>
          </p:nvPr>
        </p:nvSpPr>
        <p:spPr/>
        <p:txBody>
          <a:bodyPr/>
          <a:lstStyle/>
          <a:p>
            <a:r>
              <a:rPr lang="cs-CZ" dirty="0" smtClean="0"/>
              <a:t>Přenosová hierarchie OTH</a:t>
            </a:r>
            <a:endParaRPr lang="cs-CZ" dirty="0"/>
          </a:p>
        </p:txBody>
      </p:sp>
    </p:spTree>
    <p:extLst>
      <p:ext uri="{BB962C8B-B14F-4D97-AF65-F5344CB8AC3E}">
        <p14:creationId xmlns:p14="http://schemas.microsoft.com/office/powerpoint/2010/main" val="244142153"/>
      </p:ext>
    </p:extLst>
  </p:cSld>
  <p:clrMapOvr>
    <a:masterClrMapping/>
  </p:clrMapOvr>
  <p:transition>
    <p:randomBa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4294967295"/>
          </p:nvPr>
        </p:nvSpPr>
        <p:spPr>
          <a:xfrm>
            <a:off x="615950" y="1600200"/>
            <a:ext cx="8140700" cy="2897188"/>
          </a:xfrm>
        </p:spPr>
        <p:txBody>
          <a:bodyPr/>
          <a:lstStyle/>
          <a:p>
            <a:pPr algn="ctr">
              <a:buFont typeface="Wingdings" pitchFamily="2" charset="2"/>
              <a:buNone/>
            </a:pPr>
            <a:endParaRPr lang="cs-CZ" sz="2800" b="1" dirty="0" smtClean="0">
              <a:solidFill>
                <a:schemeClr val="bg1"/>
              </a:solidFill>
            </a:endParaRPr>
          </a:p>
          <a:p>
            <a:pPr algn="ctr">
              <a:buFont typeface="Wingdings" pitchFamily="2" charset="2"/>
              <a:buNone/>
            </a:pPr>
            <a:r>
              <a:rPr lang="cs-CZ" sz="2800" b="1" dirty="0" smtClean="0">
                <a:solidFill>
                  <a:schemeClr val="bg1"/>
                </a:solidFill>
              </a:rPr>
              <a:t>DĚKUJI ZA POZORNOST</a:t>
            </a:r>
          </a:p>
        </p:txBody>
      </p:sp>
      <p:sp>
        <p:nvSpPr>
          <p:cNvPr id="27652" name="Rectangle 4"/>
          <p:cNvSpPr>
            <a:spLocks noChangeArrowheads="1"/>
          </p:cNvSpPr>
          <p:nvPr/>
        </p:nvSpPr>
        <p:spPr bwMode="auto">
          <a:xfrm>
            <a:off x="1927225" y="5591175"/>
            <a:ext cx="56134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marL="266700" indent="-266700" eaLnBrk="0" hangingPunct="0">
              <a:spcBef>
                <a:spcPct val="20000"/>
              </a:spcBef>
              <a:buClr>
                <a:srgbClr val="D42E12"/>
              </a:buClr>
              <a:buFont typeface="Wingdings" pitchFamily="2" charset="2"/>
              <a:buNone/>
            </a:pPr>
            <a:r>
              <a:rPr lang="cs-CZ" sz="1400" dirty="0" smtClean="0">
                <a:solidFill>
                  <a:schemeClr val="bg1"/>
                </a:solidFill>
              </a:rPr>
              <a:t>Střední průmyslová škola na Proseku, 2013</a:t>
            </a:r>
            <a:endParaRPr lang="cs-CZ" sz="1400" dirty="0">
              <a:solidFill>
                <a:schemeClr val="bg1"/>
              </a:solidFill>
            </a:endParaRPr>
          </a:p>
        </p:txBody>
      </p:sp>
      <p:pic>
        <p:nvPicPr>
          <p:cNvPr id="4" name="obrázek 482" descr="Logo_final_cervena"/>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424237" y="262352"/>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ové pole 2"/>
          <p:cNvSpPr txBox="1">
            <a:spLocks noChangeArrowheads="1"/>
          </p:cNvSpPr>
          <p:nvPr/>
        </p:nvSpPr>
        <p:spPr bwMode="auto">
          <a:xfrm>
            <a:off x="4516768" y="284577"/>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solidFill>
                  <a:schemeClr val="bg1"/>
                </a:solidFill>
                <a:effectLst/>
                <a:latin typeface="Calibri" pitchFamily="34" charset="0"/>
              </a:rPr>
              <a:t>STŘEDNÍ</a:t>
            </a:r>
            <a:endParaRPr lang="cs-CZ" dirty="0">
              <a:solidFill>
                <a:schemeClr val="bg1"/>
              </a:solidFill>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solidFill>
                  <a:schemeClr val="bg1"/>
                </a:solidFill>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solidFill>
                  <a:schemeClr val="bg1"/>
                </a:solidFill>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solidFill>
                  <a:schemeClr val="bg1"/>
                </a:solidFill>
                <a:effectLst/>
                <a:latin typeface="Arial" pitchFamily="34" charset="0"/>
              </a:rPr>
              <a:t>NA</a:t>
            </a:r>
            <a:r>
              <a:rPr kumimoji="0" lang="cs-CZ" sz="900" b="1" i="0" u="none" strike="noStrike" cap="none" normalizeH="0" dirty="0" smtClean="0">
                <a:ln>
                  <a:noFill/>
                </a:ln>
                <a:solidFill>
                  <a:schemeClr val="bg1"/>
                </a:solidFill>
                <a:effectLst/>
                <a:latin typeface="Arial" pitchFamily="34" charset="0"/>
              </a:rPr>
              <a:t> PROSEKU</a:t>
            </a:r>
            <a:endParaRPr kumimoji="0" lang="cs-CZ" sz="900" b="1" i="0" u="none" strike="noStrike" cap="none" normalizeH="0" baseline="0" dirty="0" smtClean="0">
              <a:ln>
                <a:noFill/>
              </a:ln>
              <a:solidFill>
                <a:schemeClr val="bg1"/>
              </a:solidFill>
              <a:effectLst/>
              <a:latin typeface="Calibri" pitchFamily="34" charset="0"/>
            </a:endParaRPr>
          </a:p>
        </p:txBody>
      </p:sp>
    </p:spTree>
  </p:cSld>
  <p:clrMapOvr>
    <a:masterClrMapping/>
  </p:clrMapOvr>
  <p:transition>
    <p:randomBa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afterEffect">
                                  <p:stCondLst>
                                    <p:cond delay="0"/>
                                  </p:stCondLst>
                                  <p:childTnLst>
                                    <p:set>
                                      <p:cBhvr>
                                        <p:cTn id="6" dur="1" fill="hold">
                                          <p:stCondLst>
                                            <p:cond delay="0"/>
                                          </p:stCondLst>
                                        </p:cTn>
                                        <p:tgtEl>
                                          <p:spTgt spid="2765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2" grpId="0" build="p" autoUpdateAnimBg="0" advAuto="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2</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4919295"/>
          </a:xfrm>
          <a:prstGeom prst="rect">
            <a:avLst/>
          </a:prstGeom>
        </p:spPr>
        <p:txBody>
          <a:bodyPr wrap="square">
            <a:spAutoFit/>
          </a:bodyPr>
          <a:lstStyle/>
          <a:p>
            <a:pPr>
              <a:spcAft>
                <a:spcPts val="200"/>
              </a:spcAft>
            </a:pPr>
            <a:r>
              <a:rPr lang="cs-CZ" sz="2000" b="1" dirty="0">
                <a:solidFill>
                  <a:srgbClr val="C00000"/>
                </a:solidFill>
              </a:rPr>
              <a:t>Optická transportní hierarchie</a:t>
            </a:r>
            <a:endParaRPr lang="cs-CZ" sz="2000" b="1" dirty="0" smtClean="0">
              <a:solidFill>
                <a:srgbClr val="C00000"/>
              </a:solidFill>
            </a:endParaRP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t>Cílem hierarchie OTH je </a:t>
            </a:r>
            <a:r>
              <a:rPr lang="cs-CZ" sz="2000" dirty="0"/>
              <a:t>dosáhnout plně transparentní optické </a:t>
            </a:r>
            <a:r>
              <a:rPr lang="cs-CZ" sz="2000" dirty="0" smtClean="0"/>
              <a:t>transportní vrstvy (čistě optického přenosového systému) </a:t>
            </a:r>
            <a:r>
              <a:rPr lang="cs-CZ" sz="2000" dirty="0"/>
              <a:t>nezávislé na přenášených signálech (</a:t>
            </a:r>
            <a:r>
              <a:rPr lang="cs-CZ" sz="2000" dirty="0" smtClean="0"/>
              <a:t>např. SDH,IP</a:t>
            </a:r>
            <a:r>
              <a:rPr lang="cs-CZ" sz="2000" dirty="0"/>
              <a:t>, Ethernet</a:t>
            </a:r>
            <a:r>
              <a:rPr lang="cs-CZ" sz="2000" dirty="0" smtClean="0"/>
              <a:t>).</a:t>
            </a:r>
          </a:p>
          <a:p>
            <a:pPr marL="285750" lvl="1" indent="-285750">
              <a:spcAft>
                <a:spcPts val="200"/>
              </a:spcAft>
              <a:buFont typeface="Arial" pitchFamily="34" charset="0"/>
              <a:buChar char="•"/>
            </a:pPr>
            <a:endParaRPr lang="cs-CZ" sz="500" dirty="0" smtClean="0"/>
          </a:p>
          <a:p>
            <a:pPr marL="285750" lvl="1" indent="-285750">
              <a:spcAft>
                <a:spcPts val="200"/>
              </a:spcAft>
              <a:buFont typeface="Arial" pitchFamily="34" charset="0"/>
              <a:buChar char="•"/>
            </a:pPr>
            <a:r>
              <a:rPr lang="cs-CZ" sz="2000" dirty="0" smtClean="0"/>
              <a:t>OTH slouží </a:t>
            </a:r>
            <a:r>
              <a:rPr lang="cs-CZ" sz="2000" dirty="0"/>
              <a:t>jako opravdu univerzální transportní prostředek, bez zbytečného dodatečného </a:t>
            </a:r>
            <a:r>
              <a:rPr lang="cs-CZ" sz="2000" dirty="0" smtClean="0"/>
              <a:t>zpracovávání, </a:t>
            </a:r>
            <a:r>
              <a:rPr lang="cs-CZ" sz="2000" dirty="0"/>
              <a:t>přizpůsobování a sdružování přenášených dat. </a:t>
            </a:r>
          </a:p>
          <a:p>
            <a:pPr marL="285750" lvl="1" indent="-285750">
              <a:spcAft>
                <a:spcPts val="200"/>
              </a:spcAft>
              <a:buFont typeface="Arial" pitchFamily="34" charset="0"/>
              <a:buChar char="•"/>
            </a:pPr>
            <a:endParaRPr lang="cs-CZ" sz="500" dirty="0" smtClean="0"/>
          </a:p>
          <a:p>
            <a:pPr marL="285750" lvl="1" indent="-285750">
              <a:spcAft>
                <a:spcPts val="200"/>
              </a:spcAft>
              <a:buFont typeface="Arial" pitchFamily="34" charset="0"/>
              <a:buChar char="•"/>
            </a:pPr>
            <a:r>
              <a:rPr lang="cs-CZ" sz="2000" dirty="0" smtClean="0"/>
              <a:t>Jakákoliv </a:t>
            </a:r>
            <a:r>
              <a:rPr lang="cs-CZ" sz="2000" dirty="0"/>
              <a:t>manipulace s daty se předpokládá v předřazeném přenosovém systému, jehož data se mají transportovat prostřednictvím OTH.</a:t>
            </a:r>
          </a:p>
          <a:p>
            <a:pPr marL="285750" lvl="1" indent="-285750">
              <a:spcAft>
                <a:spcPts val="200"/>
              </a:spcAft>
              <a:buFont typeface="Arial" pitchFamily="34" charset="0"/>
              <a:buChar char="•"/>
            </a:pPr>
            <a:endParaRPr lang="cs-CZ" sz="500" dirty="0" smtClean="0"/>
          </a:p>
          <a:p>
            <a:pPr marL="285750" lvl="1" indent="-285750">
              <a:spcAft>
                <a:spcPts val="200"/>
              </a:spcAft>
              <a:buFont typeface="Arial" pitchFamily="34" charset="0"/>
              <a:buChar char="•"/>
            </a:pPr>
            <a:r>
              <a:rPr lang="cs-CZ" sz="2000" dirty="0" smtClean="0"/>
              <a:t>OTH zavádí vlastní postupy a nové parametry </a:t>
            </a:r>
            <a:r>
              <a:rPr lang="cs-CZ" sz="2000" dirty="0"/>
              <a:t>pro </a:t>
            </a:r>
            <a:r>
              <a:rPr lang="cs-CZ" sz="2000" dirty="0" smtClean="0"/>
              <a:t>monitorování činnosti jednotlivých síťových prvků, pro sledování </a:t>
            </a:r>
            <a:r>
              <a:rPr lang="cs-CZ" sz="2000" dirty="0"/>
              <a:t>výkonnosti přenosu, </a:t>
            </a:r>
            <a:r>
              <a:rPr lang="cs-CZ" sz="2000" dirty="0" smtClean="0"/>
              <a:t>pro služební komunikaci a pro ochranu a zálohování datových přenosů.</a:t>
            </a:r>
          </a:p>
          <a:p>
            <a:pPr marL="285750" lvl="1" indent="-285750">
              <a:spcAft>
                <a:spcPts val="200"/>
              </a:spcAft>
              <a:buFont typeface="Arial" pitchFamily="34" charset="0"/>
              <a:buChar char="•"/>
            </a:pPr>
            <a:endParaRPr lang="cs-CZ" sz="500" dirty="0" smtClean="0"/>
          </a:p>
          <a:p>
            <a:pPr marL="285750" lvl="1" indent="-285750">
              <a:spcAft>
                <a:spcPts val="200"/>
              </a:spcAft>
              <a:buFont typeface="Arial" pitchFamily="34" charset="0"/>
              <a:buChar char="•"/>
            </a:pPr>
            <a:r>
              <a:rPr lang="cs-CZ" sz="2000" dirty="0" smtClean="0"/>
              <a:t>OTH má postupně nahradit starší hierarchie (především SDH) v lokalitách a na přenosových trasách, kde jsou nedostatečné přenosové kapacity.</a:t>
            </a:r>
            <a:endParaRPr lang="cs-CZ" sz="2000" dirty="0"/>
          </a:p>
        </p:txBody>
      </p:sp>
      <p:sp>
        <p:nvSpPr>
          <p:cNvPr id="3" name="Nadpis 2"/>
          <p:cNvSpPr>
            <a:spLocks noGrp="1"/>
          </p:cNvSpPr>
          <p:nvPr>
            <p:ph type="title"/>
          </p:nvPr>
        </p:nvSpPr>
        <p:spPr/>
        <p:txBody>
          <a:bodyPr/>
          <a:lstStyle/>
          <a:p>
            <a:r>
              <a:rPr lang="cs-CZ" dirty="0" smtClean="0"/>
              <a:t>Přenosová hierarchie OTH</a:t>
            </a:r>
            <a:endParaRPr lang="cs-CZ" dirty="0"/>
          </a:p>
        </p:txBody>
      </p:sp>
    </p:spTree>
    <p:extLst>
      <p:ext uri="{BB962C8B-B14F-4D97-AF65-F5344CB8AC3E}">
        <p14:creationId xmlns:p14="http://schemas.microsoft.com/office/powerpoint/2010/main" val="1258233875"/>
      </p:ext>
    </p:extLst>
  </p:cSld>
  <p:clrMapOvr>
    <a:masterClrMapping/>
  </p:clrMapOvr>
  <p:transition>
    <p:randomBa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3</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4385816"/>
          </a:xfrm>
          <a:prstGeom prst="rect">
            <a:avLst/>
          </a:prstGeom>
        </p:spPr>
        <p:txBody>
          <a:bodyPr wrap="square">
            <a:spAutoFit/>
          </a:bodyPr>
          <a:lstStyle/>
          <a:p>
            <a:pPr>
              <a:spcAft>
                <a:spcPts val="200"/>
              </a:spcAft>
            </a:pPr>
            <a:r>
              <a:rPr lang="cs-CZ" sz="2000" b="1" dirty="0" smtClean="0">
                <a:solidFill>
                  <a:srgbClr val="C00000"/>
                </a:solidFill>
              </a:rPr>
              <a:t>Hierarchické stupně OTH bez využití WDM</a:t>
            </a: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t>Obdobně, jako u hierarchie PDH nebo SDH, se u OTH využívají hierarchické řády (zde nazývané stupně) pro navyšování přenosové rychlosti. </a:t>
            </a:r>
            <a:endParaRPr lang="cs-CZ" sz="800" dirty="0" smtClean="0"/>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t>Signály hierarchického stupně se v OTH nazývají </a:t>
            </a:r>
            <a:r>
              <a:rPr lang="cs-CZ" sz="2000" dirty="0" smtClean="0">
                <a:solidFill>
                  <a:srgbClr val="C00000"/>
                </a:solidFill>
              </a:rPr>
              <a:t>Optické </a:t>
            </a:r>
            <a:r>
              <a:rPr lang="cs-CZ" sz="2000" dirty="0">
                <a:solidFill>
                  <a:srgbClr val="C00000"/>
                </a:solidFill>
              </a:rPr>
              <a:t>transportní moduly</a:t>
            </a:r>
            <a:r>
              <a:rPr lang="cs-CZ" sz="2000" dirty="0"/>
              <a:t> OTM (</a:t>
            </a:r>
            <a:r>
              <a:rPr lang="cs-CZ" sz="2000" dirty="0" err="1"/>
              <a:t>Optical</a:t>
            </a:r>
            <a:r>
              <a:rPr lang="cs-CZ" sz="2000" dirty="0"/>
              <a:t> Transport Modul). </a:t>
            </a:r>
            <a:endParaRPr lang="cs-CZ" sz="2000" dirty="0" smtClean="0"/>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t>Nejjednodušší varianta tzv. nultý </a:t>
            </a:r>
            <a:r>
              <a:rPr lang="cs-CZ" sz="2000" dirty="0"/>
              <a:t>hierarchický </a:t>
            </a:r>
            <a:r>
              <a:rPr lang="cs-CZ" sz="2000" dirty="0" smtClean="0"/>
              <a:t>stupeň:</a:t>
            </a:r>
          </a:p>
          <a:p>
            <a:pPr marL="742950" lvl="2" indent="-285750">
              <a:spcAft>
                <a:spcPts val="200"/>
              </a:spcAft>
              <a:buFont typeface="Arial" pitchFamily="34" charset="0"/>
              <a:buChar char="•"/>
            </a:pPr>
            <a:r>
              <a:rPr lang="cs-CZ" sz="2000" dirty="0" smtClean="0"/>
              <a:t>nepočítá </a:t>
            </a:r>
            <a:r>
              <a:rPr lang="cs-CZ" sz="2000" dirty="0"/>
              <a:t>s </a:t>
            </a:r>
            <a:r>
              <a:rPr lang="cs-CZ" sz="2000" dirty="0" smtClean="0"/>
              <a:t>využitím principů WDM a datový tok je tak přenášen pouze pomocí jedné vlnové délky,</a:t>
            </a:r>
          </a:p>
          <a:p>
            <a:pPr marL="742950" lvl="2" indent="-285750">
              <a:spcAft>
                <a:spcPts val="200"/>
              </a:spcAft>
              <a:buFont typeface="Arial" pitchFamily="34" charset="0"/>
              <a:buChar char="•"/>
            </a:pPr>
            <a:r>
              <a:rPr lang="cs-CZ" sz="2000" dirty="0" smtClean="0"/>
              <a:t>přenosové rychlosti jsou odvozeny ze signálů hierarchie SDH STM-16 </a:t>
            </a:r>
            <a:r>
              <a:rPr lang="cs-CZ" sz="2000" dirty="0"/>
              <a:t>až </a:t>
            </a:r>
            <a:r>
              <a:rPr lang="cs-CZ" sz="2000" dirty="0" smtClean="0"/>
              <a:t>STM-256 (tedy 2,5 </a:t>
            </a:r>
            <a:r>
              <a:rPr lang="cs-CZ" sz="2000" dirty="0" err="1" smtClean="0"/>
              <a:t>Gbit</a:t>
            </a:r>
            <a:r>
              <a:rPr lang="cs-CZ" sz="2000" dirty="0" smtClean="0"/>
              <a:t>/s až 40 </a:t>
            </a:r>
            <a:r>
              <a:rPr lang="cs-CZ" sz="2000" dirty="0" err="1" smtClean="0"/>
              <a:t>Gbit</a:t>
            </a:r>
            <a:r>
              <a:rPr lang="cs-CZ" sz="2000" dirty="0" smtClean="0"/>
              <a:t>/s),</a:t>
            </a:r>
          </a:p>
          <a:p>
            <a:pPr marL="742950" lvl="2" indent="-285750">
              <a:spcAft>
                <a:spcPts val="200"/>
              </a:spcAft>
              <a:buFont typeface="Arial" pitchFamily="34" charset="0"/>
              <a:buChar char="•"/>
            </a:pPr>
            <a:r>
              <a:rPr lang="cs-CZ" sz="2000" dirty="0" smtClean="0"/>
              <a:t>tolerance v přesnosti přenosové rychlosti je ± </a:t>
            </a:r>
            <a:r>
              <a:rPr lang="cs-CZ" sz="2000" dirty="0"/>
              <a:t>20ppm.</a:t>
            </a:r>
          </a:p>
        </p:txBody>
      </p:sp>
      <p:sp>
        <p:nvSpPr>
          <p:cNvPr id="3" name="Nadpis 2"/>
          <p:cNvSpPr>
            <a:spLocks noGrp="1"/>
          </p:cNvSpPr>
          <p:nvPr>
            <p:ph type="title"/>
          </p:nvPr>
        </p:nvSpPr>
        <p:spPr/>
        <p:txBody>
          <a:bodyPr/>
          <a:lstStyle/>
          <a:p>
            <a:r>
              <a:rPr lang="cs-CZ" dirty="0" smtClean="0"/>
              <a:t>Přenosová hierarchie OTH</a:t>
            </a:r>
            <a:endParaRPr lang="cs-CZ" dirty="0"/>
          </a:p>
        </p:txBody>
      </p:sp>
    </p:spTree>
    <p:extLst>
      <p:ext uri="{BB962C8B-B14F-4D97-AF65-F5344CB8AC3E}">
        <p14:creationId xmlns:p14="http://schemas.microsoft.com/office/powerpoint/2010/main" val="3436536759"/>
      </p:ext>
    </p:extLst>
  </p:cSld>
  <p:clrMapOvr>
    <a:masterClrMapping/>
  </p:clrMapOvr>
  <p:transition>
    <p:randomBa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4</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2929007"/>
          </a:xfrm>
          <a:prstGeom prst="rect">
            <a:avLst/>
          </a:prstGeom>
        </p:spPr>
        <p:txBody>
          <a:bodyPr wrap="square">
            <a:spAutoFit/>
          </a:bodyPr>
          <a:lstStyle/>
          <a:p>
            <a:pPr>
              <a:spcAft>
                <a:spcPts val="200"/>
              </a:spcAft>
            </a:pPr>
            <a:r>
              <a:rPr lang="cs-CZ" sz="2000" b="1" dirty="0" smtClean="0">
                <a:solidFill>
                  <a:srgbClr val="C00000"/>
                </a:solidFill>
              </a:rPr>
              <a:t>Hierarchické stupně OTH s využitím WDM</a:t>
            </a: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t>U hierarchie OTH je možné využít principů WDM k navýšení celkové přenosové rychlosti. </a:t>
            </a:r>
          </a:p>
          <a:p>
            <a:pPr marL="285750" lvl="1" indent="-285750">
              <a:spcAft>
                <a:spcPts val="200"/>
              </a:spcAft>
              <a:buFont typeface="Arial" pitchFamily="34" charset="0"/>
              <a:buChar char="•"/>
            </a:pPr>
            <a:r>
              <a:rPr lang="cs-CZ" sz="2000" dirty="0" smtClean="0">
                <a:solidFill>
                  <a:srgbClr val="C00000"/>
                </a:solidFill>
              </a:rPr>
              <a:t>Základní optické transportní moduly </a:t>
            </a:r>
            <a:r>
              <a:rPr lang="cs-CZ" sz="2000" dirty="0" smtClean="0"/>
              <a:t>mají označení </a:t>
            </a:r>
            <a:r>
              <a:rPr lang="cs-CZ" sz="2000" dirty="0" smtClean="0">
                <a:solidFill>
                  <a:srgbClr val="C00000"/>
                </a:solidFill>
              </a:rPr>
              <a:t>OTM-</a:t>
            </a:r>
            <a:r>
              <a:rPr lang="cs-CZ" sz="2000" i="1" dirty="0" err="1" smtClean="0">
                <a:solidFill>
                  <a:srgbClr val="C00000"/>
                </a:solidFill>
              </a:rPr>
              <a:t>n</a:t>
            </a:r>
            <a:r>
              <a:rPr lang="cs-CZ" sz="2000" dirty="0" err="1" smtClean="0">
                <a:solidFill>
                  <a:srgbClr val="C00000"/>
                </a:solidFill>
              </a:rPr>
              <a:t>.</a:t>
            </a:r>
            <a:r>
              <a:rPr lang="cs-CZ" sz="2000" i="1" dirty="0" err="1" smtClean="0">
                <a:solidFill>
                  <a:srgbClr val="C00000"/>
                </a:solidFill>
              </a:rPr>
              <a:t>m</a:t>
            </a:r>
            <a:r>
              <a:rPr lang="cs-CZ" sz="2000" dirty="0" smtClean="0"/>
              <a:t>, kde parametr  </a:t>
            </a:r>
            <a:r>
              <a:rPr lang="cs-CZ" sz="2000" i="1" dirty="0" smtClean="0"/>
              <a:t>n</a:t>
            </a:r>
            <a:r>
              <a:rPr lang="cs-CZ" sz="2000" dirty="0" smtClean="0"/>
              <a:t> je počet využitých vlnových délek a parametr </a:t>
            </a:r>
            <a:r>
              <a:rPr lang="cs-CZ" sz="2000" i="1" dirty="0" smtClean="0"/>
              <a:t>m</a:t>
            </a:r>
            <a:r>
              <a:rPr lang="cs-CZ" sz="2000" dirty="0" smtClean="0"/>
              <a:t> popisuje typ přenášeného signálu.</a:t>
            </a:r>
          </a:p>
          <a:p>
            <a:pPr marL="285750" lvl="1" indent="-285750">
              <a:spcAft>
                <a:spcPts val="200"/>
              </a:spcAft>
              <a:buFont typeface="Arial" pitchFamily="34" charset="0"/>
              <a:buChar char="•"/>
            </a:pPr>
            <a:r>
              <a:rPr lang="cs-CZ" sz="2000" dirty="0" smtClean="0"/>
              <a:t>Pro </a:t>
            </a:r>
            <a:r>
              <a:rPr lang="cs-CZ" sz="2000" dirty="0" smtClean="0">
                <a:solidFill>
                  <a:srgbClr val="C00000"/>
                </a:solidFill>
              </a:rPr>
              <a:t>základní moduly OTM </a:t>
            </a:r>
            <a:r>
              <a:rPr lang="cs-CZ" sz="2000" dirty="0" smtClean="0"/>
              <a:t>je spíše obvyklé, že na všech vlnových délkách se vždy přenáší stejné signály.</a:t>
            </a:r>
          </a:p>
          <a:p>
            <a:pPr marL="285750" lvl="1" indent="-285750">
              <a:spcAft>
                <a:spcPts val="200"/>
              </a:spcAft>
              <a:buFont typeface="Arial" pitchFamily="34" charset="0"/>
              <a:buChar char="•"/>
            </a:pPr>
            <a:endParaRPr lang="cs-CZ" sz="800" dirty="0"/>
          </a:p>
        </p:txBody>
      </p:sp>
      <p:sp>
        <p:nvSpPr>
          <p:cNvPr id="3" name="Nadpis 2"/>
          <p:cNvSpPr>
            <a:spLocks noGrp="1"/>
          </p:cNvSpPr>
          <p:nvPr>
            <p:ph type="title"/>
          </p:nvPr>
        </p:nvSpPr>
        <p:spPr/>
        <p:txBody>
          <a:bodyPr/>
          <a:lstStyle/>
          <a:p>
            <a:r>
              <a:rPr lang="cs-CZ" dirty="0" smtClean="0"/>
              <a:t>Přenosová hierarchie OTH</a:t>
            </a:r>
            <a:endParaRPr lang="cs-CZ" dirty="0"/>
          </a:p>
        </p:txBody>
      </p:sp>
      <p:graphicFrame>
        <p:nvGraphicFramePr>
          <p:cNvPr id="7" name="Tabulka 6"/>
          <p:cNvGraphicFramePr>
            <a:graphicFrameLocks noGrp="1"/>
          </p:cNvGraphicFramePr>
          <p:nvPr>
            <p:extLst>
              <p:ext uri="{D42A27DB-BD31-4B8C-83A1-F6EECF244321}">
                <p14:modId xmlns:p14="http://schemas.microsoft.com/office/powerpoint/2010/main" val="3836627931"/>
              </p:ext>
            </p:extLst>
          </p:nvPr>
        </p:nvGraphicFramePr>
        <p:xfrm>
          <a:off x="416137" y="4180187"/>
          <a:ext cx="8340512" cy="1921547"/>
        </p:xfrm>
        <a:graphic>
          <a:graphicData uri="http://schemas.openxmlformats.org/drawingml/2006/table">
            <a:tbl>
              <a:tblPr firstRow="1" firstCol="1" bandRow="1" bandCol="1">
                <a:tableStyleId>{073A0DAA-6AF3-43AB-8588-CEC1D06C72B9}</a:tableStyleId>
              </a:tblPr>
              <a:tblGrid>
                <a:gridCol w="2477670"/>
                <a:gridCol w="1753497"/>
                <a:gridCol w="2336970"/>
                <a:gridCol w="1772375"/>
              </a:tblGrid>
              <a:tr h="889037">
                <a:tc>
                  <a:txBody>
                    <a:bodyPr/>
                    <a:lstStyle/>
                    <a:p>
                      <a:pPr algn="ctr">
                        <a:spcAft>
                          <a:spcPts val="0"/>
                        </a:spcAft>
                      </a:pPr>
                      <a:r>
                        <a:rPr lang="cs-CZ" sz="1600" dirty="0" smtClean="0">
                          <a:effectLst/>
                        </a:rPr>
                        <a:t>Signály hierarchického </a:t>
                      </a:r>
                      <a:r>
                        <a:rPr lang="cs-CZ" sz="1600" baseline="0" dirty="0" smtClean="0">
                          <a:effectLst/>
                        </a:rPr>
                        <a:t>stupně</a:t>
                      </a:r>
                      <a:endParaRPr lang="cs-CZ" sz="1600" dirty="0">
                        <a:effectLst/>
                        <a:latin typeface="Times New Roman" panose="02020603050405020304" pitchFamily="18" charset="0"/>
                        <a:ea typeface="Times New Roman" panose="02020603050405020304" pitchFamily="18" charset="0"/>
                      </a:endParaRPr>
                    </a:p>
                  </a:txBody>
                  <a:tcPr marL="9525" marR="9525" marT="9525" marB="9525" anchor="ctr"/>
                </a:tc>
                <a:tc>
                  <a:txBody>
                    <a:bodyPr/>
                    <a:lstStyle/>
                    <a:p>
                      <a:pPr algn="ctr">
                        <a:spcAft>
                          <a:spcPts val="0"/>
                        </a:spcAft>
                      </a:pPr>
                      <a:r>
                        <a:rPr lang="cs-CZ" sz="1600" dirty="0" smtClean="0">
                          <a:effectLst/>
                        </a:rPr>
                        <a:t>Přenosová rychlost [</a:t>
                      </a:r>
                      <a:r>
                        <a:rPr lang="cs-CZ" sz="1600" dirty="0" err="1" smtClean="0">
                          <a:effectLst/>
                        </a:rPr>
                        <a:t>Mbit</a:t>
                      </a:r>
                      <a:r>
                        <a:rPr lang="cs-CZ" sz="1600" dirty="0" smtClean="0">
                          <a:effectLst/>
                        </a:rPr>
                        <a:t>/s]</a:t>
                      </a:r>
                      <a:endParaRPr lang="cs-CZ" sz="1600" dirty="0">
                        <a:effectLst/>
                        <a:latin typeface="Times New Roman" panose="02020603050405020304" pitchFamily="18" charset="0"/>
                        <a:ea typeface="Times New Roman" panose="02020603050405020304" pitchFamily="18" charset="0"/>
                      </a:endParaRPr>
                    </a:p>
                  </a:txBody>
                  <a:tcPr marL="9525" marR="9525" marT="9525" marB="9525" anchor="ctr"/>
                </a:tc>
                <a:tc>
                  <a:txBody>
                    <a:bodyPr/>
                    <a:lstStyle/>
                    <a:p>
                      <a:pPr algn="ctr">
                        <a:spcAft>
                          <a:spcPts val="0"/>
                        </a:spcAft>
                      </a:pPr>
                      <a:r>
                        <a:rPr lang="cs-CZ" sz="1600" dirty="0" smtClean="0">
                          <a:effectLst/>
                        </a:rPr>
                        <a:t>Užitečná přenosová rychlost</a:t>
                      </a:r>
                      <a:r>
                        <a:rPr lang="cs-CZ" sz="1600" baseline="0" dirty="0" smtClean="0">
                          <a:effectLst/>
                        </a:rPr>
                        <a:t> </a:t>
                      </a:r>
                      <a:r>
                        <a:rPr lang="cs-CZ" sz="1600" dirty="0" smtClean="0">
                          <a:effectLst/>
                        </a:rPr>
                        <a:t>[</a:t>
                      </a:r>
                      <a:r>
                        <a:rPr lang="cs-CZ" sz="1600" dirty="0" err="1" smtClean="0">
                          <a:effectLst/>
                        </a:rPr>
                        <a:t>Mbit</a:t>
                      </a:r>
                      <a:r>
                        <a:rPr lang="cs-CZ" sz="1600" dirty="0" smtClean="0">
                          <a:effectLst/>
                        </a:rPr>
                        <a:t>/s]</a:t>
                      </a:r>
                      <a:endParaRPr lang="cs-CZ" sz="1600" dirty="0">
                        <a:effectLst/>
                        <a:latin typeface="Times New Roman" panose="02020603050405020304" pitchFamily="18" charset="0"/>
                        <a:ea typeface="Times New Roman" panose="02020603050405020304" pitchFamily="18" charset="0"/>
                      </a:endParaRPr>
                    </a:p>
                  </a:txBody>
                  <a:tcPr marL="9525" marR="9525" marT="9525" marB="9525" anchor="ctr"/>
                </a:tc>
                <a:tc>
                  <a:txBody>
                    <a:bodyPr/>
                    <a:lstStyle/>
                    <a:p>
                      <a:pPr algn="ctr">
                        <a:spcAft>
                          <a:spcPts val="0"/>
                        </a:spcAft>
                      </a:pPr>
                      <a:r>
                        <a:rPr lang="cs-CZ" sz="1600" dirty="0" smtClean="0">
                          <a:effectLst/>
                        </a:rPr>
                        <a:t>Může přenášet</a:t>
                      </a:r>
                      <a:endParaRPr lang="cs-CZ" sz="1600" dirty="0">
                        <a:effectLst/>
                        <a:latin typeface="Times New Roman" panose="02020603050405020304" pitchFamily="18" charset="0"/>
                        <a:ea typeface="Times New Roman" panose="02020603050405020304" pitchFamily="18" charset="0"/>
                      </a:endParaRPr>
                    </a:p>
                  </a:txBody>
                  <a:tcPr marL="9525" marR="9525" marT="9525" marB="9525" anchor="ctr"/>
                </a:tc>
              </a:tr>
              <a:tr h="231497">
                <a:tc>
                  <a:txBody>
                    <a:bodyPr/>
                    <a:lstStyle/>
                    <a:p>
                      <a:pPr algn="l">
                        <a:spcAft>
                          <a:spcPts val="0"/>
                        </a:spcAft>
                      </a:pPr>
                      <a:r>
                        <a:rPr lang="cs-CZ" sz="1600" dirty="0" smtClean="0">
                          <a:effectLst/>
                        </a:rPr>
                        <a:t> OTM-n.1</a:t>
                      </a:r>
                      <a:endParaRPr lang="cs-CZ" sz="1600" dirty="0">
                        <a:effectLst/>
                        <a:latin typeface="Times New Roman" panose="02020603050405020304" pitchFamily="18" charset="0"/>
                        <a:ea typeface="Times New Roman" panose="02020603050405020304" pitchFamily="18" charset="0"/>
                      </a:endParaRPr>
                    </a:p>
                  </a:txBody>
                  <a:tcPr marL="9525" marR="9525" marT="9525" marB="9525" anchor="ctr"/>
                </a:tc>
                <a:tc>
                  <a:txBody>
                    <a:bodyPr/>
                    <a:lstStyle/>
                    <a:p>
                      <a:pPr algn="ctr">
                        <a:spcAft>
                          <a:spcPts val="0"/>
                        </a:spcAft>
                      </a:pPr>
                      <a:r>
                        <a:rPr lang="cs-CZ" sz="1600" i="1" dirty="0" smtClean="0">
                          <a:effectLst/>
                          <a:latin typeface="+mn-lt"/>
                        </a:rPr>
                        <a:t>n </a:t>
                      </a:r>
                      <a:r>
                        <a:rPr lang="cs-CZ" sz="1600" i="0" dirty="0" smtClean="0">
                          <a:effectLst/>
                          <a:latin typeface="+mn-lt"/>
                          <a:sym typeface="Symbol" panose="05050102010706020507" pitchFamily="18" charset="2"/>
                        </a:rPr>
                        <a:t> </a:t>
                      </a:r>
                      <a:r>
                        <a:rPr lang="cs-CZ" sz="1600" dirty="0" smtClean="0">
                          <a:effectLst/>
                        </a:rPr>
                        <a:t>2 666,057</a:t>
                      </a:r>
                      <a:endParaRPr lang="cs-CZ" sz="1600" dirty="0">
                        <a:effectLst/>
                        <a:latin typeface="Times New Roman" panose="02020603050405020304" pitchFamily="18" charset="0"/>
                        <a:ea typeface="Times New Roman" panose="02020603050405020304" pitchFamily="18" charset="0"/>
                      </a:endParaRPr>
                    </a:p>
                  </a:txBody>
                  <a:tcPr marL="9525" marR="9525" marT="9525" marB="9525" anchor="ctr"/>
                </a:tc>
                <a:tc>
                  <a:txBody>
                    <a:bodyPr/>
                    <a:lstStyle/>
                    <a:p>
                      <a:pPr algn="ctr">
                        <a:spcAft>
                          <a:spcPts val="0"/>
                        </a:spcAft>
                      </a:pPr>
                      <a:r>
                        <a:rPr lang="cs-CZ" sz="1600" i="1" dirty="0" smtClean="0">
                          <a:effectLst/>
                          <a:latin typeface="+mn-lt"/>
                        </a:rPr>
                        <a:t>n </a:t>
                      </a:r>
                      <a:r>
                        <a:rPr lang="cs-CZ" sz="1600" i="0" dirty="0" smtClean="0">
                          <a:effectLst/>
                          <a:latin typeface="+mn-lt"/>
                          <a:sym typeface="Symbol" panose="05050102010706020507" pitchFamily="18" charset="2"/>
                        </a:rPr>
                        <a:t> </a:t>
                      </a:r>
                      <a:r>
                        <a:rPr lang="cs-CZ" sz="1600" dirty="0" smtClean="0">
                          <a:effectLst/>
                        </a:rPr>
                        <a:t>2 488,320</a:t>
                      </a:r>
                      <a:endParaRPr lang="cs-CZ" sz="1600" dirty="0">
                        <a:effectLst/>
                        <a:latin typeface="Times New Roman" panose="02020603050405020304" pitchFamily="18" charset="0"/>
                        <a:ea typeface="Times New Roman" panose="02020603050405020304" pitchFamily="18" charset="0"/>
                      </a:endParaRPr>
                    </a:p>
                  </a:txBody>
                  <a:tcPr marL="9525" marR="9525" marT="9525" marB="9525" anchor="ctr"/>
                </a:tc>
                <a:tc>
                  <a:txBody>
                    <a:bodyPr/>
                    <a:lstStyle/>
                    <a:p>
                      <a:pPr algn="ctr">
                        <a:spcAft>
                          <a:spcPts val="0"/>
                        </a:spcAft>
                      </a:pPr>
                      <a:r>
                        <a:rPr lang="cs-CZ" sz="1600" i="1" dirty="0" smtClean="0">
                          <a:effectLst/>
                          <a:latin typeface="+mn-lt"/>
                        </a:rPr>
                        <a:t>n </a:t>
                      </a:r>
                      <a:r>
                        <a:rPr lang="cs-CZ" sz="1600" i="0" dirty="0" smtClean="0">
                          <a:effectLst/>
                          <a:latin typeface="+mn-lt"/>
                          <a:sym typeface="Symbol" panose="05050102010706020507" pitchFamily="18" charset="2"/>
                        </a:rPr>
                        <a:t> </a:t>
                      </a:r>
                      <a:r>
                        <a:rPr lang="cs-CZ" sz="1600" dirty="0" smtClean="0">
                          <a:effectLst/>
                        </a:rPr>
                        <a:t>STM-16</a:t>
                      </a:r>
                      <a:endParaRPr lang="cs-CZ" sz="1600" dirty="0">
                        <a:effectLst/>
                        <a:latin typeface="Times New Roman" panose="02020603050405020304" pitchFamily="18" charset="0"/>
                        <a:ea typeface="Times New Roman" panose="02020603050405020304" pitchFamily="18" charset="0"/>
                      </a:endParaRPr>
                    </a:p>
                  </a:txBody>
                  <a:tcPr marL="9525" marR="9525" marT="9525" marB="9525" anchor="ctr"/>
                </a:tc>
              </a:tr>
              <a:tr h="231497">
                <a:tc>
                  <a:txBody>
                    <a:bodyPr/>
                    <a:lstStyle/>
                    <a:p>
                      <a:pPr algn="l">
                        <a:spcAft>
                          <a:spcPts val="0"/>
                        </a:spcAft>
                      </a:pPr>
                      <a:r>
                        <a:rPr lang="cs-CZ" sz="1600" dirty="0" smtClean="0">
                          <a:effectLst/>
                        </a:rPr>
                        <a:t> OTM-n.2</a:t>
                      </a:r>
                      <a:endParaRPr lang="cs-CZ" sz="1600" dirty="0">
                        <a:effectLst/>
                        <a:latin typeface="Times New Roman" panose="02020603050405020304" pitchFamily="18" charset="0"/>
                        <a:ea typeface="Times New Roman" panose="02020603050405020304" pitchFamily="18" charset="0"/>
                      </a:endParaRPr>
                    </a:p>
                  </a:txBody>
                  <a:tcPr marL="9525" marR="9525" marT="9525" marB="9525" anchor="ctr"/>
                </a:tc>
                <a:tc>
                  <a:txBody>
                    <a:bodyPr/>
                    <a:lstStyle/>
                    <a:p>
                      <a:pPr algn="ctr">
                        <a:spcAft>
                          <a:spcPts val="0"/>
                        </a:spcAft>
                      </a:pPr>
                      <a:r>
                        <a:rPr lang="cs-CZ" sz="1600" i="1" dirty="0" smtClean="0">
                          <a:effectLst/>
                          <a:latin typeface="+mn-lt"/>
                        </a:rPr>
                        <a:t>n </a:t>
                      </a:r>
                      <a:r>
                        <a:rPr lang="cs-CZ" sz="1600" i="0" dirty="0" smtClean="0">
                          <a:effectLst/>
                          <a:latin typeface="+mn-lt"/>
                          <a:sym typeface="Symbol" panose="05050102010706020507" pitchFamily="18" charset="2"/>
                        </a:rPr>
                        <a:t> </a:t>
                      </a:r>
                      <a:r>
                        <a:rPr lang="cs-CZ" sz="1600" dirty="0" smtClean="0">
                          <a:effectLst/>
                        </a:rPr>
                        <a:t>10 709,225</a:t>
                      </a:r>
                      <a:endParaRPr lang="cs-CZ" sz="1600" dirty="0">
                        <a:effectLst/>
                        <a:latin typeface="Times New Roman" panose="02020603050405020304" pitchFamily="18" charset="0"/>
                        <a:ea typeface="Times New Roman" panose="02020603050405020304" pitchFamily="18" charset="0"/>
                      </a:endParaRPr>
                    </a:p>
                  </a:txBody>
                  <a:tcPr marL="9525" marR="9525" marT="9525" marB="9525" anchor="ctr">
                    <a:solidFill>
                      <a:srgbClr val="E8E8EE"/>
                    </a:solidFill>
                  </a:tcPr>
                </a:tc>
                <a:tc>
                  <a:txBody>
                    <a:bodyPr/>
                    <a:lstStyle/>
                    <a:p>
                      <a:pPr algn="ctr">
                        <a:spcAft>
                          <a:spcPts val="0"/>
                        </a:spcAft>
                      </a:pPr>
                      <a:r>
                        <a:rPr lang="cs-CZ" sz="1600" i="1" dirty="0" smtClean="0">
                          <a:effectLst/>
                          <a:latin typeface="+mn-lt"/>
                        </a:rPr>
                        <a:t>n </a:t>
                      </a:r>
                      <a:r>
                        <a:rPr lang="cs-CZ" sz="1600" i="0" dirty="0" smtClean="0">
                          <a:effectLst/>
                          <a:latin typeface="+mn-lt"/>
                          <a:sym typeface="Symbol" panose="05050102010706020507" pitchFamily="18" charset="2"/>
                        </a:rPr>
                        <a:t> </a:t>
                      </a:r>
                      <a:r>
                        <a:rPr lang="cs-CZ" sz="1600" dirty="0" smtClean="0">
                          <a:effectLst/>
                        </a:rPr>
                        <a:t>9 953,277</a:t>
                      </a:r>
                      <a:endParaRPr lang="cs-CZ" sz="1600" dirty="0">
                        <a:effectLst/>
                        <a:latin typeface="Times New Roman" panose="02020603050405020304" pitchFamily="18" charset="0"/>
                        <a:ea typeface="Times New Roman" panose="02020603050405020304" pitchFamily="18" charset="0"/>
                      </a:endParaRPr>
                    </a:p>
                  </a:txBody>
                  <a:tcPr marL="9525" marR="9525" marT="9525" marB="9525" anchor="ctr">
                    <a:solidFill>
                      <a:srgbClr val="E8E8EE"/>
                    </a:solidFill>
                  </a:tcPr>
                </a:tc>
                <a:tc>
                  <a:txBody>
                    <a:bodyPr/>
                    <a:lstStyle/>
                    <a:p>
                      <a:pPr algn="ctr">
                        <a:spcAft>
                          <a:spcPts val="0"/>
                        </a:spcAft>
                      </a:pPr>
                      <a:r>
                        <a:rPr lang="cs-CZ" sz="1600" i="1" dirty="0" smtClean="0">
                          <a:effectLst/>
                          <a:latin typeface="+mn-lt"/>
                        </a:rPr>
                        <a:t>n </a:t>
                      </a:r>
                      <a:r>
                        <a:rPr lang="cs-CZ" sz="1600" i="0" dirty="0" smtClean="0">
                          <a:effectLst/>
                          <a:latin typeface="+mn-lt"/>
                          <a:sym typeface="Symbol" panose="05050102010706020507" pitchFamily="18" charset="2"/>
                        </a:rPr>
                        <a:t> </a:t>
                      </a:r>
                      <a:r>
                        <a:rPr lang="cs-CZ" sz="1600" dirty="0" smtClean="0">
                          <a:effectLst/>
                        </a:rPr>
                        <a:t>STM-64</a:t>
                      </a:r>
                      <a:endParaRPr lang="cs-CZ" sz="1600" dirty="0">
                        <a:effectLst/>
                        <a:latin typeface="Times New Roman" panose="02020603050405020304" pitchFamily="18" charset="0"/>
                        <a:ea typeface="Times New Roman" panose="02020603050405020304" pitchFamily="18" charset="0"/>
                      </a:endParaRPr>
                    </a:p>
                  </a:txBody>
                  <a:tcPr marL="9525" marR="9525" marT="9525" marB="9525" anchor="ctr">
                    <a:solidFill>
                      <a:srgbClr val="E8E8EE"/>
                    </a:solidFill>
                  </a:tcPr>
                </a:tc>
              </a:tr>
              <a:tr h="231497">
                <a:tc>
                  <a:txBody>
                    <a:bodyPr/>
                    <a:lstStyle/>
                    <a:p>
                      <a:pPr algn="l">
                        <a:spcAft>
                          <a:spcPts val="0"/>
                        </a:spcAft>
                      </a:pPr>
                      <a:r>
                        <a:rPr lang="cs-CZ" sz="1600" dirty="0" smtClean="0">
                          <a:effectLst/>
                        </a:rPr>
                        <a:t> OTM-n.3</a:t>
                      </a:r>
                      <a:endParaRPr lang="cs-CZ" sz="1600" dirty="0">
                        <a:effectLst/>
                        <a:latin typeface="Times New Roman" panose="02020603050405020304" pitchFamily="18" charset="0"/>
                        <a:ea typeface="Times New Roman" panose="02020603050405020304" pitchFamily="18" charset="0"/>
                      </a:endParaRPr>
                    </a:p>
                  </a:txBody>
                  <a:tcPr marL="9525" marR="9525" marT="9525" marB="9525" anchor="ctr"/>
                </a:tc>
                <a:tc>
                  <a:txBody>
                    <a:bodyPr/>
                    <a:lstStyle/>
                    <a:p>
                      <a:pPr algn="ctr">
                        <a:spcAft>
                          <a:spcPts val="0"/>
                        </a:spcAft>
                      </a:pPr>
                      <a:r>
                        <a:rPr lang="cs-CZ" sz="1600" i="1" dirty="0" smtClean="0">
                          <a:effectLst/>
                          <a:latin typeface="+mn-lt"/>
                        </a:rPr>
                        <a:t>n </a:t>
                      </a:r>
                      <a:r>
                        <a:rPr lang="cs-CZ" sz="1600" i="0" dirty="0" smtClean="0">
                          <a:effectLst/>
                          <a:latin typeface="+mn-lt"/>
                          <a:sym typeface="Symbol" panose="05050102010706020507" pitchFamily="18" charset="2"/>
                        </a:rPr>
                        <a:t> </a:t>
                      </a:r>
                      <a:r>
                        <a:rPr lang="cs-CZ" sz="1600" dirty="0" smtClean="0">
                          <a:effectLst/>
                        </a:rPr>
                        <a:t>43 018,414</a:t>
                      </a:r>
                      <a:endParaRPr lang="cs-CZ" sz="1600" dirty="0">
                        <a:effectLst/>
                        <a:latin typeface="Times New Roman" panose="02020603050405020304" pitchFamily="18" charset="0"/>
                        <a:ea typeface="Times New Roman" panose="02020603050405020304" pitchFamily="18" charset="0"/>
                      </a:endParaRPr>
                    </a:p>
                  </a:txBody>
                  <a:tcPr marL="9525" marR="9525" marT="9525" marB="9525" anchor="ctr"/>
                </a:tc>
                <a:tc>
                  <a:txBody>
                    <a:bodyPr/>
                    <a:lstStyle/>
                    <a:p>
                      <a:pPr algn="ctr">
                        <a:spcAft>
                          <a:spcPts val="0"/>
                        </a:spcAft>
                      </a:pPr>
                      <a:r>
                        <a:rPr lang="cs-CZ" sz="1600" i="1" dirty="0" smtClean="0">
                          <a:effectLst/>
                          <a:latin typeface="+mn-lt"/>
                        </a:rPr>
                        <a:t>n </a:t>
                      </a:r>
                      <a:r>
                        <a:rPr lang="cs-CZ" sz="1600" i="0" dirty="0" smtClean="0">
                          <a:effectLst/>
                          <a:latin typeface="+mn-lt"/>
                          <a:sym typeface="Symbol" panose="05050102010706020507" pitchFamily="18" charset="2"/>
                        </a:rPr>
                        <a:t> </a:t>
                      </a:r>
                      <a:r>
                        <a:rPr lang="cs-CZ" sz="1600" dirty="0" smtClean="0">
                          <a:effectLst/>
                        </a:rPr>
                        <a:t>39 813,519</a:t>
                      </a:r>
                      <a:endParaRPr lang="cs-CZ" sz="1600" dirty="0">
                        <a:effectLst/>
                        <a:latin typeface="Times New Roman" panose="02020603050405020304" pitchFamily="18" charset="0"/>
                        <a:ea typeface="Times New Roman" panose="02020603050405020304" pitchFamily="18" charset="0"/>
                      </a:endParaRPr>
                    </a:p>
                  </a:txBody>
                  <a:tcPr marL="9525" marR="9525" marT="9525" marB="9525" anchor="ctr"/>
                </a:tc>
                <a:tc>
                  <a:txBody>
                    <a:bodyPr/>
                    <a:lstStyle/>
                    <a:p>
                      <a:pPr algn="ctr">
                        <a:spcAft>
                          <a:spcPts val="0"/>
                        </a:spcAft>
                      </a:pPr>
                      <a:r>
                        <a:rPr lang="cs-CZ" sz="1600" i="1" dirty="0" smtClean="0">
                          <a:effectLst/>
                          <a:latin typeface="+mn-lt"/>
                        </a:rPr>
                        <a:t>n </a:t>
                      </a:r>
                      <a:r>
                        <a:rPr lang="cs-CZ" sz="1600" i="0" dirty="0" smtClean="0">
                          <a:effectLst/>
                          <a:latin typeface="+mn-lt"/>
                          <a:sym typeface="Symbol" panose="05050102010706020507" pitchFamily="18" charset="2"/>
                        </a:rPr>
                        <a:t> </a:t>
                      </a:r>
                      <a:r>
                        <a:rPr lang="cs-CZ" sz="1600" dirty="0" smtClean="0">
                          <a:effectLst/>
                        </a:rPr>
                        <a:t>STM-256</a:t>
                      </a:r>
                      <a:endParaRPr lang="cs-CZ" sz="1600" dirty="0">
                        <a:effectLst/>
                        <a:latin typeface="Times New Roman" panose="02020603050405020304" pitchFamily="18" charset="0"/>
                        <a:ea typeface="Times New Roman" panose="02020603050405020304" pitchFamily="18" charset="0"/>
                      </a:endParaRPr>
                    </a:p>
                  </a:txBody>
                  <a:tcPr marL="9525" marR="9525" marT="9525" marB="9525" anchor="ctr"/>
                </a:tc>
              </a:tr>
              <a:tr h="231497">
                <a:tc>
                  <a:txBody>
                    <a:bodyPr/>
                    <a:lstStyle/>
                    <a:p>
                      <a:pPr marL="0" marR="0" indent="0" algn="l" defTabSz="914400" rtl="0" eaLnBrk="1" fontAlgn="auto" latinLnBrk="0" hangingPunct="1">
                        <a:lnSpc>
                          <a:spcPct val="100000"/>
                        </a:lnSpc>
                        <a:spcBef>
                          <a:spcPts val="0"/>
                        </a:spcBef>
                        <a:spcAft>
                          <a:spcPts val="1200"/>
                        </a:spcAft>
                        <a:buClrTx/>
                        <a:buSzTx/>
                        <a:buFontTx/>
                        <a:buNone/>
                        <a:tabLst/>
                        <a:defRPr/>
                      </a:pPr>
                      <a:r>
                        <a:rPr lang="cs-CZ" sz="1600" b="1" kern="1200" dirty="0" smtClean="0">
                          <a:solidFill>
                            <a:schemeClr val="lt1"/>
                          </a:solidFill>
                          <a:effectLst/>
                          <a:latin typeface="+mn-lt"/>
                          <a:ea typeface="Times New Roman" panose="02020603050405020304" pitchFamily="18" charset="0"/>
                          <a:cs typeface="+mn-cs"/>
                        </a:rPr>
                        <a:t>OTM-n.4</a:t>
                      </a:r>
                    </a:p>
                  </a:txBody>
                  <a:tcPr marL="44450" marR="44450" marT="0" marB="0" anchor="ctr"/>
                </a:tc>
                <a:tc>
                  <a:txBody>
                    <a:bodyPr/>
                    <a:lstStyle/>
                    <a:p>
                      <a:pPr algn="ctr">
                        <a:spcAft>
                          <a:spcPts val="1200"/>
                        </a:spcAft>
                      </a:pPr>
                      <a:r>
                        <a:rPr lang="cs-CZ" sz="1600" i="1" dirty="0" smtClean="0">
                          <a:effectLst/>
                          <a:latin typeface="+mn-lt"/>
                        </a:rPr>
                        <a:t>n </a:t>
                      </a:r>
                      <a:r>
                        <a:rPr lang="cs-CZ" sz="1600" i="0" dirty="0" smtClean="0">
                          <a:effectLst/>
                          <a:latin typeface="+mn-lt"/>
                          <a:sym typeface="Symbol" panose="05050102010706020507" pitchFamily="18" charset="2"/>
                        </a:rPr>
                        <a:t> </a:t>
                      </a:r>
                      <a:r>
                        <a:rPr lang="cs-CZ" sz="1600" dirty="0" smtClean="0">
                          <a:effectLst/>
                          <a:latin typeface="+mn-lt"/>
                          <a:ea typeface="Times New Roman" panose="02020603050405020304" pitchFamily="18" charset="0"/>
                        </a:rPr>
                        <a:t>111 809,974</a:t>
                      </a:r>
                      <a:endParaRPr lang="cs-CZ" sz="1600" dirty="0">
                        <a:effectLst/>
                        <a:latin typeface="+mn-lt"/>
                        <a:ea typeface="Times New Roman" panose="02020603050405020304" pitchFamily="18" charset="0"/>
                      </a:endParaRPr>
                    </a:p>
                  </a:txBody>
                  <a:tcPr marL="44450" marR="44450" marT="0" marB="0" anchor="ctr"/>
                </a:tc>
                <a:tc>
                  <a:txBody>
                    <a:bodyPr/>
                    <a:lstStyle/>
                    <a:p>
                      <a:pPr algn="ctr">
                        <a:spcAft>
                          <a:spcPts val="1200"/>
                        </a:spcAft>
                      </a:pPr>
                      <a:r>
                        <a:rPr lang="cs-CZ" sz="1600" i="1" dirty="0" smtClean="0">
                          <a:effectLst/>
                          <a:latin typeface="+mn-lt"/>
                        </a:rPr>
                        <a:t>n </a:t>
                      </a:r>
                      <a:r>
                        <a:rPr lang="cs-CZ" sz="1600" i="0" dirty="0" smtClean="0">
                          <a:effectLst/>
                          <a:latin typeface="+mn-lt"/>
                          <a:sym typeface="Symbol" panose="05050102010706020507" pitchFamily="18" charset="2"/>
                        </a:rPr>
                        <a:t> </a:t>
                      </a:r>
                      <a:r>
                        <a:rPr lang="cs-CZ" sz="1600" dirty="0" smtClean="0">
                          <a:effectLst/>
                          <a:latin typeface="+mn-lt"/>
                          <a:ea typeface="Times New Roman" panose="02020603050405020304" pitchFamily="18" charset="0"/>
                        </a:rPr>
                        <a:t>04 355,975</a:t>
                      </a:r>
                      <a:endParaRPr lang="cs-CZ" sz="1600" dirty="0">
                        <a:effectLst/>
                        <a:latin typeface="+mn-lt"/>
                        <a:ea typeface="Times New Roman" panose="02020603050405020304" pitchFamily="18" charset="0"/>
                      </a:endParaRPr>
                    </a:p>
                  </a:txBody>
                  <a:tcPr marL="44450" marR="44450" marT="0" marB="0" anchor="ctr"/>
                </a:tc>
                <a:tc>
                  <a:txBody>
                    <a:bodyPr/>
                    <a:lstStyle/>
                    <a:p>
                      <a:pPr algn="ctr">
                        <a:spcAft>
                          <a:spcPts val="1200"/>
                        </a:spcAft>
                      </a:pPr>
                      <a:r>
                        <a:rPr lang="cs-CZ" sz="1600" i="1" dirty="0" smtClean="0">
                          <a:effectLst/>
                          <a:latin typeface="+mn-lt"/>
                        </a:rPr>
                        <a:t>n </a:t>
                      </a:r>
                      <a:r>
                        <a:rPr lang="cs-CZ" sz="1600" i="0" dirty="0" smtClean="0">
                          <a:effectLst/>
                          <a:latin typeface="+mn-lt"/>
                          <a:sym typeface="Symbol" panose="05050102010706020507" pitchFamily="18" charset="2"/>
                        </a:rPr>
                        <a:t> </a:t>
                      </a:r>
                      <a:r>
                        <a:rPr lang="cs-CZ" sz="1600" dirty="0" smtClean="0">
                          <a:effectLst/>
                          <a:latin typeface="+mn-lt"/>
                          <a:ea typeface="Times New Roman" panose="02020603050405020304" pitchFamily="18" charset="0"/>
                        </a:rPr>
                        <a:t>Ethernet 10G</a:t>
                      </a:r>
                      <a:endParaRPr lang="cs-CZ" sz="1600" dirty="0">
                        <a:effectLst/>
                        <a:latin typeface="+mn-lt"/>
                        <a:ea typeface="Times New Roman" panose="02020603050405020304" pitchFamily="18" charset="0"/>
                      </a:endParaRPr>
                    </a:p>
                  </a:txBody>
                  <a:tcPr marL="44450" marR="44450" marT="0" marB="0" anchor="ctr"/>
                </a:tc>
              </a:tr>
            </a:tbl>
          </a:graphicData>
        </a:graphic>
      </p:graphicFrame>
    </p:spTree>
    <p:extLst>
      <p:ext uri="{BB962C8B-B14F-4D97-AF65-F5344CB8AC3E}">
        <p14:creationId xmlns:p14="http://schemas.microsoft.com/office/powerpoint/2010/main" val="3245455943"/>
      </p:ext>
    </p:extLst>
  </p:cSld>
  <p:clrMapOvr>
    <a:masterClrMapping/>
  </p:clrMapOvr>
  <p:transition>
    <p:randomBa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5</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4862870"/>
          </a:xfrm>
          <a:prstGeom prst="rect">
            <a:avLst/>
          </a:prstGeom>
        </p:spPr>
        <p:txBody>
          <a:bodyPr wrap="square">
            <a:spAutoFit/>
          </a:bodyPr>
          <a:lstStyle/>
          <a:p>
            <a:pPr>
              <a:spcAft>
                <a:spcPts val="200"/>
              </a:spcAft>
            </a:pPr>
            <a:r>
              <a:rPr lang="cs-CZ" sz="2000" b="1" dirty="0" smtClean="0">
                <a:solidFill>
                  <a:srgbClr val="C00000"/>
                </a:solidFill>
              </a:rPr>
              <a:t>Multiplexní schéma OTH</a:t>
            </a: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t>Hierarchie OTH je koncipována jako univerzální přenosový systém pro přenos různých typů signálů.</a:t>
            </a:r>
          </a:p>
          <a:p>
            <a:pPr marL="285750" lvl="1" indent="-285750">
              <a:spcAft>
                <a:spcPts val="200"/>
              </a:spcAft>
              <a:buFont typeface="Arial" pitchFamily="34" charset="0"/>
              <a:buChar char="•"/>
            </a:pPr>
            <a:r>
              <a:rPr lang="cs-CZ" sz="2000" dirty="0" smtClean="0"/>
              <a:t>Pro splnění všech podmínek transparentního přenosu (t.j. bez ovlivnění přenášené informace) existuje složitá multiplexní struktura, která předepisuje způsob přenosu jednotlivých typů signálů.</a:t>
            </a:r>
          </a:p>
          <a:p>
            <a:pPr marL="285750" lvl="1" indent="-285750">
              <a:spcAft>
                <a:spcPts val="200"/>
              </a:spcAft>
              <a:buFont typeface="Arial" pitchFamily="34" charset="0"/>
              <a:buChar char="•"/>
            </a:pPr>
            <a:r>
              <a:rPr lang="cs-CZ" sz="2000" dirty="0" smtClean="0"/>
              <a:t>U OTH se počítá s tím, že příspěvkové signály mohou být zpracovávány v elektrické formě. Signály v síti OTN však budou zpracovávány v optické formě.</a:t>
            </a:r>
          </a:p>
          <a:p>
            <a:pPr marL="285750" lvl="1" indent="-285750">
              <a:spcAft>
                <a:spcPts val="200"/>
              </a:spcAft>
              <a:buFont typeface="Arial" pitchFamily="34" charset="0"/>
              <a:buChar char="•"/>
            </a:pPr>
            <a:r>
              <a:rPr lang="cs-CZ" sz="2000" dirty="0" smtClean="0"/>
              <a:t>Při multiplexaci a zpracování přenášených signálů, se navíc na separátní vlnové délce může vytvářet speciální </a:t>
            </a:r>
            <a:r>
              <a:rPr lang="cs-CZ" sz="2000" dirty="0" smtClean="0">
                <a:solidFill>
                  <a:srgbClr val="C00000"/>
                </a:solidFill>
              </a:rPr>
              <a:t>optický dohledový datový kanál OSC</a:t>
            </a:r>
            <a:r>
              <a:rPr lang="cs-CZ" sz="2000" dirty="0" smtClean="0"/>
              <a:t> (</a:t>
            </a:r>
            <a:r>
              <a:rPr lang="cs-CZ" sz="2000" dirty="0" err="1" smtClean="0"/>
              <a:t>Optical</a:t>
            </a:r>
            <a:r>
              <a:rPr lang="cs-CZ" sz="2000" dirty="0" smtClean="0"/>
              <a:t> </a:t>
            </a:r>
            <a:r>
              <a:rPr lang="cs-CZ" sz="2000" dirty="0" err="1" smtClean="0"/>
              <a:t>Supervisory</a:t>
            </a:r>
            <a:r>
              <a:rPr lang="cs-CZ" sz="2000" dirty="0" smtClean="0"/>
              <a:t> </a:t>
            </a:r>
            <a:r>
              <a:rPr lang="cs-CZ" sz="2000" dirty="0" err="1" smtClean="0"/>
              <a:t>Channel</a:t>
            </a:r>
            <a:r>
              <a:rPr lang="cs-CZ" sz="2000" dirty="0" smtClean="0"/>
              <a:t>), který je určen pro služební komunikaci. </a:t>
            </a:r>
          </a:p>
          <a:p>
            <a:pPr marL="285750" lvl="1" indent="-285750">
              <a:spcAft>
                <a:spcPts val="200"/>
              </a:spcAft>
              <a:buFont typeface="Arial" pitchFamily="34" charset="0"/>
              <a:buChar char="•"/>
            </a:pPr>
            <a:r>
              <a:rPr lang="cs-CZ" sz="2000" dirty="0" smtClean="0"/>
              <a:t>Obdobně jako u sekcí v SDH, je i OSC dělen na záhlaví multiplexní sekce, záhlaví přenosové sekce, apod.</a:t>
            </a:r>
          </a:p>
        </p:txBody>
      </p:sp>
      <p:sp>
        <p:nvSpPr>
          <p:cNvPr id="3" name="Nadpis 2"/>
          <p:cNvSpPr>
            <a:spLocks noGrp="1"/>
          </p:cNvSpPr>
          <p:nvPr>
            <p:ph type="title"/>
          </p:nvPr>
        </p:nvSpPr>
        <p:spPr/>
        <p:txBody>
          <a:bodyPr/>
          <a:lstStyle/>
          <a:p>
            <a:r>
              <a:rPr lang="cs-CZ" dirty="0" smtClean="0"/>
              <a:t>Přenosová hierarchie OTH</a:t>
            </a:r>
            <a:endParaRPr lang="cs-CZ" dirty="0"/>
          </a:p>
        </p:txBody>
      </p:sp>
    </p:spTree>
    <p:extLst>
      <p:ext uri="{BB962C8B-B14F-4D97-AF65-F5344CB8AC3E}">
        <p14:creationId xmlns:p14="http://schemas.microsoft.com/office/powerpoint/2010/main" val="1111997977"/>
      </p:ext>
    </p:extLst>
  </p:cSld>
  <p:clrMapOvr>
    <a:masterClrMapping/>
  </p:clrMapOvr>
  <p:transition>
    <p:randomBa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6</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400110"/>
          </a:xfrm>
          <a:prstGeom prst="rect">
            <a:avLst/>
          </a:prstGeom>
        </p:spPr>
        <p:txBody>
          <a:bodyPr wrap="square">
            <a:spAutoFit/>
          </a:bodyPr>
          <a:lstStyle/>
          <a:p>
            <a:pPr>
              <a:spcAft>
                <a:spcPts val="200"/>
              </a:spcAft>
            </a:pPr>
            <a:r>
              <a:rPr lang="cs-CZ" sz="2000" b="1" dirty="0" smtClean="0">
                <a:solidFill>
                  <a:srgbClr val="C00000"/>
                </a:solidFill>
              </a:rPr>
              <a:t>Multiplexní schéma – obecný postup vytvoření modulu OTM</a:t>
            </a:r>
          </a:p>
        </p:txBody>
      </p:sp>
      <p:sp>
        <p:nvSpPr>
          <p:cNvPr id="3" name="Nadpis 2"/>
          <p:cNvSpPr>
            <a:spLocks noGrp="1"/>
          </p:cNvSpPr>
          <p:nvPr>
            <p:ph type="title"/>
          </p:nvPr>
        </p:nvSpPr>
        <p:spPr/>
        <p:txBody>
          <a:bodyPr/>
          <a:lstStyle/>
          <a:p>
            <a:r>
              <a:rPr lang="cs-CZ" dirty="0" smtClean="0"/>
              <a:t>Přenosová hierarchie OTH</a:t>
            </a:r>
            <a:endParaRPr lang="cs-CZ" dirty="0"/>
          </a:p>
        </p:txBody>
      </p:sp>
      <p:sp>
        <p:nvSpPr>
          <p:cNvPr id="7" name="TextovéPole 6"/>
          <p:cNvSpPr txBox="1"/>
          <p:nvPr/>
        </p:nvSpPr>
        <p:spPr>
          <a:xfrm>
            <a:off x="2386149" y="1891767"/>
            <a:ext cx="1820092" cy="338554"/>
          </a:xfrm>
          <a:prstGeom prst="rect">
            <a:avLst/>
          </a:prstGeom>
          <a:noFill/>
        </p:spPr>
        <p:txBody>
          <a:bodyPr wrap="square" rtlCol="0">
            <a:spAutoFit/>
          </a:bodyPr>
          <a:lstStyle/>
          <a:p>
            <a:pPr algn="ctr"/>
            <a:r>
              <a:rPr lang="cs-CZ" sz="1600" dirty="0" smtClean="0">
                <a:solidFill>
                  <a:srgbClr val="000000"/>
                </a:solidFill>
              </a:rPr>
              <a:t>Přenášený signál</a:t>
            </a:r>
            <a:endParaRPr lang="cs-CZ" sz="1600" dirty="0">
              <a:solidFill>
                <a:srgbClr val="000000"/>
              </a:solidFill>
            </a:endParaRPr>
          </a:p>
        </p:txBody>
      </p:sp>
      <p:sp>
        <p:nvSpPr>
          <p:cNvPr id="9" name="TextovéPole 8"/>
          <p:cNvSpPr txBox="1"/>
          <p:nvPr/>
        </p:nvSpPr>
        <p:spPr>
          <a:xfrm>
            <a:off x="2272938" y="2422500"/>
            <a:ext cx="2046514" cy="584775"/>
          </a:xfrm>
          <a:prstGeom prst="rect">
            <a:avLst/>
          </a:prstGeom>
          <a:noFill/>
        </p:spPr>
        <p:txBody>
          <a:bodyPr wrap="square" rtlCol="0">
            <a:spAutoFit/>
          </a:bodyPr>
          <a:lstStyle/>
          <a:p>
            <a:pPr algn="ctr"/>
            <a:r>
              <a:rPr lang="cs-CZ" sz="1600" dirty="0" err="1" smtClean="0">
                <a:solidFill>
                  <a:srgbClr val="000000"/>
                </a:solidFill>
              </a:rPr>
              <a:t>Optical</a:t>
            </a:r>
            <a:r>
              <a:rPr lang="cs-CZ" sz="1600" dirty="0" smtClean="0">
                <a:solidFill>
                  <a:srgbClr val="000000"/>
                </a:solidFill>
              </a:rPr>
              <a:t> </a:t>
            </a:r>
            <a:r>
              <a:rPr lang="cs-CZ" sz="1600" dirty="0" err="1" smtClean="0">
                <a:solidFill>
                  <a:srgbClr val="000000"/>
                </a:solidFill>
              </a:rPr>
              <a:t>Channel</a:t>
            </a:r>
            <a:r>
              <a:rPr lang="cs-CZ" sz="1600" dirty="0" smtClean="0">
                <a:solidFill>
                  <a:srgbClr val="000000"/>
                </a:solidFill>
              </a:rPr>
              <a:t> </a:t>
            </a:r>
          </a:p>
          <a:p>
            <a:pPr algn="ctr"/>
            <a:r>
              <a:rPr lang="cs-CZ" sz="1600" dirty="0" smtClean="0">
                <a:solidFill>
                  <a:srgbClr val="000000"/>
                </a:solidFill>
              </a:rPr>
              <a:t>Payload Unit (OPU)</a:t>
            </a:r>
            <a:endParaRPr lang="cs-CZ" sz="1600" dirty="0">
              <a:solidFill>
                <a:srgbClr val="000000"/>
              </a:solidFill>
            </a:endParaRPr>
          </a:p>
        </p:txBody>
      </p:sp>
      <p:sp>
        <p:nvSpPr>
          <p:cNvPr id="10" name="TextovéPole 9"/>
          <p:cNvSpPr txBox="1"/>
          <p:nvPr/>
        </p:nvSpPr>
        <p:spPr>
          <a:xfrm>
            <a:off x="2272938" y="3145666"/>
            <a:ext cx="2046514" cy="584775"/>
          </a:xfrm>
          <a:prstGeom prst="rect">
            <a:avLst/>
          </a:prstGeom>
          <a:noFill/>
        </p:spPr>
        <p:txBody>
          <a:bodyPr wrap="square" rtlCol="0">
            <a:spAutoFit/>
          </a:bodyPr>
          <a:lstStyle/>
          <a:p>
            <a:pPr algn="ctr"/>
            <a:r>
              <a:rPr lang="cs-CZ" sz="1600" dirty="0" err="1" smtClean="0">
                <a:solidFill>
                  <a:srgbClr val="000000"/>
                </a:solidFill>
              </a:rPr>
              <a:t>Optical</a:t>
            </a:r>
            <a:r>
              <a:rPr lang="cs-CZ" sz="1600" dirty="0" smtClean="0">
                <a:solidFill>
                  <a:srgbClr val="000000"/>
                </a:solidFill>
              </a:rPr>
              <a:t> </a:t>
            </a:r>
            <a:r>
              <a:rPr lang="cs-CZ" sz="1600" dirty="0" err="1" smtClean="0">
                <a:solidFill>
                  <a:srgbClr val="000000"/>
                </a:solidFill>
              </a:rPr>
              <a:t>Channel</a:t>
            </a:r>
            <a:r>
              <a:rPr lang="cs-CZ" sz="1600" dirty="0" smtClean="0">
                <a:solidFill>
                  <a:srgbClr val="000000"/>
                </a:solidFill>
              </a:rPr>
              <a:t> </a:t>
            </a:r>
          </a:p>
          <a:p>
            <a:pPr algn="ctr"/>
            <a:r>
              <a:rPr lang="cs-CZ" sz="1600" dirty="0" smtClean="0">
                <a:solidFill>
                  <a:srgbClr val="000000"/>
                </a:solidFill>
              </a:rPr>
              <a:t>Data Unit (ODU)</a:t>
            </a:r>
            <a:endParaRPr lang="cs-CZ" sz="1600" dirty="0">
              <a:solidFill>
                <a:srgbClr val="000000"/>
              </a:solidFill>
            </a:endParaRPr>
          </a:p>
        </p:txBody>
      </p:sp>
      <p:sp>
        <p:nvSpPr>
          <p:cNvPr id="11" name="TextovéPole 10"/>
          <p:cNvSpPr txBox="1"/>
          <p:nvPr/>
        </p:nvSpPr>
        <p:spPr>
          <a:xfrm>
            <a:off x="2216332" y="3812338"/>
            <a:ext cx="2159725" cy="584775"/>
          </a:xfrm>
          <a:prstGeom prst="rect">
            <a:avLst/>
          </a:prstGeom>
          <a:noFill/>
        </p:spPr>
        <p:txBody>
          <a:bodyPr wrap="square" rtlCol="0">
            <a:spAutoFit/>
          </a:bodyPr>
          <a:lstStyle/>
          <a:p>
            <a:pPr algn="ctr"/>
            <a:r>
              <a:rPr lang="cs-CZ" sz="1600" dirty="0" err="1" smtClean="0">
                <a:solidFill>
                  <a:srgbClr val="000000"/>
                </a:solidFill>
              </a:rPr>
              <a:t>Optical</a:t>
            </a:r>
            <a:r>
              <a:rPr lang="cs-CZ" sz="1600" dirty="0" smtClean="0">
                <a:solidFill>
                  <a:srgbClr val="000000"/>
                </a:solidFill>
              </a:rPr>
              <a:t> </a:t>
            </a:r>
            <a:r>
              <a:rPr lang="cs-CZ" sz="1600" dirty="0" err="1" smtClean="0">
                <a:solidFill>
                  <a:srgbClr val="000000"/>
                </a:solidFill>
              </a:rPr>
              <a:t>Channel</a:t>
            </a:r>
            <a:r>
              <a:rPr lang="cs-CZ" sz="1600" dirty="0" smtClean="0">
                <a:solidFill>
                  <a:srgbClr val="000000"/>
                </a:solidFill>
              </a:rPr>
              <a:t> </a:t>
            </a:r>
          </a:p>
          <a:p>
            <a:pPr algn="ctr"/>
            <a:r>
              <a:rPr lang="cs-CZ" sz="1600" dirty="0" smtClean="0">
                <a:solidFill>
                  <a:srgbClr val="000000"/>
                </a:solidFill>
              </a:rPr>
              <a:t>Transport Unit (OTU)</a:t>
            </a:r>
            <a:endParaRPr lang="cs-CZ" sz="1600" dirty="0">
              <a:solidFill>
                <a:srgbClr val="000000"/>
              </a:solidFill>
            </a:endParaRPr>
          </a:p>
        </p:txBody>
      </p:sp>
      <p:sp>
        <p:nvSpPr>
          <p:cNvPr id="12" name="TextovéPole 11"/>
          <p:cNvSpPr txBox="1"/>
          <p:nvPr/>
        </p:nvSpPr>
        <p:spPr>
          <a:xfrm>
            <a:off x="2098766" y="4567048"/>
            <a:ext cx="2394856" cy="338554"/>
          </a:xfrm>
          <a:prstGeom prst="rect">
            <a:avLst/>
          </a:prstGeom>
          <a:noFill/>
        </p:spPr>
        <p:txBody>
          <a:bodyPr wrap="square" rtlCol="0">
            <a:spAutoFit/>
          </a:bodyPr>
          <a:lstStyle/>
          <a:p>
            <a:pPr algn="ctr"/>
            <a:r>
              <a:rPr lang="cs-CZ" sz="1600" dirty="0" err="1" smtClean="0">
                <a:solidFill>
                  <a:srgbClr val="000000"/>
                </a:solidFill>
              </a:rPr>
              <a:t>Optical</a:t>
            </a:r>
            <a:r>
              <a:rPr lang="cs-CZ" sz="1600" dirty="0" smtClean="0">
                <a:solidFill>
                  <a:srgbClr val="000000"/>
                </a:solidFill>
              </a:rPr>
              <a:t> </a:t>
            </a:r>
            <a:r>
              <a:rPr lang="cs-CZ" sz="1600" dirty="0" err="1" smtClean="0">
                <a:solidFill>
                  <a:srgbClr val="000000"/>
                </a:solidFill>
              </a:rPr>
              <a:t>Channel</a:t>
            </a:r>
            <a:r>
              <a:rPr lang="cs-CZ" sz="1600" dirty="0">
                <a:solidFill>
                  <a:srgbClr val="000000"/>
                </a:solidFill>
              </a:rPr>
              <a:t> </a:t>
            </a:r>
            <a:r>
              <a:rPr lang="cs-CZ" sz="1600" dirty="0" smtClean="0">
                <a:solidFill>
                  <a:srgbClr val="000000"/>
                </a:solidFill>
              </a:rPr>
              <a:t>(</a:t>
            </a:r>
            <a:r>
              <a:rPr lang="cs-CZ" sz="1600" dirty="0" err="1" smtClean="0">
                <a:solidFill>
                  <a:srgbClr val="000000"/>
                </a:solidFill>
              </a:rPr>
              <a:t>OCh</a:t>
            </a:r>
            <a:r>
              <a:rPr lang="cs-CZ" sz="1600" dirty="0" smtClean="0">
                <a:solidFill>
                  <a:srgbClr val="000000"/>
                </a:solidFill>
              </a:rPr>
              <a:t>)</a:t>
            </a:r>
            <a:endParaRPr lang="cs-CZ" sz="1600" dirty="0">
              <a:solidFill>
                <a:srgbClr val="000000"/>
              </a:solidFill>
            </a:endParaRPr>
          </a:p>
        </p:txBody>
      </p:sp>
      <p:sp>
        <p:nvSpPr>
          <p:cNvPr id="14" name="TextovéPole 13"/>
          <p:cNvSpPr txBox="1"/>
          <p:nvPr/>
        </p:nvSpPr>
        <p:spPr>
          <a:xfrm>
            <a:off x="2098766" y="5037433"/>
            <a:ext cx="2394856" cy="584775"/>
          </a:xfrm>
          <a:prstGeom prst="rect">
            <a:avLst/>
          </a:prstGeom>
          <a:noFill/>
        </p:spPr>
        <p:txBody>
          <a:bodyPr wrap="square" rtlCol="0">
            <a:spAutoFit/>
          </a:bodyPr>
          <a:lstStyle/>
          <a:p>
            <a:pPr algn="ctr"/>
            <a:r>
              <a:rPr lang="cs-CZ" sz="1600" dirty="0" err="1" smtClean="0">
                <a:solidFill>
                  <a:srgbClr val="000000"/>
                </a:solidFill>
              </a:rPr>
              <a:t>Optical</a:t>
            </a:r>
            <a:r>
              <a:rPr lang="cs-CZ" sz="1600" dirty="0" smtClean="0">
                <a:solidFill>
                  <a:srgbClr val="000000"/>
                </a:solidFill>
              </a:rPr>
              <a:t> </a:t>
            </a:r>
            <a:r>
              <a:rPr lang="cs-CZ" sz="1600" dirty="0" err="1" smtClean="0">
                <a:solidFill>
                  <a:srgbClr val="000000"/>
                </a:solidFill>
              </a:rPr>
              <a:t>Carrier</a:t>
            </a:r>
            <a:r>
              <a:rPr lang="cs-CZ" sz="1600" dirty="0" smtClean="0">
                <a:solidFill>
                  <a:srgbClr val="000000"/>
                </a:solidFill>
              </a:rPr>
              <a:t> </a:t>
            </a:r>
          </a:p>
          <a:p>
            <a:pPr algn="ctr"/>
            <a:r>
              <a:rPr lang="cs-CZ" sz="1600" dirty="0" smtClean="0">
                <a:solidFill>
                  <a:srgbClr val="000000"/>
                </a:solidFill>
              </a:rPr>
              <a:t>Group (OCG)</a:t>
            </a:r>
            <a:endParaRPr lang="cs-CZ" sz="1600" dirty="0">
              <a:solidFill>
                <a:srgbClr val="000000"/>
              </a:solidFill>
            </a:endParaRPr>
          </a:p>
        </p:txBody>
      </p:sp>
      <p:sp>
        <p:nvSpPr>
          <p:cNvPr id="15" name="TextovéPole 14"/>
          <p:cNvSpPr txBox="1"/>
          <p:nvPr/>
        </p:nvSpPr>
        <p:spPr>
          <a:xfrm>
            <a:off x="2090058" y="5662363"/>
            <a:ext cx="2394856" cy="584775"/>
          </a:xfrm>
          <a:prstGeom prst="rect">
            <a:avLst/>
          </a:prstGeom>
          <a:noFill/>
        </p:spPr>
        <p:txBody>
          <a:bodyPr wrap="square" rtlCol="0">
            <a:spAutoFit/>
          </a:bodyPr>
          <a:lstStyle/>
          <a:p>
            <a:pPr algn="ctr"/>
            <a:r>
              <a:rPr lang="cs-CZ" sz="1600" dirty="0" err="1" smtClean="0">
                <a:solidFill>
                  <a:srgbClr val="000000"/>
                </a:solidFill>
              </a:rPr>
              <a:t>Optical</a:t>
            </a:r>
            <a:r>
              <a:rPr lang="cs-CZ" sz="1600" dirty="0" smtClean="0">
                <a:solidFill>
                  <a:srgbClr val="000000"/>
                </a:solidFill>
              </a:rPr>
              <a:t> Transport Module (OTM)</a:t>
            </a:r>
            <a:endParaRPr lang="cs-CZ" sz="1600" dirty="0">
              <a:solidFill>
                <a:srgbClr val="000000"/>
              </a:solidFill>
            </a:endParaRPr>
          </a:p>
        </p:txBody>
      </p:sp>
      <p:sp>
        <p:nvSpPr>
          <p:cNvPr id="16" name="TextovéPole 15"/>
          <p:cNvSpPr txBox="1"/>
          <p:nvPr/>
        </p:nvSpPr>
        <p:spPr>
          <a:xfrm>
            <a:off x="76329" y="2913371"/>
            <a:ext cx="1965958" cy="584775"/>
          </a:xfrm>
          <a:prstGeom prst="rect">
            <a:avLst/>
          </a:prstGeom>
          <a:noFill/>
        </p:spPr>
        <p:txBody>
          <a:bodyPr wrap="square" rtlCol="0">
            <a:spAutoFit/>
          </a:bodyPr>
          <a:lstStyle/>
          <a:p>
            <a:pPr algn="ctr"/>
            <a:r>
              <a:rPr lang="cs-CZ" sz="1600" dirty="0" smtClean="0">
                <a:solidFill>
                  <a:srgbClr val="000000"/>
                </a:solidFill>
              </a:rPr>
              <a:t>Signál zpracováván v elektrické formě</a:t>
            </a:r>
            <a:endParaRPr lang="cs-CZ" sz="1600" dirty="0">
              <a:solidFill>
                <a:srgbClr val="000000"/>
              </a:solidFill>
            </a:endParaRPr>
          </a:p>
        </p:txBody>
      </p:sp>
      <p:sp>
        <p:nvSpPr>
          <p:cNvPr id="17" name="TextovéPole 16"/>
          <p:cNvSpPr txBox="1"/>
          <p:nvPr/>
        </p:nvSpPr>
        <p:spPr>
          <a:xfrm>
            <a:off x="58963" y="5120100"/>
            <a:ext cx="2000690" cy="584775"/>
          </a:xfrm>
          <a:prstGeom prst="rect">
            <a:avLst/>
          </a:prstGeom>
          <a:noFill/>
        </p:spPr>
        <p:txBody>
          <a:bodyPr wrap="square" rtlCol="0">
            <a:spAutoFit/>
          </a:bodyPr>
          <a:lstStyle/>
          <a:p>
            <a:pPr algn="ctr"/>
            <a:r>
              <a:rPr lang="cs-CZ" sz="1600" dirty="0" smtClean="0">
                <a:solidFill>
                  <a:srgbClr val="000000"/>
                </a:solidFill>
              </a:rPr>
              <a:t>Signál zpracováván v optické formě</a:t>
            </a:r>
            <a:endParaRPr lang="cs-CZ" sz="1600" dirty="0">
              <a:solidFill>
                <a:srgbClr val="000000"/>
              </a:solidFill>
            </a:endParaRPr>
          </a:p>
        </p:txBody>
      </p:sp>
      <p:sp>
        <p:nvSpPr>
          <p:cNvPr id="8" name="Levá složená závorka 7"/>
          <p:cNvSpPr/>
          <p:nvPr/>
        </p:nvSpPr>
        <p:spPr>
          <a:xfrm>
            <a:off x="2036986" y="2508169"/>
            <a:ext cx="287383" cy="1992394"/>
          </a:xfrm>
          <a:prstGeom prst="leftBrace">
            <a:avLst>
              <a:gd name="adj1" fmla="val 90151"/>
              <a:gd name="adj2" fmla="val 50000"/>
            </a:avLst>
          </a:prstGeom>
          <a:ln w="25400">
            <a:solidFill>
              <a:srgbClr val="0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cs-CZ"/>
          </a:p>
        </p:txBody>
      </p:sp>
      <p:sp>
        <p:nvSpPr>
          <p:cNvPr id="18" name="Levá složená závorka 17"/>
          <p:cNvSpPr/>
          <p:nvPr/>
        </p:nvSpPr>
        <p:spPr>
          <a:xfrm>
            <a:off x="2037955" y="4577837"/>
            <a:ext cx="287383" cy="1669302"/>
          </a:xfrm>
          <a:prstGeom prst="leftBrace">
            <a:avLst>
              <a:gd name="adj1" fmla="val 90151"/>
              <a:gd name="adj2" fmla="val 50000"/>
            </a:avLst>
          </a:prstGeom>
          <a:ln w="25400">
            <a:solidFill>
              <a:srgbClr val="0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cs-CZ"/>
          </a:p>
        </p:txBody>
      </p:sp>
      <p:cxnSp>
        <p:nvCxnSpPr>
          <p:cNvPr id="20" name="Přímá spojnice se šipkou 19"/>
          <p:cNvCxnSpPr>
            <a:stCxn id="7" idx="2"/>
            <a:endCxn id="9" idx="0"/>
          </p:cNvCxnSpPr>
          <p:nvPr/>
        </p:nvCxnSpPr>
        <p:spPr>
          <a:xfrm>
            <a:off x="3296195" y="2230321"/>
            <a:ext cx="0" cy="192179"/>
          </a:xfrm>
          <a:prstGeom prst="straightConnector1">
            <a:avLst/>
          </a:prstGeom>
          <a:ln w="25400">
            <a:solidFill>
              <a:srgbClr val="000000"/>
            </a:solidFill>
            <a:headEnd w="lg" len="lg"/>
            <a:tailEnd type="triangle" w="lg" len="med"/>
          </a:ln>
        </p:spPr>
        <p:style>
          <a:lnRef idx="1">
            <a:schemeClr val="accent1"/>
          </a:lnRef>
          <a:fillRef idx="0">
            <a:schemeClr val="accent1"/>
          </a:fillRef>
          <a:effectRef idx="0">
            <a:schemeClr val="accent1"/>
          </a:effectRef>
          <a:fontRef idx="minor">
            <a:schemeClr val="tx1"/>
          </a:fontRef>
        </p:style>
      </p:cxnSp>
      <p:cxnSp>
        <p:nvCxnSpPr>
          <p:cNvPr id="21" name="Přímá spojnice se šipkou 20"/>
          <p:cNvCxnSpPr>
            <a:stCxn id="9" idx="2"/>
            <a:endCxn id="10" idx="0"/>
          </p:cNvCxnSpPr>
          <p:nvPr/>
        </p:nvCxnSpPr>
        <p:spPr>
          <a:xfrm>
            <a:off x="3296195" y="3007275"/>
            <a:ext cx="0" cy="138391"/>
          </a:xfrm>
          <a:prstGeom prst="straightConnector1">
            <a:avLst/>
          </a:prstGeom>
          <a:ln w="25400">
            <a:solidFill>
              <a:srgbClr val="000000"/>
            </a:solidFill>
            <a:headEnd w="lg" len="lg"/>
            <a:tailEnd type="triangle" w="lg" len="med"/>
          </a:ln>
        </p:spPr>
        <p:style>
          <a:lnRef idx="1">
            <a:schemeClr val="accent1"/>
          </a:lnRef>
          <a:fillRef idx="0">
            <a:schemeClr val="accent1"/>
          </a:fillRef>
          <a:effectRef idx="0">
            <a:schemeClr val="accent1"/>
          </a:effectRef>
          <a:fontRef idx="minor">
            <a:schemeClr val="tx1"/>
          </a:fontRef>
        </p:style>
      </p:cxnSp>
      <p:cxnSp>
        <p:nvCxnSpPr>
          <p:cNvPr id="26" name="Přímá spojnice se šipkou 25"/>
          <p:cNvCxnSpPr/>
          <p:nvPr/>
        </p:nvCxnSpPr>
        <p:spPr>
          <a:xfrm>
            <a:off x="3296195" y="3730441"/>
            <a:ext cx="0" cy="138391"/>
          </a:xfrm>
          <a:prstGeom prst="straightConnector1">
            <a:avLst/>
          </a:prstGeom>
          <a:ln w="25400">
            <a:solidFill>
              <a:srgbClr val="000000"/>
            </a:solidFill>
            <a:headEnd w="lg" len="lg"/>
            <a:tailEnd type="triangle" w="lg" len="med"/>
          </a:ln>
        </p:spPr>
        <p:style>
          <a:lnRef idx="1">
            <a:schemeClr val="accent1"/>
          </a:lnRef>
          <a:fillRef idx="0">
            <a:schemeClr val="accent1"/>
          </a:fillRef>
          <a:effectRef idx="0">
            <a:schemeClr val="accent1"/>
          </a:effectRef>
          <a:fontRef idx="minor">
            <a:schemeClr val="tx1"/>
          </a:fontRef>
        </p:style>
      </p:cxnSp>
      <p:cxnSp>
        <p:nvCxnSpPr>
          <p:cNvPr id="29" name="Přímá spojnice se šipkou 28"/>
          <p:cNvCxnSpPr>
            <a:stCxn id="11" idx="2"/>
          </p:cNvCxnSpPr>
          <p:nvPr/>
        </p:nvCxnSpPr>
        <p:spPr>
          <a:xfrm>
            <a:off x="3296195" y="4397113"/>
            <a:ext cx="0" cy="229501"/>
          </a:xfrm>
          <a:prstGeom prst="straightConnector1">
            <a:avLst/>
          </a:prstGeom>
          <a:ln w="25400">
            <a:solidFill>
              <a:srgbClr val="000000"/>
            </a:solidFill>
            <a:headEnd w="lg" len="lg"/>
            <a:tailEnd type="triangle" w="lg" len="med"/>
          </a:ln>
        </p:spPr>
        <p:style>
          <a:lnRef idx="1">
            <a:schemeClr val="accent1"/>
          </a:lnRef>
          <a:fillRef idx="0">
            <a:schemeClr val="accent1"/>
          </a:fillRef>
          <a:effectRef idx="0">
            <a:schemeClr val="accent1"/>
          </a:effectRef>
          <a:fontRef idx="minor">
            <a:schemeClr val="tx1"/>
          </a:fontRef>
        </p:style>
      </p:cxnSp>
      <p:cxnSp>
        <p:nvCxnSpPr>
          <p:cNvPr id="31" name="Přímá spojnice se šipkou 30"/>
          <p:cNvCxnSpPr/>
          <p:nvPr/>
        </p:nvCxnSpPr>
        <p:spPr>
          <a:xfrm>
            <a:off x="3296195" y="4944320"/>
            <a:ext cx="0" cy="138391"/>
          </a:xfrm>
          <a:prstGeom prst="straightConnector1">
            <a:avLst/>
          </a:prstGeom>
          <a:ln w="25400">
            <a:solidFill>
              <a:srgbClr val="000000"/>
            </a:solidFill>
            <a:headEnd w="lg" len="lg"/>
            <a:tailEnd type="triangle" w="lg" len="med"/>
          </a:ln>
        </p:spPr>
        <p:style>
          <a:lnRef idx="1">
            <a:schemeClr val="accent1"/>
          </a:lnRef>
          <a:fillRef idx="0">
            <a:schemeClr val="accent1"/>
          </a:fillRef>
          <a:effectRef idx="0">
            <a:schemeClr val="accent1"/>
          </a:effectRef>
          <a:fontRef idx="minor">
            <a:schemeClr val="tx1"/>
          </a:fontRef>
        </p:style>
      </p:cxnSp>
      <p:cxnSp>
        <p:nvCxnSpPr>
          <p:cNvPr id="32" name="Přímá spojnice se šipkou 31"/>
          <p:cNvCxnSpPr/>
          <p:nvPr/>
        </p:nvCxnSpPr>
        <p:spPr>
          <a:xfrm>
            <a:off x="3296195" y="5593167"/>
            <a:ext cx="0" cy="138391"/>
          </a:xfrm>
          <a:prstGeom prst="straightConnector1">
            <a:avLst/>
          </a:prstGeom>
          <a:ln w="25400">
            <a:solidFill>
              <a:srgbClr val="000000"/>
            </a:solidFill>
            <a:headEnd w="lg" len="lg"/>
            <a:tailEnd type="triangle" w="lg" len="med"/>
          </a:ln>
        </p:spPr>
        <p:style>
          <a:lnRef idx="1">
            <a:schemeClr val="accent1"/>
          </a:lnRef>
          <a:fillRef idx="0">
            <a:schemeClr val="accent1"/>
          </a:fillRef>
          <a:effectRef idx="0">
            <a:schemeClr val="accent1"/>
          </a:effectRef>
          <a:fontRef idx="minor">
            <a:schemeClr val="tx1"/>
          </a:fontRef>
        </p:style>
      </p:cxnSp>
      <p:sp>
        <p:nvSpPr>
          <p:cNvPr id="35" name="TextovéPole 34"/>
          <p:cNvSpPr txBox="1"/>
          <p:nvPr/>
        </p:nvSpPr>
        <p:spPr>
          <a:xfrm>
            <a:off x="4319452" y="2353380"/>
            <a:ext cx="4824548" cy="461665"/>
          </a:xfrm>
          <a:prstGeom prst="rect">
            <a:avLst/>
          </a:prstGeom>
          <a:noFill/>
        </p:spPr>
        <p:txBody>
          <a:bodyPr wrap="square" rtlCol="0">
            <a:spAutoFit/>
          </a:bodyPr>
          <a:lstStyle/>
          <a:p>
            <a:r>
              <a:rPr lang="cs-CZ" sz="1200" dirty="0" smtClean="0"/>
              <a:t>Přenášený signál + záhlaví s identifikací </a:t>
            </a:r>
            <a:r>
              <a:rPr lang="cs-CZ" sz="1200" dirty="0"/>
              <a:t>typu přenášeného signálu, způsobu </a:t>
            </a:r>
            <a:r>
              <a:rPr lang="cs-CZ" sz="1200" dirty="0" smtClean="0"/>
              <a:t>mapování, </a:t>
            </a:r>
            <a:r>
              <a:rPr lang="cs-CZ" sz="1200" dirty="0"/>
              <a:t>vyrovnání přenosových </a:t>
            </a:r>
            <a:r>
              <a:rPr lang="cs-CZ" sz="1200" dirty="0" smtClean="0"/>
              <a:t>rychlostí,...</a:t>
            </a:r>
            <a:endParaRPr lang="cs-CZ" sz="1200" dirty="0"/>
          </a:p>
        </p:txBody>
      </p:sp>
      <p:sp>
        <p:nvSpPr>
          <p:cNvPr id="36" name="TextovéPole 35"/>
          <p:cNvSpPr txBox="1"/>
          <p:nvPr/>
        </p:nvSpPr>
        <p:spPr>
          <a:xfrm>
            <a:off x="4319452" y="3053252"/>
            <a:ext cx="4789052" cy="646331"/>
          </a:xfrm>
          <a:prstGeom prst="rect">
            <a:avLst/>
          </a:prstGeom>
          <a:noFill/>
        </p:spPr>
        <p:txBody>
          <a:bodyPr wrap="square" rtlCol="0">
            <a:spAutoFit/>
          </a:bodyPr>
          <a:lstStyle/>
          <a:p>
            <a:r>
              <a:rPr lang="cs-CZ" sz="1200" dirty="0" smtClean="0"/>
              <a:t>OPU + </a:t>
            </a:r>
            <a:r>
              <a:rPr lang="cs-CZ" sz="1200" dirty="0"/>
              <a:t>záhlaví </a:t>
            </a:r>
            <a:r>
              <a:rPr lang="cs-CZ" sz="1200" dirty="0" smtClean="0"/>
              <a:t>pro indikaci </a:t>
            </a:r>
            <a:r>
              <a:rPr lang="cs-CZ" sz="1200" dirty="0"/>
              <a:t>chyb, identifikátor síťového </a:t>
            </a:r>
            <a:r>
              <a:rPr lang="cs-CZ" sz="1200" dirty="0" smtClean="0"/>
              <a:t>prvku jenž ODU sestavil, dohled a správa ODU. Záhlaví ODU může být vícenásobné dle počtu tandemových propojení.</a:t>
            </a:r>
            <a:endParaRPr lang="cs-CZ" sz="1200" dirty="0"/>
          </a:p>
        </p:txBody>
      </p:sp>
      <p:sp>
        <p:nvSpPr>
          <p:cNvPr id="37" name="TextovéPole 36"/>
          <p:cNvSpPr txBox="1"/>
          <p:nvPr/>
        </p:nvSpPr>
        <p:spPr>
          <a:xfrm>
            <a:off x="4319452" y="3791606"/>
            <a:ext cx="4824548" cy="830997"/>
          </a:xfrm>
          <a:prstGeom prst="rect">
            <a:avLst/>
          </a:prstGeom>
          <a:noFill/>
        </p:spPr>
        <p:txBody>
          <a:bodyPr wrap="square" rtlCol="0">
            <a:spAutoFit/>
          </a:bodyPr>
          <a:lstStyle/>
          <a:p>
            <a:r>
              <a:rPr lang="cs-CZ" sz="1200" dirty="0" smtClean="0"/>
              <a:t>ODU + záhlaví pro FAS, bajty pro kontrolu bezchybnosti datového přenosu, bajty pro služební komunikaci při nutnosti přepínání na záložní cesty při poruše a data FEC, sloužící k opravě detekovaných chyb.</a:t>
            </a:r>
            <a:endParaRPr lang="cs-CZ" sz="1200" dirty="0"/>
          </a:p>
        </p:txBody>
      </p:sp>
      <p:sp>
        <p:nvSpPr>
          <p:cNvPr id="38" name="TextovéPole 37"/>
          <p:cNvSpPr txBox="1"/>
          <p:nvPr/>
        </p:nvSpPr>
        <p:spPr>
          <a:xfrm>
            <a:off x="4319452" y="5040257"/>
            <a:ext cx="4824548" cy="830997"/>
          </a:xfrm>
          <a:prstGeom prst="rect">
            <a:avLst/>
          </a:prstGeom>
          <a:noFill/>
        </p:spPr>
        <p:txBody>
          <a:bodyPr wrap="square" rtlCol="0">
            <a:spAutoFit/>
          </a:bodyPr>
          <a:lstStyle/>
          <a:p>
            <a:r>
              <a:rPr lang="cs-CZ" sz="1200" dirty="0" smtClean="0"/>
              <a:t>Optická část slouží k případnému sdružování přenášených OTU a přidání dodatečných služebních informací a samostatného služebního dohledového datového kanálu, který je paralelní k datovému kanálů (kanálům) na separátní vlnové délce.</a:t>
            </a:r>
            <a:endParaRPr lang="cs-CZ" sz="1200" dirty="0"/>
          </a:p>
        </p:txBody>
      </p:sp>
      <p:cxnSp>
        <p:nvCxnSpPr>
          <p:cNvPr id="40" name="Přímá spojnice 39"/>
          <p:cNvCxnSpPr/>
          <p:nvPr/>
        </p:nvCxnSpPr>
        <p:spPr>
          <a:xfrm>
            <a:off x="905691" y="2289587"/>
            <a:ext cx="4963886" cy="0"/>
          </a:xfrm>
          <a:prstGeom prst="line">
            <a:avLst/>
          </a:prstGeom>
          <a:ln w="19050">
            <a:solidFill>
              <a:srgbClr val="000000"/>
            </a:solidFill>
            <a:prstDash val="dash"/>
          </a:ln>
        </p:spPr>
        <p:style>
          <a:lnRef idx="1">
            <a:schemeClr val="accent1"/>
          </a:lnRef>
          <a:fillRef idx="0">
            <a:schemeClr val="accent1"/>
          </a:fillRef>
          <a:effectRef idx="0">
            <a:schemeClr val="accent1"/>
          </a:effectRef>
          <a:fontRef idx="minor">
            <a:schemeClr val="tx1"/>
          </a:fontRef>
        </p:style>
      </p:cxnSp>
      <p:sp>
        <p:nvSpPr>
          <p:cNvPr id="41" name="TextovéPole 40"/>
          <p:cNvSpPr txBox="1"/>
          <p:nvPr/>
        </p:nvSpPr>
        <p:spPr>
          <a:xfrm>
            <a:off x="816435" y="2319842"/>
            <a:ext cx="836020" cy="338554"/>
          </a:xfrm>
          <a:prstGeom prst="rect">
            <a:avLst/>
          </a:prstGeom>
          <a:noFill/>
        </p:spPr>
        <p:txBody>
          <a:bodyPr wrap="square" rtlCol="0">
            <a:spAutoFit/>
          </a:bodyPr>
          <a:lstStyle/>
          <a:p>
            <a:pPr algn="ctr"/>
            <a:r>
              <a:rPr lang="cs-CZ" sz="1600" dirty="0" smtClean="0">
                <a:solidFill>
                  <a:srgbClr val="000000"/>
                </a:solidFill>
              </a:rPr>
              <a:t>OTH</a:t>
            </a:r>
            <a:endParaRPr lang="cs-CZ" sz="1600" dirty="0">
              <a:solidFill>
                <a:srgbClr val="000000"/>
              </a:solidFill>
            </a:endParaRPr>
          </a:p>
        </p:txBody>
      </p:sp>
    </p:spTree>
    <p:extLst>
      <p:ext uri="{BB962C8B-B14F-4D97-AF65-F5344CB8AC3E}">
        <p14:creationId xmlns:p14="http://schemas.microsoft.com/office/powerpoint/2010/main" val="370538124"/>
      </p:ext>
    </p:extLst>
  </p:cSld>
  <p:clrMapOvr>
    <a:masterClrMapping/>
  </p:clrMapOvr>
  <p:transition>
    <p:randomBa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7</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5288627"/>
          </a:xfrm>
          <a:prstGeom prst="rect">
            <a:avLst/>
          </a:prstGeom>
        </p:spPr>
        <p:txBody>
          <a:bodyPr wrap="square">
            <a:spAutoFit/>
          </a:bodyPr>
          <a:lstStyle/>
          <a:p>
            <a:pPr>
              <a:spcAft>
                <a:spcPts val="200"/>
              </a:spcAft>
            </a:pPr>
            <a:r>
              <a:rPr lang="cs-CZ" sz="2000" b="1" dirty="0" smtClean="0">
                <a:solidFill>
                  <a:srgbClr val="C00000"/>
                </a:solidFill>
              </a:rPr>
              <a:t>Multiplexní schéma – </a:t>
            </a:r>
            <a:r>
              <a:rPr lang="cs-CZ" sz="2000" b="1" dirty="0">
                <a:solidFill>
                  <a:srgbClr val="C00000"/>
                </a:solidFill>
              </a:rPr>
              <a:t>obecný postup vytvoření modulu OTM</a:t>
            </a:r>
            <a:endParaRPr lang="cs-CZ" sz="800" dirty="0" smtClean="0"/>
          </a:p>
          <a:p>
            <a:pPr marL="285750" lvl="1" indent="-285750">
              <a:spcAft>
                <a:spcPts val="200"/>
              </a:spcAft>
              <a:buFont typeface="Arial" pitchFamily="34" charset="0"/>
              <a:buChar char="•"/>
            </a:pPr>
            <a:endParaRPr lang="cs-CZ" sz="800" dirty="0" smtClean="0">
              <a:solidFill>
                <a:srgbClr val="C00000"/>
              </a:solidFill>
            </a:endParaRPr>
          </a:p>
          <a:p>
            <a:pPr marL="285750" lvl="1" indent="-285750">
              <a:spcAft>
                <a:spcPts val="200"/>
              </a:spcAft>
              <a:buFont typeface="Arial" pitchFamily="34" charset="0"/>
              <a:buChar char="•"/>
            </a:pPr>
            <a:r>
              <a:rPr lang="cs-CZ" dirty="0" smtClean="0">
                <a:solidFill>
                  <a:srgbClr val="C00000"/>
                </a:solidFill>
              </a:rPr>
              <a:t>Uživatelský signál vstupuje </a:t>
            </a:r>
            <a:r>
              <a:rPr lang="cs-CZ" dirty="0" smtClean="0"/>
              <a:t>do procesu zpracování dle schématu </a:t>
            </a:r>
            <a:r>
              <a:rPr lang="cs-CZ" dirty="0" smtClean="0">
                <a:solidFill>
                  <a:srgbClr val="C00000"/>
                </a:solidFill>
              </a:rPr>
              <a:t>vpravo</a:t>
            </a:r>
            <a:r>
              <a:rPr lang="cs-CZ" dirty="0" smtClean="0"/>
              <a:t>. Po </a:t>
            </a:r>
            <a:r>
              <a:rPr lang="cs-CZ" dirty="0"/>
              <a:t>přidání první části záhlaví </a:t>
            </a:r>
            <a:r>
              <a:rPr lang="cs-CZ" dirty="0" smtClean="0"/>
              <a:t>k uživatelskému signálu vznikne datová </a:t>
            </a:r>
            <a:r>
              <a:rPr lang="cs-CZ" dirty="0" smtClean="0">
                <a:solidFill>
                  <a:srgbClr val="C00000"/>
                </a:solidFill>
              </a:rPr>
              <a:t>jednotka </a:t>
            </a:r>
            <a:r>
              <a:rPr lang="cs-CZ" dirty="0">
                <a:solidFill>
                  <a:srgbClr val="C00000"/>
                </a:solidFill>
              </a:rPr>
              <a:t>OPU</a:t>
            </a:r>
            <a:r>
              <a:rPr lang="cs-CZ" dirty="0"/>
              <a:t> (</a:t>
            </a:r>
            <a:r>
              <a:rPr lang="cs-CZ" dirty="0" err="1"/>
              <a:t>Optical</a:t>
            </a:r>
            <a:r>
              <a:rPr lang="cs-CZ" dirty="0"/>
              <a:t> Payload Unit). </a:t>
            </a:r>
            <a:r>
              <a:rPr lang="cs-CZ" dirty="0" smtClean="0"/>
              <a:t>Záhlaví OPU obsahuje </a:t>
            </a:r>
            <a:r>
              <a:rPr lang="cs-CZ" dirty="0"/>
              <a:t>informace o identifikaci </a:t>
            </a:r>
            <a:r>
              <a:rPr lang="cs-CZ" dirty="0" smtClean="0"/>
              <a:t>typu přenášeného signálu</a:t>
            </a:r>
            <a:r>
              <a:rPr lang="cs-CZ" dirty="0"/>
              <a:t>, způsobu mapování a vyrovnání přenosových rychlostí metodou kombinovaného </a:t>
            </a:r>
            <a:r>
              <a:rPr lang="cs-CZ" dirty="0" smtClean="0"/>
              <a:t>stuffingu</a:t>
            </a:r>
            <a:r>
              <a:rPr lang="cs-CZ" dirty="0"/>
              <a:t>.</a:t>
            </a:r>
            <a:endParaRPr lang="cs-CZ" dirty="0" smtClean="0"/>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dirty="0" smtClean="0"/>
              <a:t>Následně </a:t>
            </a:r>
            <a:r>
              <a:rPr lang="cs-CZ" dirty="0"/>
              <a:t>se k OPU přidá další </a:t>
            </a:r>
            <a:r>
              <a:rPr lang="cs-CZ" dirty="0" smtClean="0"/>
              <a:t>záhlaví </a:t>
            </a:r>
            <a:r>
              <a:rPr lang="cs-CZ" dirty="0"/>
              <a:t>a vše je vloženo do nové </a:t>
            </a:r>
            <a:r>
              <a:rPr lang="cs-CZ" dirty="0">
                <a:solidFill>
                  <a:srgbClr val="C00000"/>
                </a:solidFill>
              </a:rPr>
              <a:t>datové jednotky optického kanálu</a:t>
            </a:r>
            <a:r>
              <a:rPr lang="cs-CZ" dirty="0"/>
              <a:t> </a:t>
            </a:r>
            <a:r>
              <a:rPr lang="cs-CZ" dirty="0">
                <a:solidFill>
                  <a:srgbClr val="C00000"/>
                </a:solidFill>
              </a:rPr>
              <a:t>ODU</a:t>
            </a:r>
            <a:r>
              <a:rPr lang="cs-CZ" dirty="0"/>
              <a:t> (</a:t>
            </a:r>
            <a:r>
              <a:rPr lang="cs-CZ" dirty="0" err="1"/>
              <a:t>Optical</a:t>
            </a:r>
            <a:r>
              <a:rPr lang="cs-CZ" dirty="0"/>
              <a:t> Data Unit). </a:t>
            </a:r>
            <a:r>
              <a:rPr lang="cs-CZ" dirty="0" smtClean="0"/>
              <a:t>Záhlaví </a:t>
            </a:r>
            <a:r>
              <a:rPr lang="cs-CZ" dirty="0"/>
              <a:t>ODU obsahuje například bajty určené pro indikaci chyb, identifikátor síťového prvku, ve kterém bylo ODU vytvořeno, </a:t>
            </a:r>
            <a:r>
              <a:rPr lang="cs-CZ" dirty="0" smtClean="0"/>
              <a:t>data pro dohled a správu nad ODU, apod.</a:t>
            </a: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dirty="0" smtClean="0">
                <a:solidFill>
                  <a:srgbClr val="C00000"/>
                </a:solidFill>
              </a:rPr>
              <a:t>Transportní jednotka optického kanálu </a:t>
            </a:r>
            <a:r>
              <a:rPr lang="cs-CZ" dirty="0" smtClean="0"/>
              <a:t>(</a:t>
            </a:r>
            <a:r>
              <a:rPr lang="cs-CZ" dirty="0" smtClean="0">
                <a:solidFill>
                  <a:srgbClr val="C00000"/>
                </a:solidFill>
              </a:rPr>
              <a:t>OTU</a:t>
            </a:r>
            <a:r>
              <a:rPr lang="cs-CZ" dirty="0" smtClean="0"/>
              <a:t>, </a:t>
            </a:r>
            <a:r>
              <a:rPr lang="cs-CZ" dirty="0" err="1" smtClean="0"/>
              <a:t>Optical</a:t>
            </a:r>
            <a:r>
              <a:rPr lang="cs-CZ" dirty="0" smtClean="0"/>
              <a:t> Transport Unit) </a:t>
            </a:r>
            <a:r>
              <a:rPr lang="cs-CZ" dirty="0"/>
              <a:t>vzniká </a:t>
            </a:r>
            <a:r>
              <a:rPr lang="cs-CZ" dirty="0" smtClean="0"/>
              <a:t>z ODU postupným </a:t>
            </a:r>
            <a:r>
              <a:rPr lang="cs-CZ" dirty="0"/>
              <a:t>přidáváním </a:t>
            </a:r>
            <a:r>
              <a:rPr lang="cs-CZ" dirty="0" smtClean="0"/>
              <a:t>dalších služebních záhlaví jako je skupina rámcového souběhu, bajty pro kontrolu bezchybnosti přenosu, bajty pro služební komunikaci při přepínání na ochranné cesty při poruše cesty pracovní, data pro opravu detekovaných chyb (FEC).</a:t>
            </a:r>
            <a:endParaRPr lang="cs-CZ" dirty="0"/>
          </a:p>
          <a:p>
            <a:pPr marL="285750" lvl="1" indent="-285750">
              <a:spcAft>
                <a:spcPts val="200"/>
              </a:spcAft>
              <a:buFont typeface="Arial" pitchFamily="34" charset="0"/>
              <a:buChar char="•"/>
            </a:pPr>
            <a:endParaRPr lang="cs-CZ" sz="2000" dirty="0"/>
          </a:p>
        </p:txBody>
      </p:sp>
      <p:sp>
        <p:nvSpPr>
          <p:cNvPr id="3" name="Nadpis 2"/>
          <p:cNvSpPr>
            <a:spLocks noGrp="1"/>
          </p:cNvSpPr>
          <p:nvPr>
            <p:ph type="title"/>
          </p:nvPr>
        </p:nvSpPr>
        <p:spPr/>
        <p:txBody>
          <a:bodyPr/>
          <a:lstStyle/>
          <a:p>
            <a:r>
              <a:rPr lang="cs-CZ" dirty="0" smtClean="0"/>
              <a:t>Přenosová hierarchie OTH</a:t>
            </a:r>
            <a:endParaRPr lang="cs-CZ" dirty="0"/>
          </a:p>
        </p:txBody>
      </p:sp>
    </p:spTree>
    <p:extLst>
      <p:ext uri="{BB962C8B-B14F-4D97-AF65-F5344CB8AC3E}">
        <p14:creationId xmlns:p14="http://schemas.microsoft.com/office/powerpoint/2010/main" val="3311827969"/>
      </p:ext>
    </p:extLst>
  </p:cSld>
  <p:clrMapOvr>
    <a:masterClrMapping/>
  </p:clrMapOvr>
  <p:transition>
    <p:randomBa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8</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4801314"/>
          </a:xfrm>
          <a:prstGeom prst="rect">
            <a:avLst/>
          </a:prstGeom>
        </p:spPr>
        <p:txBody>
          <a:bodyPr wrap="square">
            <a:spAutoFit/>
          </a:bodyPr>
          <a:lstStyle/>
          <a:p>
            <a:pPr>
              <a:spcAft>
                <a:spcPts val="200"/>
              </a:spcAft>
            </a:pPr>
            <a:r>
              <a:rPr lang="cs-CZ" sz="2000" b="1" dirty="0" smtClean="0">
                <a:solidFill>
                  <a:srgbClr val="C00000"/>
                </a:solidFill>
              </a:rPr>
              <a:t>Multiplexní schéma – </a:t>
            </a:r>
            <a:r>
              <a:rPr lang="cs-CZ" sz="2000" b="1" dirty="0">
                <a:solidFill>
                  <a:srgbClr val="C00000"/>
                </a:solidFill>
              </a:rPr>
              <a:t>obecný postup vytvoření modulu OTM</a:t>
            </a:r>
            <a:endParaRPr lang="cs-CZ" sz="2000" b="1" dirty="0" smtClean="0">
              <a:solidFill>
                <a:srgbClr val="C00000"/>
              </a:solidFill>
            </a:endParaRP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solidFill>
                  <a:srgbClr val="C00000"/>
                </a:solidFill>
              </a:rPr>
              <a:t>Modul </a:t>
            </a:r>
            <a:r>
              <a:rPr lang="cs-CZ" sz="2000" dirty="0">
                <a:solidFill>
                  <a:srgbClr val="C00000"/>
                </a:solidFill>
              </a:rPr>
              <a:t>OTM </a:t>
            </a:r>
            <a:r>
              <a:rPr lang="cs-CZ" sz="2000" dirty="0"/>
              <a:t>je obecně složen ze skupiny vlnových délek, neboli </a:t>
            </a:r>
            <a:r>
              <a:rPr lang="cs-CZ" sz="2000" dirty="0">
                <a:solidFill>
                  <a:srgbClr val="C00000"/>
                </a:solidFill>
              </a:rPr>
              <a:t>skupiny optických nosných</a:t>
            </a:r>
            <a:r>
              <a:rPr lang="cs-CZ" sz="2000" dirty="0"/>
              <a:t> (</a:t>
            </a:r>
            <a:r>
              <a:rPr lang="cs-CZ" sz="2000" dirty="0">
                <a:solidFill>
                  <a:srgbClr val="C00000"/>
                </a:solidFill>
              </a:rPr>
              <a:t>OCG</a:t>
            </a:r>
            <a:r>
              <a:rPr lang="cs-CZ" sz="2000" dirty="0"/>
              <a:t>, </a:t>
            </a:r>
            <a:r>
              <a:rPr lang="cs-CZ" sz="2000" dirty="0" err="1"/>
              <a:t>Optical</a:t>
            </a:r>
            <a:r>
              <a:rPr lang="cs-CZ" sz="2000" dirty="0"/>
              <a:t> </a:t>
            </a:r>
            <a:r>
              <a:rPr lang="cs-CZ" sz="2000" dirty="0" err="1"/>
              <a:t>Carrier</a:t>
            </a:r>
            <a:r>
              <a:rPr lang="cs-CZ" sz="2000" dirty="0"/>
              <a:t> Group). </a:t>
            </a:r>
            <a:endParaRPr lang="cs-CZ" sz="2000" dirty="0" smtClean="0"/>
          </a:p>
          <a:p>
            <a:pPr marL="285750" lvl="1" indent="-285750">
              <a:spcAft>
                <a:spcPts val="200"/>
              </a:spcAft>
              <a:buFont typeface="Arial" pitchFamily="34" charset="0"/>
              <a:buChar char="•"/>
            </a:pPr>
            <a:r>
              <a:rPr lang="cs-CZ" sz="2000" dirty="0" smtClean="0"/>
              <a:t>Každá </a:t>
            </a:r>
            <a:r>
              <a:rPr lang="cs-CZ" sz="2000" dirty="0" smtClean="0">
                <a:solidFill>
                  <a:srgbClr val="C00000"/>
                </a:solidFill>
              </a:rPr>
              <a:t>optická nosná</a:t>
            </a:r>
            <a:r>
              <a:rPr lang="cs-CZ" sz="2000" dirty="0" smtClean="0"/>
              <a:t> (</a:t>
            </a:r>
            <a:r>
              <a:rPr lang="cs-CZ" sz="2000" dirty="0" smtClean="0">
                <a:solidFill>
                  <a:srgbClr val="C00000"/>
                </a:solidFill>
              </a:rPr>
              <a:t>OCC</a:t>
            </a:r>
            <a:r>
              <a:rPr lang="cs-CZ" sz="2000" dirty="0" smtClean="0"/>
              <a:t>, </a:t>
            </a:r>
            <a:r>
              <a:rPr lang="cs-CZ" sz="2000" dirty="0" err="1"/>
              <a:t>Optical</a:t>
            </a:r>
            <a:r>
              <a:rPr lang="cs-CZ" sz="2000" dirty="0"/>
              <a:t> </a:t>
            </a:r>
            <a:r>
              <a:rPr lang="cs-CZ" sz="2000" dirty="0" err="1" smtClean="0"/>
              <a:t>Carrier</a:t>
            </a:r>
            <a:r>
              <a:rPr lang="cs-CZ" sz="2000" dirty="0" smtClean="0"/>
              <a:t>) využívá jednu vlnovou délku a představuje </a:t>
            </a:r>
            <a:r>
              <a:rPr lang="cs-CZ" sz="2000" dirty="0"/>
              <a:t>jeden </a:t>
            </a:r>
            <a:r>
              <a:rPr lang="cs-CZ" sz="2000" dirty="0">
                <a:solidFill>
                  <a:srgbClr val="C00000"/>
                </a:solidFill>
              </a:rPr>
              <a:t>optický datový kanál </a:t>
            </a:r>
            <a:r>
              <a:rPr lang="cs-CZ" sz="2000" dirty="0"/>
              <a:t>(</a:t>
            </a:r>
            <a:r>
              <a:rPr lang="cs-CZ" sz="2000" dirty="0" err="1" smtClean="0">
                <a:solidFill>
                  <a:srgbClr val="C00000"/>
                </a:solidFill>
              </a:rPr>
              <a:t>OCh</a:t>
            </a:r>
            <a:r>
              <a:rPr lang="cs-CZ" sz="2000" dirty="0"/>
              <a:t>, </a:t>
            </a:r>
            <a:r>
              <a:rPr lang="cs-CZ" sz="2000" dirty="0" err="1"/>
              <a:t>Optical</a:t>
            </a:r>
            <a:r>
              <a:rPr lang="cs-CZ" sz="2000" dirty="0"/>
              <a:t> </a:t>
            </a:r>
            <a:r>
              <a:rPr lang="cs-CZ" sz="2000" dirty="0" err="1"/>
              <a:t>Channel</a:t>
            </a:r>
            <a:r>
              <a:rPr lang="cs-CZ" sz="2000" dirty="0" smtClean="0"/>
              <a:t>), který přenáší jednu </a:t>
            </a:r>
            <a:r>
              <a:rPr lang="cs-CZ" sz="2000" dirty="0" smtClean="0">
                <a:solidFill>
                  <a:srgbClr val="3C3C8C"/>
                </a:solidFill>
              </a:rPr>
              <a:t>optickou transportní jednotku OTU. </a:t>
            </a:r>
            <a:endParaRPr lang="cs-CZ" sz="2000" dirty="0">
              <a:solidFill>
                <a:srgbClr val="3C3C8C"/>
              </a:solidFill>
            </a:endParaRP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t>Dokonalejší </a:t>
            </a:r>
            <a:r>
              <a:rPr lang="cs-CZ" sz="2000" dirty="0"/>
              <a:t>zabezpečení přenášené uživatelské informace je motivováno snahou o maximální možné zlepšení kvality optického přenosu, který se již u OTH blíží </a:t>
            </a:r>
            <a:r>
              <a:rPr lang="cs-CZ" sz="2000" dirty="0" smtClean="0"/>
              <a:t>k </a:t>
            </a:r>
            <a:r>
              <a:rPr lang="cs-CZ" sz="2000" dirty="0"/>
              <a:t>fyzikálním </a:t>
            </a:r>
            <a:r>
              <a:rPr lang="cs-CZ" sz="2000" dirty="0" smtClean="0"/>
              <a:t>mezím použitého přenosového média (optického vlákna). </a:t>
            </a:r>
            <a:r>
              <a:rPr lang="cs-CZ" sz="2000" dirty="0"/>
              <a:t>Zabezpečení </a:t>
            </a:r>
            <a:r>
              <a:rPr lang="cs-CZ" sz="2000" dirty="0" smtClean="0"/>
              <a:t>přenášených dat přináší </a:t>
            </a:r>
            <a:r>
              <a:rPr lang="cs-CZ" sz="2000" dirty="0"/>
              <a:t>benefity ve formě například vyššího překlenutelného útlumu při požadované maximální chybovosti, takže je možné realizovat datový přenos na větší vzdálenost. </a:t>
            </a:r>
            <a:endParaRPr lang="cs-CZ" sz="2000" dirty="0" smtClean="0"/>
          </a:p>
          <a:p>
            <a:pPr marL="285750" lvl="1" indent="-285750">
              <a:spcAft>
                <a:spcPts val="200"/>
              </a:spcAft>
              <a:buFont typeface="Arial" pitchFamily="34" charset="0"/>
              <a:buChar char="•"/>
            </a:pPr>
            <a:r>
              <a:rPr lang="cs-CZ" sz="2000" dirty="0" smtClean="0"/>
              <a:t>U </a:t>
            </a:r>
            <a:r>
              <a:rPr lang="cs-CZ" sz="2000" dirty="0"/>
              <a:t>optického přenosu požadujeme obvykle chybovost </a:t>
            </a:r>
            <a:r>
              <a:rPr lang="cs-CZ" sz="2000" dirty="0" smtClean="0"/>
              <a:t>BER (Bit </a:t>
            </a:r>
            <a:r>
              <a:rPr lang="cs-CZ" sz="2000" dirty="0" err="1" smtClean="0"/>
              <a:t>Error</a:t>
            </a:r>
            <a:r>
              <a:rPr lang="cs-CZ" sz="2000" dirty="0" smtClean="0"/>
              <a:t> </a:t>
            </a:r>
            <a:r>
              <a:rPr lang="cs-CZ" sz="2000" dirty="0" err="1" smtClean="0"/>
              <a:t>Rate</a:t>
            </a:r>
            <a:r>
              <a:rPr lang="cs-CZ" sz="2000" dirty="0" smtClean="0"/>
              <a:t>) rovnu nejvýše </a:t>
            </a:r>
            <a:r>
              <a:rPr lang="cs-CZ" sz="2000" dirty="0"/>
              <a:t>10</a:t>
            </a:r>
            <a:r>
              <a:rPr lang="cs-CZ" sz="2000" baseline="30000" dirty="0"/>
              <a:t>–12</a:t>
            </a:r>
            <a:r>
              <a:rPr lang="cs-CZ" sz="2000" dirty="0"/>
              <a:t> obvykle však 10</a:t>
            </a:r>
            <a:r>
              <a:rPr lang="cs-CZ" sz="2000" baseline="30000" dirty="0"/>
              <a:t>-15</a:t>
            </a:r>
            <a:r>
              <a:rPr lang="cs-CZ" sz="2000" dirty="0" smtClean="0"/>
              <a:t>.</a:t>
            </a:r>
            <a:endParaRPr lang="cs-CZ" sz="2000" dirty="0"/>
          </a:p>
        </p:txBody>
      </p:sp>
      <p:sp>
        <p:nvSpPr>
          <p:cNvPr id="3" name="Nadpis 2"/>
          <p:cNvSpPr>
            <a:spLocks noGrp="1"/>
          </p:cNvSpPr>
          <p:nvPr>
            <p:ph type="title"/>
          </p:nvPr>
        </p:nvSpPr>
        <p:spPr/>
        <p:txBody>
          <a:bodyPr/>
          <a:lstStyle/>
          <a:p>
            <a:r>
              <a:rPr lang="cs-CZ" dirty="0" smtClean="0"/>
              <a:t>Přenosová hierarchie OTH</a:t>
            </a:r>
            <a:endParaRPr lang="cs-CZ" dirty="0"/>
          </a:p>
        </p:txBody>
      </p:sp>
    </p:spTree>
    <p:extLst>
      <p:ext uri="{BB962C8B-B14F-4D97-AF65-F5344CB8AC3E}">
        <p14:creationId xmlns:p14="http://schemas.microsoft.com/office/powerpoint/2010/main" val="1446693049"/>
      </p:ext>
    </p:extLst>
  </p:cSld>
  <p:clrMapOvr>
    <a:masterClrMapping/>
  </p:clrMapOvr>
  <p:transition>
    <p:randomBa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9</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1190069"/>
          </a:xfrm>
          <a:prstGeom prst="rect">
            <a:avLst/>
          </a:prstGeom>
        </p:spPr>
        <p:txBody>
          <a:bodyPr wrap="square">
            <a:spAutoFit/>
          </a:bodyPr>
          <a:lstStyle/>
          <a:p>
            <a:pPr>
              <a:spcAft>
                <a:spcPts val="200"/>
              </a:spcAft>
            </a:pPr>
            <a:r>
              <a:rPr lang="cs-CZ" sz="2000" b="1" dirty="0" smtClean="0">
                <a:solidFill>
                  <a:srgbClr val="C00000"/>
                </a:solidFill>
              </a:rPr>
              <a:t>Multiplexní </a:t>
            </a:r>
            <a:r>
              <a:rPr lang="cs-CZ" sz="2000" b="1" dirty="0">
                <a:solidFill>
                  <a:srgbClr val="C00000"/>
                </a:solidFill>
              </a:rPr>
              <a:t>schéma – obecný postup vytvoření modulu </a:t>
            </a:r>
            <a:r>
              <a:rPr lang="cs-CZ" sz="2000" b="1" dirty="0" smtClean="0">
                <a:solidFill>
                  <a:srgbClr val="C00000"/>
                </a:solidFill>
              </a:rPr>
              <a:t>OTM-0.m</a:t>
            </a: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t>Obrázek zobrazuje postup vzniku nejnižšího řádu OTM-0.m bez vlnového multiplexování optických nosných v bloku OCG.</a:t>
            </a:r>
          </a:p>
        </p:txBody>
      </p:sp>
      <p:sp>
        <p:nvSpPr>
          <p:cNvPr id="3" name="Nadpis 2"/>
          <p:cNvSpPr>
            <a:spLocks noGrp="1"/>
          </p:cNvSpPr>
          <p:nvPr>
            <p:ph type="title"/>
          </p:nvPr>
        </p:nvSpPr>
        <p:spPr/>
        <p:txBody>
          <a:bodyPr/>
          <a:lstStyle/>
          <a:p>
            <a:r>
              <a:rPr lang="cs-CZ" dirty="0" smtClean="0"/>
              <a:t>Přenosová hierarchie OTH</a:t>
            </a:r>
            <a:endParaRPr lang="cs-CZ" dirty="0"/>
          </a:p>
        </p:txBody>
      </p:sp>
      <p:sp>
        <p:nvSpPr>
          <p:cNvPr id="7" name="Obdélník 6"/>
          <p:cNvSpPr/>
          <p:nvPr/>
        </p:nvSpPr>
        <p:spPr>
          <a:xfrm>
            <a:off x="3614047" y="2621280"/>
            <a:ext cx="1689463" cy="322217"/>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1600" dirty="0" smtClean="0">
                <a:solidFill>
                  <a:srgbClr val="000000"/>
                </a:solidFill>
              </a:rPr>
              <a:t>Přenášená data</a:t>
            </a:r>
            <a:endParaRPr lang="cs-CZ" sz="1600" dirty="0">
              <a:solidFill>
                <a:srgbClr val="000000"/>
              </a:solidFill>
            </a:endParaRPr>
          </a:p>
        </p:txBody>
      </p:sp>
      <p:sp>
        <p:nvSpPr>
          <p:cNvPr id="9" name="Obdélník 8"/>
          <p:cNvSpPr/>
          <p:nvPr/>
        </p:nvSpPr>
        <p:spPr>
          <a:xfrm>
            <a:off x="3614046" y="3095901"/>
            <a:ext cx="1689463" cy="322217"/>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1600" dirty="0" smtClean="0">
                <a:solidFill>
                  <a:srgbClr val="000000"/>
                </a:solidFill>
              </a:rPr>
              <a:t>Přenášená data</a:t>
            </a:r>
            <a:endParaRPr lang="cs-CZ" sz="1600" dirty="0">
              <a:solidFill>
                <a:srgbClr val="000000"/>
              </a:solidFill>
            </a:endParaRPr>
          </a:p>
        </p:txBody>
      </p:sp>
      <p:sp>
        <p:nvSpPr>
          <p:cNvPr id="10" name="Obdélník 9"/>
          <p:cNvSpPr/>
          <p:nvPr/>
        </p:nvSpPr>
        <p:spPr>
          <a:xfrm>
            <a:off x="2442742" y="3095901"/>
            <a:ext cx="1171304" cy="322217"/>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1600" dirty="0" smtClean="0">
                <a:solidFill>
                  <a:srgbClr val="000000"/>
                </a:solidFill>
              </a:rPr>
              <a:t>OPU </a:t>
            </a:r>
            <a:r>
              <a:rPr lang="cs-CZ" sz="1600" dirty="0" err="1" smtClean="0">
                <a:solidFill>
                  <a:srgbClr val="000000"/>
                </a:solidFill>
              </a:rPr>
              <a:t>záhl</a:t>
            </a:r>
            <a:r>
              <a:rPr lang="cs-CZ" sz="1600" dirty="0" smtClean="0">
                <a:solidFill>
                  <a:srgbClr val="000000"/>
                </a:solidFill>
              </a:rPr>
              <a:t>.</a:t>
            </a:r>
            <a:endParaRPr lang="cs-CZ" sz="1600" dirty="0">
              <a:solidFill>
                <a:srgbClr val="000000"/>
              </a:solidFill>
            </a:endParaRPr>
          </a:p>
        </p:txBody>
      </p:sp>
      <p:sp>
        <p:nvSpPr>
          <p:cNvPr id="11" name="Obdélník 10"/>
          <p:cNvSpPr/>
          <p:nvPr/>
        </p:nvSpPr>
        <p:spPr>
          <a:xfrm>
            <a:off x="3609690" y="3573172"/>
            <a:ext cx="1689463" cy="322217"/>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1600" dirty="0" smtClean="0">
                <a:solidFill>
                  <a:srgbClr val="000000"/>
                </a:solidFill>
              </a:rPr>
              <a:t>Přenášená data</a:t>
            </a:r>
            <a:endParaRPr lang="cs-CZ" sz="1600" dirty="0">
              <a:solidFill>
                <a:srgbClr val="000000"/>
              </a:solidFill>
            </a:endParaRPr>
          </a:p>
        </p:txBody>
      </p:sp>
      <p:sp>
        <p:nvSpPr>
          <p:cNvPr id="12" name="Obdélník 11"/>
          <p:cNvSpPr/>
          <p:nvPr/>
        </p:nvSpPr>
        <p:spPr>
          <a:xfrm>
            <a:off x="2438386" y="3573172"/>
            <a:ext cx="1171304" cy="322217"/>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1600" dirty="0" smtClean="0">
                <a:solidFill>
                  <a:srgbClr val="000000"/>
                </a:solidFill>
              </a:rPr>
              <a:t>OPU </a:t>
            </a:r>
            <a:r>
              <a:rPr lang="cs-CZ" sz="1600" dirty="0" err="1" smtClean="0">
                <a:solidFill>
                  <a:srgbClr val="000000"/>
                </a:solidFill>
              </a:rPr>
              <a:t>záhl</a:t>
            </a:r>
            <a:r>
              <a:rPr lang="cs-CZ" sz="1600" dirty="0" smtClean="0">
                <a:solidFill>
                  <a:srgbClr val="000000"/>
                </a:solidFill>
              </a:rPr>
              <a:t>.</a:t>
            </a:r>
            <a:endParaRPr lang="cs-CZ" sz="1600" dirty="0">
              <a:solidFill>
                <a:srgbClr val="000000"/>
              </a:solidFill>
            </a:endParaRPr>
          </a:p>
        </p:txBody>
      </p:sp>
      <p:sp>
        <p:nvSpPr>
          <p:cNvPr id="14" name="Obdélník 13"/>
          <p:cNvSpPr/>
          <p:nvPr/>
        </p:nvSpPr>
        <p:spPr>
          <a:xfrm>
            <a:off x="1267082" y="3573172"/>
            <a:ext cx="1171304" cy="322217"/>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1600" dirty="0" smtClean="0">
                <a:solidFill>
                  <a:srgbClr val="000000"/>
                </a:solidFill>
              </a:rPr>
              <a:t>ODU </a:t>
            </a:r>
            <a:r>
              <a:rPr lang="cs-CZ" sz="1600" dirty="0" err="1" smtClean="0">
                <a:solidFill>
                  <a:srgbClr val="000000"/>
                </a:solidFill>
              </a:rPr>
              <a:t>záhl</a:t>
            </a:r>
            <a:r>
              <a:rPr lang="cs-CZ" sz="1600" dirty="0" smtClean="0">
                <a:solidFill>
                  <a:srgbClr val="000000"/>
                </a:solidFill>
              </a:rPr>
              <a:t>.</a:t>
            </a:r>
            <a:endParaRPr lang="cs-CZ" sz="1600" dirty="0">
              <a:solidFill>
                <a:srgbClr val="000000"/>
              </a:solidFill>
            </a:endParaRPr>
          </a:p>
        </p:txBody>
      </p:sp>
      <p:sp>
        <p:nvSpPr>
          <p:cNvPr id="15" name="Obdélník 14"/>
          <p:cNvSpPr/>
          <p:nvPr/>
        </p:nvSpPr>
        <p:spPr>
          <a:xfrm>
            <a:off x="3609690" y="4719885"/>
            <a:ext cx="1689463" cy="322217"/>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1600" dirty="0" smtClean="0">
                <a:solidFill>
                  <a:srgbClr val="000000"/>
                </a:solidFill>
              </a:rPr>
              <a:t>Přenášená data</a:t>
            </a:r>
            <a:endParaRPr lang="cs-CZ" sz="1600" dirty="0">
              <a:solidFill>
                <a:srgbClr val="000000"/>
              </a:solidFill>
            </a:endParaRPr>
          </a:p>
        </p:txBody>
      </p:sp>
      <p:sp>
        <p:nvSpPr>
          <p:cNvPr id="16" name="Obdélník 15"/>
          <p:cNvSpPr/>
          <p:nvPr/>
        </p:nvSpPr>
        <p:spPr>
          <a:xfrm>
            <a:off x="2438386" y="4719885"/>
            <a:ext cx="1171304" cy="322217"/>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1600" dirty="0" smtClean="0">
                <a:solidFill>
                  <a:srgbClr val="000000"/>
                </a:solidFill>
              </a:rPr>
              <a:t>OPU </a:t>
            </a:r>
            <a:r>
              <a:rPr lang="cs-CZ" sz="1600" dirty="0" err="1" smtClean="0">
                <a:solidFill>
                  <a:srgbClr val="000000"/>
                </a:solidFill>
              </a:rPr>
              <a:t>záhl</a:t>
            </a:r>
            <a:r>
              <a:rPr lang="cs-CZ" sz="1600" dirty="0" smtClean="0">
                <a:solidFill>
                  <a:srgbClr val="000000"/>
                </a:solidFill>
              </a:rPr>
              <a:t>.</a:t>
            </a:r>
            <a:endParaRPr lang="cs-CZ" sz="1600" dirty="0">
              <a:solidFill>
                <a:srgbClr val="000000"/>
              </a:solidFill>
            </a:endParaRPr>
          </a:p>
        </p:txBody>
      </p:sp>
      <p:sp>
        <p:nvSpPr>
          <p:cNvPr id="17" name="Obdélník 16"/>
          <p:cNvSpPr/>
          <p:nvPr/>
        </p:nvSpPr>
        <p:spPr>
          <a:xfrm>
            <a:off x="1267082" y="4719885"/>
            <a:ext cx="1171304" cy="322217"/>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1600" dirty="0" smtClean="0">
                <a:solidFill>
                  <a:srgbClr val="000000"/>
                </a:solidFill>
              </a:rPr>
              <a:t>ODU </a:t>
            </a:r>
            <a:r>
              <a:rPr lang="cs-CZ" sz="1600" dirty="0" err="1" smtClean="0">
                <a:solidFill>
                  <a:srgbClr val="000000"/>
                </a:solidFill>
              </a:rPr>
              <a:t>záhl</a:t>
            </a:r>
            <a:r>
              <a:rPr lang="cs-CZ" sz="1600" dirty="0" smtClean="0">
                <a:solidFill>
                  <a:srgbClr val="000000"/>
                </a:solidFill>
              </a:rPr>
              <a:t>.</a:t>
            </a:r>
            <a:endParaRPr lang="cs-CZ" sz="1600" dirty="0">
              <a:solidFill>
                <a:srgbClr val="000000"/>
              </a:solidFill>
            </a:endParaRPr>
          </a:p>
        </p:txBody>
      </p:sp>
      <p:sp>
        <p:nvSpPr>
          <p:cNvPr id="18" name="Obdélník 17"/>
          <p:cNvSpPr/>
          <p:nvPr/>
        </p:nvSpPr>
        <p:spPr>
          <a:xfrm>
            <a:off x="95778" y="4718796"/>
            <a:ext cx="1171304" cy="322217"/>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1600" dirty="0" smtClean="0">
                <a:solidFill>
                  <a:srgbClr val="000000"/>
                </a:solidFill>
              </a:rPr>
              <a:t>OTU </a:t>
            </a:r>
            <a:r>
              <a:rPr lang="cs-CZ" sz="1600" dirty="0" err="1" smtClean="0">
                <a:solidFill>
                  <a:srgbClr val="000000"/>
                </a:solidFill>
              </a:rPr>
              <a:t>záhl</a:t>
            </a:r>
            <a:r>
              <a:rPr lang="cs-CZ" sz="1600" dirty="0" smtClean="0">
                <a:solidFill>
                  <a:srgbClr val="000000"/>
                </a:solidFill>
              </a:rPr>
              <a:t>.</a:t>
            </a:r>
            <a:endParaRPr lang="cs-CZ" sz="1600" dirty="0">
              <a:solidFill>
                <a:srgbClr val="000000"/>
              </a:solidFill>
            </a:endParaRPr>
          </a:p>
        </p:txBody>
      </p:sp>
      <p:sp>
        <p:nvSpPr>
          <p:cNvPr id="19" name="Obdélník 18"/>
          <p:cNvSpPr/>
          <p:nvPr/>
        </p:nvSpPr>
        <p:spPr>
          <a:xfrm>
            <a:off x="95778" y="5197156"/>
            <a:ext cx="5914215" cy="322217"/>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1600" dirty="0" smtClean="0">
                <a:solidFill>
                  <a:srgbClr val="000000"/>
                </a:solidFill>
              </a:rPr>
              <a:t>Přenášená data jednou </a:t>
            </a:r>
            <a:r>
              <a:rPr lang="cs-CZ" sz="1600" smtClean="0">
                <a:solidFill>
                  <a:srgbClr val="000000"/>
                </a:solidFill>
              </a:rPr>
              <a:t>optickou nosnou OCh</a:t>
            </a:r>
            <a:endParaRPr lang="cs-CZ" sz="1600" dirty="0">
              <a:solidFill>
                <a:srgbClr val="000000"/>
              </a:solidFill>
            </a:endParaRPr>
          </a:p>
        </p:txBody>
      </p:sp>
      <p:sp>
        <p:nvSpPr>
          <p:cNvPr id="20" name="Obdélník 19"/>
          <p:cNvSpPr/>
          <p:nvPr/>
        </p:nvSpPr>
        <p:spPr>
          <a:xfrm>
            <a:off x="100135" y="5724795"/>
            <a:ext cx="5909858" cy="322217"/>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1600" dirty="0" smtClean="0">
                <a:solidFill>
                  <a:srgbClr val="000000"/>
                </a:solidFill>
              </a:rPr>
              <a:t>OTM-0.m</a:t>
            </a:r>
            <a:endParaRPr lang="cs-CZ" sz="1600" dirty="0">
              <a:solidFill>
                <a:srgbClr val="000000"/>
              </a:solidFill>
            </a:endParaRPr>
          </a:p>
        </p:txBody>
      </p:sp>
      <p:sp>
        <p:nvSpPr>
          <p:cNvPr id="21" name="Obdélník 20"/>
          <p:cNvSpPr/>
          <p:nvPr/>
        </p:nvSpPr>
        <p:spPr>
          <a:xfrm>
            <a:off x="8246265" y="3038892"/>
            <a:ext cx="802760" cy="322217"/>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cs-CZ" sz="1200" dirty="0" smtClean="0">
                <a:solidFill>
                  <a:srgbClr val="000000"/>
                </a:solidFill>
              </a:rPr>
              <a:t>Přen. data</a:t>
            </a:r>
            <a:endParaRPr lang="cs-CZ" sz="1200" dirty="0">
              <a:solidFill>
                <a:srgbClr val="000000"/>
              </a:solidFill>
            </a:endParaRPr>
          </a:p>
        </p:txBody>
      </p:sp>
      <p:sp>
        <p:nvSpPr>
          <p:cNvPr id="22" name="Obdélník 21"/>
          <p:cNvSpPr/>
          <p:nvPr/>
        </p:nvSpPr>
        <p:spPr>
          <a:xfrm>
            <a:off x="7521543" y="3038892"/>
            <a:ext cx="723907" cy="322217"/>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cs-CZ" sz="1200" dirty="0" smtClean="0">
                <a:solidFill>
                  <a:srgbClr val="000000"/>
                </a:solidFill>
              </a:rPr>
              <a:t>OPU </a:t>
            </a:r>
            <a:r>
              <a:rPr lang="cs-CZ" sz="1200" dirty="0" err="1" smtClean="0">
                <a:solidFill>
                  <a:srgbClr val="000000"/>
                </a:solidFill>
              </a:rPr>
              <a:t>záhl</a:t>
            </a:r>
            <a:r>
              <a:rPr lang="cs-CZ" sz="1200" dirty="0" smtClean="0">
                <a:solidFill>
                  <a:srgbClr val="000000"/>
                </a:solidFill>
              </a:rPr>
              <a:t>.</a:t>
            </a:r>
            <a:endParaRPr lang="cs-CZ" sz="1200" dirty="0">
              <a:solidFill>
                <a:srgbClr val="000000"/>
              </a:solidFill>
            </a:endParaRPr>
          </a:p>
        </p:txBody>
      </p:sp>
      <p:sp>
        <p:nvSpPr>
          <p:cNvPr id="23" name="Obdélník 22"/>
          <p:cNvSpPr/>
          <p:nvPr/>
        </p:nvSpPr>
        <p:spPr>
          <a:xfrm>
            <a:off x="6968767" y="3038892"/>
            <a:ext cx="553780" cy="322217"/>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cs-CZ" sz="1200" dirty="0" smtClean="0">
                <a:solidFill>
                  <a:srgbClr val="000000"/>
                </a:solidFill>
              </a:rPr>
              <a:t>ODU L</a:t>
            </a:r>
            <a:r>
              <a:rPr lang="cs-CZ" sz="1200" baseline="-25000" dirty="0" smtClean="0">
                <a:solidFill>
                  <a:srgbClr val="000000"/>
                </a:solidFill>
              </a:rPr>
              <a:t>1</a:t>
            </a:r>
            <a:endParaRPr lang="cs-CZ" sz="1200" baseline="-25000" dirty="0">
              <a:solidFill>
                <a:srgbClr val="000000"/>
              </a:solidFill>
            </a:endParaRPr>
          </a:p>
        </p:txBody>
      </p:sp>
      <p:sp>
        <p:nvSpPr>
          <p:cNvPr id="24" name="Obdélník 23"/>
          <p:cNvSpPr/>
          <p:nvPr/>
        </p:nvSpPr>
        <p:spPr>
          <a:xfrm>
            <a:off x="8246265" y="3401063"/>
            <a:ext cx="802760" cy="322217"/>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cs-CZ" sz="1200" dirty="0" smtClean="0">
                <a:solidFill>
                  <a:srgbClr val="000000"/>
                </a:solidFill>
              </a:rPr>
              <a:t>Přen. data</a:t>
            </a:r>
            <a:endParaRPr lang="cs-CZ" sz="1200" dirty="0">
              <a:solidFill>
                <a:srgbClr val="000000"/>
              </a:solidFill>
            </a:endParaRPr>
          </a:p>
        </p:txBody>
      </p:sp>
      <p:sp>
        <p:nvSpPr>
          <p:cNvPr id="25" name="Obdélník 24"/>
          <p:cNvSpPr/>
          <p:nvPr/>
        </p:nvSpPr>
        <p:spPr>
          <a:xfrm>
            <a:off x="7521543" y="3401063"/>
            <a:ext cx="723907" cy="322217"/>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cs-CZ" sz="1200" dirty="0" smtClean="0">
                <a:solidFill>
                  <a:srgbClr val="000000"/>
                </a:solidFill>
              </a:rPr>
              <a:t>OPU </a:t>
            </a:r>
            <a:r>
              <a:rPr lang="cs-CZ" sz="1200" dirty="0" err="1" smtClean="0">
                <a:solidFill>
                  <a:srgbClr val="000000"/>
                </a:solidFill>
              </a:rPr>
              <a:t>záhl</a:t>
            </a:r>
            <a:r>
              <a:rPr lang="cs-CZ" sz="1200" dirty="0" smtClean="0">
                <a:solidFill>
                  <a:srgbClr val="000000"/>
                </a:solidFill>
              </a:rPr>
              <a:t>.</a:t>
            </a:r>
            <a:endParaRPr lang="cs-CZ" sz="1200" dirty="0">
              <a:solidFill>
                <a:srgbClr val="000000"/>
              </a:solidFill>
            </a:endParaRPr>
          </a:p>
        </p:txBody>
      </p:sp>
      <p:sp>
        <p:nvSpPr>
          <p:cNvPr id="26" name="Obdélník 25"/>
          <p:cNvSpPr/>
          <p:nvPr/>
        </p:nvSpPr>
        <p:spPr>
          <a:xfrm>
            <a:off x="6411093" y="3401062"/>
            <a:ext cx="553780" cy="322217"/>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cs-CZ" sz="1200" dirty="0" smtClean="0">
                <a:solidFill>
                  <a:srgbClr val="000000"/>
                </a:solidFill>
              </a:rPr>
              <a:t>ODU L</a:t>
            </a:r>
            <a:r>
              <a:rPr lang="cs-CZ" sz="1200" baseline="-25000" dirty="0" smtClean="0">
                <a:solidFill>
                  <a:srgbClr val="000000"/>
                </a:solidFill>
              </a:rPr>
              <a:t>2</a:t>
            </a:r>
            <a:endParaRPr lang="cs-CZ" sz="1200" baseline="-25000" dirty="0">
              <a:solidFill>
                <a:srgbClr val="000000"/>
              </a:solidFill>
            </a:endParaRPr>
          </a:p>
        </p:txBody>
      </p:sp>
      <p:sp>
        <p:nvSpPr>
          <p:cNvPr id="27" name="Obdélník 26"/>
          <p:cNvSpPr/>
          <p:nvPr/>
        </p:nvSpPr>
        <p:spPr>
          <a:xfrm>
            <a:off x="5297585" y="4719885"/>
            <a:ext cx="712408" cy="322217"/>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1600" dirty="0" smtClean="0">
                <a:solidFill>
                  <a:srgbClr val="000000"/>
                </a:solidFill>
              </a:rPr>
              <a:t>FEC</a:t>
            </a:r>
            <a:endParaRPr lang="cs-CZ" sz="1600" dirty="0">
              <a:solidFill>
                <a:srgbClr val="000000"/>
              </a:solidFill>
            </a:endParaRPr>
          </a:p>
        </p:txBody>
      </p:sp>
      <p:sp>
        <p:nvSpPr>
          <p:cNvPr id="28" name="Obdélník 27"/>
          <p:cNvSpPr/>
          <p:nvPr/>
        </p:nvSpPr>
        <p:spPr>
          <a:xfrm>
            <a:off x="5752786" y="4032098"/>
            <a:ext cx="553780" cy="322217"/>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cs-CZ" sz="1200" dirty="0" smtClean="0">
                <a:solidFill>
                  <a:srgbClr val="000000"/>
                </a:solidFill>
              </a:rPr>
              <a:t>ODU </a:t>
            </a:r>
            <a:r>
              <a:rPr lang="cs-CZ" sz="1200" dirty="0" err="1" smtClean="0">
                <a:solidFill>
                  <a:srgbClr val="000000"/>
                </a:solidFill>
              </a:rPr>
              <a:t>L</a:t>
            </a:r>
            <a:r>
              <a:rPr lang="cs-CZ" sz="1200" baseline="-25000" dirty="0" err="1" smtClean="0">
                <a:solidFill>
                  <a:srgbClr val="000000"/>
                </a:solidFill>
              </a:rPr>
              <a:t>k</a:t>
            </a:r>
            <a:endParaRPr lang="cs-CZ" sz="1200" baseline="-25000" dirty="0">
              <a:solidFill>
                <a:srgbClr val="000000"/>
              </a:solidFill>
            </a:endParaRPr>
          </a:p>
        </p:txBody>
      </p:sp>
      <p:sp>
        <p:nvSpPr>
          <p:cNvPr id="29" name="Obdélník 28"/>
          <p:cNvSpPr/>
          <p:nvPr/>
        </p:nvSpPr>
        <p:spPr>
          <a:xfrm>
            <a:off x="6964873" y="3401062"/>
            <a:ext cx="553780" cy="322217"/>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cs-CZ" sz="1200" dirty="0" smtClean="0">
                <a:solidFill>
                  <a:srgbClr val="000000"/>
                </a:solidFill>
              </a:rPr>
              <a:t>ODU L</a:t>
            </a:r>
            <a:r>
              <a:rPr lang="cs-CZ" sz="1200" baseline="-25000" dirty="0" smtClean="0">
                <a:solidFill>
                  <a:srgbClr val="000000"/>
                </a:solidFill>
              </a:rPr>
              <a:t>1</a:t>
            </a:r>
            <a:endParaRPr lang="cs-CZ" sz="1200" baseline="-25000" dirty="0">
              <a:solidFill>
                <a:srgbClr val="000000"/>
              </a:solidFill>
            </a:endParaRPr>
          </a:p>
        </p:txBody>
      </p:sp>
      <p:sp>
        <p:nvSpPr>
          <p:cNvPr id="30" name="Obdélník 29"/>
          <p:cNvSpPr/>
          <p:nvPr/>
        </p:nvSpPr>
        <p:spPr>
          <a:xfrm>
            <a:off x="8246265" y="4032098"/>
            <a:ext cx="802760" cy="322217"/>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cs-CZ" sz="1200" dirty="0" smtClean="0">
                <a:solidFill>
                  <a:srgbClr val="000000"/>
                </a:solidFill>
              </a:rPr>
              <a:t>Přen. data</a:t>
            </a:r>
            <a:endParaRPr lang="cs-CZ" sz="1200" dirty="0">
              <a:solidFill>
                <a:srgbClr val="000000"/>
              </a:solidFill>
            </a:endParaRPr>
          </a:p>
        </p:txBody>
      </p:sp>
      <p:sp>
        <p:nvSpPr>
          <p:cNvPr id="31" name="Obdélník 30"/>
          <p:cNvSpPr/>
          <p:nvPr/>
        </p:nvSpPr>
        <p:spPr>
          <a:xfrm>
            <a:off x="7521543" y="4032098"/>
            <a:ext cx="723907" cy="322217"/>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cs-CZ" sz="1200" dirty="0" smtClean="0">
                <a:solidFill>
                  <a:srgbClr val="000000"/>
                </a:solidFill>
              </a:rPr>
              <a:t>OPU </a:t>
            </a:r>
            <a:r>
              <a:rPr lang="cs-CZ" sz="1200" dirty="0" err="1" smtClean="0">
                <a:solidFill>
                  <a:srgbClr val="000000"/>
                </a:solidFill>
              </a:rPr>
              <a:t>záhl</a:t>
            </a:r>
            <a:r>
              <a:rPr lang="cs-CZ" sz="1200" dirty="0" smtClean="0">
                <a:solidFill>
                  <a:srgbClr val="000000"/>
                </a:solidFill>
              </a:rPr>
              <a:t>.</a:t>
            </a:r>
            <a:endParaRPr lang="cs-CZ" sz="1200" dirty="0">
              <a:solidFill>
                <a:srgbClr val="000000"/>
              </a:solidFill>
            </a:endParaRPr>
          </a:p>
        </p:txBody>
      </p:sp>
      <p:sp>
        <p:nvSpPr>
          <p:cNvPr id="32" name="Obdélník 31"/>
          <p:cNvSpPr/>
          <p:nvPr/>
        </p:nvSpPr>
        <p:spPr>
          <a:xfrm>
            <a:off x="6411093" y="4032097"/>
            <a:ext cx="553780" cy="322217"/>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cs-CZ" sz="1200" dirty="0" smtClean="0">
                <a:solidFill>
                  <a:srgbClr val="000000"/>
                </a:solidFill>
              </a:rPr>
              <a:t>ODU L</a:t>
            </a:r>
            <a:r>
              <a:rPr lang="cs-CZ" sz="1200" baseline="-25000" dirty="0" smtClean="0">
                <a:solidFill>
                  <a:srgbClr val="000000"/>
                </a:solidFill>
              </a:rPr>
              <a:t>2</a:t>
            </a:r>
            <a:endParaRPr lang="cs-CZ" sz="1200" baseline="-25000" dirty="0">
              <a:solidFill>
                <a:srgbClr val="000000"/>
              </a:solidFill>
            </a:endParaRPr>
          </a:p>
        </p:txBody>
      </p:sp>
      <p:sp>
        <p:nvSpPr>
          <p:cNvPr id="33" name="Obdélník 32"/>
          <p:cNvSpPr/>
          <p:nvPr/>
        </p:nvSpPr>
        <p:spPr>
          <a:xfrm>
            <a:off x="6964873" y="4032097"/>
            <a:ext cx="553780" cy="322217"/>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cs-CZ" sz="1200" dirty="0" smtClean="0">
                <a:solidFill>
                  <a:srgbClr val="000000"/>
                </a:solidFill>
              </a:rPr>
              <a:t>ODU L</a:t>
            </a:r>
            <a:r>
              <a:rPr lang="cs-CZ" sz="1200" baseline="-25000" dirty="0" smtClean="0">
                <a:solidFill>
                  <a:srgbClr val="000000"/>
                </a:solidFill>
              </a:rPr>
              <a:t>1</a:t>
            </a:r>
            <a:endParaRPr lang="cs-CZ" sz="1200" baseline="-25000" dirty="0">
              <a:solidFill>
                <a:srgbClr val="000000"/>
              </a:solidFill>
            </a:endParaRPr>
          </a:p>
        </p:txBody>
      </p:sp>
      <p:cxnSp>
        <p:nvCxnSpPr>
          <p:cNvPr id="34" name="Přímá spojnice 33"/>
          <p:cNvCxnSpPr/>
          <p:nvPr/>
        </p:nvCxnSpPr>
        <p:spPr>
          <a:xfrm flipV="1">
            <a:off x="5303510" y="3095901"/>
            <a:ext cx="1578303" cy="477271"/>
          </a:xfrm>
          <a:prstGeom prst="line">
            <a:avLst/>
          </a:prstGeom>
          <a:ln w="19050">
            <a:solidFill>
              <a:srgbClr val="000000"/>
            </a:solidFill>
            <a:prstDash val="sysDot"/>
          </a:ln>
        </p:spPr>
        <p:style>
          <a:lnRef idx="1">
            <a:schemeClr val="accent1"/>
          </a:lnRef>
          <a:fillRef idx="0">
            <a:schemeClr val="accent1"/>
          </a:fillRef>
          <a:effectRef idx="0">
            <a:schemeClr val="accent1"/>
          </a:effectRef>
          <a:fontRef idx="minor">
            <a:schemeClr val="tx1"/>
          </a:fontRef>
        </p:style>
      </p:cxnSp>
      <p:cxnSp>
        <p:nvCxnSpPr>
          <p:cNvPr id="35" name="Přímá spojnice 34"/>
          <p:cNvCxnSpPr/>
          <p:nvPr/>
        </p:nvCxnSpPr>
        <p:spPr>
          <a:xfrm>
            <a:off x="5299153" y="3895390"/>
            <a:ext cx="453633" cy="458925"/>
          </a:xfrm>
          <a:prstGeom prst="line">
            <a:avLst/>
          </a:prstGeom>
          <a:ln w="19050">
            <a:solidFill>
              <a:srgbClr val="000000"/>
            </a:solidFill>
            <a:prstDash val="sysDot"/>
          </a:ln>
        </p:spPr>
        <p:style>
          <a:lnRef idx="1">
            <a:schemeClr val="accent1"/>
          </a:lnRef>
          <a:fillRef idx="0">
            <a:schemeClr val="accent1"/>
          </a:fillRef>
          <a:effectRef idx="0">
            <a:schemeClr val="accent1"/>
          </a:effectRef>
          <a:fontRef idx="minor">
            <a:schemeClr val="tx1"/>
          </a:fontRef>
        </p:style>
      </p:cxnSp>
      <p:cxnSp>
        <p:nvCxnSpPr>
          <p:cNvPr id="38" name="Přímá spojnice 37"/>
          <p:cNvCxnSpPr/>
          <p:nvPr/>
        </p:nvCxnSpPr>
        <p:spPr>
          <a:xfrm flipV="1">
            <a:off x="6009993" y="3795713"/>
            <a:ext cx="305082" cy="176213"/>
          </a:xfrm>
          <a:prstGeom prst="line">
            <a:avLst/>
          </a:prstGeom>
          <a:ln w="19050">
            <a:solidFill>
              <a:srgbClr val="000000"/>
            </a:solidFill>
            <a:prstDash val="sysDot"/>
          </a:ln>
        </p:spPr>
        <p:style>
          <a:lnRef idx="1">
            <a:schemeClr val="accent1"/>
          </a:lnRef>
          <a:fillRef idx="0">
            <a:schemeClr val="accent1"/>
          </a:fillRef>
          <a:effectRef idx="0">
            <a:schemeClr val="accent1"/>
          </a:effectRef>
          <a:fontRef idx="minor">
            <a:schemeClr val="tx1"/>
          </a:fontRef>
        </p:style>
      </p:cxnSp>
      <p:cxnSp>
        <p:nvCxnSpPr>
          <p:cNvPr id="41" name="Přímá spojnice 40"/>
          <p:cNvCxnSpPr/>
          <p:nvPr/>
        </p:nvCxnSpPr>
        <p:spPr>
          <a:xfrm flipV="1">
            <a:off x="8983891" y="3773079"/>
            <a:ext cx="0" cy="198847"/>
          </a:xfrm>
          <a:prstGeom prst="line">
            <a:avLst/>
          </a:prstGeom>
          <a:ln w="19050">
            <a:solidFill>
              <a:srgbClr val="000000"/>
            </a:solidFill>
            <a:prstDash val="sysDot"/>
          </a:ln>
        </p:spPr>
        <p:style>
          <a:lnRef idx="1">
            <a:schemeClr val="accent1"/>
          </a:lnRef>
          <a:fillRef idx="0">
            <a:schemeClr val="accent1"/>
          </a:fillRef>
          <a:effectRef idx="0">
            <a:schemeClr val="accent1"/>
          </a:effectRef>
          <a:fontRef idx="minor">
            <a:schemeClr val="tx1"/>
          </a:fontRef>
        </p:style>
      </p:cxnSp>
      <p:cxnSp>
        <p:nvCxnSpPr>
          <p:cNvPr id="46" name="Přímá spojnice 45"/>
          <p:cNvCxnSpPr/>
          <p:nvPr/>
        </p:nvCxnSpPr>
        <p:spPr>
          <a:xfrm>
            <a:off x="6246019" y="4351359"/>
            <a:ext cx="373997" cy="1"/>
          </a:xfrm>
          <a:prstGeom prst="line">
            <a:avLst/>
          </a:prstGeom>
          <a:ln w="19050">
            <a:solidFill>
              <a:srgbClr val="000000"/>
            </a:solidFill>
            <a:prstDash val="sysDot"/>
          </a:ln>
        </p:spPr>
        <p:style>
          <a:lnRef idx="1">
            <a:schemeClr val="accent1"/>
          </a:lnRef>
          <a:fillRef idx="0">
            <a:schemeClr val="accent1"/>
          </a:fillRef>
          <a:effectRef idx="0">
            <a:schemeClr val="accent1"/>
          </a:effectRef>
          <a:fontRef idx="minor">
            <a:schemeClr val="tx1"/>
          </a:fontRef>
        </p:style>
      </p:cxnSp>
      <p:sp>
        <p:nvSpPr>
          <p:cNvPr id="48" name="Obdélník 47"/>
          <p:cNvSpPr/>
          <p:nvPr/>
        </p:nvSpPr>
        <p:spPr>
          <a:xfrm>
            <a:off x="6881813" y="2592599"/>
            <a:ext cx="2057628" cy="3222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cs-CZ" sz="1200" dirty="0" smtClean="0">
                <a:solidFill>
                  <a:srgbClr val="000000"/>
                </a:solidFill>
              </a:rPr>
              <a:t>Až 6 tandemových spojení se separátním záhlavím </a:t>
            </a:r>
            <a:r>
              <a:rPr lang="cs-CZ" sz="1200" i="1" dirty="0" smtClean="0">
                <a:solidFill>
                  <a:srgbClr val="000000"/>
                </a:solidFill>
              </a:rPr>
              <a:t>k</a:t>
            </a:r>
            <a:r>
              <a:rPr lang="cs-CZ" sz="1200" dirty="0" smtClean="0">
                <a:solidFill>
                  <a:srgbClr val="000000"/>
                </a:solidFill>
              </a:rPr>
              <a:t> = 6.</a:t>
            </a:r>
            <a:endParaRPr lang="cs-CZ" sz="1200" baseline="-25000" dirty="0">
              <a:solidFill>
                <a:srgbClr val="000000"/>
              </a:solidFill>
            </a:endParaRPr>
          </a:p>
        </p:txBody>
      </p:sp>
      <p:cxnSp>
        <p:nvCxnSpPr>
          <p:cNvPr id="49" name="Přímá spojnice 48"/>
          <p:cNvCxnSpPr/>
          <p:nvPr/>
        </p:nvCxnSpPr>
        <p:spPr>
          <a:xfrm>
            <a:off x="5303510" y="2952670"/>
            <a:ext cx="0" cy="620502"/>
          </a:xfrm>
          <a:prstGeom prst="line">
            <a:avLst/>
          </a:prstGeom>
          <a:ln w="19050">
            <a:solidFill>
              <a:srgbClr val="000000"/>
            </a:solidFill>
            <a:prstDash val="sysDot"/>
          </a:ln>
        </p:spPr>
        <p:style>
          <a:lnRef idx="1">
            <a:schemeClr val="accent1"/>
          </a:lnRef>
          <a:fillRef idx="0">
            <a:schemeClr val="accent1"/>
          </a:fillRef>
          <a:effectRef idx="0">
            <a:schemeClr val="accent1"/>
          </a:effectRef>
          <a:fontRef idx="minor">
            <a:schemeClr val="tx1"/>
          </a:fontRef>
        </p:style>
      </p:cxnSp>
      <p:cxnSp>
        <p:nvCxnSpPr>
          <p:cNvPr id="52" name="Přímá spojnice 51"/>
          <p:cNvCxnSpPr>
            <a:endCxn id="10" idx="3"/>
          </p:cNvCxnSpPr>
          <p:nvPr/>
        </p:nvCxnSpPr>
        <p:spPr>
          <a:xfrm flipH="1">
            <a:off x="3614046" y="2952670"/>
            <a:ext cx="1" cy="304340"/>
          </a:xfrm>
          <a:prstGeom prst="line">
            <a:avLst/>
          </a:prstGeom>
          <a:ln w="19050">
            <a:solidFill>
              <a:srgbClr val="000000"/>
            </a:solidFill>
            <a:prstDash val="sysDot"/>
          </a:ln>
        </p:spPr>
        <p:style>
          <a:lnRef idx="1">
            <a:schemeClr val="accent1"/>
          </a:lnRef>
          <a:fillRef idx="0">
            <a:schemeClr val="accent1"/>
          </a:fillRef>
          <a:effectRef idx="0">
            <a:schemeClr val="accent1"/>
          </a:effectRef>
          <a:fontRef idx="minor">
            <a:schemeClr val="tx1"/>
          </a:fontRef>
        </p:style>
      </p:cxnSp>
      <p:cxnSp>
        <p:nvCxnSpPr>
          <p:cNvPr id="54" name="Přímá spojnice 53"/>
          <p:cNvCxnSpPr>
            <a:stCxn id="10" idx="1"/>
            <a:endCxn id="14" idx="3"/>
          </p:cNvCxnSpPr>
          <p:nvPr/>
        </p:nvCxnSpPr>
        <p:spPr>
          <a:xfrm flipH="1">
            <a:off x="2438386" y="3257010"/>
            <a:ext cx="4356" cy="477271"/>
          </a:xfrm>
          <a:prstGeom prst="line">
            <a:avLst/>
          </a:prstGeom>
          <a:ln w="19050">
            <a:solidFill>
              <a:srgbClr val="000000"/>
            </a:solidFill>
            <a:prstDash val="sysDot"/>
          </a:ln>
        </p:spPr>
        <p:style>
          <a:lnRef idx="1">
            <a:schemeClr val="accent1"/>
          </a:lnRef>
          <a:fillRef idx="0">
            <a:schemeClr val="accent1"/>
          </a:fillRef>
          <a:effectRef idx="0">
            <a:schemeClr val="accent1"/>
          </a:effectRef>
          <a:fontRef idx="minor">
            <a:schemeClr val="tx1"/>
          </a:fontRef>
        </p:style>
      </p:cxnSp>
      <p:cxnSp>
        <p:nvCxnSpPr>
          <p:cNvPr id="57" name="Přímá spojnice 56"/>
          <p:cNvCxnSpPr/>
          <p:nvPr/>
        </p:nvCxnSpPr>
        <p:spPr>
          <a:xfrm>
            <a:off x="1267082" y="3895389"/>
            <a:ext cx="0" cy="850537"/>
          </a:xfrm>
          <a:prstGeom prst="line">
            <a:avLst/>
          </a:prstGeom>
          <a:ln w="19050">
            <a:solidFill>
              <a:srgbClr val="000000"/>
            </a:solidFill>
            <a:prstDash val="sysDot"/>
          </a:ln>
        </p:spPr>
        <p:style>
          <a:lnRef idx="1">
            <a:schemeClr val="accent1"/>
          </a:lnRef>
          <a:fillRef idx="0">
            <a:schemeClr val="accent1"/>
          </a:fillRef>
          <a:effectRef idx="0">
            <a:schemeClr val="accent1"/>
          </a:effectRef>
          <a:fontRef idx="minor">
            <a:schemeClr val="tx1"/>
          </a:fontRef>
        </p:style>
      </p:cxnSp>
      <p:cxnSp>
        <p:nvCxnSpPr>
          <p:cNvPr id="60" name="Přímá spojnice 59"/>
          <p:cNvCxnSpPr/>
          <p:nvPr/>
        </p:nvCxnSpPr>
        <p:spPr>
          <a:xfrm>
            <a:off x="5298052" y="3868259"/>
            <a:ext cx="0" cy="850537"/>
          </a:xfrm>
          <a:prstGeom prst="line">
            <a:avLst/>
          </a:prstGeom>
          <a:ln w="19050">
            <a:solidFill>
              <a:srgbClr val="000000"/>
            </a:solidFill>
            <a:prstDash val="sysDot"/>
          </a:ln>
        </p:spPr>
        <p:style>
          <a:lnRef idx="1">
            <a:schemeClr val="accent1"/>
          </a:lnRef>
          <a:fillRef idx="0">
            <a:schemeClr val="accent1"/>
          </a:fillRef>
          <a:effectRef idx="0">
            <a:schemeClr val="accent1"/>
          </a:effectRef>
          <a:fontRef idx="minor">
            <a:schemeClr val="tx1"/>
          </a:fontRef>
        </p:style>
      </p:cxnSp>
      <p:cxnSp>
        <p:nvCxnSpPr>
          <p:cNvPr id="61" name="Přímá spojnice 60"/>
          <p:cNvCxnSpPr/>
          <p:nvPr/>
        </p:nvCxnSpPr>
        <p:spPr>
          <a:xfrm>
            <a:off x="6009993" y="4923449"/>
            <a:ext cx="0" cy="850537"/>
          </a:xfrm>
          <a:prstGeom prst="line">
            <a:avLst/>
          </a:prstGeom>
          <a:ln w="19050">
            <a:solidFill>
              <a:srgbClr val="000000"/>
            </a:solidFill>
            <a:prstDash val="sysDot"/>
          </a:ln>
        </p:spPr>
        <p:style>
          <a:lnRef idx="1">
            <a:schemeClr val="accent1"/>
          </a:lnRef>
          <a:fillRef idx="0">
            <a:schemeClr val="accent1"/>
          </a:fillRef>
          <a:effectRef idx="0">
            <a:schemeClr val="accent1"/>
          </a:effectRef>
          <a:fontRef idx="minor">
            <a:schemeClr val="tx1"/>
          </a:fontRef>
        </p:style>
      </p:cxnSp>
      <p:cxnSp>
        <p:nvCxnSpPr>
          <p:cNvPr id="62" name="Přímá spojnice 61"/>
          <p:cNvCxnSpPr/>
          <p:nvPr/>
        </p:nvCxnSpPr>
        <p:spPr>
          <a:xfrm>
            <a:off x="95778" y="4932995"/>
            <a:ext cx="0" cy="850537"/>
          </a:xfrm>
          <a:prstGeom prst="line">
            <a:avLst/>
          </a:prstGeom>
          <a:ln w="19050">
            <a:solidFill>
              <a:srgbClr val="000000"/>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24477343"/>
      </p:ext>
    </p:extLst>
  </p:cSld>
  <p:clrMapOvr>
    <a:masterClrMapping/>
  </p:clrMapOvr>
  <p:transition>
    <p:randomBar/>
  </p:transition>
  <p:timing>
    <p:tnLst>
      <p:par>
        <p:cTn id="1" dur="indefinite" restart="never" nodeType="tmRoot"/>
      </p:par>
    </p:tnLst>
  </p:timing>
</p:sld>
</file>

<file path=ppt/theme/theme1.xml><?xml version="1.0" encoding="utf-8"?>
<a:theme xmlns:a="http://schemas.openxmlformats.org/drawingml/2006/main" name="Mustr_prezentace_OPPA">
  <a:themeElements>
    <a:clrScheme name="PPT_OPPa - Arial 1">
      <a:dk1>
        <a:srgbClr val="3C3C8C"/>
      </a:dk1>
      <a:lt1>
        <a:srgbClr val="FFFFFF"/>
      </a:lt1>
      <a:dk2>
        <a:srgbClr val="F7D417"/>
      </a:dk2>
      <a:lt2>
        <a:srgbClr val="B8B3AD"/>
      </a:lt2>
      <a:accent1>
        <a:srgbClr val="D42E12"/>
      </a:accent1>
      <a:accent2>
        <a:srgbClr val="7DBA00"/>
      </a:accent2>
      <a:accent3>
        <a:srgbClr val="FFFFFF"/>
      </a:accent3>
      <a:accent4>
        <a:srgbClr val="323277"/>
      </a:accent4>
      <a:accent5>
        <a:srgbClr val="E6ADAA"/>
      </a:accent5>
      <a:accent6>
        <a:srgbClr val="71A800"/>
      </a:accent6>
      <a:hlink>
        <a:srgbClr val="0085A1"/>
      </a:hlink>
      <a:folHlink>
        <a:srgbClr val="BA5700"/>
      </a:folHlink>
    </a:clrScheme>
    <a:fontScheme name="PPT_OPPa - Arial">
      <a:majorFont>
        <a:latin typeface="Arial"/>
        <a:ea typeface=""/>
        <a:cs typeface=""/>
      </a:majorFont>
      <a:minorFont>
        <a:latin typeface="Arial"/>
        <a:ea typeface=""/>
        <a:cs typeface=""/>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PT_OPPa - Arial 1">
        <a:dk1>
          <a:srgbClr val="3C3C8C"/>
        </a:dk1>
        <a:lt1>
          <a:srgbClr val="FFFFFF"/>
        </a:lt1>
        <a:dk2>
          <a:srgbClr val="F7D417"/>
        </a:dk2>
        <a:lt2>
          <a:srgbClr val="B8B3AD"/>
        </a:lt2>
        <a:accent1>
          <a:srgbClr val="D42E12"/>
        </a:accent1>
        <a:accent2>
          <a:srgbClr val="7DBA00"/>
        </a:accent2>
        <a:accent3>
          <a:srgbClr val="FFFFFF"/>
        </a:accent3>
        <a:accent4>
          <a:srgbClr val="323277"/>
        </a:accent4>
        <a:accent5>
          <a:srgbClr val="E6ADAA"/>
        </a:accent5>
        <a:accent6>
          <a:srgbClr val="71A800"/>
        </a:accent6>
        <a:hlink>
          <a:srgbClr val="0085A1"/>
        </a:hlink>
        <a:folHlink>
          <a:srgbClr val="BA57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zentace_sabl.potx" id="{271F4CB8-F24E-4458-B38A-BF566D5885B7}" vid="{8FAC8E7A-956D-4D09-8F27-E5520C7274CB}"/>
    </a:ext>
  </a:extLst>
</a:theme>
</file>

<file path=ppt/theme/theme2.xml><?xml version="1.0" encoding="utf-8"?>
<a:theme xmlns:a="http://schemas.openxmlformats.org/drawingml/2006/main" name="Motiv systému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iv systému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Prezentace_sabl</Template>
  <TotalTime>0</TotalTime>
  <Words>1590</Words>
  <Application>Microsoft Office PowerPoint</Application>
  <PresentationFormat>Předvádění na obrazovce (4:3)</PresentationFormat>
  <Paragraphs>301</Paragraphs>
  <Slides>14</Slides>
  <Notes>12</Notes>
  <HiddenSlides>0</HiddenSlides>
  <MMClips>0</MMClips>
  <ScaleCrop>false</ScaleCrop>
  <HeadingPairs>
    <vt:vector size="8" baseType="variant">
      <vt:variant>
        <vt:lpstr>Použitá písma</vt:lpstr>
      </vt:variant>
      <vt:variant>
        <vt:i4>5</vt:i4>
      </vt:variant>
      <vt:variant>
        <vt:lpstr>Motiv</vt:lpstr>
      </vt:variant>
      <vt:variant>
        <vt:i4>1</vt:i4>
      </vt:variant>
      <vt:variant>
        <vt:lpstr>Vložené servery OLE</vt:lpstr>
      </vt:variant>
      <vt:variant>
        <vt:i4>1</vt:i4>
      </vt:variant>
      <vt:variant>
        <vt:lpstr>Nadpisy snímků</vt:lpstr>
      </vt:variant>
      <vt:variant>
        <vt:i4>14</vt:i4>
      </vt:variant>
    </vt:vector>
  </HeadingPairs>
  <TitlesOfParts>
    <vt:vector size="21" baseType="lpstr">
      <vt:lpstr>Arial</vt:lpstr>
      <vt:lpstr>Calibri</vt:lpstr>
      <vt:lpstr>Symbol</vt:lpstr>
      <vt:lpstr>Times New Roman</vt:lpstr>
      <vt:lpstr>Wingdings</vt:lpstr>
      <vt:lpstr>Mustr_prezentace_OPPA</vt:lpstr>
      <vt:lpstr>Rovnice</vt:lpstr>
      <vt:lpstr>Prezentace aplikace PowerPoint</vt:lpstr>
      <vt:lpstr>Přenosová hierarchie OTH</vt:lpstr>
      <vt:lpstr>Přenosová hierarchie OTH</vt:lpstr>
      <vt:lpstr>Přenosová hierarchie OTH</vt:lpstr>
      <vt:lpstr>Přenosová hierarchie OTH</vt:lpstr>
      <vt:lpstr>Přenosová hierarchie OTH</vt:lpstr>
      <vt:lpstr>Přenosová hierarchie OTH</vt:lpstr>
      <vt:lpstr>Přenosová hierarchie OTH</vt:lpstr>
      <vt:lpstr>Přenosová hierarchie OTH</vt:lpstr>
      <vt:lpstr>Přenosová hierarchie OTH</vt:lpstr>
      <vt:lpstr>Přenosová hierarchie OTH</vt:lpstr>
      <vt:lpstr>Přenosová hierarchie OTH</vt:lpstr>
      <vt:lpstr>Přenosová hierarchie OTH</vt:lpstr>
      <vt:lpstr>Prezentace aplikace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2015-01-31T01:15:54Z</dcterms:created>
  <dcterms:modified xsi:type="dcterms:W3CDTF">2015-01-31T08:22:36Z</dcterms:modified>
</cp:coreProperties>
</file>