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70" r:id="rId2"/>
    <p:sldId id="289" r:id="rId3"/>
    <p:sldId id="306" r:id="rId4"/>
    <p:sldId id="307" r:id="rId5"/>
    <p:sldId id="297" r:id="rId6"/>
    <p:sldId id="298" r:id="rId7"/>
    <p:sldId id="290" r:id="rId8"/>
    <p:sldId id="300" r:id="rId9"/>
    <p:sldId id="299" r:id="rId10"/>
    <p:sldId id="292" r:id="rId11"/>
    <p:sldId id="294" r:id="rId12"/>
    <p:sldId id="301" r:id="rId13"/>
    <p:sldId id="302" r:id="rId14"/>
    <p:sldId id="303" r:id="rId15"/>
    <p:sldId id="304" r:id="rId16"/>
    <p:sldId id="305" r:id="rId17"/>
    <p:sldId id="295" r:id="rId18"/>
    <p:sldId id="296" r:id="rId19"/>
    <p:sldId id="280" r:id="rId20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47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8633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86811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33808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67072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39083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94587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50263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9825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4809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0321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44039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91043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01342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1405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4948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877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wmf"/><Relationship Id="rId4" Type="http://schemas.openxmlformats.org/officeDocument/2006/relationships/image" Target="../media/image3.jpeg"/><Relationship Id="rId9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0.wmf"/><Relationship Id="rId4" Type="http://schemas.openxmlformats.org/officeDocument/2006/relationships/image" Target="../media/image3.jpeg"/><Relationship Id="rId9" Type="http://schemas.openxmlformats.org/officeDocument/2006/relationships/oleObject" Target="../embeddings/oleObject7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Spolehlivost telekomunikačních sítí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03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Zkoušky spolehlivosti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Základním </a:t>
            </a:r>
            <a:r>
              <a:rPr lang="cs-CZ" sz="2000" dirty="0"/>
              <a:t>prostředkem pro zjištění a kontrolu ukazatelů spolehlivosti jsou </a:t>
            </a:r>
            <a:r>
              <a:rPr lang="cs-CZ" sz="2000" dirty="0">
                <a:solidFill>
                  <a:srgbClr val="C00000"/>
                </a:solidFill>
              </a:rPr>
              <a:t>zkoušky spolehlivosti</a:t>
            </a:r>
            <a:r>
              <a:rPr lang="cs-CZ" sz="2000" dirty="0"/>
              <a:t>.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Před zkouškou spolehlivosti je </a:t>
            </a:r>
            <a:r>
              <a:rPr lang="cs-CZ" sz="2000" dirty="0">
                <a:solidFill>
                  <a:srgbClr val="C00000"/>
                </a:solidFill>
              </a:rPr>
              <a:t>nutné provést </a:t>
            </a:r>
            <a:r>
              <a:rPr lang="cs-CZ" sz="2000" dirty="0" smtClean="0">
                <a:solidFill>
                  <a:srgbClr val="C00000"/>
                </a:solidFill>
              </a:rPr>
              <a:t>zahoření</a:t>
            </a:r>
            <a:r>
              <a:rPr lang="cs-CZ" sz="2000" dirty="0" smtClean="0"/>
              <a:t> </a:t>
            </a:r>
            <a:r>
              <a:rPr lang="cs-CZ" sz="2000" dirty="0"/>
              <a:t>zkoušených prvků.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Je </a:t>
            </a:r>
            <a:r>
              <a:rPr lang="cs-CZ" sz="2000" dirty="0"/>
              <a:t>důležité, aby simulace zkušebních podmínek odpovídala budoucím provozním </a:t>
            </a:r>
            <a:r>
              <a:rPr lang="cs-CZ" sz="2000" dirty="0" smtClean="0"/>
              <a:t>podmínkám a předepsaným normám.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Zkouška </a:t>
            </a:r>
            <a:r>
              <a:rPr lang="cs-CZ" sz="2000" dirty="0"/>
              <a:t>probíhá tak, že se v pravidelných časových intervalech </a:t>
            </a:r>
            <a:r>
              <a:rPr lang="cs-CZ" sz="2000" dirty="0">
                <a:solidFill>
                  <a:srgbClr val="C00000"/>
                </a:solidFill>
              </a:rPr>
              <a:t>měří </a:t>
            </a:r>
            <a:r>
              <a:rPr lang="cs-CZ" sz="2000" dirty="0" smtClean="0">
                <a:solidFill>
                  <a:srgbClr val="C00000"/>
                </a:solidFill>
              </a:rPr>
              <a:t>hodnoty vybraných parametrů</a:t>
            </a:r>
            <a:r>
              <a:rPr lang="cs-CZ" sz="2000" dirty="0" smtClean="0"/>
              <a:t> </a:t>
            </a:r>
            <a:r>
              <a:rPr lang="cs-CZ" sz="2000" dirty="0"/>
              <a:t>zkoušeného objektu a sledují se </a:t>
            </a:r>
            <a:r>
              <a:rPr lang="cs-CZ" sz="2000" dirty="0" smtClean="0">
                <a:solidFill>
                  <a:srgbClr val="C00000"/>
                </a:solidFill>
              </a:rPr>
              <a:t>změny vůči hodnotě </a:t>
            </a:r>
            <a:r>
              <a:rPr lang="cs-CZ" sz="2000" dirty="0">
                <a:solidFill>
                  <a:srgbClr val="C00000"/>
                </a:solidFill>
              </a:rPr>
              <a:t>na začátku zkoušky</a:t>
            </a:r>
            <a:r>
              <a:rPr lang="cs-CZ" sz="2000" dirty="0" smtClean="0"/>
              <a:t>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Zkoušky </a:t>
            </a:r>
            <a:r>
              <a:rPr lang="cs-CZ" sz="2000" dirty="0"/>
              <a:t>spolehlivosti dělí </a:t>
            </a:r>
            <a:r>
              <a:rPr lang="cs-CZ" sz="2000" dirty="0" smtClean="0"/>
              <a:t>na:</a:t>
            </a:r>
            <a:endParaRPr lang="cs-CZ" sz="2000" dirty="0"/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Zkoušky </a:t>
            </a:r>
            <a:r>
              <a:rPr lang="cs-CZ" sz="2000" dirty="0">
                <a:solidFill>
                  <a:srgbClr val="C00000"/>
                </a:solidFill>
              </a:rPr>
              <a:t>bezporuchovosti</a:t>
            </a:r>
            <a:r>
              <a:rPr lang="cs-CZ" sz="2000" dirty="0"/>
              <a:t> – slouží </a:t>
            </a:r>
            <a:r>
              <a:rPr lang="cs-CZ" sz="2000" dirty="0" smtClean="0"/>
              <a:t>k ověření </a:t>
            </a:r>
            <a:r>
              <a:rPr lang="cs-CZ" sz="2000" dirty="0"/>
              <a:t>vlastností během </a:t>
            </a:r>
            <a:r>
              <a:rPr lang="cs-CZ" sz="2000" dirty="0" smtClean="0"/>
              <a:t>provozu.</a:t>
            </a:r>
            <a:endParaRPr lang="cs-CZ" sz="2000" dirty="0"/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Zkoušky </a:t>
            </a:r>
            <a:r>
              <a:rPr lang="cs-CZ" sz="2000" dirty="0">
                <a:solidFill>
                  <a:srgbClr val="C00000"/>
                </a:solidFill>
              </a:rPr>
              <a:t>skladovatelnosti</a:t>
            </a:r>
            <a:r>
              <a:rPr lang="cs-CZ" sz="2000" dirty="0"/>
              <a:t> – slouží </a:t>
            </a:r>
            <a:r>
              <a:rPr lang="cs-CZ" sz="2000" dirty="0" smtClean="0"/>
              <a:t>k ověření vlastností při skladování.</a:t>
            </a:r>
            <a:endParaRPr lang="cs-CZ" sz="2000" dirty="0"/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Zkoušky </a:t>
            </a:r>
            <a:r>
              <a:rPr lang="cs-CZ" sz="2000" dirty="0">
                <a:solidFill>
                  <a:srgbClr val="C00000"/>
                </a:solidFill>
              </a:rPr>
              <a:t>životnosti</a:t>
            </a:r>
            <a:r>
              <a:rPr lang="cs-CZ" sz="2000" dirty="0"/>
              <a:t> – slouží </a:t>
            </a:r>
            <a:r>
              <a:rPr lang="cs-CZ" sz="2000" dirty="0" smtClean="0"/>
              <a:t>k ověření doby technického </a:t>
            </a:r>
            <a:r>
              <a:rPr lang="cs-CZ" sz="2000" dirty="0"/>
              <a:t>života</a:t>
            </a:r>
            <a:r>
              <a:rPr lang="cs-CZ" sz="2000" dirty="0" smtClean="0"/>
              <a:t>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Spolehlivost telekomunikačních sítí</a:t>
            </a:r>
          </a:p>
        </p:txBody>
      </p:sp>
    </p:spTree>
    <p:extLst>
      <p:ext uri="{BB962C8B-B14F-4D97-AF65-F5344CB8AC3E}">
        <p14:creationId xmlns:p14="http://schemas.microsoft.com/office/powerpoint/2010/main" val="333323878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211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Spolehlivost </a:t>
            </a:r>
            <a:r>
              <a:rPr lang="cs-CZ" sz="2000" b="1" dirty="0">
                <a:solidFill>
                  <a:srgbClr val="C00000"/>
                </a:solidFill>
              </a:rPr>
              <a:t>komunikace v přenosové síti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>
              <a:spcAft>
                <a:spcPts val="200"/>
              </a:spcAft>
            </a:pPr>
            <a:endParaRPr lang="cs-CZ" sz="8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Bylo uvedeno, že smlouva </a:t>
            </a:r>
            <a:r>
              <a:rPr lang="cs-CZ" sz="2000" dirty="0" smtClean="0">
                <a:solidFill>
                  <a:srgbClr val="C00000"/>
                </a:solidFill>
              </a:rPr>
              <a:t>SLA</a:t>
            </a:r>
            <a:r>
              <a:rPr lang="cs-CZ" sz="2000" dirty="0" smtClean="0"/>
              <a:t> upravuje vztah mezi provozovatelem telekomunikační sítě a zákazníkem, kterých využívá službu přenosu dat.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Pro </a:t>
            </a:r>
            <a:r>
              <a:rPr lang="cs-CZ" sz="2000" dirty="0" smtClean="0">
                <a:solidFill>
                  <a:srgbClr val="C00000"/>
                </a:solidFill>
              </a:rPr>
              <a:t>potřeby popisu a kvantifikace spolehlivosti </a:t>
            </a:r>
            <a:r>
              <a:rPr lang="cs-CZ" sz="2000" dirty="0" smtClean="0"/>
              <a:t>v SLA se zavádí řada </a:t>
            </a:r>
            <a:r>
              <a:rPr lang="cs-CZ" sz="2000" dirty="0" smtClean="0">
                <a:solidFill>
                  <a:srgbClr val="C00000"/>
                </a:solidFill>
              </a:rPr>
              <a:t>spolehlivostních parametrů</a:t>
            </a:r>
            <a:r>
              <a:rPr lang="cs-CZ" sz="2000" dirty="0" smtClean="0"/>
              <a:t>. 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Parametry spolehlivosti jsou obecně uvedeny v doporučení ITU-T </a:t>
            </a:r>
            <a:r>
              <a:rPr lang="cs-CZ" sz="2000" dirty="0"/>
              <a:t>G.911</a:t>
            </a:r>
            <a:r>
              <a:rPr lang="cs-CZ" sz="2000" dirty="0" smtClean="0"/>
              <a:t>. Nejdůležitější jsou: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err="1" smtClean="0">
                <a:solidFill>
                  <a:srgbClr val="C00000"/>
                </a:solidFill>
              </a:rPr>
              <a:t>FIT</a:t>
            </a:r>
            <a:r>
              <a:rPr lang="cs-CZ" sz="2000" dirty="0" err="1" smtClean="0"/>
              <a:t>s</a:t>
            </a:r>
            <a:r>
              <a:rPr lang="cs-CZ" sz="2000" dirty="0" smtClean="0"/>
              <a:t> </a:t>
            </a:r>
            <a:r>
              <a:rPr lang="cs-CZ" sz="2000" dirty="0"/>
              <a:t>(</a:t>
            </a:r>
            <a:r>
              <a:rPr lang="cs-CZ" sz="2000" dirty="0" err="1" smtClean="0"/>
              <a:t>Failures</a:t>
            </a:r>
            <a:r>
              <a:rPr lang="cs-CZ" sz="2000" dirty="0" smtClean="0"/>
              <a:t> In </a:t>
            </a:r>
            <a:r>
              <a:rPr lang="cs-CZ" sz="2000" dirty="0" err="1"/>
              <a:t>Time</a:t>
            </a:r>
            <a:r>
              <a:rPr lang="cs-CZ" sz="2000" dirty="0"/>
              <a:t>) – </a:t>
            </a:r>
            <a:r>
              <a:rPr lang="cs-CZ" sz="2000" dirty="0">
                <a:solidFill>
                  <a:srgbClr val="C00000"/>
                </a:solidFill>
              </a:rPr>
              <a:t>počet poruch </a:t>
            </a:r>
            <a:r>
              <a:rPr lang="cs-CZ" sz="2000" dirty="0"/>
              <a:t>– vyjadřuje počet očekávaných poruch na zařízení při provozních </a:t>
            </a:r>
            <a:r>
              <a:rPr lang="cs-CZ" sz="2000" dirty="0" smtClean="0"/>
              <a:t>podmínkách.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F</a:t>
            </a:r>
            <a:r>
              <a:rPr lang="cs-CZ" sz="2000" dirty="0" smtClean="0"/>
              <a:t> </a:t>
            </a:r>
            <a:r>
              <a:rPr lang="cs-CZ" sz="2000" dirty="0"/>
              <a:t>(</a:t>
            </a:r>
            <a:r>
              <a:rPr lang="cs-CZ" sz="2000" dirty="0" err="1"/>
              <a:t>FITs</a:t>
            </a:r>
            <a:r>
              <a:rPr lang="cs-CZ" sz="2000" dirty="0"/>
              <a:t> - </a:t>
            </a:r>
            <a:r>
              <a:rPr lang="cs-CZ" sz="2000" dirty="0" err="1"/>
              <a:t>rate</a:t>
            </a:r>
            <a:r>
              <a:rPr lang="cs-CZ" sz="2000" dirty="0"/>
              <a:t>) – </a:t>
            </a:r>
            <a:r>
              <a:rPr lang="cs-CZ" sz="2000" dirty="0">
                <a:solidFill>
                  <a:srgbClr val="C00000"/>
                </a:solidFill>
              </a:rPr>
              <a:t>intenzita poruch </a:t>
            </a:r>
            <a:r>
              <a:rPr lang="cs-CZ" sz="2000" dirty="0"/>
              <a:t>- vyjadřuje počet poruch vztažených na interval jedné hodiny. Udává se v počtu poruch za hodinu a typicky vychází v řádech 10</a:t>
            </a:r>
            <a:r>
              <a:rPr lang="cs-CZ" sz="2000" baseline="30000" dirty="0"/>
              <a:t>-9</a:t>
            </a:r>
            <a:r>
              <a:rPr lang="cs-CZ" sz="2000" dirty="0" smtClean="0"/>
              <a:t>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Spolehlivost telekomunikačních sítí</a:t>
            </a:r>
          </a:p>
        </p:txBody>
      </p:sp>
    </p:spTree>
    <p:extLst>
      <p:ext uri="{BB962C8B-B14F-4D97-AF65-F5344CB8AC3E}">
        <p14:creationId xmlns:p14="http://schemas.microsoft.com/office/powerpoint/2010/main" val="382492244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186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Spolehlivost </a:t>
            </a:r>
            <a:r>
              <a:rPr lang="cs-CZ" sz="2000" b="1" dirty="0">
                <a:solidFill>
                  <a:srgbClr val="C00000"/>
                </a:solidFill>
              </a:rPr>
              <a:t>komunikace v přenosové síti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>
              <a:spcAft>
                <a:spcPts val="200"/>
              </a:spcAft>
            </a:pPr>
            <a:endParaRPr lang="cs-CZ" sz="8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Další spolehlivostní parametry jsou: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MTBF</a:t>
            </a:r>
            <a:r>
              <a:rPr lang="cs-CZ" sz="2000" dirty="0" smtClean="0"/>
              <a:t> </a:t>
            </a:r>
            <a:r>
              <a:rPr lang="cs-CZ" sz="2000" dirty="0"/>
              <a:t>(</a:t>
            </a:r>
            <a:r>
              <a:rPr lang="cs-CZ" sz="2000" dirty="0" err="1"/>
              <a:t>Mean</a:t>
            </a:r>
            <a:r>
              <a:rPr lang="cs-CZ" sz="2000" dirty="0"/>
              <a:t> </a:t>
            </a:r>
            <a:r>
              <a:rPr lang="cs-CZ" sz="2000" dirty="0" err="1"/>
              <a:t>Time</a:t>
            </a:r>
            <a:r>
              <a:rPr lang="cs-CZ" sz="2000" dirty="0"/>
              <a:t> </a:t>
            </a:r>
            <a:r>
              <a:rPr lang="cs-CZ" sz="2000" dirty="0" err="1"/>
              <a:t>Between</a:t>
            </a:r>
            <a:r>
              <a:rPr lang="cs-CZ" sz="2000" dirty="0"/>
              <a:t> </a:t>
            </a:r>
            <a:r>
              <a:rPr lang="cs-CZ" sz="2000" dirty="0" err="1"/>
              <a:t>Failures</a:t>
            </a:r>
            <a:r>
              <a:rPr lang="cs-CZ" sz="2000" dirty="0"/>
              <a:t>) – </a:t>
            </a:r>
            <a:r>
              <a:rPr lang="cs-CZ" sz="2000" dirty="0">
                <a:solidFill>
                  <a:srgbClr val="C00000"/>
                </a:solidFill>
              </a:rPr>
              <a:t>střední doba mezi poruchami </a:t>
            </a:r>
            <a:r>
              <a:rPr lang="cs-CZ" sz="2000" dirty="0"/>
              <a:t>- je </a:t>
            </a:r>
            <a:r>
              <a:rPr lang="cs-CZ" sz="2000" dirty="0" smtClean="0"/>
              <a:t>převrácená </a:t>
            </a:r>
            <a:r>
              <a:rPr lang="cs-CZ" sz="2000" dirty="0"/>
              <a:t>hodnota FIT a vystihuje očekávanou dobu mezi dvěma poruchami na zařízení, které pracují ve standardních operačních podmínkách. Udává se v letech a lze ji vypočítat </a:t>
            </a:r>
            <a:r>
              <a:rPr lang="cs-CZ" sz="2000" dirty="0" smtClean="0"/>
              <a:t>dle vztahu: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MTRS</a:t>
            </a:r>
            <a:r>
              <a:rPr lang="cs-CZ" sz="2000" dirty="0" smtClean="0"/>
              <a:t> </a:t>
            </a:r>
            <a:r>
              <a:rPr lang="cs-CZ" sz="2000" dirty="0"/>
              <a:t>(</a:t>
            </a:r>
            <a:r>
              <a:rPr lang="cs-CZ" sz="2000" dirty="0" err="1"/>
              <a:t>Mean</a:t>
            </a:r>
            <a:r>
              <a:rPr lang="cs-CZ" sz="2000" dirty="0"/>
              <a:t> </a:t>
            </a:r>
            <a:r>
              <a:rPr lang="cs-CZ" sz="2000" dirty="0" err="1"/>
              <a:t>Time</a:t>
            </a:r>
            <a:r>
              <a:rPr lang="cs-CZ" sz="2000" dirty="0"/>
              <a:t> to </a:t>
            </a:r>
            <a:r>
              <a:rPr lang="cs-CZ" sz="2000" dirty="0" err="1"/>
              <a:t>Restore</a:t>
            </a:r>
            <a:r>
              <a:rPr lang="cs-CZ" sz="2000" dirty="0"/>
              <a:t> </a:t>
            </a:r>
            <a:r>
              <a:rPr lang="cs-CZ" sz="2000" dirty="0" err="1"/>
              <a:t>Service</a:t>
            </a:r>
            <a:r>
              <a:rPr lang="cs-CZ" sz="2000" dirty="0"/>
              <a:t>) – </a:t>
            </a:r>
            <a:r>
              <a:rPr lang="cs-CZ" sz="2000" dirty="0">
                <a:solidFill>
                  <a:srgbClr val="C00000"/>
                </a:solidFill>
              </a:rPr>
              <a:t>střední doba </a:t>
            </a:r>
            <a:r>
              <a:rPr lang="cs-CZ" sz="2000" dirty="0" smtClean="0">
                <a:solidFill>
                  <a:srgbClr val="C00000"/>
                </a:solidFill>
              </a:rPr>
              <a:t>do obnovy </a:t>
            </a:r>
            <a:r>
              <a:rPr lang="cs-CZ" sz="2000" dirty="0" smtClean="0"/>
              <a:t>– doba potřebná </a:t>
            </a:r>
            <a:r>
              <a:rPr lang="cs-CZ" sz="2000" dirty="0"/>
              <a:t>pro obnovu provozu od momentu, kdy byla detekována porucha. Zahrnuje: čas potřebný pro lokalizaci poruchy, čas potřebný pro obstarání náhradního dílu, čas potřebný pro výměnu vadné jednotky, čas potřebný pro kontrolu systémových funkcí.</a:t>
            </a:r>
          </a:p>
          <a:p>
            <a:pPr>
              <a:spcAft>
                <a:spcPts val="200"/>
              </a:spcAft>
            </a:pPr>
            <a:r>
              <a:rPr lang="cs-CZ" sz="2000" dirty="0"/>
              <a:t>•	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Spolehlivost telekomunikačních sítí</a:t>
            </a:r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6738919"/>
              </p:ext>
            </p:extLst>
          </p:nvPr>
        </p:nvGraphicFramePr>
        <p:xfrm>
          <a:off x="2397512" y="3578267"/>
          <a:ext cx="4102048" cy="8164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Rovnice" r:id="rId5" imgW="1968500" imgH="393700" progId="Equation.3">
                  <p:embed/>
                </p:oleObj>
              </mc:Choice>
              <mc:Fallback>
                <p:oleObj name="Rovnice" r:id="rId5" imgW="1968500" imgH="3937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7512" y="3578267"/>
                        <a:ext cx="4102048" cy="8164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811711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47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Spolehlivost </a:t>
            </a:r>
            <a:r>
              <a:rPr lang="cs-CZ" sz="2000" b="1" dirty="0">
                <a:solidFill>
                  <a:srgbClr val="C00000"/>
                </a:solidFill>
              </a:rPr>
              <a:t>komunikace v přenosové síti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>
              <a:spcAft>
                <a:spcPts val="200"/>
              </a:spcAft>
            </a:pPr>
            <a:endParaRPr lang="cs-CZ" sz="8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Další spolehlivostní parametry jsou: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A</a:t>
            </a:r>
            <a:r>
              <a:rPr lang="cs-CZ" sz="2000" dirty="0" smtClean="0"/>
              <a:t> </a:t>
            </a:r>
            <a:r>
              <a:rPr lang="cs-CZ" sz="2000" dirty="0"/>
              <a:t>(</a:t>
            </a:r>
            <a:r>
              <a:rPr lang="cs-CZ" sz="2000" dirty="0" err="1"/>
              <a:t>Availability</a:t>
            </a:r>
            <a:r>
              <a:rPr lang="cs-CZ" sz="2000" dirty="0"/>
              <a:t>) – </a:t>
            </a:r>
            <a:r>
              <a:rPr lang="cs-CZ" sz="2000" dirty="0">
                <a:solidFill>
                  <a:srgbClr val="C00000"/>
                </a:solidFill>
              </a:rPr>
              <a:t>činitel pohotovosti </a:t>
            </a:r>
            <a:r>
              <a:rPr lang="cs-CZ" sz="2000" dirty="0"/>
              <a:t>(</a:t>
            </a:r>
            <a:r>
              <a:rPr lang="cs-CZ" sz="2000" dirty="0" smtClean="0"/>
              <a:t>zavedený </a:t>
            </a:r>
            <a:r>
              <a:rPr lang="cs-CZ" sz="2000" dirty="0"/>
              <a:t>v doporučení ITU-T G.602) – </a:t>
            </a:r>
            <a:r>
              <a:rPr lang="cs-CZ" sz="2000" dirty="0" smtClean="0"/>
              <a:t>jedná se o pravděpodobnost</a:t>
            </a:r>
            <a:r>
              <a:rPr lang="cs-CZ" sz="2000" dirty="0"/>
              <a:t>, že zařízení nebo systém bude pracovat bez poruchy v jakémkoli náhodném čase. Lze </a:t>
            </a:r>
            <a:r>
              <a:rPr lang="cs-CZ" sz="2000" dirty="0" smtClean="0"/>
              <a:t>ho </a:t>
            </a:r>
            <a:r>
              <a:rPr lang="cs-CZ" sz="2000" dirty="0"/>
              <a:t>vypočítat dle:</a:t>
            </a:r>
          </a:p>
          <a:p>
            <a:pPr>
              <a:spcAft>
                <a:spcPts val="200"/>
              </a:spcAft>
            </a:pPr>
            <a:r>
              <a:rPr lang="cs-CZ" sz="2000" dirty="0"/>
              <a:t> </a:t>
            </a:r>
          </a:p>
          <a:p>
            <a:pPr>
              <a:spcAft>
                <a:spcPts val="200"/>
              </a:spcAft>
            </a:pPr>
            <a:endParaRPr lang="cs-CZ" sz="2000" dirty="0" smtClean="0"/>
          </a:p>
          <a:p>
            <a:pPr>
              <a:spcAft>
                <a:spcPts val="200"/>
              </a:spcAft>
            </a:pPr>
            <a:r>
              <a:rPr lang="cs-CZ" sz="2000" dirty="0" smtClean="0"/>
              <a:t>nebo</a:t>
            </a:r>
            <a:endParaRPr lang="cs-CZ" sz="2000" dirty="0"/>
          </a:p>
          <a:p>
            <a:pPr>
              <a:spcAft>
                <a:spcPts val="200"/>
              </a:spcAft>
            </a:pPr>
            <a:endParaRPr lang="cs-CZ" sz="2000" dirty="0" smtClean="0"/>
          </a:p>
          <a:p>
            <a:pPr>
              <a:spcAft>
                <a:spcPts val="200"/>
              </a:spcAft>
            </a:pPr>
            <a:endParaRPr lang="cs-CZ" sz="20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U</a:t>
            </a:r>
            <a:r>
              <a:rPr lang="cs-CZ" sz="2000" dirty="0" smtClean="0"/>
              <a:t> (</a:t>
            </a:r>
            <a:r>
              <a:rPr lang="cs-CZ" sz="2000" dirty="0" err="1" smtClean="0"/>
              <a:t>Unavailability</a:t>
            </a:r>
            <a:r>
              <a:rPr lang="cs-CZ" sz="2000" dirty="0" smtClean="0"/>
              <a:t>) – </a:t>
            </a:r>
            <a:r>
              <a:rPr lang="cs-CZ" sz="2000" dirty="0" smtClean="0">
                <a:solidFill>
                  <a:srgbClr val="C00000"/>
                </a:solidFill>
              </a:rPr>
              <a:t>činitel poruchového prostoje </a:t>
            </a:r>
            <a:r>
              <a:rPr lang="cs-CZ" sz="2000" dirty="0" smtClean="0"/>
              <a:t>– pravděpodobnost, že zařízení nebo systém bude mimo provoz v jakémkoli náhodném čase. Lze ho vypočítat: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Spolehlivost telekomunikačních sítí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93006"/>
              </p:ext>
            </p:extLst>
          </p:nvPr>
        </p:nvGraphicFramePr>
        <p:xfrm>
          <a:off x="1660525" y="3276600"/>
          <a:ext cx="5540375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Rovnice" r:id="rId5" imgW="3606480" imgH="393480" progId="Equation.3">
                  <p:embed/>
                </p:oleObj>
              </mc:Choice>
              <mc:Fallback>
                <p:oleObj name="Rovnice" r:id="rId5" imgW="3606480" imgH="3934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0525" y="3276600"/>
                        <a:ext cx="5540375" cy="6032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7482668"/>
              </p:ext>
            </p:extLst>
          </p:nvPr>
        </p:nvGraphicFramePr>
        <p:xfrm>
          <a:off x="1534318" y="4114897"/>
          <a:ext cx="5794375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Rovnice" r:id="rId7" imgW="3771720" imgH="393480" progId="Equation.3">
                  <p:embed/>
                </p:oleObj>
              </mc:Choice>
              <mc:Fallback>
                <p:oleObj name="Rovnice" r:id="rId7" imgW="37717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4318" y="4114897"/>
                        <a:ext cx="5794375" cy="6032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9000649"/>
              </p:ext>
            </p:extLst>
          </p:nvPr>
        </p:nvGraphicFramePr>
        <p:xfrm>
          <a:off x="3759200" y="5634038"/>
          <a:ext cx="1658938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Rovnice" r:id="rId9" imgW="1079280" imgH="215640" progId="Equation.3">
                  <p:embed/>
                </p:oleObj>
              </mc:Choice>
              <mc:Fallback>
                <p:oleObj name="Rovnice" r:id="rId9" imgW="10792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9200" y="5634038"/>
                        <a:ext cx="1658938" cy="330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4628868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498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Spolehlivost </a:t>
            </a:r>
            <a:r>
              <a:rPr lang="cs-CZ" sz="2000" b="1" dirty="0">
                <a:solidFill>
                  <a:srgbClr val="C00000"/>
                </a:solidFill>
              </a:rPr>
              <a:t>komunikace v přenosové síti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>
              <a:spcAft>
                <a:spcPts val="200"/>
              </a:spcAft>
            </a:pPr>
            <a:endParaRPr lang="cs-CZ" sz="8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V praxi se vždy vyskytují jednotlivá zařízení nebo části jednoho zařízení buď v sériové nebo v paralelní kombinaci. Výpočet spolehlivostních parametrů celku se řídí následujícími pravidly: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Dva nezávislé systémy </a:t>
            </a:r>
            <a:r>
              <a:rPr lang="cs-CZ" sz="2000" dirty="0" smtClean="0">
                <a:solidFill>
                  <a:srgbClr val="C00000"/>
                </a:solidFill>
              </a:rPr>
              <a:t>v sériovém uspořádání</a:t>
            </a:r>
            <a:r>
              <a:rPr lang="cs-CZ" sz="2000" dirty="0" smtClean="0"/>
              <a:t>: 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 smtClean="0"/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 smtClean="0"/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 smtClean="0"/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Dva nezávislé systémy </a:t>
            </a:r>
            <a:r>
              <a:rPr lang="cs-CZ" sz="2000" dirty="0" smtClean="0">
                <a:solidFill>
                  <a:srgbClr val="C00000"/>
                </a:solidFill>
              </a:rPr>
              <a:t>v paralelním uspořádání</a:t>
            </a:r>
            <a:r>
              <a:rPr lang="cs-CZ" sz="2000" dirty="0" smtClean="0"/>
              <a:t>: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Spolehlivost telekomunikačních sítí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6" name="Obj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9523309"/>
              </p:ext>
            </p:extLst>
          </p:nvPr>
        </p:nvGraphicFramePr>
        <p:xfrm>
          <a:off x="3284538" y="3912766"/>
          <a:ext cx="2206625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Rovnice" r:id="rId5" imgW="1434960" imgH="228600" progId="Equation.3">
                  <p:embed/>
                </p:oleObj>
              </mc:Choice>
              <mc:Fallback>
                <p:oleObj name="Rovnice" r:id="rId5" imgW="1434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4538" y="3912766"/>
                        <a:ext cx="2206625" cy="3492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6003661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0" name="Rovnice" r:id="rId7" imgW="114120" imgH="215640" progId="Equation.3">
                  <p:embed/>
                </p:oleObj>
              </mc:Choice>
              <mc:Fallback>
                <p:oleObj name="Rovnice" r:id="rId7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7908567"/>
              </p:ext>
            </p:extLst>
          </p:nvPr>
        </p:nvGraphicFramePr>
        <p:xfrm>
          <a:off x="3255963" y="6108700"/>
          <a:ext cx="2265362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1" name="Rovnice" r:id="rId9" imgW="1473120" imgH="228600" progId="Equation.3">
                  <p:embed/>
                </p:oleObj>
              </mc:Choice>
              <mc:Fallback>
                <p:oleObj name="Rovnice" r:id="rId9" imgW="1473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5963" y="6108700"/>
                        <a:ext cx="2265362" cy="3492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8" name="Skupina 37"/>
          <p:cNvGrpSpPr/>
          <p:nvPr/>
        </p:nvGrpSpPr>
        <p:grpSpPr>
          <a:xfrm>
            <a:off x="3043237" y="3278879"/>
            <a:ext cx="2685327" cy="507338"/>
            <a:chOff x="6840638" y="3673896"/>
            <a:chExt cx="2685327" cy="778051"/>
          </a:xfrm>
        </p:grpSpPr>
        <p:cxnSp>
          <p:nvCxnSpPr>
            <p:cNvPr id="28" name="Přímá spojnice se šipkou 27"/>
            <p:cNvCxnSpPr/>
            <p:nvPr/>
          </p:nvCxnSpPr>
          <p:spPr>
            <a:xfrm>
              <a:off x="6840638" y="4061690"/>
              <a:ext cx="2685327" cy="0"/>
            </a:xfrm>
            <a:prstGeom prst="straightConnector1">
              <a:avLst/>
            </a:prstGeom>
            <a:ln w="31750">
              <a:solidFill>
                <a:srgbClr val="080808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bdélník 26"/>
            <p:cNvSpPr/>
            <p:nvPr/>
          </p:nvSpPr>
          <p:spPr>
            <a:xfrm>
              <a:off x="7229364" y="3676358"/>
              <a:ext cx="796925" cy="775589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0808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 smtClean="0">
                  <a:solidFill>
                    <a:srgbClr val="080808"/>
                  </a:solidFill>
                </a:rPr>
                <a:t>1</a:t>
              </a:r>
            </a:p>
          </p:txBody>
        </p:sp>
        <p:sp>
          <p:nvSpPr>
            <p:cNvPr id="35" name="Obdélník 34"/>
            <p:cNvSpPr/>
            <p:nvPr/>
          </p:nvSpPr>
          <p:spPr>
            <a:xfrm>
              <a:off x="8454224" y="3673896"/>
              <a:ext cx="796925" cy="775589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0808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 smtClean="0">
                  <a:solidFill>
                    <a:srgbClr val="080808"/>
                  </a:solidFill>
                </a:rPr>
                <a:t>2</a:t>
              </a:r>
            </a:p>
          </p:txBody>
        </p:sp>
      </p:grpSp>
      <p:grpSp>
        <p:nvGrpSpPr>
          <p:cNvPr id="47" name="Skupina 46"/>
          <p:cNvGrpSpPr/>
          <p:nvPr/>
        </p:nvGrpSpPr>
        <p:grpSpPr>
          <a:xfrm>
            <a:off x="3043237" y="4920418"/>
            <a:ext cx="2904658" cy="1083473"/>
            <a:chOff x="6927850" y="3903731"/>
            <a:chExt cx="2447644" cy="1268960"/>
          </a:xfrm>
        </p:grpSpPr>
        <p:cxnSp>
          <p:nvCxnSpPr>
            <p:cNvPr id="40" name="Přímá spojnice se šipkou 39"/>
            <p:cNvCxnSpPr/>
            <p:nvPr/>
          </p:nvCxnSpPr>
          <p:spPr>
            <a:xfrm>
              <a:off x="6927850" y="4536957"/>
              <a:ext cx="2447644" cy="0"/>
            </a:xfrm>
            <a:prstGeom prst="straightConnector1">
              <a:avLst/>
            </a:prstGeom>
            <a:ln w="31750">
              <a:solidFill>
                <a:srgbClr val="080808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bdélník 43"/>
            <p:cNvSpPr/>
            <p:nvPr/>
          </p:nvSpPr>
          <p:spPr>
            <a:xfrm>
              <a:off x="7602044" y="4113198"/>
              <a:ext cx="1101649" cy="806627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0808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 smtClean="0">
                <a:solidFill>
                  <a:srgbClr val="080808"/>
                </a:solidFill>
              </a:endParaRPr>
            </a:p>
          </p:txBody>
        </p:sp>
        <p:sp>
          <p:nvSpPr>
            <p:cNvPr id="41" name="Obdélník 40"/>
            <p:cNvSpPr/>
            <p:nvPr/>
          </p:nvSpPr>
          <p:spPr>
            <a:xfrm>
              <a:off x="7749755" y="3903731"/>
              <a:ext cx="796925" cy="505733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0808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 smtClean="0">
                  <a:solidFill>
                    <a:srgbClr val="080808"/>
                  </a:solidFill>
                </a:rPr>
                <a:t>1</a:t>
              </a:r>
            </a:p>
          </p:txBody>
        </p:sp>
        <p:sp>
          <p:nvSpPr>
            <p:cNvPr id="42" name="Obdélník 41"/>
            <p:cNvSpPr/>
            <p:nvPr/>
          </p:nvSpPr>
          <p:spPr>
            <a:xfrm>
              <a:off x="7749754" y="4666958"/>
              <a:ext cx="796925" cy="505733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0808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 smtClean="0">
                  <a:solidFill>
                    <a:srgbClr val="080808"/>
                  </a:solidFill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143952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Příklad na výpočet spolehlivosti telekomunikačního zařízení</a:t>
            </a:r>
          </a:p>
          <a:p>
            <a:pPr>
              <a:spcAft>
                <a:spcPts val="200"/>
              </a:spcAft>
            </a:pPr>
            <a:endParaRPr lang="cs-CZ" sz="8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Modelujeme průchozí </a:t>
            </a:r>
            <a:r>
              <a:rPr lang="cs-CZ" sz="2000" dirty="0"/>
              <a:t>propojení přes </a:t>
            </a:r>
            <a:r>
              <a:rPr lang="cs-CZ" sz="2000" dirty="0" smtClean="0"/>
              <a:t>muldex ADM hierarchie SDH: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Do </a:t>
            </a:r>
            <a:r>
              <a:rPr lang="cs-CZ" sz="2000" dirty="0" err="1" smtClean="0"/>
              <a:t>muldexu</a:t>
            </a:r>
            <a:r>
              <a:rPr lang="cs-CZ" sz="2000" dirty="0" smtClean="0"/>
              <a:t> vstupuje provoz optickým linkovým portem „</a:t>
            </a:r>
            <a:r>
              <a:rPr lang="cs-CZ" sz="2000" dirty="0" err="1" smtClean="0"/>
              <a:t>west</a:t>
            </a:r>
            <a:r>
              <a:rPr lang="cs-CZ" sz="2000" dirty="0" smtClean="0"/>
              <a:t>“ </a:t>
            </a:r>
            <a:r>
              <a:rPr lang="cs-CZ" sz="2000" dirty="0"/>
              <a:t>(</a:t>
            </a:r>
            <a:r>
              <a:rPr lang="cs-CZ" sz="2000" dirty="0" err="1"/>
              <a:t>LPw</a:t>
            </a:r>
            <a:r>
              <a:rPr lang="cs-CZ" sz="2000" dirty="0" smtClean="0"/>
              <a:t>).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Z </a:t>
            </a:r>
            <a:r>
              <a:rPr lang="cs-CZ" sz="2000" dirty="0" err="1" smtClean="0"/>
              <a:t>muldexu</a:t>
            </a:r>
            <a:r>
              <a:rPr lang="cs-CZ" sz="2000" dirty="0" smtClean="0"/>
              <a:t> vystupuje provoz optickým linkovým portem „</a:t>
            </a:r>
            <a:r>
              <a:rPr lang="cs-CZ" sz="2000" dirty="0" err="1" smtClean="0"/>
              <a:t>east</a:t>
            </a:r>
            <a:r>
              <a:rPr lang="cs-CZ" sz="2000" dirty="0" smtClean="0"/>
              <a:t>“ </a:t>
            </a:r>
            <a:r>
              <a:rPr lang="cs-CZ" sz="2000" dirty="0"/>
              <a:t>(</a:t>
            </a:r>
            <a:r>
              <a:rPr lang="cs-CZ" sz="2000" dirty="0" err="1"/>
              <a:t>LPe</a:t>
            </a:r>
            <a:r>
              <a:rPr lang="cs-CZ" sz="2000" dirty="0" smtClean="0"/>
              <a:t>).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V </a:t>
            </a:r>
            <a:r>
              <a:rPr lang="cs-CZ" sz="2000" dirty="0"/>
              <a:t>modelu </a:t>
            </a:r>
            <a:r>
              <a:rPr lang="cs-CZ" sz="2000" dirty="0" smtClean="0"/>
              <a:t>se uvažuje zdvojené spojovací </a:t>
            </a:r>
            <a:r>
              <a:rPr lang="cs-CZ" sz="2000" dirty="0"/>
              <a:t>pole CC (Cross-Connect</a:t>
            </a:r>
            <a:r>
              <a:rPr lang="cs-CZ" sz="2000" dirty="0" smtClean="0"/>
              <a:t>).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V modelu se uvažuje zdvojený modul pro napájení zařízení a pro jeho synchronizaci PT (</a:t>
            </a:r>
            <a:r>
              <a:rPr lang="cs-CZ" sz="2000" dirty="0" err="1" smtClean="0"/>
              <a:t>Power</a:t>
            </a:r>
            <a:r>
              <a:rPr lang="cs-CZ" sz="2000" dirty="0" smtClean="0"/>
              <a:t> </a:t>
            </a:r>
            <a:r>
              <a:rPr lang="cs-CZ" sz="2000" dirty="0"/>
              <a:t>and </a:t>
            </a:r>
            <a:r>
              <a:rPr lang="cs-CZ" sz="2000" dirty="0" err="1"/>
              <a:t>Timing</a:t>
            </a:r>
            <a:r>
              <a:rPr lang="cs-CZ" sz="2000" dirty="0" smtClean="0"/>
              <a:t>).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Schéma takto zjednodušeného prvku je následující: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Spolehlivost telekomunikačních sítí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6003661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Rovnice" r:id="rId5" imgW="114120" imgH="215640" progId="Equation.3">
                  <p:embed/>
                </p:oleObj>
              </mc:Choice>
              <mc:Fallback>
                <p:oleObj name="Rovnice" r:id="rId5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" name="Skupina 36"/>
          <p:cNvGrpSpPr/>
          <p:nvPr/>
        </p:nvGrpSpPr>
        <p:grpSpPr>
          <a:xfrm>
            <a:off x="484440" y="4741553"/>
            <a:ext cx="7642640" cy="789302"/>
            <a:chOff x="484440" y="4741553"/>
            <a:chExt cx="7642640" cy="789302"/>
          </a:xfrm>
        </p:grpSpPr>
        <p:grpSp>
          <p:nvGrpSpPr>
            <p:cNvPr id="32" name="Skupina 31"/>
            <p:cNvGrpSpPr/>
            <p:nvPr/>
          </p:nvGrpSpPr>
          <p:grpSpPr>
            <a:xfrm>
              <a:off x="925975" y="4755266"/>
              <a:ext cx="6956420" cy="775589"/>
              <a:chOff x="925975" y="4755266"/>
              <a:chExt cx="6956420" cy="775589"/>
            </a:xfrm>
          </p:grpSpPr>
          <p:sp>
            <p:nvSpPr>
              <p:cNvPr id="7" name="Obdélník 6"/>
              <p:cNvSpPr/>
              <p:nvPr/>
            </p:nvSpPr>
            <p:spPr>
              <a:xfrm>
                <a:off x="2426620" y="4755266"/>
                <a:ext cx="3955130" cy="775589"/>
              </a:xfrm>
              <a:prstGeom prst="rect">
                <a:avLst/>
              </a:prstGeom>
              <a:noFill/>
              <a:ln w="31750">
                <a:solidFill>
                  <a:srgbClr val="08080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dirty="0" smtClean="0">
                  <a:solidFill>
                    <a:srgbClr val="080808"/>
                  </a:solidFill>
                </a:endParaRPr>
              </a:p>
            </p:txBody>
          </p:sp>
          <p:cxnSp>
            <p:nvCxnSpPr>
              <p:cNvPr id="12" name="Přímá spojnice se šipkou 11"/>
              <p:cNvCxnSpPr>
                <a:endCxn id="7" idx="1"/>
              </p:cNvCxnSpPr>
              <p:nvPr/>
            </p:nvCxnSpPr>
            <p:spPr>
              <a:xfrm>
                <a:off x="925975" y="5143060"/>
                <a:ext cx="1500645" cy="1"/>
              </a:xfrm>
              <a:prstGeom prst="straightConnector1">
                <a:avLst/>
              </a:prstGeom>
              <a:ln w="31750">
                <a:solidFill>
                  <a:srgbClr val="080808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Přímá spojnice 23"/>
              <p:cNvCxnSpPr/>
              <p:nvPr/>
            </p:nvCxnSpPr>
            <p:spPr>
              <a:xfrm>
                <a:off x="3321970" y="4755266"/>
                <a:ext cx="6350" cy="775589"/>
              </a:xfrm>
              <a:prstGeom prst="line">
                <a:avLst/>
              </a:prstGeom>
              <a:ln w="31750">
                <a:solidFill>
                  <a:srgbClr val="08080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Přímá spojnice 24"/>
              <p:cNvCxnSpPr/>
              <p:nvPr/>
            </p:nvCxnSpPr>
            <p:spPr>
              <a:xfrm>
                <a:off x="5467350" y="4755266"/>
                <a:ext cx="6350" cy="775589"/>
              </a:xfrm>
              <a:prstGeom prst="line">
                <a:avLst/>
              </a:prstGeom>
              <a:ln w="31750">
                <a:solidFill>
                  <a:srgbClr val="08080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Přímá spojnice 26"/>
              <p:cNvCxnSpPr>
                <a:endCxn id="7" idx="3"/>
              </p:cNvCxnSpPr>
              <p:nvPr/>
            </p:nvCxnSpPr>
            <p:spPr>
              <a:xfrm>
                <a:off x="2426620" y="5143061"/>
                <a:ext cx="3955130" cy="0"/>
              </a:xfrm>
              <a:prstGeom prst="line">
                <a:avLst/>
              </a:prstGeom>
              <a:ln w="31750">
                <a:solidFill>
                  <a:srgbClr val="080808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Přímá spojnice se šipkou 29"/>
              <p:cNvCxnSpPr/>
              <p:nvPr/>
            </p:nvCxnSpPr>
            <p:spPr>
              <a:xfrm>
                <a:off x="6381750" y="5143060"/>
                <a:ext cx="1500645" cy="1"/>
              </a:xfrm>
              <a:prstGeom prst="straightConnector1">
                <a:avLst/>
              </a:prstGeom>
              <a:ln w="31750">
                <a:solidFill>
                  <a:srgbClr val="080808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bdélník 30"/>
            <p:cNvSpPr/>
            <p:nvPr/>
          </p:nvSpPr>
          <p:spPr>
            <a:xfrm>
              <a:off x="484440" y="4741553"/>
              <a:ext cx="1745330" cy="375664"/>
            </a:xfrm>
            <a:prstGeom prst="rect">
              <a:avLst/>
            </a:prstGeom>
            <a:noFill/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 smtClean="0">
                  <a:solidFill>
                    <a:srgbClr val="080808"/>
                  </a:solidFill>
                </a:rPr>
                <a:t>optické vlákno</a:t>
              </a:r>
            </a:p>
          </p:txBody>
        </p:sp>
        <p:sp>
          <p:nvSpPr>
            <p:cNvPr id="33" name="Obdélník 32"/>
            <p:cNvSpPr/>
            <p:nvPr/>
          </p:nvSpPr>
          <p:spPr>
            <a:xfrm>
              <a:off x="6381750" y="4741553"/>
              <a:ext cx="1745330" cy="375664"/>
            </a:xfrm>
            <a:prstGeom prst="rect">
              <a:avLst/>
            </a:prstGeom>
            <a:noFill/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 smtClean="0">
                  <a:solidFill>
                    <a:srgbClr val="080808"/>
                  </a:solidFill>
                </a:rPr>
                <a:t>optické vlákno</a:t>
              </a:r>
            </a:p>
          </p:txBody>
        </p:sp>
        <p:sp>
          <p:nvSpPr>
            <p:cNvPr id="34" name="Obdélník 33"/>
            <p:cNvSpPr/>
            <p:nvPr/>
          </p:nvSpPr>
          <p:spPr>
            <a:xfrm>
              <a:off x="2541380" y="5150345"/>
              <a:ext cx="682165" cy="375664"/>
            </a:xfrm>
            <a:prstGeom prst="rect">
              <a:avLst/>
            </a:prstGeom>
            <a:noFill/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 err="1" smtClean="0">
                  <a:solidFill>
                    <a:srgbClr val="080808"/>
                  </a:solidFill>
                </a:rPr>
                <a:t>LP</a:t>
              </a:r>
              <a:r>
                <a:rPr lang="cs-CZ" baseline="-25000" dirty="0" err="1" smtClean="0">
                  <a:solidFill>
                    <a:srgbClr val="080808"/>
                  </a:solidFill>
                </a:rPr>
                <a:t>w</a:t>
              </a:r>
              <a:endParaRPr lang="cs-CZ" baseline="-25000" dirty="0" smtClean="0">
                <a:solidFill>
                  <a:srgbClr val="080808"/>
                </a:solidFill>
              </a:endParaRPr>
            </a:p>
          </p:txBody>
        </p:sp>
        <p:sp>
          <p:nvSpPr>
            <p:cNvPr id="35" name="Obdélník 34"/>
            <p:cNvSpPr/>
            <p:nvPr/>
          </p:nvSpPr>
          <p:spPr>
            <a:xfrm>
              <a:off x="5664199" y="5135044"/>
              <a:ext cx="682165" cy="375664"/>
            </a:xfrm>
            <a:prstGeom prst="rect">
              <a:avLst/>
            </a:prstGeom>
            <a:noFill/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 err="1" smtClean="0">
                  <a:solidFill>
                    <a:srgbClr val="080808"/>
                  </a:solidFill>
                </a:rPr>
                <a:t>LP</a:t>
              </a:r>
              <a:r>
                <a:rPr lang="cs-CZ" baseline="-25000" dirty="0" err="1" smtClean="0">
                  <a:solidFill>
                    <a:srgbClr val="080808"/>
                  </a:solidFill>
                </a:rPr>
                <a:t>e</a:t>
              </a:r>
              <a:endParaRPr lang="cs-CZ" baseline="-25000" dirty="0" smtClean="0">
                <a:solidFill>
                  <a:srgbClr val="080808"/>
                </a:solidFill>
              </a:endParaRPr>
            </a:p>
          </p:txBody>
        </p:sp>
        <p:sp>
          <p:nvSpPr>
            <p:cNvPr id="36" name="Obdélník 35"/>
            <p:cNvSpPr/>
            <p:nvPr/>
          </p:nvSpPr>
          <p:spPr>
            <a:xfrm>
              <a:off x="3441262" y="5150345"/>
              <a:ext cx="1990702" cy="375664"/>
            </a:xfrm>
            <a:prstGeom prst="rect">
              <a:avLst/>
            </a:prstGeom>
            <a:noFill/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 smtClean="0">
                  <a:solidFill>
                    <a:srgbClr val="080808"/>
                  </a:solidFill>
                </a:rPr>
                <a:t>2x CC, 2x PT</a:t>
              </a:r>
              <a:endParaRPr lang="cs-CZ" baseline="-25000" dirty="0" smtClean="0">
                <a:solidFill>
                  <a:srgbClr val="08080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601022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498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Příklad na výpočet spolehlivosti telekomunikačního zařízení</a:t>
            </a:r>
            <a:endParaRPr lang="cs-CZ" sz="20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Spolehlivostní model prvku </a:t>
            </a:r>
            <a:r>
              <a:rPr lang="cs-CZ" sz="2000" dirty="0"/>
              <a:t>ADM je </a:t>
            </a:r>
            <a:r>
              <a:rPr lang="cs-CZ" sz="2000" dirty="0" smtClean="0"/>
              <a:t>následující:</a:t>
            </a:r>
            <a:endParaRPr lang="cs-CZ" sz="2000" dirty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Při </a:t>
            </a:r>
            <a:r>
              <a:rPr lang="cs-CZ" sz="2000" dirty="0"/>
              <a:t>znalosti střední doby mezi poruchami </a:t>
            </a:r>
            <a:r>
              <a:rPr lang="cs-CZ" sz="2000" dirty="0" smtClean="0"/>
              <a:t>(MTBF) jednotlivých </a:t>
            </a:r>
            <a:r>
              <a:rPr lang="cs-CZ" sz="2000" dirty="0"/>
              <a:t>modulů </a:t>
            </a:r>
            <a:r>
              <a:rPr lang="cs-CZ" sz="2000" dirty="0" smtClean="0"/>
              <a:t>a stanovené střední době do obnovy (MTRS), lze </a:t>
            </a:r>
            <a:r>
              <a:rPr lang="cs-CZ" sz="2000" dirty="0"/>
              <a:t>snadno spočítat pomocí </a:t>
            </a:r>
            <a:r>
              <a:rPr lang="cs-CZ" sz="2000" dirty="0" smtClean="0"/>
              <a:t>dříve </a:t>
            </a:r>
            <a:r>
              <a:rPr lang="cs-CZ" sz="2000" dirty="0"/>
              <a:t>uvedených vztahů činitel pohotovosti </a:t>
            </a:r>
            <a:r>
              <a:rPr lang="cs-CZ" sz="2000" b="1" i="1" dirty="0" smtClean="0"/>
              <a:t>A</a:t>
            </a:r>
            <a:r>
              <a:rPr lang="cs-CZ" sz="2000" b="1" i="1" baseline="-25000" dirty="0" smtClean="0"/>
              <a:t>ADM</a:t>
            </a:r>
            <a:r>
              <a:rPr lang="cs-CZ" sz="2000" dirty="0" smtClean="0"/>
              <a:t> celého zařízení: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Spolehlivost telekomunikačních sítí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6003661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6" name="Rovnice" r:id="rId5" imgW="114120" imgH="215640" progId="Equation.3">
                  <p:embed/>
                </p:oleObj>
              </mc:Choice>
              <mc:Fallback>
                <p:oleObj name="Rovnice" r:id="rId5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1" name="Skupina 40"/>
          <p:cNvGrpSpPr/>
          <p:nvPr/>
        </p:nvGrpSpPr>
        <p:grpSpPr>
          <a:xfrm>
            <a:off x="1214009" y="2337135"/>
            <a:ext cx="6630882" cy="1524876"/>
            <a:chOff x="504572" y="2178478"/>
            <a:chExt cx="6630882" cy="1524876"/>
          </a:xfrm>
        </p:grpSpPr>
        <p:sp>
          <p:nvSpPr>
            <p:cNvPr id="18" name="Obdélník 17"/>
            <p:cNvSpPr/>
            <p:nvPr/>
          </p:nvSpPr>
          <p:spPr>
            <a:xfrm>
              <a:off x="1632542" y="2454277"/>
              <a:ext cx="682165" cy="375664"/>
            </a:xfrm>
            <a:prstGeom prst="rect">
              <a:avLst/>
            </a:prstGeom>
            <a:noFill/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 err="1" smtClean="0">
                  <a:solidFill>
                    <a:srgbClr val="080808"/>
                  </a:solidFill>
                </a:rPr>
                <a:t>LP</a:t>
              </a:r>
              <a:r>
                <a:rPr lang="cs-CZ" baseline="-25000" dirty="0" err="1" smtClean="0">
                  <a:solidFill>
                    <a:srgbClr val="080808"/>
                  </a:solidFill>
                </a:rPr>
                <a:t>w</a:t>
              </a:r>
              <a:endParaRPr lang="cs-CZ" baseline="-25000" dirty="0" smtClean="0">
                <a:solidFill>
                  <a:srgbClr val="080808"/>
                </a:solidFill>
              </a:endParaRPr>
            </a:p>
          </p:txBody>
        </p:sp>
        <p:grpSp>
          <p:nvGrpSpPr>
            <p:cNvPr id="40" name="Skupina 39"/>
            <p:cNvGrpSpPr/>
            <p:nvPr/>
          </p:nvGrpSpPr>
          <p:grpSpPr>
            <a:xfrm>
              <a:off x="504572" y="2178478"/>
              <a:ext cx="6630882" cy="1524876"/>
              <a:chOff x="504572" y="2178478"/>
              <a:chExt cx="6630882" cy="1524876"/>
            </a:xfrm>
          </p:grpSpPr>
          <p:sp>
            <p:nvSpPr>
              <p:cNvPr id="21" name="Obdélník 20"/>
              <p:cNvSpPr/>
              <p:nvPr/>
            </p:nvSpPr>
            <p:spPr>
              <a:xfrm>
                <a:off x="2467228" y="2546855"/>
                <a:ext cx="862121" cy="775589"/>
              </a:xfrm>
              <a:prstGeom prst="rect">
                <a:avLst/>
              </a:prstGeom>
              <a:noFill/>
              <a:ln w="31750">
                <a:solidFill>
                  <a:srgbClr val="08080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dirty="0" smtClean="0">
                  <a:solidFill>
                    <a:srgbClr val="080808"/>
                  </a:solidFill>
                </a:endParaRPr>
              </a:p>
            </p:txBody>
          </p:sp>
          <p:cxnSp>
            <p:nvCxnSpPr>
              <p:cNvPr id="22" name="Přímá spojnice se šipkou 21"/>
              <p:cNvCxnSpPr/>
              <p:nvPr/>
            </p:nvCxnSpPr>
            <p:spPr>
              <a:xfrm>
                <a:off x="504572" y="2921233"/>
                <a:ext cx="981328" cy="0"/>
              </a:xfrm>
              <a:prstGeom prst="straightConnector1">
                <a:avLst/>
              </a:prstGeom>
              <a:ln w="31750">
                <a:solidFill>
                  <a:srgbClr val="080808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Obdélník 18"/>
              <p:cNvSpPr/>
              <p:nvPr/>
            </p:nvSpPr>
            <p:spPr>
              <a:xfrm>
                <a:off x="5286126" y="2454277"/>
                <a:ext cx="682165" cy="375664"/>
              </a:xfrm>
              <a:prstGeom prst="rect">
                <a:avLst/>
              </a:prstGeom>
              <a:noFill/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dirty="0" err="1" smtClean="0">
                    <a:solidFill>
                      <a:srgbClr val="080808"/>
                    </a:solidFill>
                  </a:rPr>
                  <a:t>LP</a:t>
                </a:r>
                <a:r>
                  <a:rPr lang="cs-CZ" baseline="-25000" dirty="0" err="1" smtClean="0">
                    <a:solidFill>
                      <a:srgbClr val="080808"/>
                    </a:solidFill>
                  </a:rPr>
                  <a:t>e</a:t>
                </a:r>
                <a:endParaRPr lang="cs-CZ" baseline="-25000" dirty="0" smtClean="0">
                  <a:solidFill>
                    <a:srgbClr val="080808"/>
                  </a:solidFill>
                </a:endParaRPr>
              </a:p>
            </p:txBody>
          </p:sp>
          <p:sp>
            <p:nvSpPr>
              <p:cNvPr id="20" name="Obdélník 19"/>
              <p:cNvSpPr/>
              <p:nvPr/>
            </p:nvSpPr>
            <p:spPr>
              <a:xfrm>
                <a:off x="2565639" y="2178478"/>
                <a:ext cx="665298" cy="375664"/>
              </a:xfrm>
              <a:prstGeom prst="rect">
                <a:avLst/>
              </a:prstGeom>
              <a:noFill/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dirty="0" smtClean="0">
                    <a:solidFill>
                      <a:srgbClr val="080808"/>
                    </a:solidFill>
                  </a:rPr>
                  <a:t>CC</a:t>
                </a:r>
                <a:r>
                  <a:rPr lang="cs-CZ" baseline="-25000" dirty="0" smtClean="0">
                    <a:solidFill>
                      <a:srgbClr val="080808"/>
                    </a:solidFill>
                  </a:rPr>
                  <a:t>1</a:t>
                </a:r>
              </a:p>
            </p:txBody>
          </p:sp>
          <p:sp>
            <p:nvSpPr>
              <p:cNvPr id="27" name="Obdélník 26"/>
              <p:cNvSpPr/>
              <p:nvPr/>
            </p:nvSpPr>
            <p:spPr>
              <a:xfrm>
                <a:off x="4310677" y="2546855"/>
                <a:ext cx="862121" cy="775589"/>
              </a:xfrm>
              <a:prstGeom prst="rect">
                <a:avLst/>
              </a:prstGeom>
              <a:noFill/>
              <a:ln w="31750">
                <a:solidFill>
                  <a:srgbClr val="08080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dirty="0" smtClean="0">
                  <a:solidFill>
                    <a:srgbClr val="080808"/>
                  </a:solidFill>
                </a:endParaRPr>
              </a:p>
            </p:txBody>
          </p:sp>
          <p:cxnSp>
            <p:nvCxnSpPr>
              <p:cNvPr id="29" name="Přímá spojnice se šipkou 28"/>
              <p:cNvCxnSpPr/>
              <p:nvPr/>
            </p:nvCxnSpPr>
            <p:spPr>
              <a:xfrm>
                <a:off x="1485900" y="2921233"/>
                <a:ext cx="981328" cy="0"/>
              </a:xfrm>
              <a:prstGeom prst="straightConnector1">
                <a:avLst/>
              </a:prstGeom>
              <a:ln w="31750">
                <a:solidFill>
                  <a:srgbClr val="080808"/>
                </a:soli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Přímá spojnice se šipkou 29"/>
              <p:cNvCxnSpPr/>
              <p:nvPr/>
            </p:nvCxnSpPr>
            <p:spPr>
              <a:xfrm>
                <a:off x="3329349" y="2921233"/>
                <a:ext cx="981328" cy="0"/>
              </a:xfrm>
              <a:prstGeom prst="straightConnector1">
                <a:avLst/>
              </a:prstGeom>
              <a:ln w="31750">
                <a:solidFill>
                  <a:srgbClr val="080808"/>
                </a:soli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Přímá spojnice se šipkou 31"/>
              <p:cNvCxnSpPr/>
              <p:nvPr/>
            </p:nvCxnSpPr>
            <p:spPr>
              <a:xfrm>
                <a:off x="5172798" y="2921233"/>
                <a:ext cx="981328" cy="0"/>
              </a:xfrm>
              <a:prstGeom prst="straightConnector1">
                <a:avLst/>
              </a:prstGeom>
              <a:ln w="31750">
                <a:solidFill>
                  <a:srgbClr val="080808"/>
                </a:soli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Přímá spojnice se šipkou 33"/>
              <p:cNvCxnSpPr/>
              <p:nvPr/>
            </p:nvCxnSpPr>
            <p:spPr>
              <a:xfrm>
                <a:off x="6154126" y="2921233"/>
                <a:ext cx="981328" cy="0"/>
              </a:xfrm>
              <a:prstGeom prst="straightConnector1">
                <a:avLst/>
              </a:prstGeom>
              <a:ln w="31750">
                <a:solidFill>
                  <a:srgbClr val="080808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Obdélník 36"/>
              <p:cNvSpPr/>
              <p:nvPr/>
            </p:nvSpPr>
            <p:spPr>
              <a:xfrm>
                <a:off x="2579433" y="3296646"/>
                <a:ext cx="665298" cy="375664"/>
              </a:xfrm>
              <a:prstGeom prst="rect">
                <a:avLst/>
              </a:prstGeom>
              <a:noFill/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dirty="0" smtClean="0">
                    <a:solidFill>
                      <a:srgbClr val="080808"/>
                    </a:solidFill>
                  </a:rPr>
                  <a:t>CC</a:t>
                </a:r>
                <a:r>
                  <a:rPr lang="cs-CZ" baseline="-25000" dirty="0" smtClean="0">
                    <a:solidFill>
                      <a:srgbClr val="080808"/>
                    </a:solidFill>
                  </a:rPr>
                  <a:t>2</a:t>
                </a:r>
              </a:p>
            </p:txBody>
          </p:sp>
          <p:sp>
            <p:nvSpPr>
              <p:cNvPr id="38" name="Obdélník 37"/>
              <p:cNvSpPr/>
              <p:nvPr/>
            </p:nvSpPr>
            <p:spPr>
              <a:xfrm>
                <a:off x="4409088" y="2178478"/>
                <a:ext cx="665298" cy="375664"/>
              </a:xfrm>
              <a:prstGeom prst="rect">
                <a:avLst/>
              </a:prstGeom>
              <a:noFill/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dirty="0" smtClean="0">
                    <a:solidFill>
                      <a:srgbClr val="080808"/>
                    </a:solidFill>
                  </a:rPr>
                  <a:t>PT</a:t>
                </a:r>
                <a:r>
                  <a:rPr lang="cs-CZ" baseline="-25000" dirty="0" smtClean="0">
                    <a:solidFill>
                      <a:srgbClr val="080808"/>
                    </a:solidFill>
                  </a:rPr>
                  <a:t>1</a:t>
                </a:r>
              </a:p>
            </p:txBody>
          </p:sp>
          <p:sp>
            <p:nvSpPr>
              <p:cNvPr id="39" name="Obdélník 38"/>
              <p:cNvSpPr/>
              <p:nvPr/>
            </p:nvSpPr>
            <p:spPr>
              <a:xfrm>
                <a:off x="4409088" y="3327690"/>
                <a:ext cx="665298" cy="375664"/>
              </a:xfrm>
              <a:prstGeom prst="rect">
                <a:avLst/>
              </a:prstGeom>
              <a:noFill/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dirty="0" smtClean="0">
                    <a:solidFill>
                      <a:srgbClr val="080808"/>
                    </a:solidFill>
                  </a:rPr>
                  <a:t>PT</a:t>
                </a:r>
                <a:r>
                  <a:rPr lang="cs-CZ" baseline="-25000" dirty="0" smtClean="0">
                    <a:solidFill>
                      <a:srgbClr val="080808"/>
                    </a:solidFill>
                  </a:rPr>
                  <a:t>2</a:t>
                </a:r>
              </a:p>
            </p:txBody>
          </p:sp>
        </p:grpSp>
      </p:grpSp>
      <p:graphicFrame>
        <p:nvGraphicFramePr>
          <p:cNvPr id="42" name="Objek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0580609"/>
              </p:ext>
            </p:extLst>
          </p:nvPr>
        </p:nvGraphicFramePr>
        <p:xfrm>
          <a:off x="1501241" y="4835315"/>
          <a:ext cx="634365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name="Rovnice" r:id="rId7" imgW="4127400" imgH="457200" progId="Equation.3">
                  <p:embed/>
                </p:oleObj>
              </mc:Choice>
              <mc:Fallback>
                <p:oleObj name="Rovnice" r:id="rId7" imgW="41274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1241" y="4835315"/>
                        <a:ext cx="6343650" cy="698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1868760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Spolehlivost telekomunikačních sítí</a:t>
            </a:r>
            <a:r>
              <a:rPr lang="cs-CZ" sz="800" dirty="0" smtClean="0"/>
              <a:t> </a:t>
            </a:r>
            <a:endParaRPr lang="cs-CZ" sz="800" dirty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Pro </a:t>
            </a:r>
            <a:r>
              <a:rPr lang="cs-CZ" sz="2000" dirty="0"/>
              <a:t>provoz </a:t>
            </a:r>
            <a:r>
              <a:rPr lang="cs-CZ" sz="2000" dirty="0">
                <a:solidFill>
                  <a:srgbClr val="C00000"/>
                </a:solidFill>
              </a:rPr>
              <a:t>méně náročných služeb</a:t>
            </a:r>
            <a:r>
              <a:rPr lang="cs-CZ" sz="2000" dirty="0"/>
              <a:t>, jako je WEB, e-mail apod., je možno v profesionálním prostředí požadovat činitel pohotovosti </a:t>
            </a:r>
            <a:r>
              <a:rPr lang="cs-CZ" sz="2000" dirty="0">
                <a:solidFill>
                  <a:srgbClr val="C00000"/>
                </a:solidFill>
              </a:rPr>
              <a:t>3 devítky, tj. 99,9%</a:t>
            </a:r>
            <a:r>
              <a:rPr lang="cs-CZ" sz="2000" dirty="0"/>
              <a:t>, což znamená, že musíme zajistit střední dobu mezi poruchami cca 1 rok (za předpokladu střední doby pro obnovení provozu 10 hodin). </a:t>
            </a:r>
            <a:endParaRPr lang="cs-CZ" sz="20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Za </a:t>
            </a:r>
            <a:r>
              <a:rPr lang="cs-CZ" sz="2000" dirty="0">
                <a:solidFill>
                  <a:srgbClr val="C00000"/>
                </a:solidFill>
              </a:rPr>
              <a:t>zvýšený požadavek na spolehlivost </a:t>
            </a:r>
            <a:r>
              <a:rPr lang="cs-CZ" sz="2000" dirty="0"/>
              <a:t>lze považovat činitel pohotovosti </a:t>
            </a:r>
            <a:r>
              <a:rPr lang="cs-CZ" sz="2000" dirty="0">
                <a:solidFill>
                  <a:srgbClr val="C00000"/>
                </a:solidFill>
              </a:rPr>
              <a:t>4 devítky, tj. 99,99</a:t>
            </a:r>
            <a:r>
              <a:rPr lang="cs-CZ" sz="2000" dirty="0" smtClean="0">
                <a:solidFill>
                  <a:srgbClr val="C00000"/>
                </a:solidFill>
              </a:rPr>
              <a:t>%</a:t>
            </a:r>
            <a:r>
              <a:rPr lang="cs-CZ" sz="2000" dirty="0" smtClean="0"/>
              <a:t>.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Vysokou </a:t>
            </a:r>
            <a:r>
              <a:rPr lang="cs-CZ" sz="2000" dirty="0">
                <a:solidFill>
                  <a:srgbClr val="C00000"/>
                </a:solidFill>
              </a:rPr>
              <a:t>spolehlivost na 6 devítek, tj. 99,9999% </a:t>
            </a:r>
            <a:r>
              <a:rPr lang="cs-CZ" sz="2000" dirty="0"/>
              <a:t>(též označováno jako 99,999+) je možno prakticky zajistit výhradně </a:t>
            </a:r>
            <a:r>
              <a:rPr lang="cs-CZ" sz="2000" dirty="0">
                <a:solidFill>
                  <a:srgbClr val="C00000"/>
                </a:solidFill>
              </a:rPr>
              <a:t>zálohováním</a:t>
            </a:r>
            <a:r>
              <a:rPr lang="cs-CZ" sz="2000" dirty="0"/>
              <a:t> síťových prvků a cest v síti.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Uvedené </a:t>
            </a:r>
            <a:r>
              <a:rPr lang="cs-CZ" sz="2000" dirty="0"/>
              <a:t>činitele pohotovosti lze vyjádřit i jinak. Například činitel pohotovosti 99,9% lze vyjádřit jako </a:t>
            </a:r>
            <a:r>
              <a:rPr lang="cs-CZ" sz="2000" dirty="0" smtClean="0"/>
              <a:t>poruchu </a:t>
            </a:r>
            <a:r>
              <a:rPr lang="cs-CZ" sz="2000" dirty="0"/>
              <a:t>zařízení v maximální délce 8 hodin 45 minut 36 sekund v průběhu 1 roku. Ekvivalentně lze pak vyjádřit i zbylé činitele pohotovosti.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Spolehlivost telekomunikačních sítí</a:t>
            </a:r>
          </a:p>
        </p:txBody>
      </p:sp>
    </p:spTree>
    <p:extLst>
      <p:ext uri="{BB962C8B-B14F-4D97-AF65-F5344CB8AC3E}">
        <p14:creationId xmlns:p14="http://schemas.microsoft.com/office/powerpoint/2010/main" val="353197217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811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Příklady parametrů spolehlivosti síťových prvků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err="1" smtClean="0"/>
              <a:t>Muldexy</a:t>
            </a:r>
            <a:r>
              <a:rPr lang="cs-CZ" sz="2000" dirty="0" smtClean="0"/>
              <a:t> SDH: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/>
          </a:p>
          <a:p>
            <a:pPr>
              <a:spcAft>
                <a:spcPts val="200"/>
              </a:spcAft>
            </a:pPr>
            <a:endParaRPr lang="cs-CZ" sz="2000" dirty="0" smtClean="0"/>
          </a:p>
          <a:p>
            <a:pPr>
              <a:spcAft>
                <a:spcPts val="200"/>
              </a:spcAft>
            </a:pPr>
            <a:endParaRPr lang="cs-CZ" sz="800" dirty="0" smtClean="0"/>
          </a:p>
          <a:p>
            <a:pPr>
              <a:spcAft>
                <a:spcPts val="200"/>
              </a:spcAft>
            </a:pPr>
            <a:endParaRPr lang="cs-CZ" sz="8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Průmyslové ethernetové přepínače: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Optické SFP moduly Alcatel-</a:t>
            </a:r>
            <a:r>
              <a:rPr lang="cs-CZ" sz="2000" dirty="0" err="1" smtClean="0"/>
              <a:t>Lucent</a:t>
            </a:r>
            <a:r>
              <a:rPr lang="cs-CZ" sz="2000" dirty="0" smtClean="0"/>
              <a:t>: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Spolehlivost telekomunikačních sítí</a:t>
            </a:r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915485"/>
              </p:ext>
            </p:extLst>
          </p:nvPr>
        </p:nvGraphicFramePr>
        <p:xfrm>
          <a:off x="1214009" y="2075889"/>
          <a:ext cx="7071346" cy="1483829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3213025"/>
                <a:gridCol w="2398894"/>
                <a:gridCol w="1459427"/>
              </a:tblGrid>
              <a:tr h="366229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 Produkt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Komponenty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MTBF </a:t>
                      </a:r>
                      <a:r>
                        <a:rPr lang="en-US" sz="1400" dirty="0">
                          <a:effectLst/>
                        </a:rPr>
                        <a:t>[</a:t>
                      </a:r>
                      <a:r>
                        <a:rPr lang="en-US" sz="1400" dirty="0" err="1">
                          <a:effectLst/>
                        </a:rPr>
                        <a:t>roky</a:t>
                      </a:r>
                      <a:r>
                        <a:rPr lang="en-US" sz="1400" dirty="0">
                          <a:effectLst/>
                        </a:rPr>
                        <a:t>]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 err="1">
                          <a:effectLst/>
                        </a:rPr>
                        <a:t>Metropolis</a:t>
                      </a:r>
                      <a:r>
                        <a:rPr lang="cs-CZ" sz="1400" dirty="0">
                          <a:effectLst/>
                        </a:rPr>
                        <a:t>® AM AD-S1.1</a:t>
                      </a: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2xSTM-1 –S1.1, 16 x E1 (75/120)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23,70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 rowSpan="3"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SN </a:t>
                      </a:r>
                      <a:r>
                        <a:rPr lang="cs-CZ" sz="1400" dirty="0" err="1">
                          <a:effectLst/>
                        </a:rPr>
                        <a:t>Connection</a:t>
                      </a:r>
                      <a:r>
                        <a:rPr lang="cs-CZ" sz="1400" dirty="0">
                          <a:effectLst/>
                        </a:rPr>
                        <a:t> Master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Základní </a:t>
                      </a:r>
                      <a:r>
                        <a:rPr lang="cs-CZ" sz="1400" dirty="0" err="1">
                          <a:effectLst/>
                        </a:rPr>
                        <a:t>shelf</a:t>
                      </a:r>
                      <a:r>
                        <a:rPr lang="cs-CZ" sz="1400" dirty="0">
                          <a:effectLst/>
                        </a:rPr>
                        <a:t> 6 slotový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143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Karta SDH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>
                          <a:effectLst/>
                        </a:rPr>
                        <a:t>26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Karta </a:t>
                      </a:r>
                      <a:r>
                        <a:rPr lang="cs-CZ" sz="1400" dirty="0" smtClean="0">
                          <a:effectLst/>
                        </a:rPr>
                        <a:t>E1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104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8" name="Tabul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244939"/>
              </p:ext>
            </p:extLst>
          </p:nvPr>
        </p:nvGraphicFramePr>
        <p:xfrm>
          <a:off x="2571773" y="4019563"/>
          <a:ext cx="4565008" cy="72267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485342"/>
                <a:gridCol w="2079666"/>
              </a:tblGrid>
              <a:tr h="295958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Produkt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MTBF [roky]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Cisco IE-3000-4TC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43,9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Cisco IE-2000U-4TS-G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42,7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228550"/>
              </p:ext>
            </p:extLst>
          </p:nvPr>
        </p:nvGraphicFramePr>
        <p:xfrm>
          <a:off x="1462852" y="5128578"/>
          <a:ext cx="6822503" cy="94214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3610875"/>
                <a:gridCol w="1635846"/>
                <a:gridCol w="1575782"/>
              </a:tblGrid>
              <a:tr h="302066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Označení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>
                          <a:effectLst/>
                        </a:rPr>
                        <a:t>Vlnová délka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MTBF </a:t>
                      </a:r>
                      <a:r>
                        <a:rPr lang="en-US" sz="1400" dirty="0">
                          <a:effectLst/>
                        </a:rPr>
                        <a:t>[</a:t>
                      </a:r>
                      <a:r>
                        <a:rPr lang="en-US" sz="1400" dirty="0" err="1">
                          <a:effectLst/>
                        </a:rPr>
                        <a:t>roky</a:t>
                      </a:r>
                      <a:r>
                        <a:rPr lang="en-US" sz="1400" dirty="0">
                          <a:effectLst/>
                        </a:rPr>
                        <a:t>]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SFP Gigabit Ethernet 1000Base-LX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1300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>
                          <a:effectLst/>
                        </a:rPr>
                        <a:t>104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SFP STM-1 S1.1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1310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>
                          <a:effectLst/>
                        </a:rPr>
                        <a:t>210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>
                          <a:effectLst/>
                        </a:rPr>
                        <a:t>SFP STM-1 L1.1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1310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400" dirty="0">
                          <a:effectLst/>
                        </a:rPr>
                        <a:t>207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91665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Telekomunikační síť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Telekomunikační sítí </a:t>
            </a:r>
            <a:r>
              <a:rPr lang="cs-CZ" sz="2000" dirty="0">
                <a:solidFill>
                  <a:srgbClr val="3C3C8C"/>
                </a:solidFill>
              </a:rPr>
              <a:t>rozumíme soubor vzájemně propojených telekomunikačních zařízení, který umožňuje přenos informace mezi koncovými body.</a:t>
            </a: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Telekomunikační </a:t>
            </a:r>
            <a:r>
              <a:rPr lang="cs-CZ" sz="2000" dirty="0">
                <a:solidFill>
                  <a:srgbClr val="3C3C8C"/>
                </a:solidFill>
              </a:rPr>
              <a:t>síť je </a:t>
            </a:r>
            <a:r>
              <a:rPr lang="cs-CZ" sz="2000" dirty="0">
                <a:solidFill>
                  <a:srgbClr val="C00000"/>
                </a:solidFill>
              </a:rPr>
              <a:t>tvořena spojnicemi </a:t>
            </a:r>
            <a:r>
              <a:rPr lang="cs-CZ" sz="2000" dirty="0">
                <a:solidFill>
                  <a:srgbClr val="3C3C8C"/>
                </a:solidFill>
              </a:rPr>
              <a:t>(</a:t>
            </a:r>
            <a:r>
              <a:rPr lang="cs-CZ" sz="2000" dirty="0" smtClean="0">
                <a:solidFill>
                  <a:srgbClr val="3C3C8C"/>
                </a:solidFill>
              </a:rPr>
              <a:t>přenosové cesty) </a:t>
            </a:r>
            <a:r>
              <a:rPr lang="cs-CZ" sz="2000" dirty="0">
                <a:solidFill>
                  <a:srgbClr val="3C3C8C"/>
                </a:solidFill>
              </a:rPr>
              <a:t>a </a:t>
            </a:r>
            <a:r>
              <a:rPr lang="cs-CZ" sz="2000" dirty="0" smtClean="0">
                <a:solidFill>
                  <a:srgbClr val="C00000"/>
                </a:solidFill>
              </a:rPr>
              <a:t>síťovými uzly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(</a:t>
            </a:r>
            <a:r>
              <a:rPr lang="cs-CZ" sz="2000" dirty="0" smtClean="0">
                <a:solidFill>
                  <a:srgbClr val="3C3C8C"/>
                </a:solidFill>
              </a:rPr>
              <a:t>telekomunikační zařízení).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Telekomunikační </a:t>
            </a:r>
            <a:r>
              <a:rPr lang="cs-CZ" sz="2000" dirty="0">
                <a:solidFill>
                  <a:srgbClr val="C00000"/>
                </a:solidFill>
              </a:rPr>
              <a:t>zařízení </a:t>
            </a:r>
            <a:r>
              <a:rPr lang="cs-CZ" sz="2000" dirty="0">
                <a:solidFill>
                  <a:srgbClr val="3C3C8C"/>
                </a:solidFill>
              </a:rPr>
              <a:t>slouží ke zpracování a využití </a:t>
            </a:r>
            <a:r>
              <a:rPr lang="cs-CZ" sz="2000" dirty="0" smtClean="0">
                <a:solidFill>
                  <a:srgbClr val="3C3C8C"/>
                </a:solidFill>
              </a:rPr>
              <a:t>signálu, </a:t>
            </a:r>
            <a:r>
              <a:rPr lang="cs-CZ" sz="2000" dirty="0">
                <a:solidFill>
                  <a:srgbClr val="3C3C8C"/>
                </a:solidFill>
              </a:rPr>
              <a:t>který je nositelem </a:t>
            </a:r>
            <a:r>
              <a:rPr lang="cs-CZ" sz="2000" dirty="0" smtClean="0">
                <a:solidFill>
                  <a:srgbClr val="3C3C8C"/>
                </a:solidFill>
              </a:rPr>
              <a:t>informace. Signál nesoucí informaci může mít různé formy (forma elektrická, optická,..).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Termínem </a:t>
            </a:r>
            <a:r>
              <a:rPr lang="cs-CZ" sz="2000" dirty="0" smtClean="0">
                <a:solidFill>
                  <a:srgbClr val="C00000"/>
                </a:solidFill>
              </a:rPr>
              <a:t>topologie sítě </a:t>
            </a:r>
            <a:r>
              <a:rPr lang="cs-CZ" sz="2000" dirty="0" smtClean="0">
                <a:solidFill>
                  <a:srgbClr val="3C3C8C"/>
                </a:solidFill>
              </a:rPr>
              <a:t>se označuje </a:t>
            </a:r>
            <a:r>
              <a:rPr lang="cs-CZ" sz="2000" dirty="0" smtClean="0">
                <a:solidFill>
                  <a:srgbClr val="C00000"/>
                </a:solidFill>
              </a:rPr>
              <a:t>způsob vzájemného propojení </a:t>
            </a:r>
            <a:r>
              <a:rPr lang="cs-CZ" sz="2000" dirty="0" smtClean="0">
                <a:solidFill>
                  <a:srgbClr val="3C3C8C"/>
                </a:solidFill>
              </a:rPr>
              <a:t>jednotlivých telekomunikačních zařízení (topologie sběrnice, kruhu, hvězdy,..).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b="1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Spolehlivost telekomunikačních sítí</a:t>
            </a:r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882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Topologie telekomunikační sítě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Příklady topologií telekomunikačních sítí.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Spolehlivost telekomunikačních sítí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6292865" y="5942063"/>
            <a:ext cx="16240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200" b="1" dirty="0" smtClean="0">
                <a:solidFill>
                  <a:srgbClr val="000000"/>
                </a:solidFill>
              </a:rPr>
              <a:t>přenosové médium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2090080" y="2376240"/>
            <a:ext cx="7018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0000"/>
                </a:solidFill>
              </a:rPr>
              <a:t>Topologie </a:t>
            </a:r>
            <a:r>
              <a:rPr lang="cs-CZ" sz="1600" b="1" dirty="0" smtClean="0">
                <a:solidFill>
                  <a:srgbClr val="C00000"/>
                </a:solidFill>
              </a:rPr>
              <a:t>sběrnice</a:t>
            </a:r>
            <a:r>
              <a:rPr lang="cs-CZ" sz="1600" dirty="0" smtClean="0">
                <a:solidFill>
                  <a:srgbClr val="000000"/>
                </a:solidFill>
              </a:rPr>
              <a:t>, použitá obvykle v </a:t>
            </a:r>
            <a:r>
              <a:rPr lang="cs-CZ" sz="1600" b="1" dirty="0" smtClean="0">
                <a:solidFill>
                  <a:srgbClr val="C00000"/>
                </a:solidFill>
              </a:rPr>
              <a:t>LAN</a:t>
            </a:r>
            <a:r>
              <a:rPr lang="cs-CZ" sz="1600" dirty="0" smtClean="0">
                <a:solidFill>
                  <a:srgbClr val="000000"/>
                </a:solidFill>
              </a:rPr>
              <a:t> například s technologií Ethernet 10Base-T.</a:t>
            </a:r>
            <a:endParaRPr lang="cs-CZ" sz="1600" dirty="0">
              <a:solidFill>
                <a:srgbClr val="000000"/>
              </a:solidFill>
            </a:endParaRPr>
          </a:p>
        </p:txBody>
      </p:sp>
      <p:cxnSp>
        <p:nvCxnSpPr>
          <p:cNvPr id="38" name="Přímá spojnice se šipkou 37"/>
          <p:cNvCxnSpPr/>
          <p:nvPr/>
        </p:nvCxnSpPr>
        <p:spPr>
          <a:xfrm flipV="1">
            <a:off x="5765939" y="6102126"/>
            <a:ext cx="526057" cy="1"/>
          </a:xfrm>
          <a:prstGeom prst="straightConnector1">
            <a:avLst/>
          </a:prstGeom>
          <a:ln w="381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ál 44"/>
          <p:cNvSpPr/>
          <p:nvPr/>
        </p:nvSpPr>
        <p:spPr>
          <a:xfrm>
            <a:off x="6149891" y="5710783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6" name="TextovéPole 45"/>
          <p:cNvSpPr txBox="1"/>
          <p:nvPr/>
        </p:nvSpPr>
        <p:spPr>
          <a:xfrm>
            <a:off x="6322013" y="5658344"/>
            <a:ext cx="2027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>
                <a:solidFill>
                  <a:srgbClr val="000000"/>
                </a:solidFill>
              </a:rPr>
              <a:t>telekomunikační zařízení</a:t>
            </a:r>
            <a:endParaRPr lang="cs-CZ" sz="1200" b="1" dirty="0">
              <a:solidFill>
                <a:srgbClr val="000000"/>
              </a:solidFill>
            </a:endParaRPr>
          </a:p>
        </p:txBody>
      </p:sp>
      <p:grpSp>
        <p:nvGrpSpPr>
          <p:cNvPr id="42" name="Skupina 41"/>
          <p:cNvGrpSpPr/>
          <p:nvPr/>
        </p:nvGrpSpPr>
        <p:grpSpPr>
          <a:xfrm>
            <a:off x="680871" y="2717728"/>
            <a:ext cx="172122" cy="304843"/>
            <a:chOff x="1265071" y="2717728"/>
            <a:chExt cx="172122" cy="304843"/>
          </a:xfrm>
        </p:grpSpPr>
        <p:cxnSp>
          <p:nvCxnSpPr>
            <p:cNvPr id="64" name="Přímá spojnice 63"/>
            <p:cNvCxnSpPr>
              <a:endCxn id="66" idx="0"/>
            </p:cNvCxnSpPr>
            <p:nvPr/>
          </p:nvCxnSpPr>
          <p:spPr>
            <a:xfrm flipH="1">
              <a:off x="1351132" y="2717728"/>
              <a:ext cx="1" cy="132721"/>
            </a:xfrm>
            <a:prstGeom prst="line">
              <a:avLst/>
            </a:prstGeom>
            <a:ln w="25400">
              <a:solidFill>
                <a:srgbClr val="00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Ovál 65"/>
            <p:cNvSpPr/>
            <p:nvPr/>
          </p:nvSpPr>
          <p:spPr>
            <a:xfrm>
              <a:off x="1265071" y="2850449"/>
              <a:ext cx="172122" cy="17212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cxnSp>
        <p:nvCxnSpPr>
          <p:cNvPr id="67" name="Přímá spojnice 66"/>
          <p:cNvCxnSpPr/>
          <p:nvPr/>
        </p:nvCxnSpPr>
        <p:spPr>
          <a:xfrm flipH="1">
            <a:off x="411163" y="2722019"/>
            <a:ext cx="1379850" cy="0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Skupina 67"/>
          <p:cNvGrpSpPr/>
          <p:nvPr/>
        </p:nvGrpSpPr>
        <p:grpSpPr>
          <a:xfrm>
            <a:off x="1163340" y="2717728"/>
            <a:ext cx="172122" cy="304843"/>
            <a:chOff x="1265071" y="2717728"/>
            <a:chExt cx="172122" cy="304843"/>
          </a:xfrm>
        </p:grpSpPr>
        <p:cxnSp>
          <p:nvCxnSpPr>
            <p:cNvPr id="69" name="Přímá spojnice 68"/>
            <p:cNvCxnSpPr>
              <a:endCxn id="70" idx="0"/>
            </p:cNvCxnSpPr>
            <p:nvPr/>
          </p:nvCxnSpPr>
          <p:spPr>
            <a:xfrm flipH="1">
              <a:off x="1351132" y="2717728"/>
              <a:ext cx="1" cy="132721"/>
            </a:xfrm>
            <a:prstGeom prst="line">
              <a:avLst/>
            </a:prstGeom>
            <a:ln w="25400">
              <a:solidFill>
                <a:srgbClr val="00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Ovál 69"/>
            <p:cNvSpPr/>
            <p:nvPr/>
          </p:nvSpPr>
          <p:spPr>
            <a:xfrm>
              <a:off x="1265071" y="2850449"/>
              <a:ext cx="172122" cy="17212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71" name="Skupina 70"/>
          <p:cNvGrpSpPr/>
          <p:nvPr/>
        </p:nvGrpSpPr>
        <p:grpSpPr>
          <a:xfrm>
            <a:off x="1618890" y="2722018"/>
            <a:ext cx="172122" cy="304843"/>
            <a:chOff x="1265071" y="2717728"/>
            <a:chExt cx="172122" cy="304843"/>
          </a:xfrm>
        </p:grpSpPr>
        <p:cxnSp>
          <p:nvCxnSpPr>
            <p:cNvPr id="72" name="Přímá spojnice 71"/>
            <p:cNvCxnSpPr>
              <a:endCxn id="73" idx="0"/>
            </p:cNvCxnSpPr>
            <p:nvPr/>
          </p:nvCxnSpPr>
          <p:spPr>
            <a:xfrm flipH="1">
              <a:off x="1351132" y="2717728"/>
              <a:ext cx="1" cy="132721"/>
            </a:xfrm>
            <a:prstGeom prst="line">
              <a:avLst/>
            </a:prstGeom>
            <a:ln w="25400">
              <a:solidFill>
                <a:srgbClr val="00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Ovál 72"/>
            <p:cNvSpPr/>
            <p:nvPr/>
          </p:nvSpPr>
          <p:spPr>
            <a:xfrm>
              <a:off x="1265071" y="2850449"/>
              <a:ext cx="172122" cy="17212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74" name="Skupina 73"/>
          <p:cNvGrpSpPr/>
          <p:nvPr/>
        </p:nvGrpSpPr>
        <p:grpSpPr>
          <a:xfrm rot="10800000">
            <a:off x="947324" y="2415199"/>
            <a:ext cx="172122" cy="304843"/>
            <a:chOff x="1265071" y="2717728"/>
            <a:chExt cx="172122" cy="304843"/>
          </a:xfrm>
        </p:grpSpPr>
        <p:cxnSp>
          <p:nvCxnSpPr>
            <p:cNvPr id="75" name="Přímá spojnice 74"/>
            <p:cNvCxnSpPr>
              <a:endCxn id="76" idx="0"/>
            </p:cNvCxnSpPr>
            <p:nvPr/>
          </p:nvCxnSpPr>
          <p:spPr>
            <a:xfrm flipH="1">
              <a:off x="1351132" y="2717728"/>
              <a:ext cx="1" cy="132721"/>
            </a:xfrm>
            <a:prstGeom prst="line">
              <a:avLst/>
            </a:prstGeom>
            <a:ln w="25400">
              <a:solidFill>
                <a:srgbClr val="00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ál 75"/>
            <p:cNvSpPr/>
            <p:nvPr/>
          </p:nvSpPr>
          <p:spPr>
            <a:xfrm>
              <a:off x="1265071" y="2850449"/>
              <a:ext cx="172122" cy="17212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77" name="Skupina 76"/>
          <p:cNvGrpSpPr/>
          <p:nvPr/>
        </p:nvGrpSpPr>
        <p:grpSpPr>
          <a:xfrm rot="10800000">
            <a:off x="1420066" y="2412885"/>
            <a:ext cx="172122" cy="304843"/>
            <a:chOff x="1265071" y="2717728"/>
            <a:chExt cx="172122" cy="304843"/>
          </a:xfrm>
        </p:grpSpPr>
        <p:cxnSp>
          <p:nvCxnSpPr>
            <p:cNvPr id="78" name="Přímá spojnice 77"/>
            <p:cNvCxnSpPr>
              <a:endCxn id="79" idx="0"/>
            </p:cNvCxnSpPr>
            <p:nvPr/>
          </p:nvCxnSpPr>
          <p:spPr>
            <a:xfrm flipH="1">
              <a:off x="1351132" y="2717728"/>
              <a:ext cx="1" cy="132721"/>
            </a:xfrm>
            <a:prstGeom prst="line">
              <a:avLst/>
            </a:prstGeom>
            <a:ln w="25400">
              <a:solidFill>
                <a:srgbClr val="00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Ovál 78"/>
            <p:cNvSpPr/>
            <p:nvPr/>
          </p:nvSpPr>
          <p:spPr>
            <a:xfrm>
              <a:off x="1265071" y="2850449"/>
              <a:ext cx="172122" cy="17212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80" name="Skupina 79"/>
          <p:cNvGrpSpPr/>
          <p:nvPr/>
        </p:nvGrpSpPr>
        <p:grpSpPr>
          <a:xfrm rot="10800000">
            <a:off x="459532" y="2411628"/>
            <a:ext cx="172122" cy="304843"/>
            <a:chOff x="1265071" y="2717728"/>
            <a:chExt cx="172122" cy="304843"/>
          </a:xfrm>
        </p:grpSpPr>
        <p:cxnSp>
          <p:nvCxnSpPr>
            <p:cNvPr id="81" name="Přímá spojnice 80"/>
            <p:cNvCxnSpPr>
              <a:endCxn id="82" idx="0"/>
            </p:cNvCxnSpPr>
            <p:nvPr/>
          </p:nvCxnSpPr>
          <p:spPr>
            <a:xfrm flipH="1">
              <a:off x="1351132" y="2717728"/>
              <a:ext cx="1" cy="132721"/>
            </a:xfrm>
            <a:prstGeom prst="line">
              <a:avLst/>
            </a:prstGeom>
            <a:ln w="25400">
              <a:solidFill>
                <a:srgbClr val="00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Ovál 81"/>
            <p:cNvSpPr/>
            <p:nvPr/>
          </p:nvSpPr>
          <p:spPr>
            <a:xfrm>
              <a:off x="1265071" y="2850449"/>
              <a:ext cx="172122" cy="17212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cxnSp>
        <p:nvCxnSpPr>
          <p:cNvPr id="86" name="Přímá spojnice 85"/>
          <p:cNvCxnSpPr/>
          <p:nvPr/>
        </p:nvCxnSpPr>
        <p:spPr>
          <a:xfrm flipH="1">
            <a:off x="252422" y="5048060"/>
            <a:ext cx="536160" cy="0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Přímá spojnice 102"/>
          <p:cNvCxnSpPr/>
          <p:nvPr/>
        </p:nvCxnSpPr>
        <p:spPr>
          <a:xfrm flipH="1" flipV="1">
            <a:off x="788582" y="5048060"/>
            <a:ext cx="152400" cy="137038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Přímá spojnice 104"/>
          <p:cNvCxnSpPr/>
          <p:nvPr/>
        </p:nvCxnSpPr>
        <p:spPr>
          <a:xfrm flipH="1">
            <a:off x="788582" y="4942208"/>
            <a:ext cx="172122" cy="103874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Přímá spojnice 108"/>
          <p:cNvCxnSpPr/>
          <p:nvPr/>
        </p:nvCxnSpPr>
        <p:spPr>
          <a:xfrm flipH="1" flipV="1">
            <a:off x="938259" y="5185098"/>
            <a:ext cx="238461" cy="213595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Přímá spojnice 109"/>
          <p:cNvCxnSpPr/>
          <p:nvPr/>
        </p:nvCxnSpPr>
        <p:spPr>
          <a:xfrm flipH="1">
            <a:off x="938259" y="5183120"/>
            <a:ext cx="357088" cy="0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Přímá spojnice 110"/>
          <p:cNvCxnSpPr/>
          <p:nvPr/>
        </p:nvCxnSpPr>
        <p:spPr>
          <a:xfrm flipH="1">
            <a:off x="960704" y="4943197"/>
            <a:ext cx="334643" cy="1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Přímá spojnice 111"/>
          <p:cNvCxnSpPr/>
          <p:nvPr/>
        </p:nvCxnSpPr>
        <p:spPr>
          <a:xfrm flipH="1">
            <a:off x="960704" y="4723282"/>
            <a:ext cx="334643" cy="217937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Přímá spojnice 119"/>
          <p:cNvCxnSpPr/>
          <p:nvPr/>
        </p:nvCxnSpPr>
        <p:spPr>
          <a:xfrm flipH="1" flipV="1">
            <a:off x="1179556" y="5402649"/>
            <a:ext cx="238461" cy="213595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Přímá spojnice 120"/>
          <p:cNvCxnSpPr/>
          <p:nvPr/>
        </p:nvCxnSpPr>
        <p:spPr>
          <a:xfrm flipH="1">
            <a:off x="1179556" y="5400671"/>
            <a:ext cx="357088" cy="0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Přímá spojnice 121"/>
          <p:cNvCxnSpPr/>
          <p:nvPr/>
        </p:nvCxnSpPr>
        <p:spPr>
          <a:xfrm flipH="1" flipV="1">
            <a:off x="1295347" y="4943198"/>
            <a:ext cx="392568" cy="96615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Přímá spojnice 122"/>
          <p:cNvCxnSpPr/>
          <p:nvPr/>
        </p:nvCxnSpPr>
        <p:spPr>
          <a:xfrm flipH="1">
            <a:off x="1295347" y="4799532"/>
            <a:ext cx="484249" cy="143666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Přímá spojnice 125"/>
          <p:cNvCxnSpPr/>
          <p:nvPr/>
        </p:nvCxnSpPr>
        <p:spPr>
          <a:xfrm flipH="1" flipV="1">
            <a:off x="1687915" y="5040460"/>
            <a:ext cx="238461" cy="213595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Přímá spojnice 126"/>
          <p:cNvCxnSpPr/>
          <p:nvPr/>
        </p:nvCxnSpPr>
        <p:spPr>
          <a:xfrm flipH="1">
            <a:off x="1687915" y="5038482"/>
            <a:ext cx="357088" cy="0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Ovál 127"/>
          <p:cNvSpPr/>
          <p:nvPr/>
        </p:nvSpPr>
        <p:spPr>
          <a:xfrm>
            <a:off x="1970668" y="4942208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9" name="Ovál 128"/>
          <p:cNvSpPr/>
          <p:nvPr/>
        </p:nvSpPr>
        <p:spPr>
          <a:xfrm>
            <a:off x="1862461" y="5190898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30" name="Přímá spojnice 129"/>
          <p:cNvCxnSpPr/>
          <p:nvPr/>
        </p:nvCxnSpPr>
        <p:spPr>
          <a:xfrm flipH="1" flipV="1">
            <a:off x="1418017" y="5614590"/>
            <a:ext cx="394705" cy="98547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Přímá spojnice 130"/>
          <p:cNvCxnSpPr/>
          <p:nvPr/>
        </p:nvCxnSpPr>
        <p:spPr>
          <a:xfrm flipH="1">
            <a:off x="1415328" y="5554940"/>
            <a:ext cx="450329" cy="59650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Přímá spojnice 132"/>
          <p:cNvCxnSpPr/>
          <p:nvPr/>
        </p:nvCxnSpPr>
        <p:spPr>
          <a:xfrm flipH="1">
            <a:off x="1812722" y="5711805"/>
            <a:ext cx="357088" cy="0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Ovál 133"/>
          <p:cNvSpPr/>
          <p:nvPr/>
        </p:nvSpPr>
        <p:spPr>
          <a:xfrm>
            <a:off x="1475064" y="5312632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5" name="Ovál 134"/>
          <p:cNvSpPr/>
          <p:nvPr/>
        </p:nvSpPr>
        <p:spPr>
          <a:xfrm>
            <a:off x="1812580" y="5456216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7" name="Ovál 136"/>
          <p:cNvSpPr/>
          <p:nvPr/>
        </p:nvSpPr>
        <p:spPr>
          <a:xfrm>
            <a:off x="2111866" y="5626680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9" name="Ovál 88"/>
          <p:cNvSpPr/>
          <p:nvPr/>
        </p:nvSpPr>
        <p:spPr>
          <a:xfrm>
            <a:off x="1226729" y="5099037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2" name="Ovál 91"/>
          <p:cNvSpPr/>
          <p:nvPr/>
        </p:nvSpPr>
        <p:spPr>
          <a:xfrm>
            <a:off x="1693535" y="4713471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5" name="Ovál 94"/>
          <p:cNvSpPr/>
          <p:nvPr/>
        </p:nvSpPr>
        <p:spPr>
          <a:xfrm rot="10800000">
            <a:off x="1239807" y="4627410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8" name="Ovál 97"/>
          <p:cNvSpPr/>
          <p:nvPr/>
        </p:nvSpPr>
        <p:spPr>
          <a:xfrm rot="10800000">
            <a:off x="141538" y="4960021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0" name="TextovéPole 139"/>
          <p:cNvSpPr txBox="1"/>
          <p:nvPr/>
        </p:nvSpPr>
        <p:spPr>
          <a:xfrm>
            <a:off x="2332927" y="4867987"/>
            <a:ext cx="6628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0000"/>
                </a:solidFill>
              </a:rPr>
              <a:t>Topologie </a:t>
            </a:r>
            <a:r>
              <a:rPr lang="cs-CZ" sz="1600" b="1" dirty="0" smtClean="0">
                <a:solidFill>
                  <a:srgbClr val="C00000"/>
                </a:solidFill>
              </a:rPr>
              <a:t>stromu</a:t>
            </a:r>
            <a:r>
              <a:rPr lang="cs-CZ" sz="1600" dirty="0" smtClean="0">
                <a:solidFill>
                  <a:srgbClr val="000000"/>
                </a:solidFill>
              </a:rPr>
              <a:t>, použitá obvykle v </a:t>
            </a:r>
            <a:r>
              <a:rPr lang="cs-CZ" sz="1600" b="1" dirty="0" smtClean="0">
                <a:solidFill>
                  <a:srgbClr val="C00000"/>
                </a:solidFill>
              </a:rPr>
              <a:t>AN</a:t>
            </a:r>
            <a:r>
              <a:rPr lang="cs-CZ" sz="1600" dirty="0" smtClean="0">
                <a:solidFill>
                  <a:srgbClr val="000000"/>
                </a:solidFill>
              </a:rPr>
              <a:t> například s technologií xDSL, analogovými telefony, pasivní optické přístupové sítě.</a:t>
            </a:r>
            <a:endParaRPr lang="cs-CZ" sz="1600" dirty="0">
              <a:solidFill>
                <a:srgbClr val="000000"/>
              </a:solidFill>
            </a:endParaRPr>
          </a:p>
        </p:txBody>
      </p:sp>
      <p:cxnSp>
        <p:nvCxnSpPr>
          <p:cNvPr id="144" name="Přímá spojnice 143"/>
          <p:cNvCxnSpPr/>
          <p:nvPr/>
        </p:nvCxnSpPr>
        <p:spPr>
          <a:xfrm flipH="1">
            <a:off x="510775" y="3786461"/>
            <a:ext cx="536160" cy="0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Přímá spojnice 144"/>
          <p:cNvCxnSpPr/>
          <p:nvPr/>
        </p:nvCxnSpPr>
        <p:spPr>
          <a:xfrm flipH="1" flipV="1">
            <a:off x="1046935" y="3786461"/>
            <a:ext cx="152400" cy="137038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Přímá spojnice 145"/>
          <p:cNvCxnSpPr/>
          <p:nvPr/>
        </p:nvCxnSpPr>
        <p:spPr>
          <a:xfrm flipH="1">
            <a:off x="1046935" y="3680609"/>
            <a:ext cx="172122" cy="103874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Přímá spojnice 146"/>
          <p:cNvCxnSpPr/>
          <p:nvPr/>
        </p:nvCxnSpPr>
        <p:spPr>
          <a:xfrm flipH="1" flipV="1">
            <a:off x="1196612" y="3923499"/>
            <a:ext cx="238461" cy="213595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Přímá spojnice 147"/>
          <p:cNvCxnSpPr>
            <a:endCxn id="157" idx="6"/>
          </p:cNvCxnSpPr>
          <p:nvPr/>
        </p:nvCxnSpPr>
        <p:spPr>
          <a:xfrm flipH="1" flipV="1">
            <a:off x="1137667" y="3790261"/>
            <a:ext cx="416033" cy="131261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Přímá spojnice 148"/>
          <p:cNvCxnSpPr/>
          <p:nvPr/>
        </p:nvCxnSpPr>
        <p:spPr>
          <a:xfrm>
            <a:off x="681686" y="3411382"/>
            <a:ext cx="373671" cy="367479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Přímá spojnice 149"/>
          <p:cNvCxnSpPr/>
          <p:nvPr/>
        </p:nvCxnSpPr>
        <p:spPr>
          <a:xfrm flipH="1">
            <a:off x="1219057" y="3461683"/>
            <a:ext cx="334643" cy="217937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Přímá spojnice 151"/>
          <p:cNvCxnSpPr>
            <a:stCxn id="162" idx="0"/>
            <a:endCxn id="157" idx="4"/>
          </p:cNvCxnSpPr>
          <p:nvPr/>
        </p:nvCxnSpPr>
        <p:spPr>
          <a:xfrm flipH="1" flipV="1">
            <a:off x="1051606" y="3876322"/>
            <a:ext cx="26073" cy="382868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Přímá spojnice 153"/>
          <p:cNvCxnSpPr>
            <a:stCxn id="157" idx="3"/>
          </p:cNvCxnSpPr>
          <p:nvPr/>
        </p:nvCxnSpPr>
        <p:spPr>
          <a:xfrm flipH="1">
            <a:off x="777874" y="3851115"/>
            <a:ext cx="212878" cy="164245"/>
          </a:xfrm>
          <a:prstGeom prst="line">
            <a:avLst/>
          </a:prstGeom>
          <a:ln w="254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Ovál 156"/>
          <p:cNvSpPr/>
          <p:nvPr/>
        </p:nvSpPr>
        <p:spPr>
          <a:xfrm>
            <a:off x="965545" y="3704200"/>
            <a:ext cx="172122" cy="17212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8" name="Ovál 157"/>
          <p:cNvSpPr/>
          <p:nvPr/>
        </p:nvSpPr>
        <p:spPr>
          <a:xfrm>
            <a:off x="691813" y="3945933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2" name="Ovál 161"/>
          <p:cNvSpPr/>
          <p:nvPr/>
        </p:nvSpPr>
        <p:spPr>
          <a:xfrm>
            <a:off x="991618" y="4259190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3" name="Ovál 162"/>
          <p:cNvSpPr/>
          <p:nvPr/>
        </p:nvSpPr>
        <p:spPr>
          <a:xfrm>
            <a:off x="1345683" y="4067395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5" name="Ovál 164"/>
          <p:cNvSpPr/>
          <p:nvPr/>
        </p:nvSpPr>
        <p:spPr>
          <a:xfrm>
            <a:off x="1496820" y="3826534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6" name="Ovál 165"/>
          <p:cNvSpPr/>
          <p:nvPr/>
        </p:nvSpPr>
        <p:spPr>
          <a:xfrm>
            <a:off x="595625" y="3318745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7" name="Ovál 166"/>
          <p:cNvSpPr/>
          <p:nvPr/>
        </p:nvSpPr>
        <p:spPr>
          <a:xfrm rot="10800000">
            <a:off x="1498160" y="3365811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8" name="Ovál 167"/>
          <p:cNvSpPr/>
          <p:nvPr/>
        </p:nvSpPr>
        <p:spPr>
          <a:xfrm rot="10800000">
            <a:off x="399891" y="3698422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3" name="TextovéPole 182"/>
          <p:cNvSpPr txBox="1"/>
          <p:nvPr/>
        </p:nvSpPr>
        <p:spPr>
          <a:xfrm>
            <a:off x="2090080" y="3487949"/>
            <a:ext cx="7018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0000"/>
                </a:solidFill>
              </a:rPr>
              <a:t>Topologie </a:t>
            </a:r>
            <a:r>
              <a:rPr lang="cs-CZ" sz="1600" b="1" dirty="0" smtClean="0">
                <a:solidFill>
                  <a:srgbClr val="C00000"/>
                </a:solidFill>
              </a:rPr>
              <a:t>hvězda</a:t>
            </a:r>
            <a:r>
              <a:rPr lang="cs-CZ" sz="1600" dirty="0" smtClean="0">
                <a:solidFill>
                  <a:srgbClr val="000000"/>
                </a:solidFill>
              </a:rPr>
              <a:t> s centrálním prvkem sítě, použitá obvykle v </a:t>
            </a:r>
            <a:r>
              <a:rPr lang="cs-CZ" sz="1600" b="1" dirty="0" smtClean="0">
                <a:solidFill>
                  <a:srgbClr val="C00000"/>
                </a:solidFill>
              </a:rPr>
              <a:t>LAN</a:t>
            </a:r>
            <a:r>
              <a:rPr lang="cs-CZ" sz="1600" dirty="0" smtClean="0">
                <a:solidFill>
                  <a:srgbClr val="000000"/>
                </a:solidFill>
              </a:rPr>
              <a:t> například s technologií Ethernet 100/1000Base-T.</a:t>
            </a:r>
            <a:endParaRPr lang="cs-CZ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05583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882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Topologie telekomunikační sítě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Příklady topologií telekomunikačních sítí.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Spolehlivost telekomunikačních sítí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6292865" y="5942063"/>
            <a:ext cx="16240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200" b="1" dirty="0" smtClean="0">
                <a:solidFill>
                  <a:srgbClr val="000000"/>
                </a:solidFill>
              </a:rPr>
              <a:t>přenosové médium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2090080" y="2376240"/>
            <a:ext cx="7018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0000"/>
                </a:solidFill>
              </a:rPr>
              <a:t>Topologie </a:t>
            </a:r>
            <a:r>
              <a:rPr lang="cs-CZ" sz="1600" b="1" dirty="0" smtClean="0">
                <a:solidFill>
                  <a:srgbClr val="C00000"/>
                </a:solidFill>
              </a:rPr>
              <a:t>plná mříž</a:t>
            </a:r>
            <a:r>
              <a:rPr lang="cs-CZ" sz="1600" dirty="0" smtClean="0">
                <a:solidFill>
                  <a:srgbClr val="000000"/>
                </a:solidFill>
              </a:rPr>
              <a:t> (Full </a:t>
            </a:r>
            <a:r>
              <a:rPr lang="cs-CZ" sz="1600" dirty="0" err="1" smtClean="0">
                <a:solidFill>
                  <a:srgbClr val="000000"/>
                </a:solidFill>
              </a:rPr>
              <a:t>Mesh</a:t>
            </a:r>
            <a:r>
              <a:rPr lang="cs-CZ" sz="1600" dirty="0" smtClean="0">
                <a:solidFill>
                  <a:srgbClr val="000000"/>
                </a:solidFill>
              </a:rPr>
              <a:t>) původně uvažováno jako o topologii pro </a:t>
            </a:r>
            <a:r>
              <a:rPr lang="cs-CZ" sz="1600" dirty="0" smtClean="0">
                <a:solidFill>
                  <a:srgbClr val="C00000"/>
                </a:solidFill>
              </a:rPr>
              <a:t>WAN</a:t>
            </a:r>
            <a:r>
              <a:rPr lang="cs-CZ" sz="1600" dirty="0" smtClean="0">
                <a:solidFill>
                  <a:srgbClr val="000000"/>
                </a:solidFill>
              </a:rPr>
              <a:t>, dnes se předpokládá se využití </a:t>
            </a:r>
            <a:r>
              <a:rPr lang="cs-CZ" sz="1600" dirty="0" smtClean="0">
                <a:solidFill>
                  <a:srgbClr val="C00000"/>
                </a:solidFill>
              </a:rPr>
              <a:t>WLAN</a:t>
            </a:r>
            <a:r>
              <a:rPr lang="cs-CZ" sz="1600" dirty="0" smtClean="0">
                <a:solidFill>
                  <a:srgbClr val="000000"/>
                </a:solidFill>
              </a:rPr>
              <a:t>.</a:t>
            </a:r>
            <a:endParaRPr lang="cs-CZ" sz="1600" dirty="0">
              <a:solidFill>
                <a:srgbClr val="000000"/>
              </a:solidFill>
            </a:endParaRPr>
          </a:p>
        </p:txBody>
      </p:sp>
      <p:cxnSp>
        <p:nvCxnSpPr>
          <p:cNvPr id="38" name="Přímá spojnice se šipkou 37"/>
          <p:cNvCxnSpPr/>
          <p:nvPr/>
        </p:nvCxnSpPr>
        <p:spPr>
          <a:xfrm flipV="1">
            <a:off x="5765939" y="6102126"/>
            <a:ext cx="526057" cy="1"/>
          </a:xfrm>
          <a:prstGeom prst="straightConnector1">
            <a:avLst/>
          </a:prstGeom>
          <a:ln w="381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ál 44"/>
          <p:cNvSpPr/>
          <p:nvPr/>
        </p:nvSpPr>
        <p:spPr>
          <a:xfrm>
            <a:off x="6149891" y="5710783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6" name="TextovéPole 45"/>
          <p:cNvSpPr txBox="1"/>
          <p:nvPr/>
        </p:nvSpPr>
        <p:spPr>
          <a:xfrm>
            <a:off x="6322013" y="5658344"/>
            <a:ext cx="2027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>
                <a:solidFill>
                  <a:srgbClr val="000000"/>
                </a:solidFill>
              </a:rPr>
              <a:t>telekomunikační zařízení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47" name="Ovál 46"/>
          <p:cNvSpPr/>
          <p:nvPr/>
        </p:nvSpPr>
        <p:spPr>
          <a:xfrm>
            <a:off x="422645" y="3555656"/>
            <a:ext cx="1242976" cy="1242976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0000"/>
              </a:solidFill>
            </a:endParaRPr>
          </a:p>
        </p:txBody>
      </p:sp>
      <p:cxnSp>
        <p:nvCxnSpPr>
          <p:cNvPr id="50" name="Přímá spojnice 49"/>
          <p:cNvCxnSpPr>
            <a:stCxn id="58" idx="3"/>
            <a:endCxn id="60" idx="1"/>
          </p:cNvCxnSpPr>
          <p:nvPr/>
        </p:nvCxnSpPr>
        <p:spPr>
          <a:xfrm>
            <a:off x="1267946" y="3674356"/>
            <a:ext cx="89454" cy="941481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Přímá spojnice 52"/>
          <p:cNvCxnSpPr>
            <a:stCxn id="62" idx="6"/>
            <a:endCxn id="60" idx="1"/>
          </p:cNvCxnSpPr>
          <p:nvPr/>
        </p:nvCxnSpPr>
        <p:spPr>
          <a:xfrm>
            <a:off x="509007" y="4216793"/>
            <a:ext cx="848393" cy="399044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Přímá spojnice 54"/>
          <p:cNvCxnSpPr>
            <a:stCxn id="63" idx="5"/>
            <a:endCxn id="59" idx="2"/>
          </p:cNvCxnSpPr>
          <p:nvPr/>
        </p:nvCxnSpPr>
        <p:spPr>
          <a:xfrm>
            <a:off x="803108" y="3710456"/>
            <a:ext cx="776452" cy="452690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ál 57"/>
          <p:cNvSpPr/>
          <p:nvPr/>
        </p:nvSpPr>
        <p:spPr>
          <a:xfrm>
            <a:off x="1242739" y="3527441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9" name="Ovál 58"/>
          <p:cNvSpPr/>
          <p:nvPr/>
        </p:nvSpPr>
        <p:spPr>
          <a:xfrm>
            <a:off x="1579560" y="4077085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0" name="Ovál 59"/>
          <p:cNvSpPr/>
          <p:nvPr/>
        </p:nvSpPr>
        <p:spPr>
          <a:xfrm>
            <a:off x="1332193" y="4590630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1" name="Ovál 60"/>
          <p:cNvSpPr/>
          <p:nvPr/>
        </p:nvSpPr>
        <p:spPr>
          <a:xfrm>
            <a:off x="570132" y="4590630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2" name="Ovál 61"/>
          <p:cNvSpPr/>
          <p:nvPr/>
        </p:nvSpPr>
        <p:spPr>
          <a:xfrm>
            <a:off x="336885" y="4130732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3" name="Ovál 62"/>
          <p:cNvSpPr/>
          <p:nvPr/>
        </p:nvSpPr>
        <p:spPr>
          <a:xfrm>
            <a:off x="656193" y="3563541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0" name="TextovéPole 139"/>
          <p:cNvSpPr txBox="1"/>
          <p:nvPr/>
        </p:nvSpPr>
        <p:spPr>
          <a:xfrm>
            <a:off x="2090080" y="5358820"/>
            <a:ext cx="6628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0000"/>
                </a:solidFill>
              </a:rPr>
              <a:t>Topologie </a:t>
            </a:r>
            <a:r>
              <a:rPr lang="cs-CZ" sz="1600" b="1" dirty="0" smtClean="0">
                <a:solidFill>
                  <a:srgbClr val="C00000"/>
                </a:solidFill>
              </a:rPr>
              <a:t>kruhu</a:t>
            </a:r>
            <a:r>
              <a:rPr lang="cs-CZ" sz="1600" dirty="0" smtClean="0">
                <a:solidFill>
                  <a:srgbClr val="000000"/>
                </a:solidFill>
              </a:rPr>
              <a:t>, použitá obvykle v </a:t>
            </a:r>
            <a:r>
              <a:rPr lang="cs-CZ" sz="1600" b="1" dirty="0" smtClean="0">
                <a:solidFill>
                  <a:srgbClr val="C00000"/>
                </a:solidFill>
              </a:rPr>
              <a:t>WAN</a:t>
            </a:r>
            <a:r>
              <a:rPr lang="cs-CZ" sz="1600" dirty="0" smtClean="0">
                <a:solidFill>
                  <a:srgbClr val="000000"/>
                </a:solidFill>
              </a:rPr>
              <a:t>.</a:t>
            </a:r>
            <a:endParaRPr lang="cs-CZ" sz="1600" dirty="0">
              <a:solidFill>
                <a:srgbClr val="000000"/>
              </a:solidFill>
            </a:endParaRPr>
          </a:p>
        </p:txBody>
      </p:sp>
      <p:sp>
        <p:nvSpPr>
          <p:cNvPr id="183" name="TextovéPole 182"/>
          <p:cNvSpPr txBox="1"/>
          <p:nvPr/>
        </p:nvSpPr>
        <p:spPr>
          <a:xfrm>
            <a:off x="2090080" y="3942622"/>
            <a:ext cx="7018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0000"/>
                </a:solidFill>
              </a:rPr>
              <a:t>Topologie </a:t>
            </a:r>
            <a:r>
              <a:rPr lang="cs-CZ" sz="1600" b="1" dirty="0" smtClean="0">
                <a:solidFill>
                  <a:srgbClr val="C00000"/>
                </a:solidFill>
              </a:rPr>
              <a:t>neúplná mříž </a:t>
            </a:r>
            <a:r>
              <a:rPr lang="cs-CZ" sz="1600" dirty="0" smtClean="0">
                <a:solidFill>
                  <a:srgbClr val="000000"/>
                </a:solidFill>
              </a:rPr>
              <a:t>(</a:t>
            </a:r>
            <a:r>
              <a:rPr lang="cs-CZ" sz="1600" dirty="0" err="1" smtClean="0">
                <a:solidFill>
                  <a:srgbClr val="000000"/>
                </a:solidFill>
              </a:rPr>
              <a:t>Mesh</a:t>
            </a:r>
            <a:r>
              <a:rPr lang="cs-CZ" sz="1600" dirty="0" smtClean="0">
                <a:solidFill>
                  <a:srgbClr val="000000"/>
                </a:solidFill>
              </a:rPr>
              <a:t>), použitá obvykle v </a:t>
            </a:r>
            <a:r>
              <a:rPr lang="cs-CZ" sz="1600" b="1" dirty="0" smtClean="0">
                <a:solidFill>
                  <a:srgbClr val="C00000"/>
                </a:solidFill>
              </a:rPr>
              <a:t>WAN</a:t>
            </a:r>
            <a:r>
              <a:rPr lang="cs-CZ" sz="1600" dirty="0" smtClean="0">
                <a:solidFill>
                  <a:srgbClr val="000000"/>
                </a:solidFill>
              </a:rPr>
              <a:t> například pro technologie SDH/OTH/Ethernet.</a:t>
            </a:r>
            <a:endParaRPr lang="cs-CZ" sz="1600" dirty="0">
              <a:solidFill>
                <a:srgbClr val="000000"/>
              </a:solidFill>
            </a:endParaRPr>
          </a:p>
        </p:txBody>
      </p:sp>
      <p:sp>
        <p:nvSpPr>
          <p:cNvPr id="118" name="Ovál 117"/>
          <p:cNvSpPr/>
          <p:nvPr/>
        </p:nvSpPr>
        <p:spPr>
          <a:xfrm>
            <a:off x="422645" y="2195874"/>
            <a:ext cx="1242976" cy="1242976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0000"/>
              </a:solidFill>
            </a:endParaRPr>
          </a:p>
        </p:txBody>
      </p:sp>
      <p:cxnSp>
        <p:nvCxnSpPr>
          <p:cNvPr id="119" name="Přímá spojnice 118"/>
          <p:cNvCxnSpPr>
            <a:stCxn id="159" idx="5"/>
            <a:endCxn id="153" idx="1"/>
          </p:cNvCxnSpPr>
          <p:nvPr/>
        </p:nvCxnSpPr>
        <p:spPr>
          <a:xfrm>
            <a:off x="803108" y="2350674"/>
            <a:ext cx="554292" cy="905381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Přímá spojnice 123"/>
          <p:cNvCxnSpPr>
            <a:stCxn id="143" idx="3"/>
            <a:endCxn id="153" idx="1"/>
          </p:cNvCxnSpPr>
          <p:nvPr/>
        </p:nvCxnSpPr>
        <p:spPr>
          <a:xfrm>
            <a:off x="1267946" y="2314574"/>
            <a:ext cx="89454" cy="941481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Přímá spojnice 124"/>
          <p:cNvCxnSpPr>
            <a:stCxn id="143" idx="3"/>
            <a:endCxn id="156" idx="6"/>
          </p:cNvCxnSpPr>
          <p:nvPr/>
        </p:nvCxnSpPr>
        <p:spPr>
          <a:xfrm flipH="1">
            <a:off x="509007" y="2314574"/>
            <a:ext cx="758939" cy="542437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Přímá spojnice 131"/>
          <p:cNvCxnSpPr>
            <a:stCxn id="143" idx="3"/>
            <a:endCxn id="155" idx="7"/>
          </p:cNvCxnSpPr>
          <p:nvPr/>
        </p:nvCxnSpPr>
        <p:spPr>
          <a:xfrm flipH="1">
            <a:off x="717047" y="2314574"/>
            <a:ext cx="550899" cy="941481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Přímá spojnice 135"/>
          <p:cNvCxnSpPr>
            <a:stCxn id="156" idx="6"/>
            <a:endCxn id="153" idx="1"/>
          </p:cNvCxnSpPr>
          <p:nvPr/>
        </p:nvCxnSpPr>
        <p:spPr>
          <a:xfrm>
            <a:off x="509007" y="2857011"/>
            <a:ext cx="848393" cy="399044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Přímá spojnice 137"/>
          <p:cNvCxnSpPr>
            <a:stCxn id="156" idx="6"/>
            <a:endCxn id="151" idx="2"/>
          </p:cNvCxnSpPr>
          <p:nvPr/>
        </p:nvCxnSpPr>
        <p:spPr>
          <a:xfrm flipV="1">
            <a:off x="509007" y="2803364"/>
            <a:ext cx="1070553" cy="53647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Přímá spojnice 138"/>
          <p:cNvCxnSpPr>
            <a:stCxn id="159" idx="5"/>
            <a:endCxn id="151" idx="2"/>
          </p:cNvCxnSpPr>
          <p:nvPr/>
        </p:nvCxnSpPr>
        <p:spPr>
          <a:xfrm>
            <a:off x="803108" y="2350674"/>
            <a:ext cx="776452" cy="452690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Přímá spojnice 140"/>
          <p:cNvCxnSpPr>
            <a:stCxn id="155" idx="7"/>
            <a:endCxn id="151" idx="2"/>
          </p:cNvCxnSpPr>
          <p:nvPr/>
        </p:nvCxnSpPr>
        <p:spPr>
          <a:xfrm flipV="1">
            <a:off x="717047" y="2803364"/>
            <a:ext cx="862513" cy="452691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Přímá spojnice 141"/>
          <p:cNvCxnSpPr>
            <a:stCxn id="159" idx="5"/>
            <a:endCxn id="155" idx="7"/>
          </p:cNvCxnSpPr>
          <p:nvPr/>
        </p:nvCxnSpPr>
        <p:spPr>
          <a:xfrm flipH="1">
            <a:off x="717047" y="2350674"/>
            <a:ext cx="86061" cy="905381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Ovál 142"/>
          <p:cNvSpPr/>
          <p:nvPr/>
        </p:nvSpPr>
        <p:spPr>
          <a:xfrm>
            <a:off x="1242739" y="2167659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1" name="Ovál 150"/>
          <p:cNvSpPr/>
          <p:nvPr/>
        </p:nvSpPr>
        <p:spPr>
          <a:xfrm>
            <a:off x="1579560" y="2717303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3" name="Ovál 152"/>
          <p:cNvSpPr/>
          <p:nvPr/>
        </p:nvSpPr>
        <p:spPr>
          <a:xfrm>
            <a:off x="1332193" y="3230848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5" name="Ovál 154"/>
          <p:cNvSpPr/>
          <p:nvPr/>
        </p:nvSpPr>
        <p:spPr>
          <a:xfrm>
            <a:off x="570132" y="3230848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6" name="Ovál 155"/>
          <p:cNvSpPr/>
          <p:nvPr/>
        </p:nvSpPr>
        <p:spPr>
          <a:xfrm>
            <a:off x="336885" y="2770950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9" name="Ovál 158"/>
          <p:cNvSpPr/>
          <p:nvPr/>
        </p:nvSpPr>
        <p:spPr>
          <a:xfrm>
            <a:off x="656193" y="2203759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0" name="Ovál 159"/>
          <p:cNvSpPr/>
          <p:nvPr/>
        </p:nvSpPr>
        <p:spPr>
          <a:xfrm>
            <a:off x="359227" y="4879159"/>
            <a:ext cx="1242976" cy="1242976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170" name="Ovál 169"/>
          <p:cNvSpPr/>
          <p:nvPr/>
        </p:nvSpPr>
        <p:spPr>
          <a:xfrm>
            <a:off x="1179321" y="4850944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1" name="Ovál 170"/>
          <p:cNvSpPr/>
          <p:nvPr/>
        </p:nvSpPr>
        <p:spPr>
          <a:xfrm>
            <a:off x="1516142" y="5400588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2" name="Ovál 171"/>
          <p:cNvSpPr/>
          <p:nvPr/>
        </p:nvSpPr>
        <p:spPr>
          <a:xfrm>
            <a:off x="1268775" y="5914133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3" name="Ovál 172"/>
          <p:cNvSpPr/>
          <p:nvPr/>
        </p:nvSpPr>
        <p:spPr>
          <a:xfrm>
            <a:off x="506714" y="5914133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4" name="Ovál 173"/>
          <p:cNvSpPr/>
          <p:nvPr/>
        </p:nvSpPr>
        <p:spPr>
          <a:xfrm>
            <a:off x="273467" y="5454235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5" name="Ovál 174"/>
          <p:cNvSpPr/>
          <p:nvPr/>
        </p:nvSpPr>
        <p:spPr>
          <a:xfrm>
            <a:off x="592775" y="4887044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158399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191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Úvod do spolehlivosti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dirty="0" smtClean="0"/>
              <a:t>Termínem </a:t>
            </a:r>
            <a:r>
              <a:rPr lang="cs-CZ" sz="2000" dirty="0" smtClean="0">
                <a:solidFill>
                  <a:srgbClr val="C00000"/>
                </a:solidFill>
              </a:rPr>
              <a:t>spolehlivost</a:t>
            </a:r>
            <a:r>
              <a:rPr lang="cs-CZ" sz="2000" dirty="0" smtClean="0"/>
              <a:t> se obecně </a:t>
            </a:r>
            <a:r>
              <a:rPr lang="cs-CZ" sz="2000" dirty="0" smtClean="0">
                <a:solidFill>
                  <a:srgbClr val="C00000"/>
                </a:solidFill>
              </a:rPr>
              <a:t>označuje jev</a:t>
            </a:r>
            <a:r>
              <a:rPr lang="cs-CZ" sz="2000" dirty="0" smtClean="0"/>
              <a:t>, kdy </a:t>
            </a:r>
            <a:r>
              <a:rPr lang="cs-CZ" sz="2000" dirty="0" smtClean="0">
                <a:solidFill>
                  <a:srgbClr val="C00000"/>
                </a:solidFill>
              </a:rPr>
              <a:t>daný subjekt </a:t>
            </a:r>
            <a:r>
              <a:rPr lang="cs-CZ" sz="2000" dirty="0" smtClean="0"/>
              <a:t>je schopen správně vykonat </a:t>
            </a:r>
            <a:r>
              <a:rPr lang="cs-CZ" sz="2000" dirty="0" smtClean="0">
                <a:solidFill>
                  <a:srgbClr val="C00000"/>
                </a:solidFill>
              </a:rPr>
              <a:t>určenou činnost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dirty="0" smtClean="0"/>
              <a:t>Spolehlivost je v telekomunikacích velmi důležitým parametrem, který charakterizuje schopnost telekomunikační sítě, jako jednoho celku, poskytnout požadovanou službu přenosu informace od zdroje ke spotřebiči.</a:t>
            </a:r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dirty="0" smtClean="0"/>
              <a:t>Parametr spolehlivost hraje klíčovou roli ve smlouvě </a:t>
            </a:r>
            <a:r>
              <a:rPr lang="cs-CZ" sz="2000" dirty="0">
                <a:solidFill>
                  <a:srgbClr val="C00000"/>
                </a:solidFill>
              </a:rPr>
              <a:t>SLA</a:t>
            </a:r>
            <a:r>
              <a:rPr lang="cs-CZ" sz="2000" dirty="0"/>
              <a:t> (</a:t>
            </a:r>
            <a:r>
              <a:rPr lang="cs-CZ" sz="2000" dirty="0" err="1">
                <a:solidFill>
                  <a:srgbClr val="C00000"/>
                </a:solidFill>
              </a:rPr>
              <a:t>Service</a:t>
            </a:r>
            <a:r>
              <a:rPr lang="cs-CZ" sz="2000" dirty="0">
                <a:solidFill>
                  <a:srgbClr val="C00000"/>
                </a:solidFill>
              </a:rPr>
              <a:t> </a:t>
            </a:r>
            <a:r>
              <a:rPr lang="cs-CZ" sz="2000" dirty="0" err="1">
                <a:solidFill>
                  <a:srgbClr val="C00000"/>
                </a:solidFill>
              </a:rPr>
              <a:t>Level</a:t>
            </a:r>
            <a:r>
              <a:rPr lang="cs-CZ" sz="2000" dirty="0">
                <a:solidFill>
                  <a:srgbClr val="C00000"/>
                </a:solidFill>
              </a:rPr>
              <a:t> </a:t>
            </a:r>
            <a:r>
              <a:rPr lang="cs-CZ" sz="2000" dirty="0" err="1">
                <a:solidFill>
                  <a:srgbClr val="C00000"/>
                </a:solidFill>
              </a:rPr>
              <a:t>Agreement</a:t>
            </a:r>
            <a:r>
              <a:rPr lang="cs-CZ" sz="2000" dirty="0" smtClean="0"/>
              <a:t>), kterou mezi sebou uzavírají provozovatel telekomunikační sítě nabízející službu přenosu dat a uživatel poptávající tuto službu.</a:t>
            </a:r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dirty="0" smtClean="0"/>
              <a:t>Problematika smluv SLA je velmi široká a je standardizována mezinárodní organizací ITU-T. Kromě čistě technických náležitostí zahrnují standardy i například metody ověřování úrovně poskytované služby (např. sledování chybovosti přenosu) nebo způsoby výpočtu penalizace při nedodržení smluvních podmínek.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Spolehlivost telekomunikačních sítí</a:t>
            </a:r>
          </a:p>
        </p:txBody>
      </p:sp>
    </p:spTree>
    <p:extLst>
      <p:ext uri="{BB962C8B-B14F-4D97-AF65-F5344CB8AC3E}">
        <p14:creationId xmlns:p14="http://schemas.microsoft.com/office/powerpoint/2010/main" val="66517878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190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Definice spolehlivosti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Definice spolehlivosti </a:t>
            </a:r>
            <a:r>
              <a:rPr lang="cs-CZ" sz="2000" dirty="0">
                <a:solidFill>
                  <a:srgbClr val="3C3C8C"/>
                </a:solidFill>
              </a:rPr>
              <a:t>podle ČSN IEC 50(191): obecná vlastnost objektu spočívající ve schopnosti plnit požadované funkce při zachování hodnot stanovených provozních ukazatelů v daných mezích a v čase podle stanovených technických podmínek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Spolehlivost služby </a:t>
            </a:r>
            <a:r>
              <a:rPr lang="cs-CZ" sz="2000" dirty="0">
                <a:solidFill>
                  <a:srgbClr val="3C3C8C"/>
                </a:solidFill>
              </a:rPr>
              <a:t>podle ČSN IEC 50(191): Schopnost poskytnutí služby na požádání uživatele a její zabezpečení po požadovanou dobu ve specifikovaných tolerancích a jiných daných podmínkách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Spolehlivost telekomunikačních sítí</a:t>
            </a:r>
          </a:p>
        </p:txBody>
      </p:sp>
    </p:spTree>
    <p:extLst>
      <p:ext uri="{BB962C8B-B14F-4D97-AF65-F5344CB8AC3E}">
        <p14:creationId xmlns:p14="http://schemas.microsoft.com/office/powerpoint/2010/main" val="272698671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26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Spolehlivost telekomunikačních sítí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Spolehlivost </a:t>
            </a:r>
            <a:r>
              <a:rPr lang="cs-CZ" sz="2000" dirty="0"/>
              <a:t>komunikace v telekomunikační přenosové síti je ovlivněna spolehlivostí jednotlivých komponent systému – to jest spolehlivostí přenosových cest a zařízení.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Spolehlivost </a:t>
            </a:r>
            <a:r>
              <a:rPr lang="cs-CZ" sz="2000" dirty="0">
                <a:solidFill>
                  <a:srgbClr val="3C3C8C"/>
                </a:solidFill>
              </a:rPr>
              <a:t>přenosových cest je </a:t>
            </a:r>
            <a:r>
              <a:rPr lang="cs-CZ" sz="2000" dirty="0" smtClean="0">
                <a:solidFill>
                  <a:srgbClr val="3C3C8C"/>
                </a:solidFill>
              </a:rPr>
              <a:t>relativně vysoká: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Například u optické trasy se při uvažování čistě technických parametrů (materiál, postup výroby) předpokládá</a:t>
            </a:r>
            <a:r>
              <a:rPr lang="cs-CZ" dirty="0">
                <a:solidFill>
                  <a:srgbClr val="3C3C8C"/>
                </a:solidFill>
              </a:rPr>
              <a:t>, že porucha </a:t>
            </a:r>
            <a:r>
              <a:rPr lang="cs-CZ" dirty="0" smtClean="0">
                <a:solidFill>
                  <a:srgbClr val="3C3C8C"/>
                </a:solidFill>
              </a:rPr>
              <a:t>optického vlákna </a:t>
            </a:r>
            <a:r>
              <a:rPr lang="cs-CZ" dirty="0">
                <a:solidFill>
                  <a:srgbClr val="3C3C8C"/>
                </a:solidFill>
              </a:rPr>
              <a:t>o délce 1 km nastane 1x za přibližně 570 let</a:t>
            </a:r>
            <a:r>
              <a:rPr lang="cs-CZ" dirty="0" smtClean="0">
                <a:solidFill>
                  <a:srgbClr val="3C3C8C"/>
                </a:solidFill>
              </a:rPr>
              <a:t>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Reálná spolehlivost přenosové trasy je však ovlivněna i externími faktory. Činnost „bagristy“ způsobí, že reálná doba do první poruchy optické trasy jsou v průměru 3 roky.</a:t>
            </a:r>
            <a:endParaRPr lang="cs-CZ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Spolehlivost přenosových zařízení je oproti spolehlivosti přenosových tras nižší přibližně 10x (řádově roky či desítky let).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 zvyšování spolehlivosti telekomunikační sítě se proto zabýváme zejména spolehlivostí zařízení.</a:t>
            </a:r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Spolehlivost telekomunikačních sítí</a:t>
            </a:r>
          </a:p>
        </p:txBody>
      </p:sp>
    </p:spTree>
    <p:extLst>
      <p:ext uri="{BB962C8B-B14F-4D97-AF65-F5344CB8AC3E}">
        <p14:creationId xmlns:p14="http://schemas.microsoft.com/office/powerpoint/2010/main" val="24135921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Způsoby </a:t>
            </a:r>
            <a:r>
              <a:rPr lang="cs-CZ" sz="2000" b="1" dirty="0" smtClean="0">
                <a:solidFill>
                  <a:srgbClr val="C00000"/>
                </a:solidFill>
              </a:rPr>
              <a:t>zvyšování </a:t>
            </a:r>
            <a:r>
              <a:rPr lang="cs-CZ" sz="2000" b="1" dirty="0">
                <a:solidFill>
                  <a:srgbClr val="C00000"/>
                </a:solidFill>
              </a:rPr>
              <a:t>spolehlivosti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Spolehlivost telekomunikačních zařízení lze ovlivnit, respektive zvýšit, následujícími metodami:</a:t>
            </a: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Zjednodušení systému</a:t>
            </a:r>
            <a:r>
              <a:rPr lang="cs-CZ" dirty="0" smtClean="0"/>
              <a:t> – obecně platí, že čím je zařízení jednodušší, tím méně je náchylné k poruše. Příkladem může být snaha výrobců o využití pouze principů pasivního chlazení. Tedy eliminace ventilátorů, vodních pump či klimatizací. Pouze pasivním chlazením se spolehlivost zařízení zvýší, neboť nemůže dojít k poruše zařízení vlivem selhání jeho chladících komponent.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Volba </a:t>
            </a:r>
            <a:r>
              <a:rPr lang="cs-CZ" dirty="0">
                <a:solidFill>
                  <a:srgbClr val="C00000"/>
                </a:solidFill>
              </a:rPr>
              <a:t>nejspolehlivějších součástek </a:t>
            </a:r>
            <a:r>
              <a:rPr lang="cs-CZ" dirty="0" smtClean="0"/>
              <a:t>– je zřejmé, že čím více jsou jednotlivé součástky zařízení spolehlivější, tím více se bude zvyšovat i spolehlivost zařízení jako celku. 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Odlehčené </a:t>
            </a:r>
            <a:r>
              <a:rPr lang="cs-CZ" dirty="0">
                <a:solidFill>
                  <a:srgbClr val="C00000"/>
                </a:solidFill>
              </a:rPr>
              <a:t>pracovní </a:t>
            </a:r>
            <a:r>
              <a:rPr lang="cs-CZ" dirty="0" smtClean="0">
                <a:solidFill>
                  <a:srgbClr val="C00000"/>
                </a:solidFill>
              </a:rPr>
              <a:t>podmínky </a:t>
            </a:r>
            <a:r>
              <a:rPr lang="cs-CZ" dirty="0" smtClean="0"/>
              <a:t>– pokud to provozní podmínky dovolují, je vhodné nezatěžovat zařízení nebo jeho části na 100</a:t>
            </a:r>
            <a:r>
              <a:rPr lang="en-US" dirty="0" smtClean="0"/>
              <a:t>%</a:t>
            </a:r>
            <a:r>
              <a:rPr lang="cs-CZ" dirty="0" smtClean="0"/>
              <a:t> možného výkonu. Příkladem může být snaha o zdvojení napájecích systémů zařízení tak, aby při dlouhodobém provozu nedocházelo ke zvýšenému tepelnému namáhání a tím ke zvýšenému opotřebení zdrojů napájení.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Spolehlivost telekomunikačních sítí</a:t>
            </a:r>
          </a:p>
        </p:txBody>
      </p:sp>
    </p:spTree>
    <p:extLst>
      <p:ext uri="{BB962C8B-B14F-4D97-AF65-F5344CB8AC3E}">
        <p14:creationId xmlns:p14="http://schemas.microsoft.com/office/powerpoint/2010/main" val="246537363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83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Způsoby </a:t>
            </a:r>
            <a:r>
              <a:rPr lang="cs-CZ" sz="2000" b="1" dirty="0" smtClean="0">
                <a:solidFill>
                  <a:srgbClr val="C00000"/>
                </a:solidFill>
              </a:rPr>
              <a:t>zvyšování </a:t>
            </a:r>
            <a:r>
              <a:rPr lang="cs-CZ" sz="2000" b="1" dirty="0">
                <a:solidFill>
                  <a:srgbClr val="C00000"/>
                </a:solidFill>
              </a:rPr>
              <a:t>spolehlivosti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Další metody zvýšení spolehlivosti jsou: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Zahořování systému </a:t>
            </a:r>
            <a:r>
              <a:rPr lang="cs-CZ" sz="2000" dirty="0" smtClean="0"/>
              <a:t>– je princip, kdy výrobce zhotovené zařízení po určitou dobu testuje v podmínkách, které se blíží reálným. Zahořováním je možné </a:t>
            </a:r>
            <a:r>
              <a:rPr lang="cs-CZ" sz="2000" dirty="0"/>
              <a:t>objevit </a:t>
            </a:r>
            <a:r>
              <a:rPr lang="cs-CZ" sz="2000" dirty="0" smtClean="0"/>
              <a:t>tzv</a:t>
            </a:r>
            <a:r>
              <a:rPr lang="cs-CZ" sz="2000" dirty="0"/>
              <a:t>. </a:t>
            </a:r>
            <a:r>
              <a:rPr lang="cs-CZ" sz="2000" dirty="0" smtClean="0"/>
              <a:t>časné poruchy, </a:t>
            </a:r>
            <a:r>
              <a:rPr lang="cs-CZ" sz="2000" dirty="0"/>
              <a:t>které jsou způsobované především součástkami se skrytými </a:t>
            </a:r>
            <a:r>
              <a:rPr lang="cs-CZ" sz="2000" dirty="0" smtClean="0"/>
              <a:t>vadami.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Předvídání poruch </a:t>
            </a:r>
            <a:r>
              <a:rPr lang="cs-CZ" sz="2000" dirty="0" smtClean="0"/>
              <a:t>– je spojeno s provozní diagnostikou a telemetrií, kdy z vývoje provozního stavu zařízení je možné odhadnout blížící se poruchový stav.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Zálohování</a:t>
            </a:r>
            <a:r>
              <a:rPr lang="cs-CZ" sz="2000" dirty="0" smtClean="0"/>
              <a:t> – je obecný princip, při kterém dochází ke znásobení částí zařízení (například napájení), nebo i celých zařízení. V případě poruchy tak díky záloze nedojde k přerušení poskytování služby.</a:t>
            </a:r>
            <a:endParaRPr lang="cs-CZ" sz="2000" dirty="0"/>
          </a:p>
        </p:txBody>
      </p:sp>
      <p:sp>
        <p:nvSpPr>
          <p:cNvPr id="8" name="Nadpis 2"/>
          <p:cNvSpPr>
            <a:spLocks noGrp="1"/>
          </p:cNvSpPr>
          <p:nvPr>
            <p:ph type="title"/>
          </p:nvPr>
        </p:nvSpPr>
        <p:spPr>
          <a:xfrm>
            <a:off x="1079500" y="236538"/>
            <a:ext cx="5848350" cy="749300"/>
          </a:xfrm>
        </p:spPr>
        <p:txBody>
          <a:bodyPr/>
          <a:lstStyle/>
          <a:p>
            <a:r>
              <a:rPr lang="cs-CZ" dirty="0"/>
              <a:t>Spolehlivost telekomunikačních sítí</a:t>
            </a:r>
          </a:p>
        </p:txBody>
      </p:sp>
    </p:spTree>
    <p:extLst>
      <p:ext uri="{BB962C8B-B14F-4D97-AF65-F5344CB8AC3E}">
        <p14:creationId xmlns:p14="http://schemas.microsoft.com/office/powerpoint/2010/main" val="153610214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271F4CB8-F24E-4458-B38A-BF566D5885B7}" vid="{8FAC8E7A-956D-4D09-8F27-E5520C7274CB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1790</Words>
  <Application>Microsoft Office PowerPoint</Application>
  <PresentationFormat>Předvádění na obrazovce (4:3)</PresentationFormat>
  <Paragraphs>328</Paragraphs>
  <Slides>19</Slides>
  <Notes>17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5" baseType="lpstr">
      <vt:lpstr>Arial</vt:lpstr>
      <vt:lpstr>Calibri</vt:lpstr>
      <vt:lpstr>Times New Roman</vt:lpstr>
      <vt:lpstr>Wingdings</vt:lpstr>
      <vt:lpstr>Mustr_prezentace_OPPA</vt:lpstr>
      <vt:lpstr>Rovnice</vt:lpstr>
      <vt:lpstr>Prezentace aplikace PowerPoint</vt:lpstr>
      <vt:lpstr>Spolehlivost telekomunikačních sítí</vt:lpstr>
      <vt:lpstr>Spolehlivost telekomunikačních sítí</vt:lpstr>
      <vt:lpstr>Spolehlivost telekomunikačních sítí</vt:lpstr>
      <vt:lpstr>Spolehlivost telekomunikačních sítí</vt:lpstr>
      <vt:lpstr>Spolehlivost telekomunikačních sítí</vt:lpstr>
      <vt:lpstr>Spolehlivost telekomunikačních sítí</vt:lpstr>
      <vt:lpstr>Spolehlivost telekomunikačních sítí</vt:lpstr>
      <vt:lpstr>Spolehlivost telekomunikačních sítí</vt:lpstr>
      <vt:lpstr>Spolehlivost telekomunikačních sítí</vt:lpstr>
      <vt:lpstr>Spolehlivost telekomunikačních sítí</vt:lpstr>
      <vt:lpstr>Spolehlivost telekomunikačních sítí</vt:lpstr>
      <vt:lpstr>Spolehlivost telekomunikačních sítí</vt:lpstr>
      <vt:lpstr>Spolehlivost telekomunikačních sítí</vt:lpstr>
      <vt:lpstr>Spolehlivost telekomunikačních sítí</vt:lpstr>
      <vt:lpstr>Spolehlivost telekomunikačních sítí</vt:lpstr>
      <vt:lpstr>Spolehlivost telekomunikačních sítí</vt:lpstr>
      <vt:lpstr>Spolehlivost telekomunikačních sítí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2015-01-31T01:16:31Z</dcterms:created>
  <dcterms:modified xsi:type="dcterms:W3CDTF">2015-01-31T01:16:57Z</dcterms:modified>
</cp:coreProperties>
</file>