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0" r:id="rId2"/>
    <p:sldId id="289" r:id="rId3"/>
    <p:sldId id="293" r:id="rId4"/>
    <p:sldId id="292" r:id="rId5"/>
    <p:sldId id="295" r:id="rId6"/>
    <p:sldId id="294" r:id="rId7"/>
    <p:sldId id="297" r:id="rId8"/>
    <p:sldId id="298" r:id="rId9"/>
    <p:sldId id="299" r:id="rId10"/>
    <p:sldId id="300" r:id="rId11"/>
    <p:sldId id="301" r:id="rId12"/>
    <p:sldId id="303" r:id="rId13"/>
    <p:sldId id="302" r:id="rId14"/>
    <p:sldId id="296" r:id="rId15"/>
    <p:sldId id="280" r:id="rId16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D417"/>
    <a:srgbClr val="3C3C8C"/>
    <a:srgbClr val="D42E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7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23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33799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39424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2405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3490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6144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39624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7535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77662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17320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33228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18476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5054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Vyšší řády </a:t>
            </a:r>
            <a:r>
              <a:rPr lang="cs-CZ" sz="4000" b="1" dirty="0" smtClean="0">
                <a:solidFill>
                  <a:schemeClr val="bg1"/>
                </a:solidFill>
              </a:rPr>
              <a:t>plesiochronní </a:t>
            </a:r>
            <a:r>
              <a:rPr lang="cs-CZ" sz="4000" b="1" dirty="0">
                <a:solidFill>
                  <a:schemeClr val="bg1"/>
                </a:solidFill>
              </a:rPr>
              <a:t>digitální hierarchie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Struktura rámce </a:t>
            </a:r>
            <a:r>
              <a:rPr lang="cs-CZ" sz="2000" b="1" dirty="0">
                <a:solidFill>
                  <a:srgbClr val="C00000"/>
                </a:solidFill>
              </a:rPr>
              <a:t>signálu </a:t>
            </a:r>
            <a:r>
              <a:rPr lang="cs-CZ" sz="2000" b="1" dirty="0" smtClean="0">
                <a:solidFill>
                  <a:srgbClr val="C00000"/>
                </a:solidFill>
              </a:rPr>
              <a:t>2. řádu PDH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Vyšší řády plesiochronní digitální hierarchie</a:t>
            </a:r>
            <a:endParaRPr lang="cs-CZ" dirty="0"/>
          </a:p>
        </p:txBody>
      </p:sp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1857623"/>
              </p:ext>
            </p:extLst>
          </p:nvPr>
        </p:nvGraphicFramePr>
        <p:xfrm>
          <a:off x="853324" y="1751408"/>
          <a:ext cx="7903326" cy="14620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12906"/>
                <a:gridCol w="409219"/>
                <a:gridCol w="409219"/>
                <a:gridCol w="419823"/>
                <a:gridCol w="287383"/>
                <a:gridCol w="339634"/>
                <a:gridCol w="286454"/>
                <a:gridCol w="269129"/>
                <a:gridCol w="340368"/>
                <a:gridCol w="419523"/>
                <a:gridCol w="324537"/>
                <a:gridCol w="451185"/>
                <a:gridCol w="324537"/>
                <a:gridCol w="288096"/>
                <a:gridCol w="496389"/>
                <a:gridCol w="322217"/>
                <a:gridCol w="1702707"/>
              </a:tblGrid>
              <a:tr h="234429">
                <a:tc>
                  <a:txBody>
                    <a:bodyPr/>
                    <a:lstStyle/>
                    <a:p>
                      <a:pPr algn="l"/>
                      <a:r>
                        <a:rPr lang="cs-CZ" sz="1200" i="1" u="none" dirty="0" smtClean="0">
                          <a:solidFill>
                            <a:srgbClr val="000000"/>
                          </a:solidFill>
                        </a:rPr>
                        <a:t>t</a:t>
                      </a:r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 = 0 s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1. bit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2. bit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3. bit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...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...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...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212.</a:t>
                      </a:r>
                      <a:r>
                        <a:rPr lang="cs-CZ" sz="1200" baseline="0" dirty="0" smtClean="0">
                          <a:solidFill>
                            <a:srgbClr val="000000"/>
                          </a:solidFill>
                        </a:rPr>
                        <a:t> bit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6907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1. řádek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6907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2.</a:t>
                      </a:r>
                      <a:r>
                        <a:rPr lang="cs-CZ" sz="12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řádek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cs-CZ" sz="1200" baseline="-250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baseline="-250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cs-CZ" sz="1200" baseline="-25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cs-CZ" sz="1200" baseline="-2500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cs-CZ" sz="1200" baseline="-250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endParaRPr lang="cs-CZ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6907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3. řádek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cs-CZ" sz="1200" baseline="-250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cs-CZ" sz="1200" baseline="-25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cs-CZ" sz="1200" baseline="-2500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cs-CZ" sz="1200" baseline="-250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endParaRPr lang="cs-CZ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6907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4. řádek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cs-CZ" sz="1200" baseline="-250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cs-CZ" sz="1200" baseline="-25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cs-CZ" sz="1200" baseline="-2500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cs-CZ" sz="1200" baseline="-250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cs-CZ" sz="1200" baseline="-250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cs-CZ" sz="1200" baseline="-25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cs-CZ" sz="1200" baseline="-2500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cs-CZ" sz="1200" baseline="-250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endParaRPr lang="cs-CZ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848 bit, t=100,3788</a:t>
                      </a:r>
                      <a:r>
                        <a:rPr lang="cs-CZ" sz="1200" dirty="0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s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0" name="Blesk 9"/>
          <p:cNvSpPr/>
          <p:nvPr/>
        </p:nvSpPr>
        <p:spPr>
          <a:xfrm>
            <a:off x="6323511" y="1751408"/>
            <a:ext cx="199753" cy="1675140"/>
          </a:xfrm>
          <a:prstGeom prst="lightningBolt">
            <a:avLst/>
          </a:prstGeom>
          <a:solidFill>
            <a:schemeClr val="bg1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11" name="Tabulk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878816"/>
              </p:ext>
            </p:extLst>
          </p:nvPr>
        </p:nvGraphicFramePr>
        <p:xfrm>
          <a:off x="826629" y="3469951"/>
          <a:ext cx="7729694" cy="891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7296"/>
                <a:gridCol w="7432398"/>
              </a:tblGrid>
              <a:tr h="222970">
                <a:tc>
                  <a:txBody>
                    <a:bodyPr/>
                    <a:lstStyle/>
                    <a:p>
                      <a:endParaRPr lang="cs-CZ" sz="1000" b="1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D41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000" b="1" dirty="0" smtClean="0"/>
                        <a:t>  data signálů nižšího</a:t>
                      </a:r>
                      <a:r>
                        <a:rPr lang="cs-CZ" sz="1000" b="1" baseline="0" dirty="0" smtClean="0"/>
                        <a:t> řádu E1 – volné bitové prokládání cyklicky E1 č. 1, E1 č. 2, E1 č. 3, E1 č. 4, E1 č. 1, E1 č. 2,...</a:t>
                      </a:r>
                      <a:endParaRPr lang="cs-CZ" sz="1000" b="1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2970">
                <a:tc>
                  <a:txBody>
                    <a:bodyPr/>
                    <a:lstStyle/>
                    <a:p>
                      <a:endParaRPr lang="cs-CZ" sz="1000" b="1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000" b="1" dirty="0" smtClean="0"/>
                        <a:t>  synchroskupina rámcového souběhu E2 (FAS) + služební bit S + bit  bit N pro národní použití</a:t>
                      </a:r>
                      <a:endParaRPr lang="cs-CZ" sz="1000" b="1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2970">
                <a:tc>
                  <a:txBody>
                    <a:bodyPr/>
                    <a:lstStyle/>
                    <a:p>
                      <a:endParaRPr lang="cs-CZ" sz="1000" b="1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000" b="1" dirty="0" smtClean="0"/>
                        <a:t>  řídící bity kladného stuffingu,</a:t>
                      </a:r>
                      <a:r>
                        <a:rPr lang="cs-CZ" sz="1000" b="1" baseline="0" dirty="0" smtClean="0"/>
                        <a:t> opakují se 3x pro každý sdružovaný tok nižšího řádu</a:t>
                      </a:r>
                      <a:endParaRPr lang="cs-CZ" sz="1000" b="1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2970">
                <a:tc>
                  <a:txBody>
                    <a:bodyPr/>
                    <a:lstStyle/>
                    <a:p>
                      <a:endParaRPr lang="cs-CZ" sz="1000" b="1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000" b="1" dirty="0" smtClean="0"/>
                        <a:t>  bitové pozice pro přenos uživatelské informace nebo výplňových bitů (stuffing),</a:t>
                      </a:r>
                      <a:r>
                        <a:rPr lang="cs-CZ" sz="1000" b="1" baseline="0" dirty="0" smtClean="0"/>
                        <a:t> zvlášť pro každý sdružovaný datový tok</a:t>
                      </a:r>
                      <a:endParaRPr lang="cs-CZ" sz="1000" b="1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" name="Obdélník 1"/>
          <p:cNvSpPr/>
          <p:nvPr/>
        </p:nvSpPr>
        <p:spPr>
          <a:xfrm>
            <a:off x="626303" y="4503500"/>
            <a:ext cx="813034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 smtClean="0"/>
              <a:t>Pokud mají </a:t>
            </a:r>
            <a:r>
              <a:rPr lang="cs-CZ" sz="1400" dirty="0" smtClean="0">
                <a:solidFill>
                  <a:srgbClr val="C00000"/>
                </a:solidFill>
              </a:rPr>
              <a:t>řídící bity stuffingu hodnotu rovnu log. 1 </a:t>
            </a:r>
            <a:r>
              <a:rPr lang="cs-CZ" sz="1400" dirty="0" smtClean="0"/>
              <a:t>(např. všechny bity C</a:t>
            </a:r>
            <a:r>
              <a:rPr lang="cs-CZ" sz="1400" baseline="-25000" dirty="0" smtClean="0"/>
              <a:t>1</a:t>
            </a:r>
            <a:r>
              <a:rPr lang="cs-CZ" sz="1400" dirty="0" smtClean="0"/>
              <a:t> = 1), příslušná bitová pozice (bit S</a:t>
            </a:r>
            <a:r>
              <a:rPr lang="cs-CZ" sz="1400" baseline="-25000" dirty="0" smtClean="0"/>
              <a:t>1</a:t>
            </a:r>
            <a:r>
              <a:rPr lang="cs-CZ" sz="1400" dirty="0" smtClean="0"/>
              <a:t>) </a:t>
            </a:r>
            <a:r>
              <a:rPr lang="cs-CZ" sz="1400" dirty="0" smtClean="0">
                <a:solidFill>
                  <a:srgbClr val="C00000"/>
                </a:solidFill>
              </a:rPr>
              <a:t>je obsazena výplňovým bitem</a:t>
            </a:r>
            <a:r>
              <a:rPr lang="cs-CZ" sz="1400" dirty="0" smtClean="0"/>
              <a:t>, který nenese uživatelskou informaci. Pokud je hodnota řídícího bitu rovna log. 0, pozice </a:t>
            </a:r>
            <a:r>
              <a:rPr lang="cs-CZ" sz="1400" dirty="0" err="1" smtClean="0"/>
              <a:t>S</a:t>
            </a:r>
            <a:r>
              <a:rPr lang="cs-CZ" sz="1400" baseline="-25000" dirty="0" err="1" smtClean="0"/>
              <a:t>x</a:t>
            </a:r>
            <a:r>
              <a:rPr lang="cs-CZ" sz="1400" dirty="0" smtClean="0"/>
              <a:t> nese bit s uživatelskou informací.</a:t>
            </a:r>
          </a:p>
          <a:p>
            <a:endParaRPr lang="cs-CZ" sz="1200" dirty="0"/>
          </a:p>
          <a:p>
            <a:r>
              <a:rPr lang="cs-CZ" sz="1400" dirty="0" smtClean="0"/>
              <a:t>Je vidět, že rámec E2 není schopen pojmout 4 celé rámce E1. </a:t>
            </a:r>
          </a:p>
          <a:p>
            <a:r>
              <a:rPr lang="cs-CZ" sz="1400" dirty="0" smtClean="0"/>
              <a:t>Úvaha při návrhu byla – kratší rámec (méně bitů) =&gt; rychlejší čas přenosu =&gt; v případě ztráty rámcového souběhu na E2 (nenalezení FAS) se možná tento chybový stav podaří rychle odstranit, aniž by si toho sdružené signály E1 „všimly“.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26681277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Vyšší řády plesiochronní digitální hierarchie – formát signálů E3 a E4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 rámcové struktury E2 vyplývá několik poznatků: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Doba trvání rámce signálu E2 dle doporučení ITU-T G.742 (pokud je v rámci </a:t>
            </a:r>
            <a:r>
              <a:rPr lang="cs-CZ" sz="2000" i="1" dirty="0" smtClean="0">
                <a:solidFill>
                  <a:srgbClr val="3C3C8C"/>
                </a:solidFill>
              </a:rPr>
              <a:t>N</a:t>
            </a:r>
            <a:r>
              <a:rPr lang="cs-CZ" sz="2000" i="1" baseline="-25000" dirty="0" smtClean="0">
                <a:solidFill>
                  <a:srgbClr val="3C3C8C"/>
                </a:solidFill>
              </a:rPr>
              <a:t>E2</a:t>
            </a:r>
            <a:r>
              <a:rPr lang="cs-CZ" sz="2000" dirty="0" smtClean="0">
                <a:solidFill>
                  <a:srgbClr val="3C3C8C"/>
                </a:solidFill>
              </a:rPr>
              <a:t> = 848 bitů a přenosová rychlost je </a:t>
            </a:r>
            <a:r>
              <a:rPr lang="cs-CZ" sz="2000" i="1" dirty="0" smtClean="0">
                <a:solidFill>
                  <a:srgbClr val="3C3C8C"/>
                </a:solidFill>
              </a:rPr>
              <a:t>V</a:t>
            </a:r>
            <a:r>
              <a:rPr lang="cs-CZ" sz="2000" i="1" baseline="-25000" dirty="0" smtClean="0">
                <a:solidFill>
                  <a:srgbClr val="3C3C8C"/>
                </a:solidFill>
              </a:rPr>
              <a:t>E2</a:t>
            </a:r>
            <a:r>
              <a:rPr lang="cs-CZ" sz="2000" dirty="0" smtClean="0">
                <a:solidFill>
                  <a:srgbClr val="3C3C8C"/>
                </a:solidFill>
              </a:rPr>
              <a:t> = 8,8448 kbit/s):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Maximální počet bitů </a:t>
            </a:r>
            <a:r>
              <a:rPr lang="cs-CZ" sz="2000" i="1" dirty="0" smtClean="0">
                <a:solidFill>
                  <a:srgbClr val="3C3C8C"/>
                </a:solidFill>
              </a:rPr>
              <a:t>N</a:t>
            </a:r>
            <a:r>
              <a:rPr lang="cs-CZ" sz="2000" i="1" baseline="-25000" dirty="0" smtClean="0">
                <a:solidFill>
                  <a:srgbClr val="3C3C8C"/>
                </a:solidFill>
              </a:rPr>
              <a:t>s1</a:t>
            </a:r>
            <a:r>
              <a:rPr lang="cs-CZ" sz="2000" dirty="0" smtClean="0">
                <a:solidFill>
                  <a:srgbClr val="3C3C8C"/>
                </a:solidFill>
              </a:rPr>
              <a:t> příspěvkového signálu E1 (počet bitů </a:t>
            </a:r>
            <a:r>
              <a:rPr lang="cs-CZ" sz="2000" i="1" dirty="0" smtClean="0">
                <a:solidFill>
                  <a:srgbClr val="3C3C8C"/>
                </a:solidFill>
              </a:rPr>
              <a:t>N</a:t>
            </a:r>
            <a:r>
              <a:rPr lang="cs-CZ" sz="2000" i="1" baseline="-25000" dirty="0" smtClean="0">
                <a:solidFill>
                  <a:srgbClr val="3C3C8C"/>
                </a:solidFill>
              </a:rPr>
              <a:t>E1</a:t>
            </a:r>
            <a:r>
              <a:rPr lang="cs-CZ" sz="2000" dirty="0" smtClean="0">
                <a:solidFill>
                  <a:srgbClr val="3C3C8C"/>
                </a:solidFill>
              </a:rPr>
              <a:t> = 256, délka rámce </a:t>
            </a:r>
            <a:r>
              <a:rPr lang="cs-CZ" sz="2000" i="1" dirty="0" smtClean="0">
                <a:solidFill>
                  <a:srgbClr val="3C3C8C"/>
                </a:solidFill>
              </a:rPr>
              <a:t>T</a:t>
            </a:r>
            <a:r>
              <a:rPr lang="cs-CZ" sz="2000" i="1" baseline="-25000" dirty="0" smtClean="0">
                <a:solidFill>
                  <a:srgbClr val="3C3C8C"/>
                </a:solidFill>
              </a:rPr>
              <a:t>E1</a:t>
            </a:r>
            <a:r>
              <a:rPr lang="cs-CZ" sz="2000" dirty="0" smtClean="0">
                <a:solidFill>
                  <a:srgbClr val="3C3C8C"/>
                </a:solidFill>
              </a:rPr>
              <a:t>= 125 </a:t>
            </a:r>
            <a:r>
              <a:rPr lang="cs-CZ" sz="2000" dirty="0" smtClean="0">
                <a:solidFill>
                  <a:srgbClr val="3C3C8C"/>
                </a:solidFill>
                <a:sym typeface="Symbol" panose="05050102010706020507" pitchFamily="18" charset="2"/>
              </a:rPr>
              <a:t>s) v rámci E2 je: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Vyšší řády plesiochronní digitální hierarchie</a:t>
            </a:r>
            <a:endParaRPr lang="cs-CZ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3612953"/>
              </p:ext>
            </p:extLst>
          </p:nvPr>
        </p:nvGraphicFramePr>
        <p:xfrm>
          <a:off x="2156024" y="3213099"/>
          <a:ext cx="4091294" cy="75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Rovnice" r:id="rId5" imgW="2336760" imgH="431640" progId="Equation.3">
                  <p:embed/>
                </p:oleObj>
              </mc:Choice>
              <mc:Fallback>
                <p:oleObj name="Rovnice" r:id="rId5" imgW="233676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56024" y="3213099"/>
                        <a:ext cx="4091294" cy="75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0010927"/>
              </p:ext>
            </p:extLst>
          </p:nvPr>
        </p:nvGraphicFramePr>
        <p:xfrm>
          <a:off x="1733550" y="4973638"/>
          <a:ext cx="4937125" cy="80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Rovnice" r:id="rId7" imgW="2819160" imgH="457200" progId="Equation.3">
                  <p:embed/>
                </p:oleObj>
              </mc:Choice>
              <mc:Fallback>
                <p:oleObj name="Rovnice" r:id="rId7" imgW="281916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33550" y="4973638"/>
                        <a:ext cx="4937125" cy="801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0148088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Vyšší řády plesiochronní digitální hierarchie – formát signálů E3 a E4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 rámcové struktury E2 vyplývá několik poznatků: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Maximální přenosová rychlost signálu E1 v datovém rámci E2 při využití všech 206 bitů, tedy bez provedeného vyrovnání rychlostí je: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Minimální </a:t>
            </a:r>
            <a:r>
              <a:rPr lang="cs-CZ" sz="2000" dirty="0">
                <a:solidFill>
                  <a:srgbClr val="3C3C8C"/>
                </a:solidFill>
              </a:rPr>
              <a:t>přenosová rychlost signálu E1 v datovém rámci E2 při </a:t>
            </a:r>
            <a:r>
              <a:rPr lang="cs-CZ" sz="2000" dirty="0" smtClean="0">
                <a:solidFill>
                  <a:srgbClr val="3C3C8C"/>
                </a:solidFill>
              </a:rPr>
              <a:t>nevyužití </a:t>
            </a:r>
            <a:r>
              <a:rPr lang="cs-CZ" sz="2000" dirty="0">
                <a:solidFill>
                  <a:srgbClr val="3C3C8C"/>
                </a:solidFill>
              </a:rPr>
              <a:t>všech 206 bitů, tedy </a:t>
            </a:r>
            <a:r>
              <a:rPr lang="cs-CZ" sz="2000" dirty="0" smtClean="0">
                <a:solidFill>
                  <a:srgbClr val="3C3C8C"/>
                </a:solidFill>
              </a:rPr>
              <a:t>s provedeným vyrovnáním </a:t>
            </a:r>
            <a:r>
              <a:rPr lang="cs-CZ" sz="2000" dirty="0">
                <a:solidFill>
                  <a:srgbClr val="3C3C8C"/>
                </a:solidFill>
              </a:rPr>
              <a:t>rychlostí je: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Vyšší řády plesiochronní digitální hierarchie</a:t>
            </a:r>
            <a:endParaRPr lang="cs-CZ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0810305"/>
              </p:ext>
            </p:extLst>
          </p:nvPr>
        </p:nvGraphicFramePr>
        <p:xfrm>
          <a:off x="1377950" y="3213100"/>
          <a:ext cx="5648325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Rovnice" r:id="rId5" imgW="3225600" imgH="431640" progId="Equation.3">
                  <p:embed/>
                </p:oleObj>
              </mc:Choice>
              <mc:Fallback>
                <p:oleObj name="Rovnice" r:id="rId5" imgW="32256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77950" y="3213100"/>
                        <a:ext cx="5648325" cy="755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667225"/>
              </p:ext>
            </p:extLst>
          </p:nvPr>
        </p:nvGraphicFramePr>
        <p:xfrm>
          <a:off x="1244600" y="4997450"/>
          <a:ext cx="5915025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Rovnice" r:id="rId7" imgW="3377880" imgH="431640" progId="Equation.3">
                  <p:embed/>
                </p:oleObj>
              </mc:Choice>
              <mc:Fallback>
                <p:oleObj name="Rovnice" r:id="rId7" imgW="337788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244600" y="4997450"/>
                        <a:ext cx="5915025" cy="755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2410433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37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Vyšší řády plesiochronní digitální hierarchie – formát signálů E3 a E4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Signály E3 a E4 mají podle doporučení (ITU-T G.751) obdobnou strukturu formátu datového rámce jako má signál E2, a to včetně posloupnosti FAS.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Odlišností je pouze počet bitů pro přenos uživatelské informace (signálů nižšího řádu) v jednom řádku v tabulkovém zápisu: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signál E2 má v jednom řádku 212 bitů,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signál E3 má v jednom řádku 384 bitů.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signál E4 má </a:t>
            </a:r>
            <a:r>
              <a:rPr lang="cs-CZ" sz="2000" dirty="0">
                <a:solidFill>
                  <a:srgbClr val="3C3C8C"/>
                </a:solidFill>
              </a:rPr>
              <a:t>v jednom řádku </a:t>
            </a:r>
            <a:r>
              <a:rPr lang="cs-CZ" sz="2000" dirty="0" smtClean="0">
                <a:solidFill>
                  <a:srgbClr val="3C3C8C"/>
                </a:solidFill>
              </a:rPr>
              <a:t>488 </a:t>
            </a:r>
            <a:r>
              <a:rPr lang="cs-CZ" sz="2000" dirty="0">
                <a:solidFill>
                  <a:srgbClr val="3C3C8C"/>
                </a:solidFill>
              </a:rPr>
              <a:t>bitů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datovém rámci E3 a E4 se využívá i stejný princip kladného stuffingu, včetně řídících bitů.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Vyšší řády plesiochronní digitální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267095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790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Vyšší řády plesiochronní digitální hierarchie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Standardizováno je PDH až do 5. řádu.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Poslední řád však v praxi nebyl využit.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Hierarchie PDH dostatečně neřeší problémy se synchronizací jednotlivých síťových uzlů.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Samotná metoda stuffingu je neefektivní pro korekci odchylek.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 poznatků o PDH vyplynula nutnost vzniku kompletně nové hierarchie.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Řešení v následnické Synchronní digitální hierarchii (SDH).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Vyšší řády plesiochronní digitální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5858012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75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Smyslem </a:t>
            </a:r>
            <a:r>
              <a:rPr lang="cs-CZ" sz="2000" dirty="0"/>
              <a:t>digitálních hierarchií je efektivnější (vícenásobné) využití dálkových telekomunikačních spojů pro přenos digitálních datových toků.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Plesiochronní digitální hierarchie </a:t>
            </a:r>
            <a:r>
              <a:rPr lang="cs-CZ" sz="2000" dirty="0">
                <a:solidFill>
                  <a:srgbClr val="3C3C8C"/>
                </a:solidFill>
              </a:rPr>
              <a:t>je nejstarší telekomunikační hierarchií a </a:t>
            </a:r>
            <a:r>
              <a:rPr lang="cs-CZ" sz="2000" dirty="0"/>
              <a:t>definuje systém signálů vyšších řádů (vyšších přenosových rychlostí) tak, aby více sdružených signálů nižších řádů bylo možné transportovat přes společnou přenosovou cestu.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Na přijímací straně se provádějí inverzní operace (</a:t>
            </a:r>
            <a:r>
              <a:rPr lang="cs-CZ" sz="2000" dirty="0" err="1"/>
              <a:t>demultiplexace</a:t>
            </a:r>
            <a:r>
              <a:rPr lang="cs-CZ" sz="2000" dirty="0"/>
              <a:t>) k operacím na vysílací straně (</a:t>
            </a:r>
            <a:r>
              <a:rPr lang="cs-CZ" sz="2000" dirty="0" err="1"/>
              <a:t>multipexace</a:t>
            </a:r>
            <a:r>
              <a:rPr lang="cs-CZ" sz="2000" dirty="0"/>
              <a:t>) tak, aby se z vysokorychlostního signálu získaly dílčí digitální datové toky. Využívají se principy </a:t>
            </a:r>
            <a:r>
              <a:rPr lang="cs-CZ" sz="2000" dirty="0">
                <a:solidFill>
                  <a:srgbClr val="C00000"/>
                </a:solidFill>
              </a:rPr>
              <a:t>TDM</a:t>
            </a:r>
            <a:r>
              <a:rPr lang="cs-CZ" sz="2000" dirty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Základním způsobem zpracování uživatelského analogového hovorového signálu je </a:t>
            </a:r>
            <a:r>
              <a:rPr lang="cs-CZ" sz="2000" dirty="0">
                <a:solidFill>
                  <a:srgbClr val="C00000"/>
                </a:solidFill>
              </a:rPr>
              <a:t>Pulsně kódová modulace </a:t>
            </a:r>
            <a:r>
              <a:rPr lang="cs-CZ" sz="2000" dirty="0">
                <a:solidFill>
                  <a:srgbClr val="3C3C8C"/>
                </a:solidFill>
              </a:rPr>
              <a:t>(PCM). Produktem PCM je digitální datový tok s přenosovou rychlostí 64 kbit/s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Vyšší řády plesiochronní digitální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504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Plesiochronní digitální </a:t>
            </a:r>
            <a:r>
              <a:rPr lang="cs-CZ" sz="2000" b="1" dirty="0" smtClean="0">
                <a:solidFill>
                  <a:srgbClr val="C00000"/>
                </a:solidFill>
              </a:rPr>
              <a:t>hierarchie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PDH sdružuje vždy </a:t>
            </a:r>
            <a:r>
              <a:rPr lang="cs-CZ" sz="2000" dirty="0" smtClean="0">
                <a:solidFill>
                  <a:srgbClr val="C00000"/>
                </a:solidFill>
              </a:rPr>
              <a:t>4 signály </a:t>
            </a:r>
            <a:r>
              <a:rPr lang="cs-CZ" sz="2000" dirty="0">
                <a:solidFill>
                  <a:srgbClr val="C00000"/>
                </a:solidFill>
              </a:rPr>
              <a:t>nižšího řádu </a:t>
            </a:r>
            <a:r>
              <a:rPr lang="cs-CZ" sz="2000" dirty="0" smtClean="0">
                <a:solidFill>
                  <a:srgbClr val="3C3C8C"/>
                </a:solidFill>
              </a:rPr>
              <a:t>(nižší přenosové rychlosti) do </a:t>
            </a:r>
            <a:r>
              <a:rPr lang="cs-CZ" sz="2000" dirty="0">
                <a:solidFill>
                  <a:srgbClr val="3C3C8C"/>
                </a:solidFill>
              </a:rPr>
              <a:t>signálu </a:t>
            </a:r>
            <a:r>
              <a:rPr lang="cs-CZ" sz="2000" dirty="0">
                <a:solidFill>
                  <a:srgbClr val="C00000"/>
                </a:solidFill>
              </a:rPr>
              <a:t>vyššího řádu </a:t>
            </a:r>
            <a:r>
              <a:rPr lang="cs-CZ" sz="2000" dirty="0" smtClean="0">
                <a:solidFill>
                  <a:srgbClr val="3C3C8C"/>
                </a:solidFill>
              </a:rPr>
              <a:t>(vyšší přenosové rychlosti).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Sdružování se provádí bez pevné časové vazby bitového toku signálu nižšího řádu oproti signálu vyššího řádu – </a:t>
            </a:r>
            <a:r>
              <a:rPr lang="cs-CZ" sz="2000" dirty="0" smtClean="0">
                <a:solidFill>
                  <a:srgbClr val="C00000"/>
                </a:solidFill>
              </a:rPr>
              <a:t>asynchronní sdružování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telekomunikační síti je u PDH tedy asynchronní </a:t>
            </a:r>
            <a:r>
              <a:rPr lang="cs-CZ" sz="2000" dirty="0">
                <a:solidFill>
                  <a:srgbClr val="3C3C8C"/>
                </a:solidFill>
              </a:rPr>
              <a:t>(</a:t>
            </a:r>
            <a:r>
              <a:rPr lang="cs-CZ" sz="2000" dirty="0">
                <a:solidFill>
                  <a:srgbClr val="C00000"/>
                </a:solidFill>
              </a:rPr>
              <a:t>plesiochronní</a:t>
            </a:r>
            <a:r>
              <a:rPr lang="cs-CZ" sz="2000" dirty="0">
                <a:solidFill>
                  <a:srgbClr val="3C3C8C"/>
                </a:solidFill>
              </a:rPr>
              <a:t>) vztah </a:t>
            </a:r>
            <a:r>
              <a:rPr lang="cs-CZ" sz="2000" dirty="0" smtClean="0">
                <a:solidFill>
                  <a:srgbClr val="3C3C8C"/>
                </a:solidFill>
              </a:rPr>
              <a:t>mezi časovými základnami </a:t>
            </a:r>
            <a:r>
              <a:rPr lang="cs-CZ" sz="2000" dirty="0">
                <a:solidFill>
                  <a:srgbClr val="3C3C8C"/>
                </a:solidFill>
              </a:rPr>
              <a:t>jednotlivých </a:t>
            </a:r>
            <a:r>
              <a:rPr lang="cs-CZ" sz="2000" dirty="0" smtClean="0">
                <a:solidFill>
                  <a:srgbClr val="3C3C8C"/>
                </a:solidFill>
              </a:rPr>
              <a:t>síťových uzlů.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Sdružování signálů je </a:t>
            </a:r>
            <a:r>
              <a:rPr lang="cs-CZ" sz="2000" dirty="0" smtClean="0">
                <a:solidFill>
                  <a:srgbClr val="C00000"/>
                </a:solidFill>
              </a:rPr>
              <a:t>volné</a:t>
            </a:r>
            <a:r>
              <a:rPr lang="cs-CZ" sz="2000" dirty="0" smtClean="0">
                <a:solidFill>
                  <a:srgbClr val="3C3C8C"/>
                </a:solidFill>
              </a:rPr>
              <a:t> a přenosová rychlost signálu vyššího řádu je vyšší než přesně 4 násobek přenosové rychlosti signálů nižších řádů.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PDH díky </a:t>
            </a:r>
            <a:r>
              <a:rPr lang="cs-CZ" sz="2000" dirty="0" err="1" smtClean="0">
                <a:solidFill>
                  <a:srgbClr val="3C3C8C"/>
                </a:solidFill>
              </a:rPr>
              <a:t>plesiochronnosti</a:t>
            </a:r>
            <a:r>
              <a:rPr lang="cs-CZ" sz="2000" dirty="0" smtClean="0">
                <a:solidFill>
                  <a:srgbClr val="3C3C8C"/>
                </a:solidFill>
              </a:rPr>
              <a:t> má omezený počet řádů a díky volnému prokládání problematické </a:t>
            </a:r>
            <a:r>
              <a:rPr lang="cs-CZ" sz="2000" dirty="0">
                <a:solidFill>
                  <a:srgbClr val="3C3C8C"/>
                </a:solidFill>
              </a:rPr>
              <a:t>vydělování datových </a:t>
            </a:r>
            <a:r>
              <a:rPr lang="cs-CZ" sz="2000" dirty="0" smtClean="0">
                <a:solidFill>
                  <a:srgbClr val="3C3C8C"/>
                </a:solidFill>
              </a:rPr>
              <a:t>toků.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Celosvětově není PDH standardizováno </a:t>
            </a:r>
            <a:r>
              <a:rPr lang="cs-CZ" sz="2000" dirty="0">
                <a:solidFill>
                  <a:srgbClr val="3C3C8C"/>
                </a:solidFill>
              </a:rPr>
              <a:t>prostřednictvím </a:t>
            </a:r>
            <a:r>
              <a:rPr lang="cs-CZ" sz="2000" dirty="0" smtClean="0">
                <a:solidFill>
                  <a:srgbClr val="3C3C8C"/>
                </a:solidFill>
              </a:rPr>
              <a:t>doporučení.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Není standardizována ani správa a dohled nad PDH telekomunikační sítí.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Vyšší řády plesiochronní digitální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6430110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549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1. řád plesiochronní </a:t>
            </a:r>
            <a:r>
              <a:rPr lang="cs-CZ" sz="2000" b="1" dirty="0">
                <a:solidFill>
                  <a:srgbClr val="C00000"/>
                </a:solidFill>
              </a:rPr>
              <a:t>digitální hierarchie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Obvykle využívá datový rámec </a:t>
            </a:r>
            <a:r>
              <a:rPr lang="cs-CZ" sz="2000" dirty="0">
                <a:solidFill>
                  <a:srgbClr val="3C3C8C"/>
                </a:solidFill>
              </a:rPr>
              <a:t>PCM </a:t>
            </a:r>
            <a:r>
              <a:rPr lang="cs-CZ" sz="2000" dirty="0" smtClean="0">
                <a:solidFill>
                  <a:srgbClr val="3C3C8C"/>
                </a:solidFill>
              </a:rPr>
              <a:t>30/32 (varianty PCM 30, PCM 31,...).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Sdružuje 30 nebo 31 digitalizovaných hovorových signálů.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Může přenášet i signalizaci k hovorovým kanálům.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Vyšší řády plesiochronní digitální hierarchie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314" y="2900440"/>
            <a:ext cx="7331686" cy="384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63032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52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Vyšší řády plesiochronní digitální hierarchie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Postupem doby se zvyšovaly nároky na požadovanou přenosovou kapacitu.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Důsledkem byla potřeba dále navyšovat přenosové rychlosti na dálkových datových spojích.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U hierarchie </a:t>
            </a:r>
            <a:r>
              <a:rPr lang="cs-CZ" sz="2000" dirty="0" smtClean="0">
                <a:solidFill>
                  <a:srgbClr val="C00000"/>
                </a:solidFill>
              </a:rPr>
              <a:t>PDH</a:t>
            </a:r>
            <a:r>
              <a:rPr lang="cs-CZ" sz="2000" dirty="0" smtClean="0">
                <a:solidFill>
                  <a:srgbClr val="3C3C8C"/>
                </a:solidFill>
              </a:rPr>
              <a:t> je standardizováno celkem </a:t>
            </a:r>
            <a:r>
              <a:rPr lang="cs-CZ" sz="2000" dirty="0" smtClean="0">
                <a:solidFill>
                  <a:srgbClr val="C00000"/>
                </a:solidFill>
              </a:rPr>
              <a:t>5 hierarchických řádů</a:t>
            </a:r>
            <a:r>
              <a:rPr lang="cs-CZ" sz="2000" dirty="0">
                <a:solidFill>
                  <a:srgbClr val="C00000"/>
                </a:solidFill>
              </a:rPr>
              <a:t> </a:t>
            </a:r>
            <a:r>
              <a:rPr lang="cs-CZ" sz="2000" dirty="0" smtClean="0">
                <a:solidFill>
                  <a:srgbClr val="3C3C8C"/>
                </a:solidFill>
              </a:rPr>
              <a:t>(stupňů).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Signály pro jednotlivé řády se označují </a:t>
            </a:r>
            <a:r>
              <a:rPr lang="cs-CZ" sz="2000" dirty="0" smtClean="0">
                <a:solidFill>
                  <a:srgbClr val="C00000"/>
                </a:solidFill>
              </a:rPr>
              <a:t>E1</a:t>
            </a:r>
            <a:r>
              <a:rPr lang="cs-CZ" sz="2000" dirty="0" smtClean="0">
                <a:solidFill>
                  <a:srgbClr val="3C3C8C"/>
                </a:solidFill>
              </a:rPr>
              <a:t>, </a:t>
            </a:r>
            <a:r>
              <a:rPr lang="cs-CZ" sz="2000" dirty="0" smtClean="0">
                <a:solidFill>
                  <a:srgbClr val="C00000"/>
                </a:solidFill>
              </a:rPr>
              <a:t>E2</a:t>
            </a:r>
            <a:r>
              <a:rPr lang="cs-CZ" sz="2000" dirty="0" smtClean="0">
                <a:solidFill>
                  <a:srgbClr val="3C3C8C"/>
                </a:solidFill>
              </a:rPr>
              <a:t>, </a:t>
            </a:r>
            <a:r>
              <a:rPr lang="cs-CZ" sz="2000" dirty="0" smtClean="0">
                <a:solidFill>
                  <a:srgbClr val="C00000"/>
                </a:solidFill>
              </a:rPr>
              <a:t>E3</a:t>
            </a:r>
            <a:r>
              <a:rPr lang="cs-CZ" sz="2000" dirty="0" smtClean="0">
                <a:solidFill>
                  <a:srgbClr val="3C3C8C"/>
                </a:solidFill>
              </a:rPr>
              <a:t>, </a:t>
            </a:r>
            <a:r>
              <a:rPr lang="cs-CZ" sz="2000" dirty="0" smtClean="0">
                <a:solidFill>
                  <a:srgbClr val="C00000"/>
                </a:solidFill>
              </a:rPr>
              <a:t>E4</a:t>
            </a:r>
            <a:r>
              <a:rPr lang="cs-CZ" sz="2000" dirty="0" smtClean="0">
                <a:solidFill>
                  <a:srgbClr val="3C3C8C"/>
                </a:solidFill>
              </a:rPr>
              <a:t> a </a:t>
            </a:r>
            <a:r>
              <a:rPr lang="cs-CZ" sz="2000" dirty="0" smtClean="0">
                <a:solidFill>
                  <a:srgbClr val="C00000"/>
                </a:solidFill>
              </a:rPr>
              <a:t>E5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Definovaný </a:t>
            </a:r>
            <a:r>
              <a:rPr lang="cs-CZ" sz="2000" dirty="0">
                <a:solidFill>
                  <a:srgbClr val="C00000"/>
                </a:solidFill>
              </a:rPr>
              <a:t>5. řád PDH </a:t>
            </a:r>
            <a:r>
              <a:rPr lang="cs-CZ" sz="2000" dirty="0">
                <a:solidFill>
                  <a:srgbClr val="3C3C8C"/>
                </a:solidFill>
              </a:rPr>
              <a:t>se však v praxi </a:t>
            </a:r>
            <a:r>
              <a:rPr lang="cs-CZ" sz="2000" dirty="0" smtClean="0">
                <a:solidFill>
                  <a:srgbClr val="C00000"/>
                </a:solidFill>
              </a:rPr>
              <a:t>neuplatnil</a:t>
            </a:r>
            <a:r>
              <a:rPr lang="cs-CZ" sz="2000" dirty="0" smtClean="0">
                <a:solidFill>
                  <a:srgbClr val="3C3C8C"/>
                </a:solidFill>
              </a:rPr>
              <a:t>. 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Při </a:t>
            </a:r>
            <a:r>
              <a:rPr lang="cs-CZ" sz="2000" dirty="0">
                <a:solidFill>
                  <a:srgbClr val="3C3C8C"/>
                </a:solidFill>
              </a:rPr>
              <a:t>procesu sdružování je nutné kompenzovat (vyrovnávat) odchylky v </a:t>
            </a:r>
            <a:r>
              <a:rPr lang="cs-CZ" sz="2000" dirty="0" smtClean="0">
                <a:solidFill>
                  <a:srgbClr val="3C3C8C"/>
                </a:solidFill>
              </a:rPr>
              <a:t>přenosových </a:t>
            </a:r>
            <a:r>
              <a:rPr lang="cs-CZ" sz="2000" dirty="0">
                <a:solidFill>
                  <a:srgbClr val="3C3C8C"/>
                </a:solidFill>
              </a:rPr>
              <a:t>rychlostech signálů nižšího řádu – pro vyrovnávání se používá metoda </a:t>
            </a:r>
            <a:r>
              <a:rPr lang="cs-CZ" sz="2000" dirty="0">
                <a:solidFill>
                  <a:srgbClr val="C00000"/>
                </a:solidFill>
              </a:rPr>
              <a:t>kladného</a:t>
            </a:r>
            <a:r>
              <a:rPr lang="cs-CZ" sz="2000" dirty="0">
                <a:solidFill>
                  <a:srgbClr val="D42E12"/>
                </a:solidFill>
              </a:rPr>
              <a:t> </a:t>
            </a:r>
            <a:r>
              <a:rPr lang="cs-CZ" sz="2000" dirty="0">
                <a:solidFill>
                  <a:srgbClr val="C00000"/>
                </a:solidFill>
              </a:rPr>
              <a:t>stuffingu</a:t>
            </a:r>
            <a:r>
              <a:rPr lang="cs-CZ" sz="2000" dirty="0">
                <a:solidFill>
                  <a:srgbClr val="3C3C8C"/>
                </a:solidFill>
              </a:rPr>
              <a:t>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Vyšší řády plesiochronní digitální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431361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Vyšší stupně hierarchie PDH – vyrovnávání přenosových rychlostí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Vyšší řády plesiochronní digitální hierarchie</a:t>
            </a:r>
            <a:endParaRPr lang="cs-CZ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869" y="1781865"/>
            <a:ext cx="6842774" cy="4322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45251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Vyšší stupně hierarchie PDH – schéma řádů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Vyšší řády plesiochronní digitální hierarchie</a:t>
            </a:r>
            <a:endParaRPr lang="cs-CZ" dirty="0"/>
          </a:p>
        </p:txBody>
      </p:sp>
      <p:pic>
        <p:nvPicPr>
          <p:cNvPr id="7" name="Picture 4" descr="001 (hierarchicke stupne PDH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846" y="2069353"/>
            <a:ext cx="5538494" cy="39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29348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67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Vyšší řády plesiochronní digitální hierarchie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Předchozí obrázek zobrazuje základní parametry hierarchie PDH. Pro Evropu je standardizováno: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Signál </a:t>
            </a:r>
            <a:r>
              <a:rPr lang="cs-CZ" sz="1600" dirty="0" smtClean="0">
                <a:solidFill>
                  <a:srgbClr val="3C3C8C"/>
                </a:solidFill>
              </a:rPr>
              <a:t>1. </a:t>
            </a:r>
            <a:r>
              <a:rPr lang="cs-CZ" sz="1600" dirty="0">
                <a:solidFill>
                  <a:srgbClr val="3C3C8C"/>
                </a:solidFill>
              </a:rPr>
              <a:t>řádu PDH (signál </a:t>
            </a:r>
            <a:r>
              <a:rPr lang="cs-CZ" sz="1600" dirty="0" smtClean="0">
                <a:solidFill>
                  <a:srgbClr val="C00000"/>
                </a:solidFill>
              </a:rPr>
              <a:t>E1</a:t>
            </a:r>
            <a:r>
              <a:rPr lang="cs-CZ" sz="1600" dirty="0" smtClean="0">
                <a:solidFill>
                  <a:srgbClr val="3C3C8C"/>
                </a:solidFill>
              </a:rPr>
              <a:t>) o </a:t>
            </a:r>
            <a:r>
              <a:rPr lang="cs-CZ" sz="1600" dirty="0">
                <a:solidFill>
                  <a:srgbClr val="3C3C8C"/>
                </a:solidFill>
              </a:rPr>
              <a:t>přenosové rychlosti </a:t>
            </a:r>
            <a:r>
              <a:rPr lang="cs-CZ" sz="1600" dirty="0" smtClean="0">
                <a:solidFill>
                  <a:srgbClr val="C00000"/>
                </a:solidFill>
              </a:rPr>
              <a:t>2 048 </a:t>
            </a:r>
            <a:r>
              <a:rPr lang="cs-CZ" sz="1600" dirty="0">
                <a:solidFill>
                  <a:srgbClr val="C00000"/>
                </a:solidFill>
              </a:rPr>
              <a:t>kbit/s </a:t>
            </a:r>
            <a:r>
              <a:rPr lang="cs-CZ" sz="1600" dirty="0" smtClean="0">
                <a:solidFill>
                  <a:srgbClr val="3C3C8C"/>
                </a:solidFill>
              </a:rPr>
              <a:t>je schopen přenášet 30 hovorových signálů</a:t>
            </a:r>
            <a:r>
              <a:rPr lang="cs-CZ" sz="1600" dirty="0">
                <a:solidFill>
                  <a:srgbClr val="3C3C8C"/>
                </a:solidFill>
              </a:rPr>
              <a:t> </a:t>
            </a:r>
            <a:r>
              <a:rPr lang="cs-CZ" sz="1600" dirty="0" smtClean="0">
                <a:solidFill>
                  <a:srgbClr val="3C3C8C"/>
                </a:solidFill>
              </a:rPr>
              <a:t>(30 </a:t>
            </a:r>
            <a:r>
              <a:rPr lang="cs-CZ" sz="1600" dirty="0">
                <a:solidFill>
                  <a:srgbClr val="3C3C8C"/>
                </a:solidFill>
              </a:rPr>
              <a:t>KI</a:t>
            </a:r>
            <a:r>
              <a:rPr lang="cs-CZ" sz="1600" dirty="0" smtClean="0">
                <a:solidFill>
                  <a:srgbClr val="3C3C8C"/>
                </a:solidFill>
              </a:rPr>
              <a:t>) a přidruženou signalizaci CAS.</a:t>
            </a:r>
            <a:endParaRPr lang="cs-CZ" sz="1600" dirty="0">
              <a:solidFill>
                <a:srgbClr val="3C3C8C"/>
              </a:solidFill>
            </a:endParaRP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>
                <a:solidFill>
                  <a:srgbClr val="3C3C8C"/>
                </a:solidFill>
              </a:rPr>
              <a:t>Signál </a:t>
            </a:r>
            <a:r>
              <a:rPr lang="cs-CZ" sz="1600" dirty="0">
                <a:solidFill>
                  <a:srgbClr val="3C3C8C"/>
                </a:solidFill>
              </a:rPr>
              <a:t>2. řádu PDH (signál </a:t>
            </a:r>
            <a:r>
              <a:rPr lang="cs-CZ" sz="1600" dirty="0" smtClean="0">
                <a:solidFill>
                  <a:srgbClr val="C00000"/>
                </a:solidFill>
              </a:rPr>
              <a:t>E2</a:t>
            </a:r>
            <a:r>
              <a:rPr lang="cs-CZ" sz="1600" dirty="0" smtClean="0">
                <a:solidFill>
                  <a:srgbClr val="3C3C8C"/>
                </a:solidFill>
              </a:rPr>
              <a:t>) </a:t>
            </a:r>
            <a:r>
              <a:rPr lang="cs-CZ" sz="1600" dirty="0">
                <a:solidFill>
                  <a:srgbClr val="3C3C8C"/>
                </a:solidFill>
              </a:rPr>
              <a:t>o přenosové rychlosti </a:t>
            </a:r>
            <a:r>
              <a:rPr lang="cs-CZ" sz="1600" dirty="0">
                <a:solidFill>
                  <a:srgbClr val="C00000"/>
                </a:solidFill>
              </a:rPr>
              <a:t>8 448 kbit/s </a:t>
            </a:r>
            <a:r>
              <a:rPr lang="cs-CZ" sz="1600" dirty="0">
                <a:solidFill>
                  <a:srgbClr val="3C3C8C"/>
                </a:solidFill>
              </a:rPr>
              <a:t>vznikne sdružením 4 signálů 1. řádu PDH</a:t>
            </a:r>
            <a:r>
              <a:rPr lang="cs-CZ" sz="1600" dirty="0" smtClean="0">
                <a:solidFill>
                  <a:srgbClr val="3C3C8C"/>
                </a:solidFill>
              </a:rPr>
              <a:t>. Je </a:t>
            </a:r>
            <a:r>
              <a:rPr lang="cs-CZ" sz="1600" dirty="0">
                <a:solidFill>
                  <a:srgbClr val="3C3C8C"/>
                </a:solidFill>
              </a:rPr>
              <a:t>schopen přenášet </a:t>
            </a:r>
            <a:r>
              <a:rPr lang="cs-CZ" sz="1600" dirty="0" smtClean="0">
                <a:solidFill>
                  <a:srgbClr val="3C3C8C"/>
                </a:solidFill>
              </a:rPr>
              <a:t>120 </a:t>
            </a:r>
            <a:r>
              <a:rPr lang="cs-CZ" sz="1600" dirty="0">
                <a:solidFill>
                  <a:srgbClr val="3C3C8C"/>
                </a:solidFill>
              </a:rPr>
              <a:t>hovorových signálů </a:t>
            </a:r>
            <a:r>
              <a:rPr lang="cs-CZ" sz="1600" dirty="0" smtClean="0">
                <a:solidFill>
                  <a:srgbClr val="3C3C8C"/>
                </a:solidFill>
              </a:rPr>
              <a:t>(120 </a:t>
            </a:r>
            <a:r>
              <a:rPr lang="cs-CZ" sz="1600" dirty="0">
                <a:solidFill>
                  <a:srgbClr val="3C3C8C"/>
                </a:solidFill>
              </a:rPr>
              <a:t>KI</a:t>
            </a:r>
            <a:r>
              <a:rPr lang="cs-CZ" sz="1600" dirty="0" smtClean="0">
                <a:solidFill>
                  <a:srgbClr val="3C3C8C"/>
                </a:solidFill>
              </a:rPr>
              <a:t>).</a:t>
            </a:r>
            <a:endParaRPr lang="cs-CZ" sz="1600" dirty="0">
              <a:solidFill>
                <a:srgbClr val="3C3C8C"/>
              </a:solidFill>
            </a:endParaRP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Signál 3. řádu PDH (signál </a:t>
            </a:r>
            <a:r>
              <a:rPr lang="cs-CZ" sz="1600" dirty="0" smtClean="0">
                <a:solidFill>
                  <a:srgbClr val="C00000"/>
                </a:solidFill>
              </a:rPr>
              <a:t>E3</a:t>
            </a:r>
            <a:r>
              <a:rPr lang="cs-CZ" sz="1600" dirty="0" smtClean="0">
                <a:solidFill>
                  <a:srgbClr val="3C3C8C"/>
                </a:solidFill>
              </a:rPr>
              <a:t>) </a:t>
            </a:r>
            <a:r>
              <a:rPr lang="cs-CZ" sz="1600" dirty="0">
                <a:solidFill>
                  <a:srgbClr val="3C3C8C"/>
                </a:solidFill>
              </a:rPr>
              <a:t>o přenosové rychlosti </a:t>
            </a:r>
            <a:r>
              <a:rPr lang="cs-CZ" sz="1600" dirty="0">
                <a:solidFill>
                  <a:srgbClr val="C00000"/>
                </a:solidFill>
              </a:rPr>
              <a:t>34 368 kbit/s </a:t>
            </a:r>
            <a:r>
              <a:rPr lang="cs-CZ" sz="1600" dirty="0" smtClean="0">
                <a:solidFill>
                  <a:srgbClr val="3C3C8C"/>
                </a:solidFill>
              </a:rPr>
              <a:t>vznikne sdružením </a:t>
            </a:r>
            <a:r>
              <a:rPr lang="cs-CZ" sz="1600" dirty="0">
                <a:solidFill>
                  <a:srgbClr val="3C3C8C"/>
                </a:solidFill>
              </a:rPr>
              <a:t>4 signálů 2. řádu PDH</a:t>
            </a:r>
            <a:r>
              <a:rPr lang="cs-CZ" sz="1600" dirty="0" smtClean="0">
                <a:solidFill>
                  <a:srgbClr val="3C3C8C"/>
                </a:solidFill>
              </a:rPr>
              <a:t>.</a:t>
            </a:r>
            <a:r>
              <a:rPr lang="cs-CZ" sz="1600" dirty="0">
                <a:solidFill>
                  <a:srgbClr val="3C3C8C"/>
                </a:solidFill>
              </a:rPr>
              <a:t> Je schopen přenášet </a:t>
            </a:r>
            <a:r>
              <a:rPr lang="cs-CZ" sz="1600" dirty="0" smtClean="0">
                <a:solidFill>
                  <a:srgbClr val="3C3C8C"/>
                </a:solidFill>
              </a:rPr>
              <a:t>480 </a:t>
            </a:r>
            <a:r>
              <a:rPr lang="cs-CZ" sz="1600" dirty="0">
                <a:solidFill>
                  <a:srgbClr val="3C3C8C"/>
                </a:solidFill>
              </a:rPr>
              <a:t>hovorových signálů </a:t>
            </a:r>
            <a:r>
              <a:rPr lang="cs-CZ" sz="1600" dirty="0" smtClean="0">
                <a:solidFill>
                  <a:srgbClr val="3C3C8C"/>
                </a:solidFill>
              </a:rPr>
              <a:t>(480 </a:t>
            </a:r>
            <a:r>
              <a:rPr lang="cs-CZ" sz="1600" dirty="0">
                <a:solidFill>
                  <a:srgbClr val="3C3C8C"/>
                </a:solidFill>
              </a:rPr>
              <a:t>KI).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Signál 4. řádu PDH (signál </a:t>
            </a:r>
            <a:r>
              <a:rPr lang="cs-CZ" sz="1600" dirty="0" smtClean="0">
                <a:solidFill>
                  <a:srgbClr val="C00000"/>
                </a:solidFill>
              </a:rPr>
              <a:t>E4</a:t>
            </a:r>
            <a:r>
              <a:rPr lang="cs-CZ" sz="1600" dirty="0" smtClean="0">
                <a:solidFill>
                  <a:srgbClr val="3C3C8C"/>
                </a:solidFill>
              </a:rPr>
              <a:t>) </a:t>
            </a:r>
            <a:r>
              <a:rPr lang="cs-CZ" sz="1600" dirty="0">
                <a:solidFill>
                  <a:srgbClr val="3C3C8C"/>
                </a:solidFill>
              </a:rPr>
              <a:t>o přenosové rychlosti </a:t>
            </a:r>
            <a:r>
              <a:rPr lang="cs-CZ" sz="1600" dirty="0">
                <a:solidFill>
                  <a:srgbClr val="C00000"/>
                </a:solidFill>
              </a:rPr>
              <a:t>139 264 kbit/s </a:t>
            </a:r>
            <a:r>
              <a:rPr lang="cs-CZ" sz="1600" dirty="0" smtClean="0">
                <a:solidFill>
                  <a:srgbClr val="3C3C8C"/>
                </a:solidFill>
              </a:rPr>
              <a:t>vznikne sdružením </a:t>
            </a:r>
            <a:r>
              <a:rPr lang="cs-CZ" sz="1600" dirty="0">
                <a:solidFill>
                  <a:srgbClr val="3C3C8C"/>
                </a:solidFill>
              </a:rPr>
              <a:t>4 signálů 3. řádu PDH</a:t>
            </a:r>
            <a:r>
              <a:rPr lang="cs-CZ" sz="1600" dirty="0" smtClean="0">
                <a:solidFill>
                  <a:srgbClr val="3C3C8C"/>
                </a:solidFill>
              </a:rPr>
              <a:t>.</a:t>
            </a:r>
            <a:r>
              <a:rPr lang="cs-CZ" sz="1600" dirty="0">
                <a:solidFill>
                  <a:srgbClr val="3C3C8C"/>
                </a:solidFill>
              </a:rPr>
              <a:t> Je schopen přenášet </a:t>
            </a:r>
            <a:r>
              <a:rPr lang="cs-CZ" sz="1600" dirty="0" smtClean="0">
                <a:solidFill>
                  <a:srgbClr val="3C3C8C"/>
                </a:solidFill>
              </a:rPr>
              <a:t>1920 </a:t>
            </a:r>
            <a:r>
              <a:rPr lang="cs-CZ" sz="1600" dirty="0">
                <a:solidFill>
                  <a:srgbClr val="3C3C8C"/>
                </a:solidFill>
              </a:rPr>
              <a:t>hovorových signálů (</a:t>
            </a:r>
            <a:r>
              <a:rPr lang="cs-CZ" sz="1600" dirty="0" smtClean="0">
                <a:solidFill>
                  <a:srgbClr val="3C3C8C"/>
                </a:solidFill>
              </a:rPr>
              <a:t>1920 </a:t>
            </a:r>
            <a:r>
              <a:rPr lang="cs-CZ" sz="1600" dirty="0">
                <a:solidFill>
                  <a:srgbClr val="3C3C8C"/>
                </a:solidFill>
              </a:rPr>
              <a:t>KI).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Signál 5. řádu PDH </a:t>
            </a:r>
            <a:r>
              <a:rPr lang="cs-CZ" sz="1600" dirty="0" smtClean="0">
                <a:solidFill>
                  <a:srgbClr val="3C3C8C"/>
                </a:solidFill>
              </a:rPr>
              <a:t>(</a:t>
            </a:r>
            <a:r>
              <a:rPr lang="cs-CZ" sz="1600" dirty="0">
                <a:solidFill>
                  <a:srgbClr val="3C3C8C"/>
                </a:solidFill>
              </a:rPr>
              <a:t>signál </a:t>
            </a:r>
            <a:r>
              <a:rPr lang="cs-CZ" sz="1600" dirty="0" smtClean="0">
                <a:solidFill>
                  <a:srgbClr val="C00000"/>
                </a:solidFill>
              </a:rPr>
              <a:t>E5</a:t>
            </a:r>
            <a:r>
              <a:rPr lang="cs-CZ" sz="1600" dirty="0" smtClean="0">
                <a:solidFill>
                  <a:srgbClr val="3C3C8C"/>
                </a:solidFill>
              </a:rPr>
              <a:t>) </a:t>
            </a:r>
            <a:r>
              <a:rPr lang="cs-CZ" sz="1600" dirty="0">
                <a:solidFill>
                  <a:srgbClr val="3C3C8C"/>
                </a:solidFill>
              </a:rPr>
              <a:t>o přenosové rychlosti </a:t>
            </a:r>
            <a:r>
              <a:rPr lang="cs-CZ" sz="1600" dirty="0">
                <a:solidFill>
                  <a:srgbClr val="C00000"/>
                </a:solidFill>
              </a:rPr>
              <a:t>564 992 kbit/s </a:t>
            </a:r>
            <a:r>
              <a:rPr lang="cs-CZ" sz="1600" dirty="0" smtClean="0">
                <a:solidFill>
                  <a:srgbClr val="3C3C8C"/>
                </a:solidFill>
              </a:rPr>
              <a:t>vznikne sdružením </a:t>
            </a:r>
            <a:r>
              <a:rPr lang="cs-CZ" sz="1600" dirty="0">
                <a:solidFill>
                  <a:srgbClr val="3C3C8C"/>
                </a:solidFill>
              </a:rPr>
              <a:t>4 signálů 4. řádu PDH</a:t>
            </a:r>
            <a:r>
              <a:rPr lang="cs-CZ" sz="1600" dirty="0" smtClean="0">
                <a:solidFill>
                  <a:srgbClr val="3C3C8C"/>
                </a:solidFill>
              </a:rPr>
              <a:t>.</a:t>
            </a:r>
            <a:r>
              <a:rPr lang="cs-CZ" sz="1600" dirty="0">
                <a:solidFill>
                  <a:srgbClr val="3C3C8C"/>
                </a:solidFill>
              </a:rPr>
              <a:t> Je </a:t>
            </a:r>
            <a:r>
              <a:rPr lang="cs-CZ" sz="1600" dirty="0" smtClean="0">
                <a:solidFill>
                  <a:srgbClr val="3C3C8C"/>
                </a:solidFill>
              </a:rPr>
              <a:t>dimenzován na 7680 </a:t>
            </a:r>
            <a:r>
              <a:rPr lang="cs-CZ" sz="1600" dirty="0">
                <a:solidFill>
                  <a:srgbClr val="3C3C8C"/>
                </a:solidFill>
              </a:rPr>
              <a:t>hovorových signálů </a:t>
            </a:r>
            <a:r>
              <a:rPr lang="cs-CZ" sz="1600" dirty="0" smtClean="0">
                <a:solidFill>
                  <a:srgbClr val="3C3C8C"/>
                </a:solidFill>
              </a:rPr>
              <a:t>(7680 </a:t>
            </a:r>
            <a:r>
              <a:rPr lang="cs-CZ" sz="1600" dirty="0">
                <a:solidFill>
                  <a:srgbClr val="3C3C8C"/>
                </a:solidFill>
              </a:rPr>
              <a:t>KI).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Obrázek také zobrazuje základní parametry PDH pro region USA a region Japonska. Zároveň jsou naznačeny i možnosti sdružování mezi regiony.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Vyšší řády plesiochronní digitální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669422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19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Vyšší řády plesiochronní digitální hierarchie – rámec 2. řádu PDH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Základní doporučení pro formát rámce E2 je ITU-T G.742.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Zvykem je zapisovat strukturu rámce do tabulky, přičemž bity se vysílají postupně po řádcích zleva doprava – začíná se desetibitovou skupinou rámcového souběhu </a:t>
            </a:r>
            <a:r>
              <a:rPr lang="cs-CZ" dirty="0" smtClean="0">
                <a:solidFill>
                  <a:srgbClr val="C00000"/>
                </a:solidFill>
              </a:rPr>
              <a:t>FAS</a:t>
            </a:r>
            <a:r>
              <a:rPr lang="cs-CZ" dirty="0" smtClean="0">
                <a:solidFill>
                  <a:srgbClr val="3C3C8C"/>
                </a:solidFill>
              </a:rPr>
              <a:t> a končí se posledním bitem vpravo dole.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V rámci signálu E2 jsou, v poli pro přenos uživatelské informace, přesně </a:t>
            </a:r>
            <a:r>
              <a:rPr lang="cs-CZ" dirty="0" smtClean="0">
                <a:solidFill>
                  <a:srgbClr val="C00000"/>
                </a:solidFill>
              </a:rPr>
              <a:t>definována bitová místa</a:t>
            </a:r>
            <a:r>
              <a:rPr lang="cs-CZ" dirty="0" smtClean="0">
                <a:solidFill>
                  <a:srgbClr val="3C3C8C"/>
                </a:solidFill>
              </a:rPr>
              <a:t>, ve kterých se mohou přenášet buď </a:t>
            </a:r>
            <a:r>
              <a:rPr lang="cs-CZ" dirty="0" smtClean="0">
                <a:solidFill>
                  <a:srgbClr val="C00000"/>
                </a:solidFill>
              </a:rPr>
              <a:t>bity s uživatelskou informací </a:t>
            </a:r>
            <a:r>
              <a:rPr lang="cs-CZ" dirty="0" smtClean="0">
                <a:solidFill>
                  <a:srgbClr val="3C3C8C"/>
                </a:solidFill>
              </a:rPr>
              <a:t>nebo </a:t>
            </a:r>
            <a:r>
              <a:rPr lang="cs-CZ" dirty="0" smtClean="0">
                <a:solidFill>
                  <a:srgbClr val="C00000"/>
                </a:solidFill>
              </a:rPr>
              <a:t>výplňové bity </a:t>
            </a:r>
            <a:r>
              <a:rPr lang="cs-CZ" dirty="0" smtClean="0">
                <a:solidFill>
                  <a:srgbClr val="3C3C8C"/>
                </a:solidFill>
              </a:rPr>
              <a:t>(kladný stuffing).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V místě datového rámce, ve kterém se přenášejí služební informace (tzv. </a:t>
            </a:r>
            <a:r>
              <a:rPr lang="cs-CZ" dirty="0" smtClean="0">
                <a:solidFill>
                  <a:srgbClr val="C00000"/>
                </a:solidFill>
              </a:rPr>
              <a:t>záhlaví datového rámce</a:t>
            </a:r>
            <a:r>
              <a:rPr lang="cs-CZ" dirty="0" smtClean="0">
                <a:solidFill>
                  <a:srgbClr val="3C3C8C"/>
                </a:solidFill>
              </a:rPr>
              <a:t>), jsou bitové pozice pro </a:t>
            </a:r>
            <a:r>
              <a:rPr lang="cs-CZ" dirty="0" smtClean="0">
                <a:solidFill>
                  <a:srgbClr val="C00000"/>
                </a:solidFill>
              </a:rPr>
              <a:t>řídící bity stuffingu</a:t>
            </a:r>
            <a:r>
              <a:rPr lang="cs-CZ" dirty="0" smtClean="0">
                <a:solidFill>
                  <a:srgbClr val="3C3C8C"/>
                </a:solidFill>
              </a:rPr>
              <a:t>. Hodnota řídícího bitu stuffingu určuje, zda se na pozici pro stuffing přenáší uživatelská informace nebo je pozice obsazena výplňovým bitem.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Pro zajištění bezchybnosti v příjmu informace o tom, zda kladný stuffing byl nebo nebyl použit, se řídící bity celkem 3x v záhlaví opakují.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Vyšší řády plesiochronní digitální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2647145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271F4CB8-F24E-4458-B38A-BF566D5885B7}" vid="{8FAC8E7A-956D-4D09-8F27-E5520C7274CB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1523</Words>
  <Application>Microsoft Office PowerPoint</Application>
  <PresentationFormat>Předvádění na obrazovce (4:3)</PresentationFormat>
  <Paragraphs>253</Paragraphs>
  <Slides>15</Slides>
  <Notes>13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1" baseType="lpstr">
      <vt:lpstr>Arial</vt:lpstr>
      <vt:lpstr>Calibri</vt:lpstr>
      <vt:lpstr>Symbol</vt:lpstr>
      <vt:lpstr>Wingdings</vt:lpstr>
      <vt:lpstr>Mustr_prezentace_OPPA</vt:lpstr>
      <vt:lpstr>Rovnice</vt:lpstr>
      <vt:lpstr>Prezentace aplikace PowerPoint</vt:lpstr>
      <vt:lpstr>Vyšší řády plesiochronní digitální hierarchie</vt:lpstr>
      <vt:lpstr>Vyšší řády plesiochronní digitální hierarchie</vt:lpstr>
      <vt:lpstr>Vyšší řády plesiochronní digitální hierarchie</vt:lpstr>
      <vt:lpstr>Vyšší řády plesiochronní digitální hierarchie</vt:lpstr>
      <vt:lpstr>Vyšší řády plesiochronní digitální hierarchie</vt:lpstr>
      <vt:lpstr>Vyšší řády plesiochronní digitální hierarchie</vt:lpstr>
      <vt:lpstr>Vyšší řády plesiochronní digitální hierarchie</vt:lpstr>
      <vt:lpstr>Vyšší řády plesiochronní digitální hierarchie</vt:lpstr>
      <vt:lpstr>Vyšší řády plesiochronní digitální hierarchie</vt:lpstr>
      <vt:lpstr>Vyšší řády plesiochronní digitální hierarchie</vt:lpstr>
      <vt:lpstr>Vyšší řády plesiochronní digitální hierarchie</vt:lpstr>
      <vt:lpstr>Vyšší řády plesiochronní digitální hierarchie</vt:lpstr>
      <vt:lpstr>Vyšší řády plesiochronní digitální hierarchie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2015-01-31T01:18:05Z</dcterms:created>
  <dcterms:modified xsi:type="dcterms:W3CDTF">2015-01-31T01:18:26Z</dcterms:modified>
</cp:coreProperties>
</file>