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310" r:id="rId9"/>
    <p:sldId id="303" r:id="rId10"/>
    <p:sldId id="306" r:id="rId11"/>
    <p:sldId id="307" r:id="rId12"/>
    <p:sldId id="308" r:id="rId13"/>
    <p:sldId id="309" r:id="rId14"/>
    <p:sldId id="296" r:id="rId15"/>
    <p:sldId id="311" r:id="rId16"/>
    <p:sldId id="297" r:id="rId17"/>
    <p:sldId id="312" r:id="rId18"/>
    <p:sldId id="300" r:id="rId19"/>
    <p:sldId id="301" r:id="rId20"/>
    <p:sldId id="313" r:id="rId21"/>
    <p:sldId id="314" r:id="rId22"/>
    <p:sldId id="299" r:id="rId23"/>
    <p:sldId id="315" r:id="rId24"/>
    <p:sldId id="316" r:id="rId25"/>
    <p:sldId id="280" r:id="rId26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3C8C"/>
    <a:srgbClr val="F7D417"/>
    <a:srgbClr val="D42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43222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8773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263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0857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602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87527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556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66167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003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025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70409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7536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702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49935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4911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5621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39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6207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6136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061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7340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7276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Prvky sítě </a:t>
            </a:r>
            <a:r>
              <a:rPr lang="pt-BR" sz="4000" b="1" dirty="0" smtClean="0">
                <a:solidFill>
                  <a:schemeClr val="bg1"/>
                </a:solidFill>
              </a:rPr>
              <a:t>SDH </a:t>
            </a:r>
            <a:r>
              <a:rPr lang="pt-BR" sz="4000" b="1" dirty="0">
                <a:solidFill>
                  <a:schemeClr val="bg1"/>
                </a:solidFill>
              </a:rPr>
              <a:t>a </a:t>
            </a:r>
            <a:endParaRPr lang="cs-CZ" sz="4000" b="1" dirty="0" smtClean="0">
              <a:solidFill>
                <a:schemeClr val="bg1"/>
              </a:solidFill>
            </a:endParaRPr>
          </a:p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síť </a:t>
            </a:r>
            <a:r>
              <a:rPr lang="pt-BR" sz="4000" b="1" dirty="0" smtClean="0">
                <a:solidFill>
                  <a:schemeClr val="bg1"/>
                </a:solidFill>
              </a:rPr>
              <a:t>SDH </a:t>
            </a:r>
            <a:r>
              <a:rPr lang="pt-BR" sz="4000" b="1" dirty="0">
                <a:solidFill>
                  <a:schemeClr val="bg1"/>
                </a:solidFill>
              </a:rPr>
              <a:t>nové generace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34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Zřetězení </a:t>
            </a:r>
            <a:r>
              <a:rPr lang="cs-CZ" sz="2000" b="1" dirty="0" smtClean="0">
                <a:solidFill>
                  <a:srgbClr val="C00000"/>
                </a:solidFill>
              </a:rPr>
              <a:t>kontejnerů</a:t>
            </a:r>
            <a:r>
              <a:rPr lang="cs-CZ" sz="2000" b="1" dirty="0">
                <a:solidFill>
                  <a:srgbClr val="C00000"/>
                </a:solidFill>
              </a:rPr>
              <a:t> – </a:t>
            </a:r>
            <a:r>
              <a:rPr lang="cs-CZ" sz="2000" b="1" dirty="0" smtClean="0">
                <a:solidFill>
                  <a:srgbClr val="C00000"/>
                </a:solidFill>
              </a:rPr>
              <a:t>souvislé zřetězení</a:t>
            </a: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U </a:t>
            </a:r>
            <a:r>
              <a:rPr lang="cs-CZ" dirty="0" smtClean="0">
                <a:solidFill>
                  <a:srgbClr val="C00000"/>
                </a:solidFill>
              </a:rPr>
              <a:t>souvislého </a:t>
            </a:r>
            <a:r>
              <a:rPr lang="cs-CZ" dirty="0">
                <a:solidFill>
                  <a:srgbClr val="C00000"/>
                </a:solidFill>
              </a:rPr>
              <a:t>zřetězení </a:t>
            </a:r>
            <a:r>
              <a:rPr lang="cs-CZ" dirty="0" smtClean="0"/>
              <a:t>se zřetězený kontejner obecně </a:t>
            </a:r>
            <a:r>
              <a:rPr lang="cs-CZ" dirty="0"/>
              <a:t>označuje </a:t>
            </a:r>
            <a:r>
              <a:rPr lang="cs-CZ" dirty="0" smtClean="0"/>
              <a:t>prostřednictvím zápisu ve formátu </a:t>
            </a:r>
            <a:r>
              <a:rPr lang="cs-CZ" dirty="0" smtClean="0">
                <a:solidFill>
                  <a:srgbClr val="C00000"/>
                </a:solidFill>
              </a:rPr>
              <a:t>VC-n-</a:t>
            </a:r>
            <a:r>
              <a:rPr lang="cs-CZ" dirty="0" err="1" smtClean="0">
                <a:solidFill>
                  <a:srgbClr val="C00000"/>
                </a:solidFill>
              </a:rPr>
              <a:t>Xc</a:t>
            </a:r>
            <a:r>
              <a:rPr lang="cs-CZ" dirty="0"/>
              <a:t>, </a:t>
            </a:r>
            <a:r>
              <a:rPr lang="cs-CZ" dirty="0" smtClean="0"/>
              <a:t>kde: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 smtClean="0">
                <a:solidFill>
                  <a:srgbClr val="C00000"/>
                </a:solidFill>
              </a:rPr>
              <a:t>n</a:t>
            </a:r>
            <a:r>
              <a:rPr lang="cs-CZ" dirty="0" smtClean="0"/>
              <a:t> </a:t>
            </a:r>
            <a:r>
              <a:rPr lang="cs-CZ" dirty="0"/>
              <a:t>je řád </a:t>
            </a:r>
            <a:r>
              <a:rPr lang="cs-CZ" dirty="0" smtClean="0"/>
              <a:t>zřetězovaného virtuálního kontejneru</a:t>
            </a:r>
            <a:r>
              <a:rPr lang="cs-CZ" dirty="0"/>
              <a:t>, </a:t>
            </a:r>
            <a:endParaRPr lang="cs-CZ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 smtClean="0">
                <a:solidFill>
                  <a:srgbClr val="C00000"/>
                </a:solidFill>
              </a:rPr>
              <a:t>X</a:t>
            </a:r>
            <a:r>
              <a:rPr lang="cs-CZ" dirty="0" smtClean="0"/>
              <a:t> </a:t>
            </a:r>
            <a:r>
              <a:rPr lang="cs-CZ" dirty="0"/>
              <a:t>počet zřetězených kontejnerů </a:t>
            </a:r>
            <a:endParaRPr lang="cs-CZ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 smtClean="0">
                <a:solidFill>
                  <a:srgbClr val="C00000"/>
                </a:solidFill>
              </a:rPr>
              <a:t>c</a:t>
            </a:r>
            <a:r>
              <a:rPr lang="cs-CZ" dirty="0" smtClean="0"/>
              <a:t> </a:t>
            </a:r>
            <a:r>
              <a:rPr lang="cs-CZ" dirty="0"/>
              <a:t>znamená </a:t>
            </a:r>
            <a:r>
              <a:rPr lang="cs-CZ" dirty="0" err="1" smtClean="0">
                <a:solidFill>
                  <a:srgbClr val="C00000"/>
                </a:solidFill>
              </a:rPr>
              <a:t>Contiguous</a:t>
            </a:r>
            <a:r>
              <a:rPr lang="cs-CZ" dirty="0" smtClean="0">
                <a:solidFill>
                  <a:srgbClr val="C00000"/>
                </a:solidFill>
              </a:rPr>
              <a:t> </a:t>
            </a:r>
            <a:r>
              <a:rPr lang="cs-CZ" dirty="0"/>
              <a:t>– </a:t>
            </a:r>
            <a:r>
              <a:rPr lang="cs-CZ" dirty="0" smtClean="0"/>
              <a:t>tedy souvislé </a:t>
            </a:r>
            <a:r>
              <a:rPr lang="cs-CZ" dirty="0"/>
              <a:t>zřetězení. </a:t>
            </a:r>
            <a:endParaRPr lang="cs-CZ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Při </a:t>
            </a:r>
            <a:r>
              <a:rPr lang="cs-CZ" dirty="0"/>
              <a:t>tomto typu </a:t>
            </a:r>
            <a:r>
              <a:rPr lang="cs-CZ" dirty="0" smtClean="0"/>
              <a:t>souvislého zřetězení </a:t>
            </a:r>
            <a:r>
              <a:rPr lang="cs-CZ" dirty="0"/>
              <a:t>mají kontejnery </a:t>
            </a:r>
            <a:r>
              <a:rPr lang="cs-CZ" dirty="0" smtClean="0">
                <a:solidFill>
                  <a:srgbClr val="C00000"/>
                </a:solidFill>
              </a:rPr>
              <a:t>jediné společné záhlaví </a:t>
            </a:r>
            <a:r>
              <a:rPr lang="cs-CZ" dirty="0">
                <a:solidFill>
                  <a:srgbClr val="C00000"/>
                </a:solidFill>
              </a:rPr>
              <a:t>cesty POH</a:t>
            </a:r>
            <a:r>
              <a:rPr lang="cs-CZ" dirty="0"/>
              <a:t> </a:t>
            </a:r>
            <a:r>
              <a:rPr lang="cs-CZ" dirty="0" smtClean="0"/>
              <a:t>(tedy jen jedny společné údaje vztahující se k bodu vzniku).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Zřetězené kontejnery jsou prokládáním po bajtech řazeny </a:t>
            </a:r>
            <a:r>
              <a:rPr lang="cs-CZ" dirty="0"/>
              <a:t>přímo za sebe. </a:t>
            </a:r>
            <a:endParaRPr lang="cs-CZ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Výhodou</a:t>
            </a:r>
            <a:r>
              <a:rPr lang="cs-CZ" dirty="0" smtClean="0"/>
              <a:t> tohoto zřetězení je fakt, že zřetězený kontejner je sítí transportován jako jeden celek. Není nutné dohlížet na pořadí při příjmu a případné diference ve zpoždění při přenosu.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Nevýhodou</a:t>
            </a:r>
            <a:r>
              <a:rPr lang="cs-CZ" dirty="0" smtClean="0"/>
              <a:t> je, že díky bajtovému prokládání je nutné s takto vytvořeným zřetězeným kontejnerem </a:t>
            </a:r>
            <a:r>
              <a:rPr lang="cs-CZ" dirty="0" smtClean="0">
                <a:solidFill>
                  <a:srgbClr val="C00000"/>
                </a:solidFill>
              </a:rPr>
              <a:t>zacházet jako s jedním celkem</a:t>
            </a:r>
            <a:r>
              <a:rPr lang="cs-CZ" dirty="0" smtClean="0"/>
              <a:t>. Což má například odlišné nároky na spojovací pole síťového prvku (pracuje je s tokem 4xVC-n).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947710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Přímá spojnice se šipkou 18"/>
          <p:cNvCxnSpPr/>
          <p:nvPr/>
        </p:nvCxnSpPr>
        <p:spPr>
          <a:xfrm flipH="1" flipV="1">
            <a:off x="6842129" y="2272195"/>
            <a:ext cx="1941922" cy="51906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48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Zřetězení </a:t>
            </a:r>
            <a:r>
              <a:rPr lang="cs-CZ" sz="2000" b="1" dirty="0" smtClean="0">
                <a:solidFill>
                  <a:srgbClr val="C00000"/>
                </a:solidFill>
              </a:rPr>
              <a:t>kontejnerů</a:t>
            </a:r>
            <a:r>
              <a:rPr lang="cs-CZ" sz="2000" b="1" dirty="0">
                <a:solidFill>
                  <a:srgbClr val="C00000"/>
                </a:solidFill>
              </a:rPr>
              <a:t> – </a:t>
            </a:r>
            <a:r>
              <a:rPr lang="cs-CZ" sz="2000" b="1" dirty="0" smtClean="0">
                <a:solidFill>
                  <a:srgbClr val="C00000"/>
                </a:solidFill>
              </a:rPr>
              <a:t>souvislé zřetězení X </a:t>
            </a:r>
            <a:r>
              <a:rPr lang="cs-CZ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</a:t>
            </a:r>
            <a:r>
              <a:rPr lang="cs-CZ" sz="2000" b="1" dirty="0" smtClean="0">
                <a:solidFill>
                  <a:srgbClr val="C00000"/>
                </a:solidFill>
              </a:rPr>
              <a:t> VC-4 do VC-4-Xc</a:t>
            </a: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  <p:grpSp>
        <p:nvGrpSpPr>
          <p:cNvPr id="74" name="Skupina 73"/>
          <p:cNvGrpSpPr/>
          <p:nvPr/>
        </p:nvGrpSpPr>
        <p:grpSpPr>
          <a:xfrm>
            <a:off x="593252" y="2265907"/>
            <a:ext cx="6275560" cy="1879833"/>
            <a:chOff x="780753" y="2044003"/>
            <a:chExt cx="6275560" cy="1879833"/>
          </a:xfrm>
          <a:solidFill>
            <a:schemeClr val="bg1">
              <a:lumMod val="85000"/>
            </a:schemeClr>
          </a:solidFill>
        </p:grpSpPr>
        <p:sp>
          <p:nvSpPr>
            <p:cNvPr id="76" name="Obdélník 75"/>
            <p:cNvSpPr/>
            <p:nvPr/>
          </p:nvSpPr>
          <p:spPr>
            <a:xfrm>
              <a:off x="784541" y="2044004"/>
              <a:ext cx="6271772" cy="1879832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b="1" dirty="0" smtClean="0">
                  <a:solidFill>
                    <a:srgbClr val="000000"/>
                  </a:solidFill>
                </a:rPr>
                <a:t>                                                      </a:t>
              </a:r>
              <a:r>
                <a:rPr lang="en-US" b="1" dirty="0" smtClean="0">
                  <a:solidFill>
                    <a:srgbClr val="000000"/>
                  </a:solidFill>
                </a:rPr>
                <a:t>                  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  <p:sp>
          <p:nvSpPr>
            <p:cNvPr id="77" name="Obdélník 76"/>
            <p:cNvSpPr/>
            <p:nvPr/>
          </p:nvSpPr>
          <p:spPr>
            <a:xfrm>
              <a:off x="784541" y="2559115"/>
              <a:ext cx="1306333" cy="38735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PTR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78" name="Obdélník 77"/>
            <p:cNvSpPr/>
            <p:nvPr/>
          </p:nvSpPr>
          <p:spPr>
            <a:xfrm>
              <a:off x="780753" y="2044003"/>
              <a:ext cx="1310120" cy="515111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RSOH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79" name="Obdélník 78"/>
            <p:cNvSpPr/>
            <p:nvPr/>
          </p:nvSpPr>
          <p:spPr>
            <a:xfrm>
              <a:off x="784541" y="2946465"/>
              <a:ext cx="1306333" cy="9773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MSOH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75" name="TextovéPole 74"/>
          <p:cNvSpPr txBox="1"/>
          <p:nvPr/>
        </p:nvSpPr>
        <p:spPr>
          <a:xfrm>
            <a:off x="3708248" y="2395870"/>
            <a:ext cx="1580765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VC-</a:t>
            </a:r>
            <a:r>
              <a:rPr lang="cs-CZ" b="1" dirty="0" smtClean="0">
                <a:solidFill>
                  <a:srgbClr val="000000"/>
                </a:solidFill>
              </a:rPr>
              <a:t>4-Xc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47" name="Obdélník 46"/>
          <p:cNvSpPr/>
          <p:nvPr/>
        </p:nvSpPr>
        <p:spPr>
          <a:xfrm>
            <a:off x="2295745" y="2791487"/>
            <a:ext cx="6499031" cy="18798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                                                      </a:t>
            </a:r>
            <a:r>
              <a:rPr lang="en-US" b="1" dirty="0" smtClean="0">
                <a:solidFill>
                  <a:srgbClr val="000000"/>
                </a:solidFill>
              </a:rPr>
              <a:t>                  </a:t>
            </a:r>
            <a:r>
              <a:rPr lang="cs-CZ" b="1" dirty="0" smtClean="0">
                <a:solidFill>
                  <a:srgbClr val="000000"/>
                </a:solidFill>
              </a:rPr>
              <a:t>C-4-Xc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48" name="Obdélník 47"/>
          <p:cNvSpPr/>
          <p:nvPr/>
        </p:nvSpPr>
        <p:spPr>
          <a:xfrm rot="16200000">
            <a:off x="1549504" y="3537728"/>
            <a:ext cx="1879832" cy="387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záhlaví POH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9" name="Obdélník 48"/>
          <p:cNvSpPr/>
          <p:nvPr/>
        </p:nvSpPr>
        <p:spPr>
          <a:xfrm rot="16200000">
            <a:off x="2198642" y="3275940"/>
            <a:ext cx="1879832" cy="9109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neužitečná výplň (namísto záhlaví POH ostatních VC)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0" name="Obdélník 49"/>
          <p:cNvSpPr/>
          <p:nvPr/>
        </p:nvSpPr>
        <p:spPr>
          <a:xfrm rot="16200000">
            <a:off x="2847780" y="3537728"/>
            <a:ext cx="1879832" cy="387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1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1" name="Obdélník 50"/>
          <p:cNvSpPr/>
          <p:nvPr/>
        </p:nvSpPr>
        <p:spPr>
          <a:xfrm rot="16200000">
            <a:off x="3235130" y="3538429"/>
            <a:ext cx="1879832" cy="3873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2" name="Obdélník 51"/>
          <p:cNvSpPr/>
          <p:nvPr/>
        </p:nvSpPr>
        <p:spPr>
          <a:xfrm rot="16200000">
            <a:off x="3622481" y="3537728"/>
            <a:ext cx="1879832" cy="3873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3" name="Obdélník 52"/>
          <p:cNvSpPr/>
          <p:nvPr/>
        </p:nvSpPr>
        <p:spPr>
          <a:xfrm rot="16200000">
            <a:off x="4009833" y="3538429"/>
            <a:ext cx="1879832" cy="3873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4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4" name="Obdélník 53"/>
          <p:cNvSpPr/>
          <p:nvPr/>
        </p:nvSpPr>
        <p:spPr>
          <a:xfrm rot="16200000">
            <a:off x="4803586" y="3537728"/>
            <a:ext cx="1879832" cy="3873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5" name="Obdélník 54"/>
          <p:cNvSpPr/>
          <p:nvPr/>
        </p:nvSpPr>
        <p:spPr>
          <a:xfrm rot="16200000">
            <a:off x="5190097" y="3537955"/>
            <a:ext cx="1879832" cy="387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1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7" name="Obdélník 56"/>
          <p:cNvSpPr/>
          <p:nvPr/>
        </p:nvSpPr>
        <p:spPr>
          <a:xfrm rot="16200000">
            <a:off x="5577483" y="3537503"/>
            <a:ext cx="1879832" cy="3873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grpSp>
        <p:nvGrpSpPr>
          <p:cNvPr id="59" name="Skupina 58"/>
          <p:cNvGrpSpPr/>
          <p:nvPr/>
        </p:nvGrpSpPr>
        <p:grpSpPr>
          <a:xfrm>
            <a:off x="2676732" y="4668712"/>
            <a:ext cx="917290" cy="358755"/>
            <a:chOff x="1260761" y="5413709"/>
            <a:chExt cx="917290" cy="358755"/>
          </a:xfrm>
          <a:noFill/>
        </p:grpSpPr>
        <p:cxnSp>
          <p:nvCxnSpPr>
            <p:cNvPr id="70" name="Přímá spojnice 69"/>
            <p:cNvCxnSpPr/>
            <p:nvPr/>
          </p:nvCxnSpPr>
          <p:spPr>
            <a:xfrm>
              <a:off x="1263936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Přímá spojnice 70"/>
            <p:cNvCxnSpPr/>
            <p:nvPr/>
          </p:nvCxnSpPr>
          <p:spPr>
            <a:xfrm>
              <a:off x="2178050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Přímá spojnice 71"/>
            <p:cNvCxnSpPr/>
            <p:nvPr/>
          </p:nvCxnSpPr>
          <p:spPr>
            <a:xfrm flipH="1">
              <a:off x="1260761" y="5705789"/>
              <a:ext cx="917290" cy="0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ovéPole 72"/>
            <p:cNvSpPr txBox="1"/>
            <p:nvPr/>
          </p:nvSpPr>
          <p:spPr>
            <a:xfrm>
              <a:off x="1461161" y="5471279"/>
              <a:ext cx="598241" cy="246221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X-1 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[B]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0" name="Skupina 59"/>
          <p:cNvGrpSpPr/>
          <p:nvPr/>
        </p:nvGrpSpPr>
        <p:grpSpPr>
          <a:xfrm>
            <a:off x="2284497" y="4668712"/>
            <a:ext cx="470000" cy="358755"/>
            <a:chOff x="1243433" y="5413709"/>
            <a:chExt cx="1112128" cy="358755"/>
          </a:xfrm>
          <a:noFill/>
        </p:grpSpPr>
        <p:cxnSp>
          <p:nvCxnSpPr>
            <p:cNvPr id="66" name="Přímá spojnice 65"/>
            <p:cNvCxnSpPr/>
            <p:nvPr/>
          </p:nvCxnSpPr>
          <p:spPr>
            <a:xfrm>
              <a:off x="1263936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Přímá spojnice 66"/>
            <p:cNvCxnSpPr/>
            <p:nvPr/>
          </p:nvCxnSpPr>
          <p:spPr>
            <a:xfrm>
              <a:off x="2178050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Přímá spojnice 67"/>
            <p:cNvCxnSpPr/>
            <p:nvPr/>
          </p:nvCxnSpPr>
          <p:spPr>
            <a:xfrm flipH="1">
              <a:off x="1260761" y="5705789"/>
              <a:ext cx="917290" cy="0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ovéPole 68"/>
            <p:cNvSpPr txBox="1"/>
            <p:nvPr/>
          </p:nvSpPr>
          <p:spPr>
            <a:xfrm>
              <a:off x="1243433" y="5464459"/>
              <a:ext cx="1112128" cy="246221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1 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[B]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1" name="Skupina 60"/>
          <p:cNvGrpSpPr/>
          <p:nvPr/>
        </p:nvGrpSpPr>
        <p:grpSpPr>
          <a:xfrm>
            <a:off x="3572696" y="4668712"/>
            <a:ext cx="5222082" cy="358755"/>
            <a:chOff x="1260761" y="5413709"/>
            <a:chExt cx="917290" cy="358755"/>
          </a:xfrm>
          <a:solidFill>
            <a:schemeClr val="bg1"/>
          </a:solidFill>
        </p:grpSpPr>
        <p:cxnSp>
          <p:nvCxnSpPr>
            <p:cNvPr id="62" name="Přímá spojnice 61"/>
            <p:cNvCxnSpPr/>
            <p:nvPr/>
          </p:nvCxnSpPr>
          <p:spPr>
            <a:xfrm>
              <a:off x="1263936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Přímá spojnice 62"/>
            <p:cNvCxnSpPr/>
            <p:nvPr/>
          </p:nvCxnSpPr>
          <p:spPr>
            <a:xfrm>
              <a:off x="2178050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Přímá spojnice 63"/>
            <p:cNvCxnSpPr/>
            <p:nvPr/>
          </p:nvCxnSpPr>
          <p:spPr>
            <a:xfrm flipH="1">
              <a:off x="1260761" y="5705789"/>
              <a:ext cx="917290" cy="0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ovéPole 64"/>
            <p:cNvSpPr txBox="1"/>
            <p:nvPr/>
          </p:nvSpPr>
          <p:spPr>
            <a:xfrm>
              <a:off x="1677068" y="5473022"/>
              <a:ext cx="147040" cy="2462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X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 </a:t>
              </a:r>
              <a:r>
                <a:rPr lang="en-US" sz="1000" b="1" dirty="0">
                  <a:solidFill>
                    <a:srgbClr val="000000"/>
                  </a:solidFill>
                  <a:sym typeface="Symbol" panose="05050102010706020507" pitchFamily="18" charset="2"/>
                </a:rPr>
                <a:t>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 260 [B]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1" name="Přímá spojnice se šipkou 10"/>
          <p:cNvCxnSpPr/>
          <p:nvPr/>
        </p:nvCxnSpPr>
        <p:spPr>
          <a:xfrm flipV="1">
            <a:off x="1984095" y="4317380"/>
            <a:ext cx="1765673" cy="924090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>
            <a:stCxn id="22" idx="0"/>
          </p:cNvCxnSpPr>
          <p:nvPr/>
        </p:nvCxnSpPr>
        <p:spPr>
          <a:xfrm flipH="1" flipV="1">
            <a:off x="4567859" y="4317380"/>
            <a:ext cx="249753" cy="924089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>
            <a:stCxn id="21" idx="0"/>
          </p:cNvCxnSpPr>
          <p:nvPr/>
        </p:nvCxnSpPr>
        <p:spPr>
          <a:xfrm flipV="1">
            <a:off x="3273198" y="4317380"/>
            <a:ext cx="891833" cy="924089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>
            <a:stCxn id="23" idx="0"/>
          </p:cNvCxnSpPr>
          <p:nvPr/>
        </p:nvCxnSpPr>
        <p:spPr>
          <a:xfrm flipH="1" flipV="1">
            <a:off x="4917988" y="4317380"/>
            <a:ext cx="1461182" cy="924089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>
            <a:stCxn id="37" idx="0"/>
          </p:cNvCxnSpPr>
          <p:nvPr/>
        </p:nvCxnSpPr>
        <p:spPr>
          <a:xfrm flipH="1" flipV="1">
            <a:off x="5759019" y="4319980"/>
            <a:ext cx="2544201" cy="921489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bdélník 19"/>
          <p:cNvSpPr/>
          <p:nvPr/>
        </p:nvSpPr>
        <p:spPr>
          <a:xfrm>
            <a:off x="1056145" y="5241469"/>
            <a:ext cx="1310989" cy="5986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č.1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2617703" y="5241469"/>
            <a:ext cx="1310989" cy="5986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č.2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4162117" y="5241469"/>
            <a:ext cx="1310989" cy="5986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č.3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5723675" y="5241469"/>
            <a:ext cx="1310989" cy="59862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č.4 </a:t>
            </a:r>
            <a:endParaRPr lang="cs-CZ" b="1" dirty="0">
              <a:solidFill>
                <a:srgbClr val="000000"/>
              </a:solidFill>
            </a:endParaRPr>
          </a:p>
        </p:txBody>
      </p:sp>
      <p:cxnSp>
        <p:nvCxnSpPr>
          <p:cNvPr id="24" name="Přímá spojnice 23"/>
          <p:cNvCxnSpPr/>
          <p:nvPr/>
        </p:nvCxnSpPr>
        <p:spPr>
          <a:xfrm>
            <a:off x="1056145" y="5840095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24"/>
          <p:cNvCxnSpPr/>
          <p:nvPr/>
        </p:nvCxnSpPr>
        <p:spPr>
          <a:xfrm>
            <a:off x="2367134" y="5840095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/>
          <p:cNvCxnSpPr/>
          <p:nvPr/>
        </p:nvCxnSpPr>
        <p:spPr>
          <a:xfrm flipH="1">
            <a:off x="1056145" y="6132175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ovéPole 26"/>
          <p:cNvSpPr txBox="1"/>
          <p:nvPr/>
        </p:nvSpPr>
        <p:spPr>
          <a:xfrm>
            <a:off x="1467607" y="5930427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grpSp>
        <p:nvGrpSpPr>
          <p:cNvPr id="28" name="Skupina 27"/>
          <p:cNvGrpSpPr/>
          <p:nvPr/>
        </p:nvGrpSpPr>
        <p:grpSpPr>
          <a:xfrm>
            <a:off x="2617703" y="5840095"/>
            <a:ext cx="1310990" cy="358755"/>
            <a:chOff x="1503446" y="2617808"/>
            <a:chExt cx="1310990" cy="358755"/>
          </a:xfrm>
        </p:grpSpPr>
        <p:cxnSp>
          <p:nvCxnSpPr>
            <p:cNvPr id="43" name="Přímá spojnice 42"/>
            <p:cNvCxnSpPr/>
            <p:nvPr/>
          </p:nvCxnSpPr>
          <p:spPr>
            <a:xfrm>
              <a:off x="1503446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Přímá spojnice 43"/>
            <p:cNvCxnSpPr/>
            <p:nvPr/>
          </p:nvCxnSpPr>
          <p:spPr>
            <a:xfrm>
              <a:off x="2814435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Přímá spojnice 44"/>
            <p:cNvCxnSpPr/>
            <p:nvPr/>
          </p:nvCxnSpPr>
          <p:spPr>
            <a:xfrm flipH="1">
              <a:off x="1503446" y="2909888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ovéPole 45"/>
            <p:cNvSpPr txBox="1"/>
            <p:nvPr/>
          </p:nvSpPr>
          <p:spPr>
            <a:xfrm>
              <a:off x="1914908" y="2708140"/>
              <a:ext cx="524503" cy="2462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9" name="Přímá spojnice 28"/>
          <p:cNvCxnSpPr/>
          <p:nvPr/>
        </p:nvCxnSpPr>
        <p:spPr>
          <a:xfrm>
            <a:off x="4162117" y="5836353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29"/>
          <p:cNvCxnSpPr/>
          <p:nvPr/>
        </p:nvCxnSpPr>
        <p:spPr>
          <a:xfrm>
            <a:off x="5473106" y="5836353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30"/>
          <p:cNvCxnSpPr/>
          <p:nvPr/>
        </p:nvCxnSpPr>
        <p:spPr>
          <a:xfrm flipH="1">
            <a:off x="4162117" y="6128433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ovéPole 31"/>
          <p:cNvSpPr txBox="1"/>
          <p:nvPr/>
        </p:nvSpPr>
        <p:spPr>
          <a:xfrm>
            <a:off x="4573579" y="5926685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33" name="Přímá spojnice 32"/>
          <p:cNvCxnSpPr/>
          <p:nvPr/>
        </p:nvCxnSpPr>
        <p:spPr>
          <a:xfrm>
            <a:off x="5723675" y="5836353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33"/>
          <p:cNvCxnSpPr/>
          <p:nvPr/>
        </p:nvCxnSpPr>
        <p:spPr>
          <a:xfrm>
            <a:off x="7034664" y="5836353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34"/>
          <p:cNvCxnSpPr/>
          <p:nvPr/>
        </p:nvCxnSpPr>
        <p:spPr>
          <a:xfrm flipH="1">
            <a:off x="5723675" y="6128433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ovéPole 35"/>
          <p:cNvSpPr txBox="1"/>
          <p:nvPr/>
        </p:nvSpPr>
        <p:spPr>
          <a:xfrm>
            <a:off x="6135137" y="5926685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sp>
        <p:nvSpPr>
          <p:cNvPr id="37" name="Obdélník 36"/>
          <p:cNvSpPr/>
          <p:nvPr/>
        </p:nvSpPr>
        <p:spPr>
          <a:xfrm>
            <a:off x="7647725" y="5241469"/>
            <a:ext cx="1310989" cy="59862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err="1" smtClean="0">
                <a:solidFill>
                  <a:srgbClr val="000000"/>
                </a:solidFill>
              </a:rPr>
              <a:t>č.X</a:t>
            </a:r>
            <a:r>
              <a:rPr lang="cs-CZ" b="1" dirty="0" smtClean="0">
                <a:solidFill>
                  <a:srgbClr val="000000"/>
                </a:solidFill>
              </a:rPr>
              <a:t> </a:t>
            </a:r>
            <a:endParaRPr lang="cs-CZ" b="1" dirty="0">
              <a:solidFill>
                <a:srgbClr val="000000"/>
              </a:solidFill>
            </a:endParaRPr>
          </a:p>
        </p:txBody>
      </p:sp>
      <p:cxnSp>
        <p:nvCxnSpPr>
          <p:cNvPr id="38" name="Přímá spojnice 37"/>
          <p:cNvCxnSpPr/>
          <p:nvPr/>
        </p:nvCxnSpPr>
        <p:spPr>
          <a:xfrm>
            <a:off x="7647725" y="5836353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38"/>
          <p:cNvCxnSpPr/>
          <p:nvPr/>
        </p:nvCxnSpPr>
        <p:spPr>
          <a:xfrm>
            <a:off x="8958714" y="5836353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39"/>
          <p:cNvCxnSpPr/>
          <p:nvPr/>
        </p:nvCxnSpPr>
        <p:spPr>
          <a:xfrm flipH="1">
            <a:off x="7647725" y="6128433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ovéPole 40"/>
          <p:cNvSpPr txBox="1"/>
          <p:nvPr/>
        </p:nvSpPr>
        <p:spPr>
          <a:xfrm>
            <a:off x="8059187" y="5926685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42" name="Přímá spojnice 41"/>
          <p:cNvCxnSpPr/>
          <p:nvPr/>
        </p:nvCxnSpPr>
        <p:spPr>
          <a:xfrm>
            <a:off x="7163174" y="5755937"/>
            <a:ext cx="384175" cy="0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 flipH="1" flipV="1">
            <a:off x="1923303" y="2286772"/>
            <a:ext cx="372442" cy="504014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ovéPole 81"/>
          <p:cNvSpPr txBox="1"/>
          <p:nvPr/>
        </p:nvSpPr>
        <p:spPr>
          <a:xfrm>
            <a:off x="3295459" y="1675025"/>
            <a:ext cx="330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0000"/>
                </a:solidFill>
              </a:rPr>
              <a:t>STM-N </a:t>
            </a:r>
            <a:r>
              <a:rPr lang="cs-CZ" sz="1200" dirty="0" smtClean="0">
                <a:solidFill>
                  <a:srgbClr val="000000"/>
                </a:solidFill>
              </a:rPr>
              <a:t>(přičemž N=X)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" name="Pravá složená závorka 1"/>
          <p:cNvSpPr/>
          <p:nvPr/>
        </p:nvSpPr>
        <p:spPr>
          <a:xfrm rot="16200000">
            <a:off x="3634513" y="-1045129"/>
            <a:ext cx="185905" cy="6275563"/>
          </a:xfrm>
          <a:prstGeom prst="rightBrac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7"/>
          <p:cNvCxnSpPr/>
          <p:nvPr/>
        </p:nvCxnSpPr>
        <p:spPr>
          <a:xfrm>
            <a:off x="5198269" y="4036741"/>
            <a:ext cx="274838" cy="0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Přímá spojnice 82"/>
          <p:cNvCxnSpPr/>
          <p:nvPr/>
        </p:nvCxnSpPr>
        <p:spPr>
          <a:xfrm>
            <a:off x="6888336" y="4036741"/>
            <a:ext cx="598314" cy="0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Přímá spojnice 80"/>
          <p:cNvCxnSpPr/>
          <p:nvPr/>
        </p:nvCxnSpPr>
        <p:spPr>
          <a:xfrm>
            <a:off x="718146" y="5231945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Přímá spojnice 83"/>
          <p:cNvCxnSpPr/>
          <p:nvPr/>
        </p:nvCxnSpPr>
        <p:spPr>
          <a:xfrm flipV="1">
            <a:off x="818006" y="5241470"/>
            <a:ext cx="0" cy="594883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ovéPole 84"/>
          <p:cNvSpPr txBox="1"/>
          <p:nvPr/>
        </p:nvSpPr>
        <p:spPr>
          <a:xfrm rot="16200000">
            <a:off x="450837" y="5362227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9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86" name="Přímá spojnice 85"/>
          <p:cNvCxnSpPr/>
          <p:nvPr/>
        </p:nvCxnSpPr>
        <p:spPr>
          <a:xfrm>
            <a:off x="718146" y="5842815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ovéPole 87"/>
          <p:cNvSpPr txBox="1"/>
          <p:nvPr/>
        </p:nvSpPr>
        <p:spPr>
          <a:xfrm rot="16200000">
            <a:off x="8659110" y="3533943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9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90" name="Přímá spojnice 89"/>
          <p:cNvCxnSpPr/>
          <p:nvPr/>
        </p:nvCxnSpPr>
        <p:spPr>
          <a:xfrm flipV="1">
            <a:off x="9007013" y="2790545"/>
            <a:ext cx="0" cy="1881475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Skupina 93"/>
          <p:cNvGrpSpPr/>
          <p:nvPr/>
        </p:nvGrpSpPr>
        <p:grpSpPr>
          <a:xfrm>
            <a:off x="8788091" y="2790545"/>
            <a:ext cx="265300" cy="1877940"/>
            <a:chOff x="8788091" y="2781019"/>
            <a:chExt cx="361354" cy="610870"/>
          </a:xfrm>
        </p:grpSpPr>
        <p:cxnSp>
          <p:nvCxnSpPr>
            <p:cNvPr id="89" name="Přímá spojnice 88"/>
            <p:cNvCxnSpPr/>
            <p:nvPr/>
          </p:nvCxnSpPr>
          <p:spPr>
            <a:xfrm>
              <a:off x="8788091" y="2781019"/>
              <a:ext cx="361354" cy="0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Přímá spojnice 90"/>
            <p:cNvCxnSpPr/>
            <p:nvPr/>
          </p:nvCxnSpPr>
          <p:spPr>
            <a:xfrm>
              <a:off x="8788091" y="3391889"/>
              <a:ext cx="361354" cy="0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608355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96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Zřetězení </a:t>
            </a:r>
            <a:r>
              <a:rPr lang="cs-CZ" sz="2000" b="1" dirty="0" smtClean="0">
                <a:solidFill>
                  <a:srgbClr val="C00000"/>
                </a:solidFill>
              </a:rPr>
              <a:t>kontejnerů</a:t>
            </a:r>
            <a:r>
              <a:rPr lang="cs-CZ" sz="2000" b="1" dirty="0">
                <a:solidFill>
                  <a:srgbClr val="C00000"/>
                </a:solidFill>
              </a:rPr>
              <a:t> – virtuální zřetězení</a:t>
            </a:r>
          </a:p>
          <a:p>
            <a:pPr marL="0" lvl="1">
              <a:spcAft>
                <a:spcPts val="200"/>
              </a:spcAft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Virtuálně zřetězený kontejner je označován jako </a:t>
            </a:r>
            <a:r>
              <a:rPr lang="cs-CZ" sz="2000" dirty="0" smtClean="0">
                <a:solidFill>
                  <a:srgbClr val="C00000"/>
                </a:solidFill>
              </a:rPr>
              <a:t>VC-n-</a:t>
            </a:r>
            <a:r>
              <a:rPr lang="cs-CZ" sz="2000" dirty="0" err="1" smtClean="0">
                <a:solidFill>
                  <a:srgbClr val="C00000"/>
                </a:solidFill>
              </a:rPr>
              <a:t>Xv</a:t>
            </a:r>
            <a:r>
              <a:rPr lang="cs-CZ" sz="2000" dirty="0" smtClean="0"/>
              <a:t>, kde: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>
                <a:solidFill>
                  <a:srgbClr val="C00000"/>
                </a:solidFill>
              </a:rPr>
              <a:t>n</a:t>
            </a:r>
            <a:r>
              <a:rPr lang="cs-CZ" dirty="0"/>
              <a:t> je řád zřetězovaného virtuálního kontejneru,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>
                <a:solidFill>
                  <a:srgbClr val="C00000"/>
                </a:solidFill>
              </a:rPr>
              <a:t>X</a:t>
            </a:r>
            <a:r>
              <a:rPr lang="cs-CZ" dirty="0"/>
              <a:t> počet zřetězených kontejnerů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 smtClean="0">
                <a:solidFill>
                  <a:srgbClr val="C00000"/>
                </a:solidFill>
              </a:rPr>
              <a:t>v</a:t>
            </a:r>
            <a:r>
              <a:rPr lang="cs-CZ" dirty="0" smtClean="0"/>
              <a:t> </a:t>
            </a:r>
            <a:r>
              <a:rPr lang="cs-CZ" dirty="0"/>
              <a:t>znamená </a:t>
            </a:r>
            <a:r>
              <a:rPr lang="cs-CZ" dirty="0" smtClean="0">
                <a:solidFill>
                  <a:srgbClr val="C00000"/>
                </a:solidFill>
              </a:rPr>
              <a:t>Virtual</a:t>
            </a:r>
            <a:r>
              <a:rPr lang="cs-CZ" dirty="0" smtClean="0"/>
              <a:t> </a:t>
            </a:r>
            <a:r>
              <a:rPr lang="cs-CZ" dirty="0"/>
              <a:t>– tedy </a:t>
            </a:r>
            <a:r>
              <a:rPr lang="cs-CZ" dirty="0" smtClean="0"/>
              <a:t>virtuální </a:t>
            </a:r>
            <a:r>
              <a:rPr lang="cs-CZ" dirty="0"/>
              <a:t>zřetězení.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tomto typu zřetězení, má každý zřetězený virtuální kontejner své vlastní kompletní záhlaví (POH+SOH).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Výhodou virtuálního zřetězení proto je, že každý kontejner může putovat k příjemci zcela samostatně a to i po odlišných trasách.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Výhodou virtuálního zřetězení také je, že není nutná instalace netypických síťových uzlů SDH, protože síťové uzly pracují s kontejnery VC respektive moduly STM o typizovaných velikostech.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Nevýhodou je nutnost hlídat zpoždění při přenosu a pořadí příjmu jednotlivých VC.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511181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1" name="Přímá spojnice se šipkou 160"/>
          <p:cNvCxnSpPr/>
          <p:nvPr/>
        </p:nvCxnSpPr>
        <p:spPr>
          <a:xfrm flipV="1">
            <a:off x="1496702" y="4787610"/>
            <a:ext cx="0" cy="44102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Přímá spojnice se šipkou 260"/>
          <p:cNvCxnSpPr/>
          <p:nvPr/>
        </p:nvCxnSpPr>
        <p:spPr>
          <a:xfrm flipV="1">
            <a:off x="3037072" y="4787610"/>
            <a:ext cx="0" cy="44102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Přímá spojnice se šipkou 261"/>
          <p:cNvCxnSpPr/>
          <p:nvPr/>
        </p:nvCxnSpPr>
        <p:spPr>
          <a:xfrm flipV="1">
            <a:off x="4496469" y="4771480"/>
            <a:ext cx="0" cy="44102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Přímá spojnice se šipkou 262"/>
          <p:cNvCxnSpPr/>
          <p:nvPr/>
        </p:nvCxnSpPr>
        <p:spPr>
          <a:xfrm flipV="1">
            <a:off x="6061006" y="4787610"/>
            <a:ext cx="0" cy="44102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Přímá spojnice se šipkou 263"/>
          <p:cNvCxnSpPr/>
          <p:nvPr/>
        </p:nvCxnSpPr>
        <p:spPr>
          <a:xfrm flipV="1">
            <a:off x="7985056" y="4768731"/>
            <a:ext cx="0" cy="44102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8159863" y="6204249"/>
            <a:ext cx="588962" cy="323850"/>
          </a:xfrm>
        </p:spPr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48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Zřetězení </a:t>
            </a:r>
            <a:r>
              <a:rPr lang="cs-CZ" sz="2000" b="1" dirty="0" smtClean="0">
                <a:solidFill>
                  <a:srgbClr val="C00000"/>
                </a:solidFill>
              </a:rPr>
              <a:t>kontejnerů – virtuální zřetězení </a:t>
            </a:r>
            <a:r>
              <a:rPr lang="cs-CZ" sz="2000" b="1" dirty="0">
                <a:solidFill>
                  <a:srgbClr val="C00000"/>
                </a:solidFill>
              </a:rPr>
              <a:t>X </a:t>
            </a:r>
            <a:r>
              <a:rPr lang="cs-CZ" sz="2000" b="1" dirty="0">
                <a:solidFill>
                  <a:srgbClr val="C00000"/>
                </a:solidFill>
                <a:sym typeface="Symbol" panose="05050102010706020507" pitchFamily="18" charset="2"/>
              </a:rPr>
              <a:t></a:t>
            </a:r>
            <a:r>
              <a:rPr lang="cs-CZ" sz="2000" b="1" dirty="0">
                <a:solidFill>
                  <a:srgbClr val="C00000"/>
                </a:solidFill>
              </a:rPr>
              <a:t> VC-4 do </a:t>
            </a:r>
            <a:r>
              <a:rPr lang="cs-CZ" sz="2000" b="1" dirty="0" smtClean="0">
                <a:solidFill>
                  <a:srgbClr val="C00000"/>
                </a:solidFill>
              </a:rPr>
              <a:t>VC-4-Xv</a:t>
            </a: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  <p:grpSp>
        <p:nvGrpSpPr>
          <p:cNvPr id="254" name="Skupina 253"/>
          <p:cNvGrpSpPr/>
          <p:nvPr/>
        </p:nvGrpSpPr>
        <p:grpSpPr>
          <a:xfrm>
            <a:off x="948130" y="5831615"/>
            <a:ext cx="1080000" cy="358755"/>
            <a:chOff x="739442" y="5653199"/>
            <a:chExt cx="1310990" cy="358755"/>
          </a:xfrm>
        </p:grpSpPr>
        <p:cxnSp>
          <p:nvCxnSpPr>
            <p:cNvPr id="171" name="Přímá spojnice 170"/>
            <p:cNvCxnSpPr/>
            <p:nvPr/>
          </p:nvCxnSpPr>
          <p:spPr>
            <a:xfrm>
              <a:off x="739442" y="5653199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Přímá spojnice 171"/>
            <p:cNvCxnSpPr/>
            <p:nvPr/>
          </p:nvCxnSpPr>
          <p:spPr>
            <a:xfrm>
              <a:off x="2050431" y="5653199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Přímá spojnice 172"/>
            <p:cNvCxnSpPr/>
            <p:nvPr/>
          </p:nvCxnSpPr>
          <p:spPr>
            <a:xfrm flipH="1">
              <a:off x="739442" y="5945279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ovéPole 173"/>
            <p:cNvSpPr txBox="1"/>
            <p:nvPr/>
          </p:nvSpPr>
          <p:spPr>
            <a:xfrm>
              <a:off x="1150904" y="5743531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5" name="Skupina 174"/>
          <p:cNvGrpSpPr/>
          <p:nvPr/>
        </p:nvGrpSpPr>
        <p:grpSpPr>
          <a:xfrm>
            <a:off x="2509688" y="5831615"/>
            <a:ext cx="1080000" cy="358755"/>
            <a:chOff x="1503446" y="2617808"/>
            <a:chExt cx="1310990" cy="358755"/>
          </a:xfrm>
        </p:grpSpPr>
        <p:cxnSp>
          <p:nvCxnSpPr>
            <p:cNvPr id="190" name="Přímá spojnice 189"/>
            <p:cNvCxnSpPr/>
            <p:nvPr/>
          </p:nvCxnSpPr>
          <p:spPr>
            <a:xfrm>
              <a:off x="1503446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Přímá spojnice 190"/>
            <p:cNvCxnSpPr/>
            <p:nvPr/>
          </p:nvCxnSpPr>
          <p:spPr>
            <a:xfrm>
              <a:off x="2814435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Přímá spojnice 191"/>
            <p:cNvCxnSpPr/>
            <p:nvPr/>
          </p:nvCxnSpPr>
          <p:spPr>
            <a:xfrm flipH="1">
              <a:off x="1503446" y="2909888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TextovéPole 192"/>
            <p:cNvSpPr txBox="1"/>
            <p:nvPr/>
          </p:nvSpPr>
          <p:spPr>
            <a:xfrm>
              <a:off x="1914908" y="2708140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76" name="Přímá spojnice 175"/>
          <p:cNvCxnSpPr/>
          <p:nvPr/>
        </p:nvCxnSpPr>
        <p:spPr>
          <a:xfrm>
            <a:off x="4054102" y="5831615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Přímá spojnice 176"/>
          <p:cNvCxnSpPr/>
          <p:nvPr/>
        </p:nvCxnSpPr>
        <p:spPr>
          <a:xfrm>
            <a:off x="5134101" y="5827873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Přímá spojnice 177"/>
          <p:cNvCxnSpPr/>
          <p:nvPr/>
        </p:nvCxnSpPr>
        <p:spPr>
          <a:xfrm flipH="1">
            <a:off x="4054102" y="6119953"/>
            <a:ext cx="1080000" cy="3742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ovéPole 178"/>
          <p:cNvSpPr txBox="1"/>
          <p:nvPr/>
        </p:nvSpPr>
        <p:spPr>
          <a:xfrm>
            <a:off x="4339344" y="5918205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180" name="Přímá spojnice 179"/>
          <p:cNvCxnSpPr/>
          <p:nvPr/>
        </p:nvCxnSpPr>
        <p:spPr>
          <a:xfrm>
            <a:off x="5615660" y="5831615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Přímá spojnice 180"/>
          <p:cNvCxnSpPr/>
          <p:nvPr/>
        </p:nvCxnSpPr>
        <p:spPr>
          <a:xfrm>
            <a:off x="6695659" y="5827873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Přímá spojnice 181"/>
          <p:cNvCxnSpPr/>
          <p:nvPr/>
        </p:nvCxnSpPr>
        <p:spPr>
          <a:xfrm flipH="1">
            <a:off x="5615660" y="6123695"/>
            <a:ext cx="108000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ovéPole 182"/>
          <p:cNvSpPr txBox="1"/>
          <p:nvPr/>
        </p:nvSpPr>
        <p:spPr>
          <a:xfrm>
            <a:off x="5900902" y="5918205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grpSp>
        <p:nvGrpSpPr>
          <p:cNvPr id="255" name="Skupina 254"/>
          <p:cNvGrpSpPr/>
          <p:nvPr/>
        </p:nvGrpSpPr>
        <p:grpSpPr>
          <a:xfrm>
            <a:off x="7539710" y="5827873"/>
            <a:ext cx="1080000" cy="358755"/>
            <a:chOff x="7331022" y="5649457"/>
            <a:chExt cx="1310990" cy="358755"/>
          </a:xfrm>
        </p:grpSpPr>
        <p:cxnSp>
          <p:nvCxnSpPr>
            <p:cNvPr id="185" name="Přímá spojnice 184"/>
            <p:cNvCxnSpPr/>
            <p:nvPr/>
          </p:nvCxnSpPr>
          <p:spPr>
            <a:xfrm>
              <a:off x="7331022" y="5649457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Přímá spojnice 185"/>
            <p:cNvCxnSpPr/>
            <p:nvPr/>
          </p:nvCxnSpPr>
          <p:spPr>
            <a:xfrm>
              <a:off x="8642011" y="5649457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Přímá spojnice 186"/>
            <p:cNvCxnSpPr/>
            <p:nvPr/>
          </p:nvCxnSpPr>
          <p:spPr>
            <a:xfrm flipH="1">
              <a:off x="7331022" y="5941537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TextovéPole 187"/>
            <p:cNvSpPr txBox="1"/>
            <p:nvPr/>
          </p:nvSpPr>
          <p:spPr>
            <a:xfrm>
              <a:off x="7725852" y="573978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07" name="Přímá spojnice 206"/>
          <p:cNvCxnSpPr/>
          <p:nvPr/>
        </p:nvCxnSpPr>
        <p:spPr>
          <a:xfrm>
            <a:off x="717139" y="4409976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Přímá spojnice 207"/>
          <p:cNvCxnSpPr/>
          <p:nvPr/>
        </p:nvCxnSpPr>
        <p:spPr>
          <a:xfrm>
            <a:off x="2028128" y="4409976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Přímá spojnice 208"/>
          <p:cNvCxnSpPr/>
          <p:nvPr/>
        </p:nvCxnSpPr>
        <p:spPr>
          <a:xfrm flipH="1">
            <a:off x="717139" y="4702056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ovéPole 209"/>
          <p:cNvSpPr txBox="1"/>
          <p:nvPr/>
        </p:nvSpPr>
        <p:spPr>
          <a:xfrm>
            <a:off x="1128601" y="4500308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261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grpSp>
        <p:nvGrpSpPr>
          <p:cNvPr id="211" name="Skupina 210"/>
          <p:cNvGrpSpPr/>
          <p:nvPr/>
        </p:nvGrpSpPr>
        <p:grpSpPr>
          <a:xfrm>
            <a:off x="2278697" y="4409976"/>
            <a:ext cx="1310990" cy="358755"/>
            <a:chOff x="1503446" y="2617808"/>
            <a:chExt cx="1310990" cy="358755"/>
          </a:xfrm>
        </p:grpSpPr>
        <p:cxnSp>
          <p:nvCxnSpPr>
            <p:cNvPr id="226" name="Přímá spojnice 225"/>
            <p:cNvCxnSpPr/>
            <p:nvPr/>
          </p:nvCxnSpPr>
          <p:spPr>
            <a:xfrm>
              <a:off x="1503446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Přímá spojnice 226"/>
            <p:cNvCxnSpPr/>
            <p:nvPr/>
          </p:nvCxnSpPr>
          <p:spPr>
            <a:xfrm>
              <a:off x="2814435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Přímá spojnice 227"/>
            <p:cNvCxnSpPr/>
            <p:nvPr/>
          </p:nvCxnSpPr>
          <p:spPr>
            <a:xfrm flipH="1">
              <a:off x="1503446" y="2909888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TextovéPole 228"/>
            <p:cNvSpPr txBox="1"/>
            <p:nvPr/>
          </p:nvSpPr>
          <p:spPr>
            <a:xfrm>
              <a:off x="1914908" y="2708140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261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12" name="Přímá spojnice 211"/>
          <p:cNvCxnSpPr/>
          <p:nvPr/>
        </p:nvCxnSpPr>
        <p:spPr>
          <a:xfrm>
            <a:off x="3823111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Přímá spojnice 212"/>
          <p:cNvCxnSpPr/>
          <p:nvPr/>
        </p:nvCxnSpPr>
        <p:spPr>
          <a:xfrm>
            <a:off x="5134100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Přímá spojnice 213"/>
          <p:cNvCxnSpPr/>
          <p:nvPr/>
        </p:nvCxnSpPr>
        <p:spPr>
          <a:xfrm flipH="1">
            <a:off x="3823111" y="4698314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TextovéPole 214"/>
          <p:cNvSpPr txBox="1"/>
          <p:nvPr/>
        </p:nvSpPr>
        <p:spPr>
          <a:xfrm>
            <a:off x="4234573" y="449656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261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216" name="Přímá spojnice 215"/>
          <p:cNvCxnSpPr/>
          <p:nvPr/>
        </p:nvCxnSpPr>
        <p:spPr>
          <a:xfrm>
            <a:off x="5384669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Přímá spojnice 216"/>
          <p:cNvCxnSpPr/>
          <p:nvPr/>
        </p:nvCxnSpPr>
        <p:spPr>
          <a:xfrm>
            <a:off x="6695658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Přímá spojnice 217"/>
          <p:cNvCxnSpPr/>
          <p:nvPr/>
        </p:nvCxnSpPr>
        <p:spPr>
          <a:xfrm flipH="1">
            <a:off x="5384669" y="4698314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ovéPole 218"/>
          <p:cNvSpPr txBox="1"/>
          <p:nvPr/>
        </p:nvSpPr>
        <p:spPr>
          <a:xfrm>
            <a:off x="5796131" y="449656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261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221" name="Přímá spojnice 220"/>
          <p:cNvCxnSpPr/>
          <p:nvPr/>
        </p:nvCxnSpPr>
        <p:spPr>
          <a:xfrm>
            <a:off x="7308719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Přímá spojnice 221"/>
          <p:cNvCxnSpPr/>
          <p:nvPr/>
        </p:nvCxnSpPr>
        <p:spPr>
          <a:xfrm>
            <a:off x="8619708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Přímá spojnice 222"/>
          <p:cNvCxnSpPr/>
          <p:nvPr/>
        </p:nvCxnSpPr>
        <p:spPr>
          <a:xfrm flipH="1">
            <a:off x="7308719" y="4698314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ovéPole 223"/>
          <p:cNvSpPr txBox="1"/>
          <p:nvPr/>
        </p:nvSpPr>
        <p:spPr>
          <a:xfrm>
            <a:off x="7720181" y="449656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261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sp>
        <p:nvSpPr>
          <p:cNvPr id="230" name="TextovéPole 229"/>
          <p:cNvSpPr txBox="1"/>
          <p:nvPr/>
        </p:nvSpPr>
        <p:spPr>
          <a:xfrm>
            <a:off x="1425370" y="4875751"/>
            <a:ext cx="93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POH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31" name="TextovéPole 230"/>
          <p:cNvSpPr txBox="1"/>
          <p:nvPr/>
        </p:nvSpPr>
        <p:spPr>
          <a:xfrm>
            <a:off x="2953103" y="4862040"/>
            <a:ext cx="93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POH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32" name="TextovéPole 231"/>
          <p:cNvSpPr txBox="1"/>
          <p:nvPr/>
        </p:nvSpPr>
        <p:spPr>
          <a:xfrm>
            <a:off x="4449011" y="4868327"/>
            <a:ext cx="93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POH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33" name="TextovéPole 232"/>
          <p:cNvSpPr txBox="1"/>
          <p:nvPr/>
        </p:nvSpPr>
        <p:spPr>
          <a:xfrm>
            <a:off x="6040163" y="4865889"/>
            <a:ext cx="93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POH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34" name="TextovéPole 233"/>
          <p:cNvSpPr txBox="1"/>
          <p:nvPr/>
        </p:nvSpPr>
        <p:spPr>
          <a:xfrm>
            <a:off x="7964213" y="4862040"/>
            <a:ext cx="93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POH</a:t>
            </a:r>
            <a:endParaRPr lang="cs-CZ" b="1" dirty="0">
              <a:solidFill>
                <a:srgbClr val="000000"/>
              </a:solidFill>
            </a:endParaRPr>
          </a:p>
        </p:txBody>
      </p:sp>
      <p:grpSp>
        <p:nvGrpSpPr>
          <p:cNvPr id="265" name="Skupina 264"/>
          <p:cNvGrpSpPr/>
          <p:nvPr/>
        </p:nvGrpSpPr>
        <p:grpSpPr>
          <a:xfrm>
            <a:off x="1372635" y="3211107"/>
            <a:ext cx="6591580" cy="587841"/>
            <a:chOff x="1394937" y="2696443"/>
            <a:chExt cx="6591580" cy="924089"/>
          </a:xfrm>
        </p:grpSpPr>
        <p:cxnSp>
          <p:nvCxnSpPr>
            <p:cNvPr id="235" name="Přímá spojnice se šipkou 234"/>
            <p:cNvCxnSpPr/>
            <p:nvPr/>
          </p:nvCxnSpPr>
          <p:spPr>
            <a:xfrm flipV="1">
              <a:off x="1394937" y="2696443"/>
              <a:ext cx="0" cy="924089"/>
            </a:xfrm>
            <a:prstGeom prst="straightConnector1">
              <a:avLst/>
            </a:prstGeom>
            <a:ln w="34925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Přímá spojnice se šipkou 235"/>
            <p:cNvCxnSpPr/>
            <p:nvPr/>
          </p:nvCxnSpPr>
          <p:spPr>
            <a:xfrm flipV="1">
              <a:off x="4500909" y="2699043"/>
              <a:ext cx="0" cy="921489"/>
            </a:xfrm>
            <a:prstGeom prst="straightConnector1">
              <a:avLst/>
            </a:prstGeom>
            <a:ln w="34925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Přímá spojnice se šipkou 236"/>
            <p:cNvCxnSpPr/>
            <p:nvPr/>
          </p:nvCxnSpPr>
          <p:spPr>
            <a:xfrm flipV="1">
              <a:off x="2956495" y="2696443"/>
              <a:ext cx="0" cy="924089"/>
            </a:xfrm>
            <a:prstGeom prst="straightConnector1">
              <a:avLst/>
            </a:prstGeom>
            <a:ln w="34925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Přímá spojnice se šipkou 237"/>
            <p:cNvCxnSpPr/>
            <p:nvPr/>
          </p:nvCxnSpPr>
          <p:spPr>
            <a:xfrm flipV="1">
              <a:off x="6062467" y="2696443"/>
              <a:ext cx="0" cy="924089"/>
            </a:xfrm>
            <a:prstGeom prst="straightConnector1">
              <a:avLst/>
            </a:prstGeom>
            <a:ln w="34925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Přímá spojnice se šipkou 238"/>
            <p:cNvCxnSpPr/>
            <p:nvPr/>
          </p:nvCxnSpPr>
          <p:spPr>
            <a:xfrm flipV="1">
              <a:off x="7986517" y="2696443"/>
              <a:ext cx="0" cy="924089"/>
            </a:xfrm>
            <a:prstGeom prst="straightConnector1">
              <a:avLst/>
            </a:prstGeom>
            <a:ln w="34925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0" name="TextovéPole 239"/>
          <p:cNvSpPr txBox="1"/>
          <p:nvPr/>
        </p:nvSpPr>
        <p:spPr>
          <a:xfrm>
            <a:off x="1435844" y="3177113"/>
            <a:ext cx="935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SOH</a:t>
            </a:r>
          </a:p>
          <a:p>
            <a:r>
              <a:rPr lang="cs-CZ" b="1" dirty="0" smtClean="0">
                <a:solidFill>
                  <a:srgbClr val="000000"/>
                </a:solidFill>
              </a:rPr>
              <a:t>+ PTR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41" name="TextovéPole 240"/>
          <p:cNvSpPr txBox="1"/>
          <p:nvPr/>
        </p:nvSpPr>
        <p:spPr>
          <a:xfrm>
            <a:off x="2953103" y="3188715"/>
            <a:ext cx="935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SOH</a:t>
            </a:r>
          </a:p>
          <a:p>
            <a:r>
              <a:rPr lang="cs-CZ" b="1" dirty="0" smtClean="0">
                <a:solidFill>
                  <a:srgbClr val="000000"/>
                </a:solidFill>
              </a:rPr>
              <a:t>+ PTR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42" name="TextovéPole 241"/>
          <p:cNvSpPr txBox="1"/>
          <p:nvPr/>
        </p:nvSpPr>
        <p:spPr>
          <a:xfrm>
            <a:off x="4449011" y="3195002"/>
            <a:ext cx="935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SOH</a:t>
            </a:r>
          </a:p>
          <a:p>
            <a:r>
              <a:rPr lang="cs-CZ" b="1" dirty="0" smtClean="0">
                <a:solidFill>
                  <a:srgbClr val="000000"/>
                </a:solidFill>
              </a:rPr>
              <a:t>+ PTR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43" name="TextovéPole 242"/>
          <p:cNvSpPr txBox="1"/>
          <p:nvPr/>
        </p:nvSpPr>
        <p:spPr>
          <a:xfrm>
            <a:off x="6040163" y="3192564"/>
            <a:ext cx="935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SOH</a:t>
            </a:r>
          </a:p>
          <a:p>
            <a:r>
              <a:rPr lang="cs-CZ" b="1" dirty="0" smtClean="0">
                <a:solidFill>
                  <a:srgbClr val="000000"/>
                </a:solidFill>
              </a:rPr>
              <a:t>+ PTR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44" name="TextovéPole 243"/>
          <p:cNvSpPr txBox="1"/>
          <p:nvPr/>
        </p:nvSpPr>
        <p:spPr>
          <a:xfrm>
            <a:off x="7964213" y="3188715"/>
            <a:ext cx="935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SOH</a:t>
            </a:r>
          </a:p>
          <a:p>
            <a:r>
              <a:rPr lang="cs-CZ" b="1" dirty="0" smtClean="0">
                <a:solidFill>
                  <a:srgbClr val="000000"/>
                </a:solidFill>
              </a:rPr>
              <a:t>+ PTR</a:t>
            </a:r>
            <a:endParaRPr lang="cs-CZ" b="1" dirty="0">
              <a:solidFill>
                <a:srgbClr val="000000"/>
              </a:solidFill>
            </a:endParaRPr>
          </a:p>
        </p:txBody>
      </p:sp>
      <p:grpSp>
        <p:nvGrpSpPr>
          <p:cNvPr id="301" name="Skupina 300"/>
          <p:cNvGrpSpPr/>
          <p:nvPr/>
        </p:nvGrpSpPr>
        <p:grpSpPr>
          <a:xfrm>
            <a:off x="612698" y="2872231"/>
            <a:ext cx="1436273" cy="358755"/>
            <a:chOff x="760283" y="2693815"/>
            <a:chExt cx="1310990" cy="358755"/>
          </a:xfrm>
        </p:grpSpPr>
        <p:cxnSp>
          <p:nvCxnSpPr>
            <p:cNvPr id="270" name="Přímá spojnice 269"/>
            <p:cNvCxnSpPr/>
            <p:nvPr/>
          </p:nvCxnSpPr>
          <p:spPr>
            <a:xfrm>
              <a:off x="760283" y="2693815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Přímá spojnice 270"/>
            <p:cNvCxnSpPr/>
            <p:nvPr/>
          </p:nvCxnSpPr>
          <p:spPr>
            <a:xfrm>
              <a:off x="2071272" y="2693815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Přímá spojnice 271"/>
            <p:cNvCxnSpPr/>
            <p:nvPr/>
          </p:nvCxnSpPr>
          <p:spPr>
            <a:xfrm flipH="1">
              <a:off x="760283" y="2985895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3" name="TextovéPole 272"/>
            <p:cNvSpPr txBox="1"/>
            <p:nvPr/>
          </p:nvSpPr>
          <p:spPr>
            <a:xfrm>
              <a:off x="1171745" y="2784147"/>
              <a:ext cx="4787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270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4" name="Skupina 273"/>
          <p:cNvGrpSpPr/>
          <p:nvPr/>
        </p:nvGrpSpPr>
        <p:grpSpPr>
          <a:xfrm>
            <a:off x="2171623" y="2872231"/>
            <a:ext cx="1438906" cy="358755"/>
            <a:chOff x="1503446" y="2617808"/>
            <a:chExt cx="1310990" cy="358755"/>
          </a:xfrm>
        </p:grpSpPr>
        <p:cxnSp>
          <p:nvCxnSpPr>
            <p:cNvPr id="275" name="Přímá spojnice 274"/>
            <p:cNvCxnSpPr/>
            <p:nvPr/>
          </p:nvCxnSpPr>
          <p:spPr>
            <a:xfrm>
              <a:off x="1503446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Přímá spojnice 275"/>
            <p:cNvCxnSpPr/>
            <p:nvPr/>
          </p:nvCxnSpPr>
          <p:spPr>
            <a:xfrm>
              <a:off x="2814435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Přímá spojnice 276"/>
            <p:cNvCxnSpPr/>
            <p:nvPr/>
          </p:nvCxnSpPr>
          <p:spPr>
            <a:xfrm flipH="1">
              <a:off x="1503446" y="2909888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TextovéPole 277"/>
            <p:cNvSpPr txBox="1"/>
            <p:nvPr/>
          </p:nvSpPr>
          <p:spPr>
            <a:xfrm>
              <a:off x="1914908" y="2708140"/>
              <a:ext cx="477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270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0" name="Skupina 299"/>
          <p:cNvGrpSpPr/>
          <p:nvPr/>
        </p:nvGrpSpPr>
        <p:grpSpPr>
          <a:xfrm>
            <a:off x="3710904" y="2868489"/>
            <a:ext cx="1444039" cy="358755"/>
            <a:chOff x="3866255" y="2690073"/>
            <a:chExt cx="1310990" cy="358755"/>
          </a:xfrm>
        </p:grpSpPr>
        <p:cxnSp>
          <p:nvCxnSpPr>
            <p:cNvPr id="279" name="Přímá spojnice 278"/>
            <p:cNvCxnSpPr/>
            <p:nvPr/>
          </p:nvCxnSpPr>
          <p:spPr>
            <a:xfrm>
              <a:off x="3866255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Přímá spojnice 279"/>
            <p:cNvCxnSpPr/>
            <p:nvPr/>
          </p:nvCxnSpPr>
          <p:spPr>
            <a:xfrm>
              <a:off x="5177244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Přímá spojnice 280"/>
            <p:cNvCxnSpPr/>
            <p:nvPr/>
          </p:nvCxnSpPr>
          <p:spPr>
            <a:xfrm flipH="1">
              <a:off x="3866255" y="2982153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2" name="TextovéPole 281"/>
          <p:cNvSpPr txBox="1"/>
          <p:nvPr/>
        </p:nvSpPr>
        <p:spPr>
          <a:xfrm>
            <a:off x="4255415" y="2958821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270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grpSp>
        <p:nvGrpSpPr>
          <p:cNvPr id="299" name="Skupina 298"/>
          <p:cNvGrpSpPr/>
          <p:nvPr/>
        </p:nvGrpSpPr>
        <p:grpSpPr>
          <a:xfrm>
            <a:off x="5274962" y="2868489"/>
            <a:ext cx="1441539" cy="358755"/>
            <a:chOff x="5427813" y="2690073"/>
            <a:chExt cx="1310990" cy="358755"/>
          </a:xfrm>
        </p:grpSpPr>
        <p:cxnSp>
          <p:nvCxnSpPr>
            <p:cNvPr id="283" name="Přímá spojnice 282"/>
            <p:cNvCxnSpPr/>
            <p:nvPr/>
          </p:nvCxnSpPr>
          <p:spPr>
            <a:xfrm>
              <a:off x="5427813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Přímá spojnice 283"/>
            <p:cNvCxnSpPr/>
            <p:nvPr/>
          </p:nvCxnSpPr>
          <p:spPr>
            <a:xfrm>
              <a:off x="6738802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Přímá spojnice 284"/>
            <p:cNvCxnSpPr/>
            <p:nvPr/>
          </p:nvCxnSpPr>
          <p:spPr>
            <a:xfrm flipH="1">
              <a:off x="5427813" y="2982153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TextovéPole 285"/>
            <p:cNvSpPr txBox="1"/>
            <p:nvPr/>
          </p:nvSpPr>
          <p:spPr>
            <a:xfrm>
              <a:off x="5839275" y="2780405"/>
              <a:ext cx="4770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270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8" name="Skupina 297"/>
          <p:cNvGrpSpPr/>
          <p:nvPr/>
        </p:nvGrpSpPr>
        <p:grpSpPr>
          <a:xfrm>
            <a:off x="7199011" y="2868489"/>
            <a:ext cx="1441540" cy="358755"/>
            <a:chOff x="7351863" y="2690073"/>
            <a:chExt cx="1310990" cy="358755"/>
          </a:xfrm>
        </p:grpSpPr>
        <p:cxnSp>
          <p:nvCxnSpPr>
            <p:cNvPr id="288" name="Přímá spojnice 287"/>
            <p:cNvCxnSpPr/>
            <p:nvPr/>
          </p:nvCxnSpPr>
          <p:spPr>
            <a:xfrm>
              <a:off x="7351863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Přímá spojnice 288"/>
            <p:cNvCxnSpPr/>
            <p:nvPr/>
          </p:nvCxnSpPr>
          <p:spPr>
            <a:xfrm>
              <a:off x="8662852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Přímá spojnice 289"/>
            <p:cNvCxnSpPr/>
            <p:nvPr/>
          </p:nvCxnSpPr>
          <p:spPr>
            <a:xfrm flipH="1">
              <a:off x="7351863" y="2982153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TextovéPole 290"/>
          <p:cNvSpPr txBox="1"/>
          <p:nvPr/>
        </p:nvSpPr>
        <p:spPr>
          <a:xfrm>
            <a:off x="7741023" y="2958821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270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grpSp>
        <p:nvGrpSpPr>
          <p:cNvPr id="304" name="Skupina 303"/>
          <p:cNvGrpSpPr/>
          <p:nvPr/>
        </p:nvGrpSpPr>
        <p:grpSpPr>
          <a:xfrm>
            <a:off x="619690" y="1629294"/>
            <a:ext cx="1424129" cy="552908"/>
            <a:chOff x="619690" y="1685466"/>
            <a:chExt cx="1424129" cy="552908"/>
          </a:xfrm>
        </p:grpSpPr>
        <p:sp>
          <p:nvSpPr>
            <p:cNvPr id="302" name="Pravá složená závorka 301"/>
            <p:cNvSpPr/>
            <p:nvPr/>
          </p:nvSpPr>
          <p:spPr>
            <a:xfrm rot="16200000">
              <a:off x="1228477" y="1423031"/>
              <a:ext cx="206556" cy="1424129"/>
            </a:xfrm>
            <a:prstGeom prst="rightBrac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3" name="TextovéPole 302"/>
            <p:cNvSpPr txBox="1"/>
            <p:nvPr/>
          </p:nvSpPr>
          <p:spPr>
            <a:xfrm>
              <a:off x="904804" y="1685466"/>
              <a:ext cx="935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>
                  <a:solidFill>
                    <a:srgbClr val="000000"/>
                  </a:solidFill>
                </a:rPr>
                <a:t>STM-1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5" name="Skupina 304"/>
          <p:cNvGrpSpPr/>
          <p:nvPr/>
        </p:nvGrpSpPr>
        <p:grpSpPr>
          <a:xfrm>
            <a:off x="2236898" y="1637413"/>
            <a:ext cx="1424129" cy="552908"/>
            <a:chOff x="619690" y="1685466"/>
            <a:chExt cx="1424129" cy="552908"/>
          </a:xfrm>
        </p:grpSpPr>
        <p:sp>
          <p:nvSpPr>
            <p:cNvPr id="306" name="Pravá složená závorka 305"/>
            <p:cNvSpPr/>
            <p:nvPr/>
          </p:nvSpPr>
          <p:spPr>
            <a:xfrm rot="16200000">
              <a:off x="1228477" y="1423031"/>
              <a:ext cx="206556" cy="1424129"/>
            </a:xfrm>
            <a:prstGeom prst="rightBrac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7" name="TextovéPole 306"/>
            <p:cNvSpPr txBox="1"/>
            <p:nvPr/>
          </p:nvSpPr>
          <p:spPr>
            <a:xfrm>
              <a:off x="904804" y="1685466"/>
              <a:ext cx="935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>
                  <a:solidFill>
                    <a:srgbClr val="000000"/>
                  </a:solidFill>
                </a:rPr>
                <a:t>STM-1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8" name="Skupina 307"/>
          <p:cNvGrpSpPr/>
          <p:nvPr/>
        </p:nvGrpSpPr>
        <p:grpSpPr>
          <a:xfrm>
            <a:off x="3736946" y="1633049"/>
            <a:ext cx="1424129" cy="552908"/>
            <a:chOff x="619690" y="1685466"/>
            <a:chExt cx="1424129" cy="552908"/>
          </a:xfrm>
        </p:grpSpPr>
        <p:sp>
          <p:nvSpPr>
            <p:cNvPr id="309" name="Pravá složená závorka 308"/>
            <p:cNvSpPr/>
            <p:nvPr/>
          </p:nvSpPr>
          <p:spPr>
            <a:xfrm rot="16200000">
              <a:off x="1228477" y="1423031"/>
              <a:ext cx="206556" cy="1424129"/>
            </a:xfrm>
            <a:prstGeom prst="rightBrac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0" name="TextovéPole 309"/>
            <p:cNvSpPr txBox="1"/>
            <p:nvPr/>
          </p:nvSpPr>
          <p:spPr>
            <a:xfrm>
              <a:off x="904804" y="1685466"/>
              <a:ext cx="935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>
                  <a:solidFill>
                    <a:srgbClr val="000000"/>
                  </a:solidFill>
                </a:rPr>
                <a:t>STM-1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1" name="Skupina 310"/>
          <p:cNvGrpSpPr/>
          <p:nvPr/>
        </p:nvGrpSpPr>
        <p:grpSpPr>
          <a:xfrm>
            <a:off x="5295849" y="1630927"/>
            <a:ext cx="1424129" cy="552908"/>
            <a:chOff x="619690" y="1685466"/>
            <a:chExt cx="1424129" cy="552908"/>
          </a:xfrm>
        </p:grpSpPr>
        <p:sp>
          <p:nvSpPr>
            <p:cNvPr id="312" name="Pravá složená závorka 311"/>
            <p:cNvSpPr/>
            <p:nvPr/>
          </p:nvSpPr>
          <p:spPr>
            <a:xfrm rot="16200000">
              <a:off x="1228477" y="1423031"/>
              <a:ext cx="206556" cy="1424129"/>
            </a:xfrm>
            <a:prstGeom prst="rightBrac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3" name="TextovéPole 312"/>
            <p:cNvSpPr txBox="1"/>
            <p:nvPr/>
          </p:nvSpPr>
          <p:spPr>
            <a:xfrm>
              <a:off x="904804" y="1685466"/>
              <a:ext cx="935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>
                  <a:solidFill>
                    <a:srgbClr val="000000"/>
                  </a:solidFill>
                </a:rPr>
                <a:t>STM-1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4" name="Skupina 313"/>
          <p:cNvGrpSpPr/>
          <p:nvPr/>
        </p:nvGrpSpPr>
        <p:grpSpPr>
          <a:xfrm>
            <a:off x="7229185" y="1625583"/>
            <a:ext cx="1424129" cy="552908"/>
            <a:chOff x="619690" y="1685466"/>
            <a:chExt cx="1424129" cy="552908"/>
          </a:xfrm>
        </p:grpSpPr>
        <p:sp>
          <p:nvSpPr>
            <p:cNvPr id="315" name="Pravá složená závorka 314"/>
            <p:cNvSpPr/>
            <p:nvPr/>
          </p:nvSpPr>
          <p:spPr>
            <a:xfrm rot="16200000">
              <a:off x="1228477" y="1423031"/>
              <a:ext cx="206556" cy="1424129"/>
            </a:xfrm>
            <a:prstGeom prst="rightBrac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6" name="TextovéPole 315"/>
            <p:cNvSpPr txBox="1"/>
            <p:nvPr/>
          </p:nvSpPr>
          <p:spPr>
            <a:xfrm>
              <a:off x="904804" y="1685466"/>
              <a:ext cx="935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>
                  <a:solidFill>
                    <a:srgbClr val="000000"/>
                  </a:solidFill>
                </a:rPr>
                <a:t>STM-1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203" name="Obdélník 202"/>
          <p:cNvSpPr/>
          <p:nvPr/>
        </p:nvSpPr>
        <p:spPr>
          <a:xfrm>
            <a:off x="717139" y="3811350"/>
            <a:ext cx="1310989" cy="5986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č.1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04" name="Obdélník 203"/>
          <p:cNvSpPr/>
          <p:nvPr/>
        </p:nvSpPr>
        <p:spPr>
          <a:xfrm>
            <a:off x="2278697" y="3811350"/>
            <a:ext cx="1310989" cy="5986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č.2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05" name="Obdélník 204"/>
          <p:cNvSpPr/>
          <p:nvPr/>
        </p:nvSpPr>
        <p:spPr>
          <a:xfrm>
            <a:off x="3823111" y="3811350"/>
            <a:ext cx="1310989" cy="5986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č.3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06" name="Obdélník 205"/>
          <p:cNvSpPr/>
          <p:nvPr/>
        </p:nvSpPr>
        <p:spPr>
          <a:xfrm>
            <a:off x="5384669" y="3811350"/>
            <a:ext cx="1310989" cy="59862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č.4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20" name="Obdélník 219"/>
          <p:cNvSpPr/>
          <p:nvPr/>
        </p:nvSpPr>
        <p:spPr>
          <a:xfrm>
            <a:off x="7308719" y="3811350"/>
            <a:ext cx="1310989" cy="59862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err="1" smtClean="0">
                <a:solidFill>
                  <a:srgbClr val="000000"/>
                </a:solidFill>
              </a:rPr>
              <a:t>č.X</a:t>
            </a:r>
            <a:r>
              <a:rPr lang="cs-CZ" b="1" dirty="0" smtClean="0">
                <a:solidFill>
                  <a:srgbClr val="000000"/>
                </a:solidFill>
              </a:rPr>
              <a:t> </a:t>
            </a:r>
            <a:endParaRPr lang="cs-CZ" b="1" dirty="0">
              <a:solidFill>
                <a:srgbClr val="000000"/>
              </a:solidFill>
            </a:endParaRPr>
          </a:p>
        </p:txBody>
      </p:sp>
      <p:cxnSp>
        <p:nvCxnSpPr>
          <p:cNvPr id="225" name="Přímá spojnice 224"/>
          <p:cNvCxnSpPr/>
          <p:nvPr/>
        </p:nvCxnSpPr>
        <p:spPr>
          <a:xfrm>
            <a:off x="6824168" y="4325818"/>
            <a:ext cx="384175" cy="0"/>
          </a:xfrm>
          <a:prstGeom prst="line">
            <a:avLst/>
          </a:prstGeom>
          <a:ln w="25400"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Obdélník 166"/>
          <p:cNvSpPr/>
          <p:nvPr/>
        </p:nvSpPr>
        <p:spPr>
          <a:xfrm>
            <a:off x="948130" y="5232989"/>
            <a:ext cx="1080000" cy="5986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č.1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168" name="Obdélník 167"/>
          <p:cNvSpPr/>
          <p:nvPr/>
        </p:nvSpPr>
        <p:spPr>
          <a:xfrm>
            <a:off x="2509688" y="5232989"/>
            <a:ext cx="1080000" cy="5986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č.2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169" name="Obdélník 168"/>
          <p:cNvSpPr/>
          <p:nvPr/>
        </p:nvSpPr>
        <p:spPr>
          <a:xfrm>
            <a:off x="4054102" y="5232989"/>
            <a:ext cx="1080000" cy="5986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č.3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170" name="Obdélník 169"/>
          <p:cNvSpPr/>
          <p:nvPr/>
        </p:nvSpPr>
        <p:spPr>
          <a:xfrm>
            <a:off x="5615660" y="5232989"/>
            <a:ext cx="1080000" cy="59862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č.4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184" name="Obdélník 183"/>
          <p:cNvSpPr/>
          <p:nvPr/>
        </p:nvSpPr>
        <p:spPr>
          <a:xfrm>
            <a:off x="7539710" y="5232989"/>
            <a:ext cx="1080000" cy="59862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err="1" smtClean="0">
                <a:solidFill>
                  <a:srgbClr val="000000"/>
                </a:solidFill>
              </a:rPr>
              <a:t>č.X</a:t>
            </a:r>
            <a:r>
              <a:rPr lang="cs-CZ" b="1" dirty="0" smtClean="0">
                <a:solidFill>
                  <a:srgbClr val="000000"/>
                </a:solidFill>
              </a:rPr>
              <a:t> </a:t>
            </a:r>
            <a:endParaRPr lang="cs-CZ" b="1" dirty="0">
              <a:solidFill>
                <a:srgbClr val="000000"/>
              </a:solidFill>
            </a:endParaRPr>
          </a:p>
        </p:txBody>
      </p:sp>
      <p:cxnSp>
        <p:nvCxnSpPr>
          <p:cNvPr id="189" name="Přímá spojnice 188"/>
          <p:cNvCxnSpPr/>
          <p:nvPr/>
        </p:nvCxnSpPr>
        <p:spPr>
          <a:xfrm>
            <a:off x="6824169" y="5747457"/>
            <a:ext cx="384175" cy="0"/>
          </a:xfrm>
          <a:prstGeom prst="line">
            <a:avLst/>
          </a:prstGeom>
          <a:ln w="25400"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Obdélník 265"/>
          <p:cNvSpPr/>
          <p:nvPr/>
        </p:nvSpPr>
        <p:spPr>
          <a:xfrm>
            <a:off x="737981" y="2273605"/>
            <a:ext cx="1310989" cy="5986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č.1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67" name="Obdélník 266"/>
          <p:cNvSpPr/>
          <p:nvPr/>
        </p:nvSpPr>
        <p:spPr>
          <a:xfrm>
            <a:off x="2299539" y="2273605"/>
            <a:ext cx="1310989" cy="5986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č.2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68" name="Obdélník 267"/>
          <p:cNvSpPr/>
          <p:nvPr/>
        </p:nvSpPr>
        <p:spPr>
          <a:xfrm>
            <a:off x="3843953" y="2273605"/>
            <a:ext cx="1310989" cy="5986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č.3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69" name="Obdélník 268"/>
          <p:cNvSpPr/>
          <p:nvPr/>
        </p:nvSpPr>
        <p:spPr>
          <a:xfrm>
            <a:off x="5405511" y="2273605"/>
            <a:ext cx="1310989" cy="59862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č.4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87" name="Obdélník 286"/>
          <p:cNvSpPr/>
          <p:nvPr/>
        </p:nvSpPr>
        <p:spPr>
          <a:xfrm>
            <a:off x="7329561" y="2273605"/>
            <a:ext cx="1310989" cy="59862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err="1" smtClean="0">
                <a:solidFill>
                  <a:srgbClr val="000000"/>
                </a:solidFill>
              </a:rPr>
              <a:t>č.X</a:t>
            </a:r>
            <a:r>
              <a:rPr lang="cs-CZ" b="1" dirty="0" smtClean="0">
                <a:solidFill>
                  <a:srgbClr val="000000"/>
                </a:solidFill>
              </a:rPr>
              <a:t> </a:t>
            </a:r>
            <a:endParaRPr lang="cs-CZ" b="1" dirty="0">
              <a:solidFill>
                <a:srgbClr val="000000"/>
              </a:solidFill>
            </a:endParaRPr>
          </a:p>
        </p:txBody>
      </p:sp>
      <p:cxnSp>
        <p:nvCxnSpPr>
          <p:cNvPr id="292" name="Přímá spojnice 291"/>
          <p:cNvCxnSpPr/>
          <p:nvPr/>
        </p:nvCxnSpPr>
        <p:spPr>
          <a:xfrm>
            <a:off x="6766953" y="2788073"/>
            <a:ext cx="384175" cy="0"/>
          </a:xfrm>
          <a:prstGeom prst="line">
            <a:avLst/>
          </a:prstGeom>
          <a:ln w="25400"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Obdélník 292"/>
          <p:cNvSpPr/>
          <p:nvPr/>
        </p:nvSpPr>
        <p:spPr>
          <a:xfrm rot="16200000">
            <a:off x="376027" y="2510275"/>
            <a:ext cx="598626" cy="125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94" name="Obdélník 293"/>
          <p:cNvSpPr/>
          <p:nvPr/>
        </p:nvSpPr>
        <p:spPr>
          <a:xfrm rot="16200000">
            <a:off x="1937585" y="2510276"/>
            <a:ext cx="598627" cy="125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95" name="Obdélník 294"/>
          <p:cNvSpPr/>
          <p:nvPr/>
        </p:nvSpPr>
        <p:spPr>
          <a:xfrm rot="16200000">
            <a:off x="3481998" y="2510276"/>
            <a:ext cx="598626" cy="125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96" name="Obdélník 295"/>
          <p:cNvSpPr/>
          <p:nvPr/>
        </p:nvSpPr>
        <p:spPr>
          <a:xfrm rot="16200000">
            <a:off x="5044002" y="2510276"/>
            <a:ext cx="598627" cy="125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97" name="Obdélník 296"/>
          <p:cNvSpPr/>
          <p:nvPr/>
        </p:nvSpPr>
        <p:spPr>
          <a:xfrm rot="16200000">
            <a:off x="6969477" y="2508405"/>
            <a:ext cx="594884" cy="125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135" name="Přímá spojnice 134"/>
          <p:cNvCxnSpPr/>
          <p:nvPr/>
        </p:nvCxnSpPr>
        <p:spPr>
          <a:xfrm>
            <a:off x="718146" y="5231945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Přímá spojnice 135"/>
          <p:cNvCxnSpPr/>
          <p:nvPr/>
        </p:nvCxnSpPr>
        <p:spPr>
          <a:xfrm flipV="1">
            <a:off x="818006" y="5241470"/>
            <a:ext cx="0" cy="594883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ovéPole 136"/>
          <p:cNvSpPr txBox="1"/>
          <p:nvPr/>
        </p:nvSpPr>
        <p:spPr>
          <a:xfrm rot="16200000">
            <a:off x="450837" y="5362227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9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138" name="Přímá spojnice 137"/>
          <p:cNvCxnSpPr/>
          <p:nvPr/>
        </p:nvCxnSpPr>
        <p:spPr>
          <a:xfrm>
            <a:off x="718146" y="5835672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Přímá spojnice 138"/>
          <p:cNvCxnSpPr/>
          <p:nvPr/>
        </p:nvCxnSpPr>
        <p:spPr>
          <a:xfrm>
            <a:off x="466030" y="3807807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Přímá spojnice 139"/>
          <p:cNvCxnSpPr/>
          <p:nvPr/>
        </p:nvCxnSpPr>
        <p:spPr>
          <a:xfrm flipV="1">
            <a:off x="565890" y="3817332"/>
            <a:ext cx="0" cy="594883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ovéPole 140"/>
          <p:cNvSpPr txBox="1"/>
          <p:nvPr/>
        </p:nvSpPr>
        <p:spPr>
          <a:xfrm rot="16200000">
            <a:off x="198721" y="3938089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9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142" name="Přímá spojnice 141"/>
          <p:cNvCxnSpPr/>
          <p:nvPr/>
        </p:nvCxnSpPr>
        <p:spPr>
          <a:xfrm>
            <a:off x="466030" y="4412327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Přímá spojnice 142"/>
          <p:cNvCxnSpPr/>
          <p:nvPr/>
        </p:nvCxnSpPr>
        <p:spPr>
          <a:xfrm>
            <a:off x="306260" y="2268904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Přímá spojnice 143"/>
          <p:cNvCxnSpPr/>
          <p:nvPr/>
        </p:nvCxnSpPr>
        <p:spPr>
          <a:xfrm flipV="1">
            <a:off x="406120" y="2276048"/>
            <a:ext cx="0" cy="594883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ovéPole 144"/>
          <p:cNvSpPr txBox="1"/>
          <p:nvPr/>
        </p:nvSpPr>
        <p:spPr>
          <a:xfrm rot="16200000">
            <a:off x="38951" y="2396805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9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146" name="Přímá spojnice 145"/>
          <p:cNvCxnSpPr/>
          <p:nvPr/>
        </p:nvCxnSpPr>
        <p:spPr>
          <a:xfrm>
            <a:off x="306260" y="2875012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485491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6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nové generace – přenos datových signálů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Sítě </a:t>
            </a:r>
            <a:r>
              <a:rPr lang="cs-CZ" sz="2000" dirty="0"/>
              <a:t>SDH se postupně stále více používají pro přenos datových signálů v různých podobách. Nejčastější je přenos </a:t>
            </a:r>
            <a:r>
              <a:rPr lang="cs-CZ" sz="2000" dirty="0" smtClean="0"/>
              <a:t>IP </a:t>
            </a:r>
            <a:r>
              <a:rPr lang="cs-CZ" sz="2000" dirty="0"/>
              <a:t>paketů a Ethernet rámců</a:t>
            </a:r>
            <a:r>
              <a:rPr lang="cs-CZ" sz="2000" dirty="0" smtClean="0"/>
              <a:t>. Dříve i buněk technologie </a:t>
            </a:r>
            <a:r>
              <a:rPr lang="cs-CZ" sz="2000" dirty="0"/>
              <a:t>ATM (</a:t>
            </a:r>
            <a:r>
              <a:rPr lang="cs-CZ" sz="2000" dirty="0" err="1"/>
              <a:t>Asynchronous</a:t>
            </a:r>
            <a:r>
              <a:rPr lang="cs-CZ" sz="2000" dirty="0"/>
              <a:t> Transfer Mode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Technologie ATM je přenosová technologie určená pro telekomunikační sítě.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Základní datová jednotka pro transport uživatelských signálů se označuje termínem ATM buňka a má velikost 53 B (5 B služební záhlaví, 48 B pro data uživatelů).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Technologie ATM má propracovaný systém pro prioritizaci a zajištění kvality v poskytované službě prostřednictvím ATM adaptačních vrstev (tzv. AAL, ATM </a:t>
            </a:r>
            <a:r>
              <a:rPr lang="cs-CZ" dirty="0" err="1" smtClean="0"/>
              <a:t>Adaptation</a:t>
            </a:r>
            <a:r>
              <a:rPr lang="cs-CZ" dirty="0" smtClean="0"/>
              <a:t> </a:t>
            </a:r>
            <a:r>
              <a:rPr lang="cs-CZ" dirty="0" err="1" smtClean="0"/>
              <a:t>Layer</a:t>
            </a:r>
            <a:r>
              <a:rPr lang="cs-CZ" dirty="0" smtClean="0"/>
              <a:t>). Každá adaptační vrstva přizpůsobuje jiný druh dat pro přenos v síti ATM (např. </a:t>
            </a:r>
            <a:r>
              <a:rPr lang="cs-CZ" i="1" dirty="0" smtClean="0"/>
              <a:t>digitalizovaný hovor </a:t>
            </a:r>
            <a:r>
              <a:rPr lang="cs-CZ" dirty="0" smtClean="0"/>
              <a:t>– nízký objem dat ovšem s přenosem takřka v reálném čase; </a:t>
            </a:r>
            <a:r>
              <a:rPr lang="cs-CZ" i="1" dirty="0" smtClean="0"/>
              <a:t>video signál </a:t>
            </a:r>
            <a:r>
              <a:rPr lang="cs-CZ" dirty="0" smtClean="0"/>
              <a:t>– vysoký objem dat s nižší náročností na zpoždění při přenosu – možnost ukládat tyto data v přijímači do vyrovnávací paměti; </a:t>
            </a:r>
            <a:r>
              <a:rPr lang="cs-CZ" i="1" dirty="0" smtClean="0"/>
              <a:t>data pro síť internet</a:t>
            </a:r>
            <a:r>
              <a:rPr lang="cs-CZ" dirty="0" smtClean="0"/>
              <a:t> – velké objemy dat bez prioritizace).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037878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28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nové generace – přenos datových signálů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 </a:t>
            </a:r>
            <a:r>
              <a:rPr lang="cs-CZ" sz="2000" dirty="0"/>
              <a:t>ATM buňky se </a:t>
            </a:r>
            <a:r>
              <a:rPr lang="cs-CZ" sz="2000" dirty="0" smtClean="0"/>
              <a:t>pro přenos v SDH síti ukládají </a:t>
            </a:r>
            <a:r>
              <a:rPr lang="cs-CZ" sz="2000" dirty="0"/>
              <a:t>do kontejneru C-4, případně do zřetězených </a:t>
            </a:r>
            <a:r>
              <a:rPr lang="cs-CZ" sz="2000" dirty="0" smtClean="0"/>
              <a:t>kontejnerů bajt </a:t>
            </a:r>
            <a:r>
              <a:rPr lang="cs-CZ" sz="2000" dirty="0"/>
              <a:t>po </a:t>
            </a:r>
            <a:r>
              <a:rPr lang="cs-CZ" sz="2000" dirty="0" smtClean="0"/>
              <a:t>bajtu, </a:t>
            </a:r>
            <a:r>
              <a:rPr lang="cs-CZ" sz="2000" dirty="0"/>
              <a:t>jedna </a:t>
            </a:r>
            <a:r>
              <a:rPr lang="cs-CZ" sz="2000" dirty="0" smtClean="0"/>
              <a:t>buňka za </a:t>
            </a:r>
            <a:r>
              <a:rPr lang="cs-CZ" sz="2000" dirty="0"/>
              <a:t>druhou bez </a:t>
            </a:r>
            <a:r>
              <a:rPr lang="cs-CZ" sz="2000" dirty="0" smtClean="0"/>
              <a:t>mezer.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 </a:t>
            </a:r>
            <a:r>
              <a:rPr lang="cs-CZ" sz="2000" dirty="0"/>
              <a:t>IP paketů je možný prostřednictvím </a:t>
            </a:r>
            <a:r>
              <a:rPr lang="cs-CZ" sz="2000" dirty="0" smtClean="0"/>
              <a:t>buněk ATM, což má za následek nižší efektivitu přenosu na hodnotu asi 70</a:t>
            </a:r>
            <a:r>
              <a:rPr lang="en-US" sz="2000" dirty="0" smtClean="0"/>
              <a:t>%</a:t>
            </a:r>
            <a:r>
              <a:rPr lang="cs-CZ" sz="2000" dirty="0" smtClean="0"/>
              <a:t> z dostupné přenosové kapacity, protože se oproti čistému IP paketu navíc přenáší i služební informace ATM.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2772305" y="3889892"/>
            <a:ext cx="3295412" cy="106603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400">
              <a:solidFill>
                <a:srgbClr val="000000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2772305" y="4255352"/>
            <a:ext cx="726828" cy="17994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PTR</a:t>
            </a:r>
            <a:endParaRPr lang="cs-CZ" sz="1400" dirty="0">
              <a:solidFill>
                <a:srgbClr val="000000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3499133" y="3889892"/>
            <a:ext cx="181827" cy="106603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POH</a:t>
            </a:r>
            <a:endParaRPr lang="cs-CZ" sz="1400" dirty="0">
              <a:solidFill>
                <a:srgbClr val="000000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2772304" y="4955926"/>
            <a:ext cx="3295413" cy="106603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400">
              <a:solidFill>
                <a:srgbClr val="000000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2772305" y="5321386"/>
            <a:ext cx="726828" cy="17994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PTR</a:t>
            </a:r>
            <a:endParaRPr lang="cs-CZ" sz="1400" dirty="0">
              <a:solidFill>
                <a:srgbClr val="000000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3499133" y="4955926"/>
            <a:ext cx="181827" cy="106603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POH</a:t>
            </a:r>
            <a:endParaRPr lang="cs-CZ" sz="1400" dirty="0">
              <a:solidFill>
                <a:srgbClr val="000000"/>
              </a:solidFill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4509876" y="3889112"/>
            <a:ext cx="620680" cy="179946"/>
            <a:chOff x="4870450" y="4805653"/>
            <a:chExt cx="523866" cy="179946"/>
          </a:xfrm>
        </p:grpSpPr>
        <p:sp>
          <p:nvSpPr>
            <p:cNvPr id="17" name="Obdélník 16"/>
            <p:cNvSpPr/>
            <p:nvPr/>
          </p:nvSpPr>
          <p:spPr>
            <a:xfrm>
              <a:off x="5073649" y="4805653"/>
              <a:ext cx="320667" cy="17994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48B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18" name="Obdélník 17"/>
            <p:cNvSpPr/>
            <p:nvPr/>
          </p:nvSpPr>
          <p:spPr>
            <a:xfrm>
              <a:off x="4870450" y="4805653"/>
              <a:ext cx="203199" cy="179946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5B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1" name="Skupina 20"/>
          <p:cNvGrpSpPr/>
          <p:nvPr/>
        </p:nvGrpSpPr>
        <p:grpSpPr>
          <a:xfrm>
            <a:off x="5130557" y="3889016"/>
            <a:ext cx="687160" cy="179946"/>
            <a:chOff x="4870450" y="4805653"/>
            <a:chExt cx="523866" cy="179946"/>
          </a:xfrm>
        </p:grpSpPr>
        <p:sp>
          <p:nvSpPr>
            <p:cNvPr id="22" name="Obdélník 21"/>
            <p:cNvSpPr/>
            <p:nvPr/>
          </p:nvSpPr>
          <p:spPr>
            <a:xfrm>
              <a:off x="5073649" y="4805653"/>
              <a:ext cx="320667" cy="17994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48B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23" name="Obdélník 22"/>
            <p:cNvSpPr/>
            <p:nvPr/>
          </p:nvSpPr>
          <p:spPr>
            <a:xfrm>
              <a:off x="4870450" y="4805653"/>
              <a:ext cx="203199" cy="179946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5B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4" name="Skupina 23"/>
          <p:cNvGrpSpPr/>
          <p:nvPr/>
        </p:nvGrpSpPr>
        <p:grpSpPr>
          <a:xfrm>
            <a:off x="4087338" y="4071343"/>
            <a:ext cx="711821" cy="178264"/>
            <a:chOff x="4870450" y="4805653"/>
            <a:chExt cx="523866" cy="179946"/>
          </a:xfrm>
        </p:grpSpPr>
        <p:sp>
          <p:nvSpPr>
            <p:cNvPr id="25" name="Obdélník 24"/>
            <p:cNvSpPr/>
            <p:nvPr/>
          </p:nvSpPr>
          <p:spPr>
            <a:xfrm>
              <a:off x="5073649" y="4805653"/>
              <a:ext cx="320667" cy="17994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48B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26" name="Obdélník 25"/>
            <p:cNvSpPr/>
            <p:nvPr/>
          </p:nvSpPr>
          <p:spPr>
            <a:xfrm>
              <a:off x="4870450" y="4805653"/>
              <a:ext cx="203199" cy="179946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5B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" name="Skupina 26"/>
          <p:cNvGrpSpPr/>
          <p:nvPr/>
        </p:nvGrpSpPr>
        <p:grpSpPr>
          <a:xfrm>
            <a:off x="3695838" y="3888907"/>
            <a:ext cx="2371879" cy="361480"/>
            <a:chOff x="5073649" y="4624119"/>
            <a:chExt cx="1942741" cy="361480"/>
          </a:xfrm>
        </p:grpSpPr>
        <p:sp>
          <p:nvSpPr>
            <p:cNvPr id="28" name="Obdélník 27"/>
            <p:cNvSpPr/>
            <p:nvPr/>
          </p:nvSpPr>
          <p:spPr>
            <a:xfrm>
              <a:off x="5073649" y="4805653"/>
              <a:ext cx="320667" cy="17994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48B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29" name="Obdélník 28"/>
            <p:cNvSpPr/>
            <p:nvPr/>
          </p:nvSpPr>
          <p:spPr>
            <a:xfrm>
              <a:off x="6813191" y="4624119"/>
              <a:ext cx="203199" cy="179946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5B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31" name="Přímá spojnice 30"/>
          <p:cNvCxnSpPr/>
          <p:nvPr/>
        </p:nvCxnSpPr>
        <p:spPr>
          <a:xfrm>
            <a:off x="4709660" y="4249607"/>
            <a:ext cx="673100" cy="0"/>
          </a:xfrm>
          <a:prstGeom prst="line">
            <a:avLst/>
          </a:prstGeom>
          <a:ln w="1905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Skupina 31"/>
          <p:cNvGrpSpPr/>
          <p:nvPr/>
        </p:nvGrpSpPr>
        <p:grpSpPr>
          <a:xfrm>
            <a:off x="4509876" y="4775200"/>
            <a:ext cx="654050" cy="179946"/>
            <a:chOff x="4870450" y="4805653"/>
            <a:chExt cx="523866" cy="179946"/>
          </a:xfrm>
        </p:grpSpPr>
        <p:sp>
          <p:nvSpPr>
            <p:cNvPr id="33" name="Obdélník 32"/>
            <p:cNvSpPr/>
            <p:nvPr/>
          </p:nvSpPr>
          <p:spPr>
            <a:xfrm>
              <a:off x="5073649" y="4805653"/>
              <a:ext cx="320667" cy="17994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48B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34" name="Obdélník 33"/>
            <p:cNvSpPr/>
            <p:nvPr/>
          </p:nvSpPr>
          <p:spPr>
            <a:xfrm>
              <a:off x="4870450" y="4805653"/>
              <a:ext cx="203199" cy="179946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5B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" name="Skupina 34"/>
          <p:cNvGrpSpPr/>
          <p:nvPr/>
        </p:nvGrpSpPr>
        <p:grpSpPr>
          <a:xfrm>
            <a:off x="5163926" y="4775104"/>
            <a:ext cx="653791" cy="179946"/>
            <a:chOff x="4870450" y="4805653"/>
            <a:chExt cx="523866" cy="179946"/>
          </a:xfrm>
        </p:grpSpPr>
        <p:sp>
          <p:nvSpPr>
            <p:cNvPr id="36" name="Obdélník 35"/>
            <p:cNvSpPr/>
            <p:nvPr/>
          </p:nvSpPr>
          <p:spPr>
            <a:xfrm>
              <a:off x="5073649" y="4805653"/>
              <a:ext cx="320667" cy="17994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48B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37" name="Obdélník 36"/>
            <p:cNvSpPr/>
            <p:nvPr/>
          </p:nvSpPr>
          <p:spPr>
            <a:xfrm>
              <a:off x="4870450" y="4805653"/>
              <a:ext cx="203199" cy="179946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5B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Skupina 37"/>
          <p:cNvGrpSpPr/>
          <p:nvPr/>
        </p:nvGrpSpPr>
        <p:grpSpPr>
          <a:xfrm>
            <a:off x="4072059" y="4957431"/>
            <a:ext cx="619302" cy="178264"/>
            <a:chOff x="4870450" y="4805653"/>
            <a:chExt cx="523866" cy="179946"/>
          </a:xfrm>
        </p:grpSpPr>
        <p:sp>
          <p:nvSpPr>
            <p:cNvPr id="39" name="Obdélník 38"/>
            <p:cNvSpPr/>
            <p:nvPr/>
          </p:nvSpPr>
          <p:spPr>
            <a:xfrm>
              <a:off x="5073649" y="4805653"/>
              <a:ext cx="320667" cy="17994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48B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40" name="Obdélník 39"/>
            <p:cNvSpPr/>
            <p:nvPr/>
          </p:nvSpPr>
          <p:spPr>
            <a:xfrm>
              <a:off x="4870450" y="4805653"/>
              <a:ext cx="203199" cy="179946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5B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1" name="Skupina 40"/>
          <p:cNvGrpSpPr/>
          <p:nvPr/>
        </p:nvGrpSpPr>
        <p:grpSpPr>
          <a:xfrm>
            <a:off x="3677538" y="4774995"/>
            <a:ext cx="2390179" cy="361480"/>
            <a:chOff x="5073649" y="4624119"/>
            <a:chExt cx="1942741" cy="361480"/>
          </a:xfrm>
        </p:grpSpPr>
        <p:sp>
          <p:nvSpPr>
            <p:cNvPr id="42" name="Obdélník 41"/>
            <p:cNvSpPr/>
            <p:nvPr/>
          </p:nvSpPr>
          <p:spPr>
            <a:xfrm>
              <a:off x="5073649" y="4805653"/>
              <a:ext cx="320667" cy="17994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48B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43" name="Obdélník 42"/>
            <p:cNvSpPr/>
            <p:nvPr/>
          </p:nvSpPr>
          <p:spPr>
            <a:xfrm>
              <a:off x="6813191" y="4624119"/>
              <a:ext cx="203199" cy="179946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5B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44" name="Přímá spojnice 43"/>
          <p:cNvCxnSpPr/>
          <p:nvPr/>
        </p:nvCxnSpPr>
        <p:spPr>
          <a:xfrm>
            <a:off x="4691360" y="5135695"/>
            <a:ext cx="673100" cy="0"/>
          </a:xfrm>
          <a:prstGeom prst="line">
            <a:avLst/>
          </a:prstGeom>
          <a:ln w="1905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44"/>
          <p:cNvCxnSpPr/>
          <p:nvPr/>
        </p:nvCxnSpPr>
        <p:spPr>
          <a:xfrm>
            <a:off x="3820660" y="4862645"/>
            <a:ext cx="464045" cy="0"/>
          </a:xfrm>
          <a:prstGeom prst="line">
            <a:avLst/>
          </a:prstGeom>
          <a:ln w="1905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Skupina 46"/>
          <p:cNvGrpSpPr/>
          <p:nvPr/>
        </p:nvGrpSpPr>
        <p:grpSpPr>
          <a:xfrm>
            <a:off x="3856744" y="3890589"/>
            <a:ext cx="653132" cy="178264"/>
            <a:chOff x="4870450" y="4805653"/>
            <a:chExt cx="523866" cy="179946"/>
          </a:xfrm>
        </p:grpSpPr>
        <p:sp>
          <p:nvSpPr>
            <p:cNvPr id="48" name="Obdélník 47"/>
            <p:cNvSpPr/>
            <p:nvPr/>
          </p:nvSpPr>
          <p:spPr>
            <a:xfrm>
              <a:off x="5073649" y="4805653"/>
              <a:ext cx="320667" cy="17994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48B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49" name="Obdélník 48"/>
            <p:cNvSpPr/>
            <p:nvPr/>
          </p:nvSpPr>
          <p:spPr>
            <a:xfrm>
              <a:off x="4870450" y="4805653"/>
              <a:ext cx="203199" cy="179946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5B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51" name="Obdélník 50"/>
          <p:cNvSpPr/>
          <p:nvPr/>
        </p:nvSpPr>
        <p:spPr>
          <a:xfrm>
            <a:off x="3680960" y="3893079"/>
            <a:ext cx="174196" cy="17826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400" dirty="0">
              <a:solidFill>
                <a:srgbClr val="000000"/>
              </a:solidFill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6370317" y="4810268"/>
            <a:ext cx="2123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3C3C8C"/>
                </a:solidFill>
              </a:rPr>
              <a:t>mapování ATM buněk do C-4</a:t>
            </a:r>
            <a:endParaRPr lang="cs-CZ" b="1" dirty="0">
              <a:solidFill>
                <a:srgbClr val="3C3C8C"/>
              </a:solidFill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4298082" y="4324820"/>
            <a:ext cx="813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3C3C8C"/>
                </a:solidFill>
              </a:rPr>
              <a:t>C-4</a:t>
            </a:r>
            <a:endParaRPr lang="cs-CZ" sz="1400" b="1" dirty="0">
              <a:solidFill>
                <a:srgbClr val="3C3C8C"/>
              </a:solidFill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4302962" y="5366418"/>
            <a:ext cx="813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3C3C8C"/>
                </a:solidFill>
              </a:rPr>
              <a:t>C-4</a:t>
            </a:r>
            <a:endParaRPr lang="cs-CZ" sz="1400" b="1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0931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nové generace – protokol GFP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Využití ATM buněk není příliš efektivní, a proto byl standardizován </a:t>
            </a:r>
            <a:r>
              <a:rPr lang="cs-CZ" sz="2000" dirty="0"/>
              <a:t>způsob přenosu </a:t>
            </a:r>
            <a:r>
              <a:rPr lang="cs-CZ" sz="2000" dirty="0" smtClean="0"/>
              <a:t>IP paketů </a:t>
            </a:r>
            <a:r>
              <a:rPr lang="cs-CZ" sz="2000" dirty="0"/>
              <a:t>s využitím </a:t>
            </a:r>
            <a:r>
              <a:rPr lang="cs-CZ" sz="2000" dirty="0" smtClean="0"/>
              <a:t>protokolů 2. a 3. vrstvy Referenčního modelu OSI. Konkrétní protokolová struktura je </a:t>
            </a:r>
            <a:r>
              <a:rPr lang="cs-CZ" sz="2000" dirty="0" smtClean="0">
                <a:solidFill>
                  <a:srgbClr val="C00000"/>
                </a:solidFill>
              </a:rPr>
              <a:t>IP/PPP/HDLC/SDH</a:t>
            </a:r>
            <a:r>
              <a:rPr lang="cs-CZ" sz="2000" dirty="0"/>
              <a:t>, tedy Internet </a:t>
            </a:r>
            <a:r>
              <a:rPr lang="cs-CZ" sz="2000" dirty="0" err="1"/>
              <a:t>Protocol</a:t>
            </a:r>
            <a:r>
              <a:rPr lang="cs-CZ" sz="2000" dirty="0"/>
              <a:t>/Point to Point </a:t>
            </a:r>
            <a:r>
              <a:rPr lang="cs-CZ" sz="2000" dirty="0" err="1"/>
              <a:t>Protocol</a:t>
            </a:r>
            <a:r>
              <a:rPr lang="cs-CZ" sz="2000" dirty="0"/>
              <a:t>/</a:t>
            </a:r>
            <a:r>
              <a:rPr lang="cs-CZ" sz="2000" dirty="0" err="1"/>
              <a:t>High-level</a:t>
            </a:r>
            <a:r>
              <a:rPr lang="cs-CZ" sz="2000" dirty="0"/>
              <a:t> Data Link </a:t>
            </a:r>
            <a:r>
              <a:rPr lang="cs-CZ" sz="2000" dirty="0" err="1"/>
              <a:t>Control</a:t>
            </a:r>
            <a:r>
              <a:rPr lang="cs-CZ" sz="2000" dirty="0"/>
              <a:t>/SDH </a:t>
            </a:r>
            <a:r>
              <a:rPr lang="cs-CZ" sz="2000" dirty="0" smtClean="0"/>
              <a:t>– tento způsob přenosu IP paketů je označován jako </a:t>
            </a:r>
            <a:r>
              <a:rPr lang="cs-CZ" sz="2000" dirty="0" smtClean="0">
                <a:solidFill>
                  <a:srgbClr val="C00000"/>
                </a:solidFill>
              </a:rPr>
              <a:t>LAPS</a:t>
            </a:r>
            <a:r>
              <a:rPr lang="cs-CZ" sz="2000" dirty="0" smtClean="0"/>
              <a:t> (Link Access </a:t>
            </a:r>
            <a:r>
              <a:rPr lang="cs-CZ" sz="2000" dirty="0" err="1" smtClean="0"/>
              <a:t>Procedure</a:t>
            </a:r>
            <a:r>
              <a:rPr lang="cs-CZ" sz="2000" dirty="0" smtClean="0"/>
              <a:t>, ITU-T Y.86/Y.1323).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Procedura LAPS však původně nepočítala s datovým rámcem technologie Ethernet na 2. vrstvě RM-OSI (Spojová vrstva). Rozvoj Ethernetu a pronikání do telekomunikačních sítí si však vynutily změnu.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Nový protokol pro 2. </a:t>
            </a:r>
            <a:r>
              <a:rPr lang="cs-CZ" sz="2000" dirty="0"/>
              <a:t>vrstvu GFP (</a:t>
            </a:r>
            <a:r>
              <a:rPr lang="cs-CZ" sz="2000" dirty="0" err="1"/>
              <a:t>Generic</a:t>
            </a:r>
            <a:r>
              <a:rPr lang="cs-CZ" sz="2000" dirty="0"/>
              <a:t> </a:t>
            </a:r>
            <a:r>
              <a:rPr lang="cs-CZ" sz="2000" dirty="0" err="1"/>
              <a:t>Framing</a:t>
            </a:r>
            <a:r>
              <a:rPr lang="cs-CZ" sz="2000" dirty="0"/>
              <a:t> </a:t>
            </a:r>
            <a:r>
              <a:rPr lang="cs-CZ" sz="2000" dirty="0" err="1"/>
              <a:t>Procedure</a:t>
            </a:r>
            <a:r>
              <a:rPr lang="cs-CZ" sz="2000" dirty="0"/>
              <a:t>) </a:t>
            </a:r>
            <a:r>
              <a:rPr lang="cs-CZ" sz="2000" dirty="0" smtClean="0"/>
              <a:t>je snahou efektivně (s minimálním množstvím přidávaných služebních dat) přenášet datové rámce Ethernet (</a:t>
            </a:r>
            <a:r>
              <a:rPr lang="cs-CZ" sz="2000" dirty="0"/>
              <a:t>ITU-T G.7041/Y.1303). </a:t>
            </a: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128459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nové generace – protokol GFP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Protokol </a:t>
            </a:r>
            <a:r>
              <a:rPr lang="cs-CZ" sz="2000" dirty="0"/>
              <a:t>GFP může pracovat ve dvou režimech: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rámcově </a:t>
            </a:r>
            <a:r>
              <a:rPr lang="cs-CZ" sz="2000" dirty="0">
                <a:solidFill>
                  <a:srgbClr val="C00000"/>
                </a:solidFill>
              </a:rPr>
              <a:t>orientovaný GFP-F </a:t>
            </a:r>
            <a:r>
              <a:rPr lang="cs-CZ" sz="2000" dirty="0"/>
              <a:t>(</a:t>
            </a:r>
            <a:r>
              <a:rPr lang="cs-CZ" sz="2000" dirty="0" err="1"/>
              <a:t>Frame-Mapped</a:t>
            </a:r>
            <a:r>
              <a:rPr lang="cs-CZ" sz="2000" dirty="0"/>
              <a:t>) </a:t>
            </a:r>
            <a:r>
              <a:rPr lang="cs-CZ" sz="2000" dirty="0" smtClean="0"/>
              <a:t>je optimalizován pro </a:t>
            </a:r>
            <a:r>
              <a:rPr lang="cs-CZ" sz="2000" dirty="0"/>
              <a:t>přenos Ethernet rámců či </a:t>
            </a:r>
            <a:r>
              <a:rPr lang="cs-CZ" sz="2000" dirty="0" smtClean="0">
                <a:solidFill>
                  <a:srgbClr val="C00000"/>
                </a:solidFill>
              </a:rPr>
              <a:t>obecně</a:t>
            </a:r>
            <a:r>
              <a:rPr lang="cs-CZ" sz="2000" dirty="0" smtClean="0"/>
              <a:t> jiných </a:t>
            </a:r>
            <a:r>
              <a:rPr lang="cs-CZ" sz="2000" dirty="0" smtClean="0">
                <a:solidFill>
                  <a:srgbClr val="C00000"/>
                </a:solidFill>
              </a:rPr>
              <a:t>paketových datových </a:t>
            </a:r>
            <a:r>
              <a:rPr lang="cs-CZ" sz="2000" dirty="0">
                <a:solidFill>
                  <a:srgbClr val="C00000"/>
                </a:solidFill>
              </a:rPr>
              <a:t>jednotek </a:t>
            </a:r>
            <a:r>
              <a:rPr lang="cs-CZ" sz="2000" dirty="0"/>
              <a:t>uvnitř rámců </a:t>
            </a:r>
            <a:r>
              <a:rPr lang="cs-CZ" sz="2000" dirty="0" smtClean="0"/>
              <a:t>GFP,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transparentní </a:t>
            </a:r>
            <a:r>
              <a:rPr lang="cs-CZ" sz="2000" dirty="0">
                <a:solidFill>
                  <a:srgbClr val="C00000"/>
                </a:solidFill>
              </a:rPr>
              <a:t>GFP-T </a:t>
            </a:r>
            <a:r>
              <a:rPr lang="cs-CZ" sz="2000" dirty="0"/>
              <a:t>(Transparent) </a:t>
            </a:r>
            <a:r>
              <a:rPr lang="cs-CZ" sz="2000" dirty="0" smtClean="0"/>
              <a:t>je optimalizován pro průběžný </a:t>
            </a:r>
            <a:r>
              <a:rPr lang="cs-CZ" sz="2000" dirty="0"/>
              <a:t>přenos </a:t>
            </a:r>
            <a:r>
              <a:rPr lang="cs-CZ" sz="2000" dirty="0" smtClean="0"/>
              <a:t>dat </a:t>
            </a:r>
            <a:r>
              <a:rPr lang="cs-CZ" sz="2000" dirty="0"/>
              <a:t>např. pro rozhraní typu </a:t>
            </a:r>
            <a:r>
              <a:rPr lang="cs-CZ" sz="2000" dirty="0" err="1"/>
              <a:t>Fiber</a:t>
            </a:r>
            <a:r>
              <a:rPr lang="cs-CZ" sz="2000" dirty="0"/>
              <a:t> </a:t>
            </a:r>
            <a:r>
              <a:rPr lang="cs-CZ" sz="2000" dirty="0" err="1"/>
              <a:t>Channel</a:t>
            </a:r>
            <a:r>
              <a:rPr lang="cs-CZ" sz="2000" dirty="0"/>
              <a:t> či </a:t>
            </a:r>
            <a:r>
              <a:rPr lang="cs-CZ" sz="2000" dirty="0">
                <a:solidFill>
                  <a:srgbClr val="C00000"/>
                </a:solidFill>
              </a:rPr>
              <a:t>blokově kódovaná data </a:t>
            </a:r>
            <a:r>
              <a:rPr lang="cs-CZ" sz="2000" dirty="0"/>
              <a:t>(např. kód 8B/10B u Ethernetu s rychlostí 1 </a:t>
            </a:r>
            <a:r>
              <a:rPr lang="cs-CZ" sz="2000" dirty="0" err="1"/>
              <a:t>Gbit</a:t>
            </a:r>
            <a:r>
              <a:rPr lang="cs-CZ" sz="2000" dirty="0"/>
              <a:t>/s</a:t>
            </a:r>
            <a:r>
              <a:rPr lang="cs-CZ" sz="2000" dirty="0" smtClean="0"/>
              <a:t>).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25057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nové generace – protokol GFP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přenos pomocí GFP jsou definovány dva základní typy rámce: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uživatelský </a:t>
            </a:r>
            <a:r>
              <a:rPr lang="cs-CZ" sz="2000" dirty="0">
                <a:solidFill>
                  <a:srgbClr val="C00000"/>
                </a:solidFill>
              </a:rPr>
              <a:t>rámec</a:t>
            </a:r>
            <a:r>
              <a:rPr lang="cs-CZ" sz="2000" dirty="0"/>
              <a:t>, který může obsahovat uživatelská data nebo uživatelské řídicí </a:t>
            </a:r>
            <a:r>
              <a:rPr lang="cs-CZ" sz="2000" dirty="0" smtClean="0"/>
              <a:t>informace,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řídicí </a:t>
            </a:r>
            <a:r>
              <a:rPr lang="cs-CZ" sz="2000" dirty="0">
                <a:solidFill>
                  <a:srgbClr val="C00000"/>
                </a:solidFill>
              </a:rPr>
              <a:t>rámec </a:t>
            </a:r>
            <a:r>
              <a:rPr lang="cs-CZ" sz="2000" dirty="0"/>
              <a:t>určený pro řízení spoje a pro potřeby výplně při absenci uživatelských dat (prázdný rámec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Skladba </a:t>
            </a:r>
            <a:r>
              <a:rPr lang="cs-CZ" sz="2000" dirty="0" smtClean="0">
                <a:solidFill>
                  <a:srgbClr val="C00000"/>
                </a:solidFill>
              </a:rPr>
              <a:t>uživatelského rámce </a:t>
            </a:r>
            <a:r>
              <a:rPr lang="cs-CZ" sz="2000" dirty="0">
                <a:solidFill>
                  <a:srgbClr val="C00000"/>
                </a:solidFill>
              </a:rPr>
              <a:t>GFP </a:t>
            </a:r>
            <a:r>
              <a:rPr lang="cs-CZ" sz="2000" dirty="0" smtClean="0"/>
              <a:t>s maximální velikostí až </a:t>
            </a:r>
            <a:r>
              <a:rPr lang="cs-CZ" sz="2000" dirty="0"/>
              <a:t>65539 </a:t>
            </a:r>
            <a:r>
              <a:rPr lang="cs-CZ" sz="2000" dirty="0" smtClean="0"/>
              <a:t>bajtů: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209268"/>
              </p:ext>
            </p:extLst>
          </p:nvPr>
        </p:nvGraphicFramePr>
        <p:xfrm>
          <a:off x="901701" y="4862157"/>
          <a:ext cx="7187839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8480"/>
                <a:gridCol w="610166"/>
                <a:gridCol w="517435"/>
                <a:gridCol w="563866"/>
                <a:gridCol w="1021080"/>
                <a:gridCol w="719632"/>
                <a:gridCol w="2480579"/>
                <a:gridCol w="7366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PLI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>
                          <a:solidFill>
                            <a:srgbClr val="000000"/>
                          </a:solidFill>
                        </a:rPr>
                        <a:t>cHEC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Type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>
                          <a:solidFill>
                            <a:srgbClr val="000000"/>
                          </a:solidFill>
                        </a:rPr>
                        <a:t>tHEC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>
                          <a:solidFill>
                            <a:srgbClr val="000000"/>
                          </a:solidFill>
                        </a:rPr>
                        <a:t>Ext</a:t>
                      </a:r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.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>
                          <a:solidFill>
                            <a:srgbClr val="000000"/>
                          </a:solidFill>
                        </a:rPr>
                        <a:t>eHEC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Payload (Informační pole)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FCS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/>
                        <a:t>2B</a:t>
                      </a:r>
                      <a:endParaRPr lang="cs-CZ" sz="1600" b="1" dirty="0"/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/>
                        <a:t>2B</a:t>
                      </a:r>
                      <a:endParaRPr lang="cs-CZ" sz="1600" b="1" dirty="0"/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/>
                        <a:t>2B</a:t>
                      </a:r>
                      <a:endParaRPr lang="cs-CZ" sz="1600" b="1" dirty="0"/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/>
                        <a:t>2B</a:t>
                      </a:r>
                      <a:endParaRPr lang="cs-CZ" sz="1600" b="1" dirty="0"/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/>
                        <a:t>(0-58B)</a:t>
                      </a:r>
                      <a:endParaRPr lang="cs-CZ" sz="1600" b="1" dirty="0"/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/>
                        <a:t>(2B)</a:t>
                      </a:r>
                      <a:endParaRPr lang="cs-CZ" sz="1600" b="1" dirty="0"/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600" b="1" dirty="0"/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/>
                        <a:t>(4B)</a:t>
                      </a:r>
                      <a:endParaRPr lang="cs-CZ" sz="1600" b="1" dirty="0"/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8" name="Pravá složená závorka 7"/>
          <p:cNvSpPr/>
          <p:nvPr/>
        </p:nvSpPr>
        <p:spPr>
          <a:xfrm rot="16200000">
            <a:off x="1314143" y="4009636"/>
            <a:ext cx="323960" cy="1148844"/>
          </a:xfrm>
          <a:prstGeom prst="rightBrace">
            <a:avLst>
              <a:gd name="adj1" fmla="val 28329"/>
              <a:gd name="adj2" fmla="val 50000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1025053" y="3899940"/>
            <a:ext cx="94532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základní záhlaví</a:t>
            </a:r>
            <a:endParaRPr lang="cs-CZ" sz="1400" dirty="0">
              <a:solidFill>
                <a:srgbClr val="000000"/>
              </a:solidFill>
            </a:endParaRPr>
          </a:p>
        </p:txBody>
      </p:sp>
      <p:sp>
        <p:nvSpPr>
          <p:cNvPr id="11" name="Pravá složená závorka 10"/>
          <p:cNvSpPr/>
          <p:nvPr/>
        </p:nvSpPr>
        <p:spPr>
          <a:xfrm rot="16200000">
            <a:off x="2426313" y="4046310"/>
            <a:ext cx="323960" cy="1075495"/>
          </a:xfrm>
          <a:prstGeom prst="rightBrace">
            <a:avLst>
              <a:gd name="adj1" fmla="val 28329"/>
              <a:gd name="adj2" fmla="val 50000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1834082" y="3898546"/>
            <a:ext cx="165830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záhlaví</a:t>
            </a:r>
          </a:p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informačního pole</a:t>
            </a:r>
            <a:endParaRPr lang="cs-CZ" sz="1400" dirty="0">
              <a:solidFill>
                <a:srgbClr val="000000"/>
              </a:solidFill>
            </a:endParaRPr>
          </a:p>
        </p:txBody>
      </p:sp>
      <p:sp>
        <p:nvSpPr>
          <p:cNvPr id="14" name="Pravá složená závorka 13"/>
          <p:cNvSpPr/>
          <p:nvPr/>
        </p:nvSpPr>
        <p:spPr>
          <a:xfrm rot="16200000">
            <a:off x="3844204" y="3706359"/>
            <a:ext cx="323960" cy="1760282"/>
          </a:xfrm>
          <a:prstGeom prst="rightBrace">
            <a:avLst>
              <a:gd name="adj1" fmla="val 28329"/>
              <a:gd name="adj2" fmla="val 50000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3242669" y="3911208"/>
            <a:ext cx="15220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rozšířené záhlaví</a:t>
            </a:r>
            <a:endParaRPr lang="cs-CZ" sz="1400" dirty="0">
              <a:solidFill>
                <a:srgbClr val="00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323252" y="5800902"/>
            <a:ext cx="420813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cs-CZ" sz="1600" dirty="0" smtClean="0">
                <a:solidFill>
                  <a:srgbClr val="000000"/>
                </a:solidFill>
              </a:rPr>
              <a:t>celková velikost rámce GFP až 65 539B</a:t>
            </a:r>
            <a:endParaRPr lang="cs-CZ" sz="1600" dirty="0">
              <a:solidFill>
                <a:srgbClr val="00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402438" y="5500600"/>
            <a:ext cx="420813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cs-CZ" sz="1600" dirty="0" smtClean="0">
                <a:solidFill>
                  <a:srgbClr val="000000"/>
                </a:solidFill>
              </a:rPr>
              <a:t>celková velikost 4B až 65 535B</a:t>
            </a:r>
            <a:endParaRPr lang="cs-CZ" sz="1600" dirty="0">
              <a:solidFill>
                <a:srgbClr val="000000"/>
              </a:solidFill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2045782" y="5220182"/>
            <a:ext cx="0" cy="66496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19"/>
          <p:cNvCxnSpPr/>
          <p:nvPr/>
        </p:nvCxnSpPr>
        <p:spPr>
          <a:xfrm>
            <a:off x="8087447" y="5222403"/>
            <a:ext cx="0" cy="96884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/>
          <p:cNvCxnSpPr/>
          <p:nvPr/>
        </p:nvCxnSpPr>
        <p:spPr>
          <a:xfrm>
            <a:off x="2050545" y="5814553"/>
            <a:ext cx="6038995" cy="0"/>
          </a:xfrm>
          <a:prstGeom prst="line">
            <a:avLst/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/>
          <p:cNvCxnSpPr>
            <a:stCxn id="7" idx="1"/>
          </p:cNvCxnSpPr>
          <p:nvPr/>
        </p:nvCxnSpPr>
        <p:spPr>
          <a:xfrm flipH="1">
            <a:off x="901700" y="5232997"/>
            <a:ext cx="1" cy="952184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/>
          <p:cNvCxnSpPr/>
          <p:nvPr/>
        </p:nvCxnSpPr>
        <p:spPr>
          <a:xfrm>
            <a:off x="901701" y="6103938"/>
            <a:ext cx="7187839" cy="0"/>
          </a:xfrm>
          <a:prstGeom prst="line">
            <a:avLst/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6694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34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nové generace – protokol GFP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Základní </a:t>
            </a:r>
            <a:r>
              <a:rPr lang="cs-CZ" sz="2000" dirty="0">
                <a:solidFill>
                  <a:srgbClr val="C00000"/>
                </a:solidFill>
              </a:rPr>
              <a:t>záhlaví </a:t>
            </a:r>
            <a:r>
              <a:rPr lang="cs-CZ" sz="2000" dirty="0"/>
              <a:t>(</a:t>
            </a:r>
            <a:r>
              <a:rPr lang="cs-CZ" sz="2000" dirty="0" err="1"/>
              <a:t>Core</a:t>
            </a:r>
            <a:r>
              <a:rPr lang="cs-CZ" sz="2000" dirty="0"/>
              <a:t> </a:t>
            </a:r>
            <a:r>
              <a:rPr lang="cs-CZ" sz="2000" dirty="0" err="1"/>
              <a:t>Header</a:t>
            </a:r>
            <a:r>
              <a:rPr lang="cs-CZ" sz="2000" dirty="0"/>
              <a:t>) </a:t>
            </a:r>
            <a:r>
              <a:rPr lang="cs-CZ" sz="2000" dirty="0" smtClean="0"/>
              <a:t>obsahuje </a:t>
            </a:r>
            <a:r>
              <a:rPr lang="cs-CZ" sz="2000" dirty="0" smtClean="0">
                <a:solidFill>
                  <a:srgbClr val="C00000"/>
                </a:solidFill>
              </a:rPr>
              <a:t>indikátor </a:t>
            </a:r>
            <a:r>
              <a:rPr lang="cs-CZ" sz="2000" dirty="0">
                <a:solidFill>
                  <a:srgbClr val="C00000"/>
                </a:solidFill>
              </a:rPr>
              <a:t>délky rámce PLI </a:t>
            </a:r>
            <a:r>
              <a:rPr lang="cs-CZ" sz="2000" dirty="0"/>
              <a:t>(PDU </a:t>
            </a:r>
            <a:r>
              <a:rPr lang="cs-CZ" sz="2000" dirty="0" err="1"/>
              <a:t>Length</a:t>
            </a:r>
            <a:r>
              <a:rPr lang="cs-CZ" sz="2000" dirty="0"/>
              <a:t> </a:t>
            </a:r>
            <a:r>
              <a:rPr lang="cs-CZ" sz="2000" dirty="0" err="1"/>
              <a:t>Indicator</a:t>
            </a:r>
            <a:r>
              <a:rPr lang="cs-CZ" sz="2000" dirty="0"/>
              <a:t>) </a:t>
            </a:r>
            <a:r>
              <a:rPr lang="cs-CZ" sz="2000" dirty="0" smtClean="0"/>
              <a:t>a jeho </a:t>
            </a:r>
            <a:r>
              <a:rPr lang="cs-CZ" sz="2000" dirty="0" smtClean="0">
                <a:solidFill>
                  <a:srgbClr val="C00000"/>
                </a:solidFill>
              </a:rPr>
              <a:t>zabezpečení </a:t>
            </a:r>
            <a:r>
              <a:rPr lang="cs-CZ" sz="2000" dirty="0" err="1">
                <a:solidFill>
                  <a:srgbClr val="C00000"/>
                </a:solidFill>
              </a:rPr>
              <a:t>cHEC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/>
              <a:t>(</a:t>
            </a:r>
            <a:r>
              <a:rPr lang="cs-CZ" sz="2000" dirty="0" err="1"/>
              <a:t>Core</a:t>
            </a:r>
            <a:r>
              <a:rPr lang="cs-CZ" sz="2000" dirty="0"/>
              <a:t> </a:t>
            </a:r>
            <a:r>
              <a:rPr lang="cs-CZ" sz="2000" dirty="0" err="1"/>
              <a:t>Header</a:t>
            </a:r>
            <a:r>
              <a:rPr lang="cs-CZ" sz="2000" dirty="0"/>
              <a:t> </a:t>
            </a:r>
            <a:r>
              <a:rPr lang="cs-CZ" sz="2000" dirty="0" err="1"/>
              <a:t>Error</a:t>
            </a:r>
            <a:r>
              <a:rPr lang="cs-CZ" sz="2000" dirty="0"/>
              <a:t> </a:t>
            </a:r>
            <a:r>
              <a:rPr lang="cs-CZ" sz="2000" dirty="0" err="1"/>
              <a:t>Check</a:t>
            </a:r>
            <a:r>
              <a:rPr lang="cs-CZ" sz="2000" dirty="0"/>
              <a:t>). Základní záhlaví slouží také k zajištění rámcového </a:t>
            </a:r>
            <a:r>
              <a:rPr lang="cs-CZ" sz="2000" dirty="0" smtClean="0"/>
              <a:t>souběhu.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Další </a:t>
            </a:r>
            <a:r>
              <a:rPr lang="cs-CZ" sz="2000" dirty="0"/>
              <a:t>záhlaví o délce 4 až 64 bajtů je přiřazeno přímo k informačnímu poli. Povinné jsou 2 bajty pro indikaci </a:t>
            </a:r>
            <a:r>
              <a:rPr lang="cs-CZ" sz="2000" dirty="0">
                <a:solidFill>
                  <a:srgbClr val="C00000"/>
                </a:solidFill>
              </a:rPr>
              <a:t>typu přenášené uživatelské informace </a:t>
            </a:r>
            <a:r>
              <a:rPr lang="cs-CZ" sz="2000" dirty="0"/>
              <a:t>(</a:t>
            </a:r>
            <a:r>
              <a:rPr lang="cs-CZ" sz="2000" dirty="0">
                <a:solidFill>
                  <a:srgbClr val="C00000"/>
                </a:solidFill>
              </a:rPr>
              <a:t>Type</a:t>
            </a:r>
            <a:r>
              <a:rPr lang="cs-CZ" sz="2000" dirty="0"/>
              <a:t>) a jejich zabezpečení </a:t>
            </a:r>
            <a:r>
              <a:rPr lang="cs-CZ" sz="2000" dirty="0" err="1">
                <a:solidFill>
                  <a:srgbClr val="C00000"/>
                </a:solidFill>
              </a:rPr>
              <a:t>tHEC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/>
              <a:t>rovněž ve 2 bajtech. Pole Type informuje také o použití nepovinného </a:t>
            </a:r>
            <a:r>
              <a:rPr lang="cs-CZ" sz="2000" dirty="0">
                <a:solidFill>
                  <a:srgbClr val="C00000"/>
                </a:solidFill>
              </a:rPr>
              <a:t>rozšířeného záhlaví </a:t>
            </a:r>
            <a:r>
              <a:rPr lang="cs-CZ" sz="2000" dirty="0"/>
              <a:t>(</a:t>
            </a:r>
            <a:r>
              <a:rPr lang="cs-CZ" sz="2000" dirty="0" err="1">
                <a:solidFill>
                  <a:srgbClr val="C00000"/>
                </a:solidFill>
              </a:rPr>
              <a:t>Ext</a:t>
            </a:r>
            <a:r>
              <a:rPr lang="cs-CZ" sz="2000" dirty="0"/>
              <a:t>.) a nepovinného </a:t>
            </a:r>
            <a:r>
              <a:rPr lang="cs-CZ" sz="2000" dirty="0">
                <a:solidFill>
                  <a:srgbClr val="C00000"/>
                </a:solidFill>
              </a:rPr>
              <a:t>zabezpečení informačního pole</a:t>
            </a:r>
            <a:r>
              <a:rPr lang="cs-CZ" sz="2000" dirty="0"/>
              <a:t> (</a:t>
            </a:r>
            <a:r>
              <a:rPr lang="cs-CZ" sz="2000" dirty="0">
                <a:solidFill>
                  <a:srgbClr val="C00000"/>
                </a:solidFill>
              </a:rPr>
              <a:t>FCS</a:t>
            </a:r>
            <a:r>
              <a:rPr lang="cs-CZ" sz="2000" dirty="0"/>
              <a:t>).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Rozšířené </a:t>
            </a:r>
            <a:r>
              <a:rPr lang="cs-CZ" sz="2000" dirty="0"/>
              <a:t>záhlaví o délce až 60 bajtů včetně </a:t>
            </a:r>
            <a:r>
              <a:rPr lang="cs-CZ" sz="2000" dirty="0">
                <a:solidFill>
                  <a:srgbClr val="C00000"/>
                </a:solidFill>
              </a:rPr>
              <a:t>vlastního zabezpečení </a:t>
            </a:r>
            <a:r>
              <a:rPr lang="cs-CZ" sz="2000" dirty="0"/>
              <a:t>(</a:t>
            </a:r>
            <a:r>
              <a:rPr lang="cs-CZ" sz="2000" dirty="0" err="1">
                <a:solidFill>
                  <a:srgbClr val="C00000"/>
                </a:solidFill>
              </a:rPr>
              <a:t>eHEC</a:t>
            </a:r>
            <a:r>
              <a:rPr lang="cs-CZ" sz="2000" dirty="0"/>
              <a:t>) může v případě potřeby přenášet identifikátor virtuální cesty při použití více logických spojů nad jednou fyzickou vrstvou, zdrojovou a cílovou adresu, číslo portu, třídu služby apod.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802243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03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Přenosová síť SDH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Úkolem přenosové sítě je efektivní a spolehlivý přenos signálů daným fyzickým přenosovým médiem.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 </a:t>
            </a:r>
            <a:r>
              <a:rPr lang="cs-CZ" sz="2000" dirty="0"/>
              <a:t>efektivnímu využití přenosových cest se využívá principu jejich vícenásobného využití metodou </a:t>
            </a:r>
            <a:r>
              <a:rPr lang="cs-CZ" sz="2000" dirty="0" smtClean="0"/>
              <a:t>multiplexování.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Synchronní digitální hierarchie </a:t>
            </a:r>
            <a:r>
              <a:rPr lang="cs-CZ" sz="2000" dirty="0" smtClean="0"/>
              <a:t>využívá </a:t>
            </a:r>
            <a:r>
              <a:rPr lang="cs-CZ" sz="2000" dirty="0"/>
              <a:t>časové dělení TDM </a:t>
            </a:r>
            <a:r>
              <a:rPr lang="cs-CZ" sz="2000" dirty="0" smtClean="0"/>
              <a:t>a </a:t>
            </a:r>
            <a:r>
              <a:rPr lang="cs-CZ" sz="2000" dirty="0"/>
              <a:t>vychází z amerického standardu </a:t>
            </a:r>
            <a:r>
              <a:rPr lang="cs-CZ" sz="2000" dirty="0" smtClean="0"/>
              <a:t>SONET.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 </a:t>
            </a:r>
            <a:r>
              <a:rPr lang="cs-CZ" sz="2000" dirty="0"/>
              <a:t>signály synchronní digitální hierarchie se nazývají synchronní transportní moduly STM-N, kde N vyjadřuje hierarchický stupeň.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Každá přenosová síť je obecně tvořena spojnicemi (přenosovými médii) a síťovými zařízeními (síťovými uzly).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Síťové </a:t>
            </a:r>
            <a:r>
              <a:rPr lang="cs-CZ" sz="2000" dirty="0"/>
              <a:t>prvky NE (Network Element), též síťové uzly, jsou přenosová zařízení, která realizují funkce podle multiplexního schématu SDH a plní i další nadstavbové činnosti. </a:t>
            </a: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nové generace – protokol GFP příklad přenosu Ethernet rámce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přenosu ethernetového rámce se vypouští preambule a oddělovací bajt ethernetového rámce (SFD, Start </a:t>
            </a:r>
            <a:r>
              <a:rPr lang="cs-CZ" sz="2000" dirty="0" err="1" smtClean="0"/>
              <a:t>Frame</a:t>
            </a:r>
            <a:r>
              <a:rPr lang="cs-CZ" sz="2000" dirty="0" smtClean="0"/>
              <a:t> </a:t>
            </a:r>
            <a:r>
              <a:rPr lang="cs-CZ" sz="2000" dirty="0" err="1" smtClean="0"/>
              <a:t>Delimiter</a:t>
            </a:r>
            <a:r>
              <a:rPr lang="cs-CZ" sz="2000" dirty="0" smtClean="0"/>
              <a:t> 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se nevyužije zabezpečení FCS pro rámec GFP a rozšířené záhlaví GFP, protože ethernetový rámec již obsahuje identifikaci zdroje dat (Source </a:t>
            </a:r>
            <a:r>
              <a:rPr lang="cs-CZ" sz="2000" dirty="0" err="1" smtClean="0"/>
              <a:t>Address</a:t>
            </a:r>
            <a:r>
              <a:rPr lang="cs-CZ" sz="2000" dirty="0" smtClean="0"/>
              <a:t>) a příjemce </a:t>
            </a:r>
            <a:r>
              <a:rPr lang="cs-CZ" sz="2000" dirty="0"/>
              <a:t>(</a:t>
            </a:r>
            <a:r>
              <a:rPr lang="cs-CZ" sz="2000" dirty="0" err="1"/>
              <a:t>Destination</a:t>
            </a:r>
            <a:r>
              <a:rPr lang="cs-CZ" sz="2000" dirty="0"/>
              <a:t> </a:t>
            </a:r>
            <a:r>
              <a:rPr lang="cs-CZ" sz="2000" dirty="0" err="1"/>
              <a:t>Address</a:t>
            </a:r>
            <a:r>
              <a:rPr lang="cs-CZ" sz="2000" dirty="0"/>
              <a:t>) </a:t>
            </a:r>
            <a:r>
              <a:rPr lang="cs-CZ" sz="2000" dirty="0" smtClean="0"/>
              <a:t>v MAC adresách, je výsledná velikost konvertovaného ethernetového rámce do GFP stejná – tedy bez dodatečně přidaných dat.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272774"/>
              </p:ext>
            </p:extLst>
          </p:nvPr>
        </p:nvGraphicFramePr>
        <p:xfrm>
          <a:off x="987426" y="3836040"/>
          <a:ext cx="6714699" cy="22669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7680"/>
                <a:gridCol w="610166"/>
                <a:gridCol w="517435"/>
                <a:gridCol w="563866"/>
                <a:gridCol w="917893"/>
                <a:gridCol w="719632"/>
                <a:gridCol w="501327"/>
                <a:gridCol w="302968"/>
                <a:gridCol w="485142"/>
                <a:gridCol w="871989"/>
                <a:gridCol w="736601"/>
              </a:tblGrid>
              <a:tr h="370840">
                <a:tc gridSpan="11"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Rámec</a:t>
                      </a:r>
                      <a:r>
                        <a:rPr lang="cs-CZ" sz="1600" baseline="0" dirty="0" smtClean="0">
                          <a:solidFill>
                            <a:srgbClr val="000000"/>
                          </a:solidFill>
                        </a:rPr>
                        <a:t> Ethernet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745">
                <a:tc gridSpan="3"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Preambule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SFD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DA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SA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Type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Payload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FCS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000000"/>
                          </a:solidFill>
                        </a:rPr>
                        <a:t>7B</a:t>
                      </a:r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000000"/>
                          </a:solidFill>
                        </a:rPr>
                        <a:t>1B</a:t>
                      </a:r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000000"/>
                          </a:solidFill>
                        </a:rPr>
                        <a:t>6B</a:t>
                      </a:r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000000"/>
                          </a:solidFill>
                        </a:rPr>
                        <a:t>6B</a:t>
                      </a:r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000000"/>
                          </a:solidFill>
                        </a:rPr>
                        <a:t>2B</a:t>
                      </a:r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1500B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000000"/>
                          </a:solidFill>
                        </a:rPr>
                        <a:t>4B</a:t>
                      </a:r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 gridSpan="11"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Rámec GFP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PLI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>
                          <a:solidFill>
                            <a:srgbClr val="000000"/>
                          </a:solidFill>
                        </a:rPr>
                        <a:t>cHEC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Type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>
                          <a:solidFill>
                            <a:srgbClr val="000000"/>
                          </a:solidFill>
                        </a:rPr>
                        <a:t>tHEC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Payload (Informační pole)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000000"/>
                          </a:solidFill>
                        </a:rPr>
                        <a:t>2B</a:t>
                      </a:r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000000"/>
                          </a:solidFill>
                        </a:rPr>
                        <a:t>2B</a:t>
                      </a:r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000000"/>
                          </a:solidFill>
                        </a:rPr>
                        <a:t>2B</a:t>
                      </a:r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000000"/>
                          </a:solidFill>
                        </a:rPr>
                        <a:t>2B</a:t>
                      </a:r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6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cxnSp>
        <p:nvCxnSpPr>
          <p:cNvPr id="11" name="Přímá spojnice se šipkou 10"/>
          <p:cNvCxnSpPr/>
          <p:nvPr/>
        </p:nvCxnSpPr>
        <p:spPr>
          <a:xfrm>
            <a:off x="7702125" y="4629150"/>
            <a:ext cx="0" cy="733425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3165878" y="4629150"/>
            <a:ext cx="0" cy="733425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87355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749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nové generace – protokol GFP příklad přenosu Ethernet rámce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Mapovat rámce GFP lze do všech kontejnerů včetně zřetězených.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případě, že do kontejneru není možné umístit celiství počet rámců GFP, mohou „přetékat“ do </a:t>
            </a:r>
            <a:r>
              <a:rPr lang="cs-CZ" sz="2000" dirty="0" smtClean="0"/>
              <a:t>následujícího </a:t>
            </a:r>
            <a:r>
              <a:rPr lang="cs-CZ" sz="2000" dirty="0" smtClean="0"/>
              <a:t>kontejneru.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457349"/>
              </p:ext>
            </p:extLst>
          </p:nvPr>
        </p:nvGraphicFramePr>
        <p:xfrm>
          <a:off x="3542660" y="5878399"/>
          <a:ext cx="3503551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0423"/>
                <a:gridCol w="268312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Rámec GFP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Záhlaví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Payload (Informační pole)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ul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969435"/>
              </p:ext>
            </p:extLst>
          </p:nvPr>
        </p:nvGraphicFramePr>
        <p:xfrm>
          <a:off x="3467021" y="2827811"/>
          <a:ext cx="5413861" cy="3017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08593"/>
                <a:gridCol w="412330"/>
                <a:gridCol w="412330"/>
                <a:gridCol w="497445"/>
                <a:gridCol w="412330"/>
                <a:gridCol w="448430"/>
                <a:gridCol w="600593"/>
                <a:gridCol w="424362"/>
                <a:gridCol w="424362"/>
                <a:gridCol w="424362"/>
                <a:gridCol w="424362"/>
                <a:gridCol w="424362"/>
              </a:tblGrid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43840">
                <a:tc gridSpan="12">
                  <a:txBody>
                    <a:bodyPr/>
                    <a:lstStyle/>
                    <a:p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..................    kontejner C-n ......................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3840">
                <a:tc gridSpan="7">
                  <a:txBody>
                    <a:bodyPr/>
                    <a:lstStyle/>
                    <a:p>
                      <a:pPr algn="r"/>
                      <a:r>
                        <a:rPr lang="cs-CZ" sz="1600" dirty="0" smtClean="0">
                          <a:solidFill>
                            <a:srgbClr val="000000"/>
                          </a:solidFill>
                        </a:rPr>
                        <a:t>    ...................................</a:t>
                      </a:r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endParaRPr lang="cs-CZ" sz="1600" dirty="0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3840">
                <a:tc gridSpan="12"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.................................................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3840">
                <a:tc gridSpan="1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následující kontejner C-n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3840">
                <a:tc gridSpan="7">
                  <a:txBody>
                    <a:bodyPr/>
                    <a:lstStyle/>
                    <a:p>
                      <a:pPr algn="r">
                        <a:spcAft>
                          <a:spcPts val="1200"/>
                        </a:spcAft>
                      </a:pPr>
                      <a:r>
                        <a:rPr lang="cs-CZ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...................................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Obdélník 11"/>
          <p:cNvSpPr/>
          <p:nvPr/>
        </p:nvSpPr>
        <p:spPr>
          <a:xfrm>
            <a:off x="72007" y="2691725"/>
            <a:ext cx="3552139" cy="350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Datové rámce GFP přicházejí do procesu mapování v přenosové rychlosti, která odpovídá kapacitním možnostem použitého kontejneru.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Rychlost se koriguje vkládáním mezery – </a:t>
            </a:r>
            <a:r>
              <a:rPr lang="cs-CZ" sz="2000" dirty="0" err="1" smtClean="0"/>
              <a:t>spec</a:t>
            </a:r>
            <a:r>
              <a:rPr lang="cs-CZ" sz="2000" dirty="0" smtClean="0"/>
              <a:t>. řídícího rámce GFP – </a:t>
            </a:r>
            <a:r>
              <a:rPr lang="cs-CZ" sz="2000" dirty="0" smtClean="0"/>
              <a:t>vytvořen při </a:t>
            </a:r>
            <a:r>
              <a:rPr lang="cs-CZ" sz="2000" dirty="0" smtClean="0"/>
              <a:t>konverzi dat (modrý byte v tabulce).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9364456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nové generace – dynamické přidělování přenosové kapacity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Dalším vývojem v sítích SDH je </a:t>
            </a:r>
            <a:r>
              <a:rPr lang="cs-CZ" sz="2000" dirty="0"/>
              <a:t>zavedení </a:t>
            </a:r>
            <a:r>
              <a:rPr lang="cs-CZ" sz="2000" dirty="0">
                <a:solidFill>
                  <a:srgbClr val="C00000"/>
                </a:solidFill>
              </a:rPr>
              <a:t>koncepce dynamického přidělování kapacity</a:t>
            </a:r>
            <a:r>
              <a:rPr lang="cs-CZ" sz="2000" dirty="0"/>
              <a:t>. </a:t>
            </a:r>
            <a:r>
              <a:rPr lang="cs-CZ" sz="2000" dirty="0" smtClean="0">
                <a:solidFill>
                  <a:srgbClr val="C00000"/>
                </a:solidFill>
              </a:rPr>
              <a:t>Snahou</a:t>
            </a:r>
            <a:r>
              <a:rPr lang="cs-CZ" sz="2000" dirty="0" smtClean="0"/>
              <a:t> je </a:t>
            </a:r>
            <a:r>
              <a:rPr lang="cs-CZ" sz="2000" dirty="0" smtClean="0">
                <a:solidFill>
                  <a:srgbClr val="C00000"/>
                </a:solidFill>
              </a:rPr>
              <a:t>pružně přidělovat </a:t>
            </a:r>
            <a:r>
              <a:rPr lang="cs-CZ" sz="2000" dirty="0" smtClean="0">
                <a:solidFill>
                  <a:srgbClr val="C00000"/>
                </a:solidFill>
              </a:rPr>
              <a:t>přenosové prostředky </a:t>
            </a:r>
            <a:r>
              <a:rPr lang="cs-CZ" sz="2000" dirty="0" smtClean="0">
                <a:solidFill>
                  <a:srgbClr val="C00000"/>
                </a:solidFill>
              </a:rPr>
              <a:t>WAN sítě </a:t>
            </a:r>
            <a:r>
              <a:rPr lang="cs-CZ" sz="2000" dirty="0" smtClean="0"/>
              <a:t>pro data protokolu </a:t>
            </a:r>
            <a:r>
              <a:rPr lang="cs-CZ" sz="2000" dirty="0"/>
              <a:t>IP a </a:t>
            </a:r>
            <a:r>
              <a:rPr lang="cs-CZ" sz="2000" dirty="0" smtClean="0"/>
              <a:t>technologie Ethernet</a:t>
            </a:r>
            <a:r>
              <a:rPr lang="cs-CZ" sz="2000" dirty="0"/>
              <a:t> </a:t>
            </a:r>
            <a:r>
              <a:rPr lang="cs-CZ" sz="2000" dirty="0" smtClean="0"/>
              <a:t>a docílit tak </a:t>
            </a:r>
            <a:r>
              <a:rPr lang="cs-CZ" sz="2000" dirty="0" smtClean="0">
                <a:solidFill>
                  <a:srgbClr val="C00000"/>
                </a:solidFill>
              </a:rPr>
              <a:t>efektivního </a:t>
            </a:r>
            <a:r>
              <a:rPr lang="cs-CZ" sz="2000" dirty="0">
                <a:solidFill>
                  <a:srgbClr val="C00000"/>
                </a:solidFill>
              </a:rPr>
              <a:t>využití </a:t>
            </a:r>
            <a:r>
              <a:rPr lang="cs-CZ" sz="2000" dirty="0" smtClean="0"/>
              <a:t>(tj. maximálního</a:t>
            </a:r>
            <a:r>
              <a:rPr lang="cs-CZ" sz="2000" dirty="0" smtClean="0"/>
              <a:t>) přenosových prostředků v síti WAN.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První krokem pro </a:t>
            </a:r>
            <a:r>
              <a:rPr lang="cs-CZ" sz="2000" dirty="0" smtClean="0"/>
              <a:t>dynamické přidělování kapacity bylo zavedení </a:t>
            </a:r>
            <a:r>
              <a:rPr lang="cs-CZ" sz="2000" dirty="0">
                <a:solidFill>
                  <a:srgbClr val="C00000"/>
                </a:solidFill>
              </a:rPr>
              <a:t>virtuálního </a:t>
            </a:r>
            <a:r>
              <a:rPr lang="cs-CZ" sz="2000" dirty="0" smtClean="0">
                <a:solidFill>
                  <a:srgbClr val="C00000"/>
                </a:solidFill>
              </a:rPr>
              <a:t>zřetězení </a:t>
            </a:r>
            <a:r>
              <a:rPr lang="cs-CZ" sz="2000" dirty="0" smtClean="0">
                <a:solidFill>
                  <a:srgbClr val="C00000"/>
                </a:solidFill>
              </a:rPr>
              <a:t>kontejnerů</a:t>
            </a:r>
            <a:r>
              <a:rPr lang="cs-CZ" sz="2000" dirty="0" smtClean="0"/>
              <a:t> pro navyšování přenosové rychlosti.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Dynamické přidělování kapacity </a:t>
            </a:r>
            <a:r>
              <a:rPr lang="cs-CZ" sz="2000" dirty="0" smtClean="0"/>
              <a:t>se tedy děje </a:t>
            </a:r>
            <a:r>
              <a:rPr lang="cs-CZ" sz="2000" dirty="0" smtClean="0">
                <a:solidFill>
                  <a:srgbClr val="C00000"/>
                </a:solidFill>
              </a:rPr>
              <a:t>přidáváním</a:t>
            </a:r>
            <a:r>
              <a:rPr lang="cs-CZ" sz="2000" dirty="0" smtClean="0"/>
              <a:t> nebo </a:t>
            </a:r>
            <a:r>
              <a:rPr lang="cs-CZ" sz="2000" dirty="0" smtClean="0">
                <a:solidFill>
                  <a:srgbClr val="C00000"/>
                </a:solidFill>
              </a:rPr>
              <a:t>odebíráním</a:t>
            </a:r>
            <a:r>
              <a:rPr lang="cs-CZ" sz="2000" dirty="0" smtClean="0"/>
              <a:t> </a:t>
            </a:r>
            <a:r>
              <a:rPr lang="cs-CZ" sz="2000" dirty="0" smtClean="0">
                <a:solidFill>
                  <a:srgbClr val="C00000"/>
                </a:solidFill>
              </a:rPr>
              <a:t>počtu</a:t>
            </a:r>
            <a:r>
              <a:rPr lang="cs-CZ" sz="2000" dirty="0" smtClean="0"/>
              <a:t> dynamicky </a:t>
            </a:r>
            <a:r>
              <a:rPr lang="cs-CZ" sz="2000" dirty="0" smtClean="0">
                <a:solidFill>
                  <a:srgbClr val="C00000"/>
                </a:solidFill>
              </a:rPr>
              <a:t>zřetězených kontejnerů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Popis a postupy jsou uvedeny v </a:t>
            </a:r>
            <a:r>
              <a:rPr lang="cs-CZ" sz="2000" dirty="0"/>
              <a:t>doporučení ITU-T </a:t>
            </a:r>
            <a:r>
              <a:rPr lang="cs-CZ" sz="2000" dirty="0" smtClean="0"/>
              <a:t>G.7042/Y.1305.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Doporučení zavádí nový </a:t>
            </a:r>
            <a:r>
              <a:rPr lang="cs-CZ" sz="2000" dirty="0" smtClean="0"/>
              <a:t>podpůrný komunikační protokol </a:t>
            </a:r>
            <a:r>
              <a:rPr lang="cs-CZ" sz="2000" dirty="0" smtClean="0">
                <a:solidFill>
                  <a:srgbClr val="C00000"/>
                </a:solidFill>
              </a:rPr>
              <a:t>LCAS</a:t>
            </a:r>
            <a:r>
              <a:rPr lang="cs-CZ" sz="2000" dirty="0" smtClean="0"/>
              <a:t> </a:t>
            </a:r>
            <a:r>
              <a:rPr lang="cs-CZ" sz="2000" dirty="0"/>
              <a:t>(Link </a:t>
            </a:r>
            <a:r>
              <a:rPr lang="cs-CZ" sz="2000" dirty="0" err="1"/>
              <a:t>Capacity</a:t>
            </a:r>
            <a:r>
              <a:rPr lang="cs-CZ" sz="2000" dirty="0"/>
              <a:t> </a:t>
            </a:r>
            <a:r>
              <a:rPr lang="cs-CZ" sz="2000" dirty="0" err="1"/>
              <a:t>Adjustment</a:t>
            </a:r>
            <a:r>
              <a:rPr lang="cs-CZ" sz="2000" dirty="0"/>
              <a:t> </a:t>
            </a:r>
            <a:r>
              <a:rPr lang="cs-CZ" sz="2000" dirty="0" err="1"/>
              <a:t>Scheme</a:t>
            </a:r>
            <a:r>
              <a:rPr lang="cs-CZ" sz="2000" dirty="0" smtClean="0"/>
              <a:t>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566799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nové generace – dynamické přidělování přenosové kapacity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LCAS</a:t>
            </a:r>
            <a:r>
              <a:rPr lang="cs-CZ" sz="2000" dirty="0"/>
              <a:t> je </a:t>
            </a:r>
            <a:r>
              <a:rPr lang="cs-CZ" sz="2000" dirty="0">
                <a:solidFill>
                  <a:srgbClr val="C00000"/>
                </a:solidFill>
              </a:rPr>
              <a:t>pomocný protokol druhé vrstvy </a:t>
            </a:r>
            <a:r>
              <a:rPr lang="cs-CZ" sz="2000" dirty="0"/>
              <a:t>RM-OSI a je určen k vzájemné komunikaci koncových bodů sítě při dynamickém přizpůsobování přenosové rychlosti za provozu podle požadavků vyšších vrstev a podle volné kapacity sítě.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Proceduru LCAS je možné </a:t>
            </a:r>
            <a:r>
              <a:rPr lang="cs-CZ" sz="2000" dirty="0" smtClean="0">
                <a:solidFill>
                  <a:srgbClr val="C00000"/>
                </a:solidFill>
              </a:rPr>
              <a:t>využít</a:t>
            </a:r>
            <a:r>
              <a:rPr lang="cs-CZ" sz="2000" dirty="0" smtClean="0"/>
              <a:t> i pro </a:t>
            </a:r>
            <a:r>
              <a:rPr lang="cs-CZ" sz="2000" dirty="0" smtClean="0">
                <a:solidFill>
                  <a:srgbClr val="C00000"/>
                </a:solidFill>
              </a:rPr>
              <a:t>zvýšení kvality poskytované služby </a:t>
            </a:r>
            <a:r>
              <a:rPr lang="cs-CZ" sz="2000" dirty="0" smtClean="0"/>
              <a:t>umožněním přenosu virtuálně zřetězených kontejnerů různými datovými spoji.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případě poruchy sítě v jednom směru, dojde pouze ke snížení celkové přenosové kapacity, která je konkrétní službě poskytována – výpadkem některého z používaných kontejnerů – ale nedojde k úplné ztrátě spojení.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Proceduru </a:t>
            </a:r>
            <a:r>
              <a:rPr lang="cs-CZ" sz="2000" dirty="0" smtClean="0">
                <a:solidFill>
                  <a:srgbClr val="C00000"/>
                </a:solidFill>
              </a:rPr>
              <a:t>LCAS</a:t>
            </a:r>
            <a:r>
              <a:rPr lang="cs-CZ" sz="2000" dirty="0" smtClean="0"/>
              <a:t> lze využít pro potřeby </a:t>
            </a:r>
            <a:r>
              <a:rPr lang="cs-CZ" sz="2000" dirty="0" smtClean="0">
                <a:solidFill>
                  <a:srgbClr val="C00000"/>
                </a:solidFill>
              </a:rPr>
              <a:t>zálohování provozu</a:t>
            </a:r>
            <a:r>
              <a:rPr lang="cs-CZ" sz="2000" dirty="0" smtClean="0"/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11202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805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nové generace – dynamické přidělování přenosové kapacity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příkladu je SDH sítí přenášen datový tok Ethernet s požadovanou přenosovou rychlosti 100 Mbit/s.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přenos je tedy nutné využít dvou kontejnerů C-3, které jsou směrovány do různých směrů v síti SDH.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případě poruchy dojde ke ztrátě pouze poloviny přenosové kapacity datového spoje.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  <p:cxnSp>
        <p:nvCxnSpPr>
          <p:cNvPr id="8" name="Přímá spojnice se šipkou 7"/>
          <p:cNvCxnSpPr/>
          <p:nvPr/>
        </p:nvCxnSpPr>
        <p:spPr>
          <a:xfrm flipV="1">
            <a:off x="682906" y="5034988"/>
            <a:ext cx="0" cy="322825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 flipV="1">
            <a:off x="1328224" y="5034988"/>
            <a:ext cx="0" cy="322825"/>
          </a:xfrm>
          <a:prstGeom prst="straightConnector1">
            <a:avLst/>
          </a:prstGeom>
          <a:ln w="25400">
            <a:solidFill>
              <a:srgbClr val="0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 flipV="1">
            <a:off x="880409" y="5196399"/>
            <a:ext cx="398182" cy="1"/>
          </a:xfrm>
          <a:prstGeom prst="straightConnector1">
            <a:avLst/>
          </a:prstGeom>
          <a:ln w="19050">
            <a:solidFill>
              <a:srgbClr val="000000"/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261888" y="5418822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Datové toky </a:t>
            </a:r>
          </a:p>
          <a:p>
            <a:pPr algn="ctr"/>
            <a:r>
              <a:rPr lang="cs-CZ" dirty="0" smtClean="0">
                <a:solidFill>
                  <a:srgbClr val="000000"/>
                </a:solidFill>
              </a:rPr>
              <a:t>Ethernet</a:t>
            </a:r>
            <a:endParaRPr lang="cs-CZ" dirty="0">
              <a:solidFill>
                <a:srgbClr val="000000"/>
              </a:solidFill>
            </a:endParaRPr>
          </a:p>
        </p:txBody>
      </p:sp>
      <p:cxnSp>
        <p:nvCxnSpPr>
          <p:cNvPr id="19" name="Přímá spojnice se šipkou 18"/>
          <p:cNvCxnSpPr/>
          <p:nvPr/>
        </p:nvCxnSpPr>
        <p:spPr>
          <a:xfrm flipV="1">
            <a:off x="835306" y="5043437"/>
            <a:ext cx="0" cy="322825"/>
          </a:xfrm>
          <a:prstGeom prst="straightConnector1">
            <a:avLst/>
          </a:prstGeom>
          <a:ln w="25400">
            <a:solidFill>
              <a:srgbClr val="0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689889" y="4284617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1xVC-3</a:t>
            </a:r>
            <a:endParaRPr lang="cs-CZ" sz="1000" b="1" dirty="0">
              <a:solidFill>
                <a:srgbClr val="00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89889" y="4758260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1xVC-3</a:t>
            </a:r>
            <a:endParaRPr lang="cs-CZ" sz="1000" b="1" dirty="0">
              <a:solidFill>
                <a:srgbClr val="000000"/>
              </a:solidFill>
            </a:endParaRPr>
          </a:p>
        </p:txBody>
      </p:sp>
      <p:sp>
        <p:nvSpPr>
          <p:cNvPr id="10" name="Volný tvar 9"/>
          <p:cNvSpPr/>
          <p:nvPr/>
        </p:nvSpPr>
        <p:spPr>
          <a:xfrm>
            <a:off x="682625" y="4438650"/>
            <a:ext cx="800100" cy="593725"/>
          </a:xfrm>
          <a:custGeom>
            <a:avLst/>
            <a:gdLst>
              <a:gd name="connsiteX0" fmla="*/ 0 w 800100"/>
              <a:gd name="connsiteY0" fmla="*/ 593725 h 593725"/>
              <a:gd name="connsiteX1" fmla="*/ 133350 w 800100"/>
              <a:gd name="connsiteY1" fmla="*/ 219075 h 593725"/>
              <a:gd name="connsiteX2" fmla="*/ 800100 w 800100"/>
              <a:gd name="connsiteY2" fmla="*/ 0 h 593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0100" h="593725">
                <a:moveTo>
                  <a:pt x="0" y="593725"/>
                </a:moveTo>
                <a:cubicBezTo>
                  <a:pt x="0" y="455877"/>
                  <a:pt x="0" y="318029"/>
                  <a:pt x="133350" y="219075"/>
                </a:cubicBezTo>
                <a:cubicBezTo>
                  <a:pt x="266700" y="120121"/>
                  <a:pt x="533400" y="60060"/>
                  <a:pt x="800100" y="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Volný tvar 20"/>
          <p:cNvSpPr/>
          <p:nvPr/>
        </p:nvSpPr>
        <p:spPr>
          <a:xfrm>
            <a:off x="711200" y="4773162"/>
            <a:ext cx="774700" cy="75063"/>
          </a:xfrm>
          <a:custGeom>
            <a:avLst/>
            <a:gdLst>
              <a:gd name="connsiteX0" fmla="*/ 0 w 774700"/>
              <a:gd name="connsiteY0" fmla="*/ 27438 h 75063"/>
              <a:gd name="connsiteX1" fmla="*/ 323850 w 774700"/>
              <a:gd name="connsiteY1" fmla="*/ 2038 h 75063"/>
              <a:gd name="connsiteX2" fmla="*/ 774700 w 774700"/>
              <a:gd name="connsiteY2" fmla="*/ 75063 h 75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4700" h="75063">
                <a:moveTo>
                  <a:pt x="0" y="27438"/>
                </a:moveTo>
                <a:cubicBezTo>
                  <a:pt x="97366" y="10769"/>
                  <a:pt x="194733" y="-5899"/>
                  <a:pt x="323850" y="2038"/>
                </a:cubicBezTo>
                <a:cubicBezTo>
                  <a:pt x="452967" y="9975"/>
                  <a:pt x="750358" y="69771"/>
                  <a:pt x="774700" y="75063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Zaoblený obdélník 1"/>
          <p:cNvSpPr/>
          <p:nvPr/>
        </p:nvSpPr>
        <p:spPr>
          <a:xfrm>
            <a:off x="509286" y="4271058"/>
            <a:ext cx="972273" cy="763929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/>
          </a:p>
        </p:txBody>
      </p:sp>
      <p:cxnSp>
        <p:nvCxnSpPr>
          <p:cNvPr id="22" name="Přímá spojnice se šipkou 21"/>
          <p:cNvCxnSpPr/>
          <p:nvPr/>
        </p:nvCxnSpPr>
        <p:spPr>
          <a:xfrm flipH="1" flipV="1">
            <a:off x="4153486" y="5043437"/>
            <a:ext cx="0" cy="322825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 flipH="1" flipV="1">
            <a:off x="3971843" y="5043437"/>
            <a:ext cx="0" cy="322825"/>
          </a:xfrm>
          <a:prstGeom prst="straightConnector1">
            <a:avLst/>
          </a:prstGeom>
          <a:ln w="25400">
            <a:solidFill>
              <a:srgbClr val="0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/>
          <p:nvPr/>
        </p:nvCxnSpPr>
        <p:spPr>
          <a:xfrm flipH="1" flipV="1">
            <a:off x="3557200" y="5196399"/>
            <a:ext cx="398182" cy="1"/>
          </a:xfrm>
          <a:prstGeom prst="straightConnector1">
            <a:avLst/>
          </a:prstGeom>
          <a:ln w="19050">
            <a:solidFill>
              <a:srgbClr val="000000"/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 flipH="1">
            <a:off x="3090325" y="5418822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Datové toky </a:t>
            </a:r>
          </a:p>
          <a:p>
            <a:pPr algn="ctr"/>
            <a:r>
              <a:rPr lang="cs-CZ" dirty="0" smtClean="0">
                <a:solidFill>
                  <a:srgbClr val="000000"/>
                </a:solidFill>
              </a:rPr>
              <a:t>Ethernet</a:t>
            </a:r>
            <a:endParaRPr lang="cs-CZ" dirty="0">
              <a:solidFill>
                <a:srgbClr val="000000"/>
              </a:solidFill>
            </a:endParaRPr>
          </a:p>
        </p:txBody>
      </p:sp>
      <p:cxnSp>
        <p:nvCxnSpPr>
          <p:cNvPr id="26" name="Přímá spojnice se šipkou 25"/>
          <p:cNvCxnSpPr/>
          <p:nvPr/>
        </p:nvCxnSpPr>
        <p:spPr>
          <a:xfrm flipH="1" flipV="1">
            <a:off x="3518326" y="5043437"/>
            <a:ext cx="0" cy="322825"/>
          </a:xfrm>
          <a:prstGeom prst="straightConnector1">
            <a:avLst/>
          </a:prstGeom>
          <a:ln w="25400">
            <a:solidFill>
              <a:srgbClr val="0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ovéPole 26"/>
          <p:cNvSpPr txBox="1"/>
          <p:nvPr/>
        </p:nvSpPr>
        <p:spPr>
          <a:xfrm flipH="1">
            <a:off x="3518326" y="4284617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1xVC-3</a:t>
            </a:r>
            <a:endParaRPr lang="cs-CZ" sz="1000" b="1" dirty="0">
              <a:solidFill>
                <a:srgbClr val="00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 flipH="1">
            <a:off x="3518326" y="4758260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1xVC-3</a:t>
            </a:r>
            <a:endParaRPr lang="cs-CZ" sz="1000" b="1" dirty="0">
              <a:solidFill>
                <a:srgbClr val="000000"/>
              </a:solidFill>
            </a:endParaRPr>
          </a:p>
        </p:txBody>
      </p:sp>
      <p:sp>
        <p:nvSpPr>
          <p:cNvPr id="29" name="Volný tvar 28"/>
          <p:cNvSpPr/>
          <p:nvPr/>
        </p:nvSpPr>
        <p:spPr>
          <a:xfrm flipH="1">
            <a:off x="3353386" y="4426319"/>
            <a:ext cx="800100" cy="593725"/>
          </a:xfrm>
          <a:custGeom>
            <a:avLst/>
            <a:gdLst>
              <a:gd name="connsiteX0" fmla="*/ 0 w 800100"/>
              <a:gd name="connsiteY0" fmla="*/ 593725 h 593725"/>
              <a:gd name="connsiteX1" fmla="*/ 133350 w 800100"/>
              <a:gd name="connsiteY1" fmla="*/ 219075 h 593725"/>
              <a:gd name="connsiteX2" fmla="*/ 800100 w 800100"/>
              <a:gd name="connsiteY2" fmla="*/ 0 h 593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0100" h="593725">
                <a:moveTo>
                  <a:pt x="0" y="593725"/>
                </a:moveTo>
                <a:cubicBezTo>
                  <a:pt x="0" y="455877"/>
                  <a:pt x="0" y="318029"/>
                  <a:pt x="133350" y="219075"/>
                </a:cubicBezTo>
                <a:cubicBezTo>
                  <a:pt x="266700" y="120121"/>
                  <a:pt x="533400" y="60060"/>
                  <a:pt x="800100" y="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Volný tvar 29"/>
          <p:cNvSpPr/>
          <p:nvPr/>
        </p:nvSpPr>
        <p:spPr>
          <a:xfrm flipH="1">
            <a:off x="3340897" y="4760831"/>
            <a:ext cx="794905" cy="75063"/>
          </a:xfrm>
          <a:custGeom>
            <a:avLst/>
            <a:gdLst>
              <a:gd name="connsiteX0" fmla="*/ 0 w 774700"/>
              <a:gd name="connsiteY0" fmla="*/ 27438 h 75063"/>
              <a:gd name="connsiteX1" fmla="*/ 323850 w 774700"/>
              <a:gd name="connsiteY1" fmla="*/ 2038 h 75063"/>
              <a:gd name="connsiteX2" fmla="*/ 774700 w 774700"/>
              <a:gd name="connsiteY2" fmla="*/ 75063 h 75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4700" h="75063">
                <a:moveTo>
                  <a:pt x="0" y="27438"/>
                </a:moveTo>
                <a:cubicBezTo>
                  <a:pt x="97366" y="10769"/>
                  <a:pt x="194733" y="-5899"/>
                  <a:pt x="323850" y="2038"/>
                </a:cubicBezTo>
                <a:cubicBezTo>
                  <a:pt x="452967" y="9975"/>
                  <a:pt x="750358" y="69771"/>
                  <a:pt x="774700" y="75063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aoblený obdélník 30"/>
          <p:cNvSpPr/>
          <p:nvPr/>
        </p:nvSpPr>
        <p:spPr>
          <a:xfrm flipH="1">
            <a:off x="3337723" y="4271058"/>
            <a:ext cx="972273" cy="763929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/>
          </a:p>
        </p:txBody>
      </p:sp>
      <p:sp>
        <p:nvSpPr>
          <p:cNvPr id="32" name="Volný tvar 31"/>
          <p:cNvSpPr/>
          <p:nvPr/>
        </p:nvSpPr>
        <p:spPr>
          <a:xfrm>
            <a:off x="1492250" y="4337050"/>
            <a:ext cx="1847850" cy="95250"/>
          </a:xfrm>
          <a:custGeom>
            <a:avLst/>
            <a:gdLst>
              <a:gd name="connsiteX0" fmla="*/ 0 w 1847850"/>
              <a:gd name="connsiteY0" fmla="*/ 95250 h 95250"/>
              <a:gd name="connsiteX1" fmla="*/ 869950 w 1847850"/>
              <a:gd name="connsiteY1" fmla="*/ 0 h 95250"/>
              <a:gd name="connsiteX2" fmla="*/ 1847850 w 1847850"/>
              <a:gd name="connsiteY2" fmla="*/ 95250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7850" h="95250">
                <a:moveTo>
                  <a:pt x="0" y="95250"/>
                </a:moveTo>
                <a:cubicBezTo>
                  <a:pt x="280987" y="47625"/>
                  <a:pt x="561975" y="0"/>
                  <a:pt x="869950" y="0"/>
                </a:cubicBezTo>
                <a:cubicBezTo>
                  <a:pt x="1177925" y="0"/>
                  <a:pt x="1688042" y="91017"/>
                  <a:pt x="1847850" y="9525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Volný tvar 32"/>
          <p:cNvSpPr/>
          <p:nvPr/>
        </p:nvSpPr>
        <p:spPr>
          <a:xfrm>
            <a:off x="1473200" y="4845050"/>
            <a:ext cx="1860550" cy="429261"/>
          </a:xfrm>
          <a:custGeom>
            <a:avLst/>
            <a:gdLst>
              <a:gd name="connsiteX0" fmla="*/ 0 w 1860550"/>
              <a:gd name="connsiteY0" fmla="*/ 0 h 429261"/>
              <a:gd name="connsiteX1" fmla="*/ 666750 w 1860550"/>
              <a:gd name="connsiteY1" fmla="*/ 393700 h 429261"/>
              <a:gd name="connsiteX2" fmla="*/ 1333500 w 1860550"/>
              <a:gd name="connsiteY2" fmla="*/ 368300 h 429261"/>
              <a:gd name="connsiteX3" fmla="*/ 1860550 w 1860550"/>
              <a:gd name="connsiteY3" fmla="*/ 19050 h 429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550" h="429261">
                <a:moveTo>
                  <a:pt x="0" y="0"/>
                </a:moveTo>
                <a:cubicBezTo>
                  <a:pt x="222250" y="166158"/>
                  <a:pt x="444500" y="332317"/>
                  <a:pt x="666750" y="393700"/>
                </a:cubicBezTo>
                <a:cubicBezTo>
                  <a:pt x="889000" y="455083"/>
                  <a:pt x="1134533" y="430742"/>
                  <a:pt x="1333500" y="368300"/>
                </a:cubicBezTo>
                <a:cubicBezTo>
                  <a:pt x="1532467" y="305858"/>
                  <a:pt x="1754717" y="129117"/>
                  <a:pt x="1860550" y="1905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aoblený obdélník 14"/>
          <p:cNvSpPr/>
          <p:nvPr/>
        </p:nvSpPr>
        <p:spPr>
          <a:xfrm>
            <a:off x="1888136" y="5072805"/>
            <a:ext cx="974127" cy="413595"/>
          </a:xfrm>
          <a:prstGeom prst="round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NE SDH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7" name="Zaoblený obdélník 16"/>
          <p:cNvSpPr/>
          <p:nvPr/>
        </p:nvSpPr>
        <p:spPr>
          <a:xfrm>
            <a:off x="1888136" y="4019447"/>
            <a:ext cx="974127" cy="413595"/>
          </a:xfrm>
          <a:prstGeom prst="round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NE SDH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 flipH="1">
            <a:off x="1723379" y="4467023"/>
            <a:ext cx="1327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Datový okruh</a:t>
            </a:r>
          </a:p>
          <a:p>
            <a:pPr algn="ctr"/>
            <a:r>
              <a:rPr lang="cs-CZ" sz="1400" b="1" dirty="0" smtClean="0">
                <a:solidFill>
                  <a:srgbClr val="000000"/>
                </a:solidFill>
                <a:sym typeface="Symbol" panose="05050102010706020507" pitchFamily="18" charset="2"/>
              </a:rPr>
              <a:t> 100 Mbit/s</a:t>
            </a:r>
            <a:endParaRPr lang="cs-CZ" sz="1400" b="1" dirty="0">
              <a:solidFill>
                <a:srgbClr val="000000"/>
              </a:solidFill>
            </a:endParaRPr>
          </a:p>
        </p:txBody>
      </p:sp>
      <p:cxnSp>
        <p:nvCxnSpPr>
          <p:cNvPr id="35" name="Přímá spojnice se šipkou 34"/>
          <p:cNvCxnSpPr/>
          <p:nvPr/>
        </p:nvCxnSpPr>
        <p:spPr>
          <a:xfrm flipV="1">
            <a:off x="5119615" y="5034988"/>
            <a:ext cx="0" cy="322825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se šipkou 35"/>
          <p:cNvCxnSpPr/>
          <p:nvPr/>
        </p:nvCxnSpPr>
        <p:spPr>
          <a:xfrm flipV="1">
            <a:off x="5764933" y="5034988"/>
            <a:ext cx="0" cy="322825"/>
          </a:xfrm>
          <a:prstGeom prst="straightConnector1">
            <a:avLst/>
          </a:prstGeom>
          <a:ln w="25400">
            <a:solidFill>
              <a:srgbClr val="0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se šipkou 36"/>
          <p:cNvCxnSpPr/>
          <p:nvPr/>
        </p:nvCxnSpPr>
        <p:spPr>
          <a:xfrm flipV="1">
            <a:off x="5317118" y="5196399"/>
            <a:ext cx="398182" cy="1"/>
          </a:xfrm>
          <a:prstGeom prst="straightConnector1">
            <a:avLst/>
          </a:prstGeom>
          <a:ln w="19050">
            <a:solidFill>
              <a:srgbClr val="000000"/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ovéPole 37"/>
          <p:cNvSpPr txBox="1"/>
          <p:nvPr/>
        </p:nvSpPr>
        <p:spPr>
          <a:xfrm>
            <a:off x="4698597" y="5418822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Datové toky </a:t>
            </a:r>
          </a:p>
          <a:p>
            <a:pPr algn="ctr"/>
            <a:r>
              <a:rPr lang="cs-CZ" dirty="0" smtClean="0">
                <a:solidFill>
                  <a:srgbClr val="000000"/>
                </a:solidFill>
              </a:rPr>
              <a:t>Ethernet</a:t>
            </a:r>
            <a:endParaRPr lang="cs-CZ" dirty="0">
              <a:solidFill>
                <a:srgbClr val="000000"/>
              </a:solidFill>
            </a:endParaRPr>
          </a:p>
        </p:txBody>
      </p:sp>
      <p:cxnSp>
        <p:nvCxnSpPr>
          <p:cNvPr id="39" name="Přímá spojnice se šipkou 38"/>
          <p:cNvCxnSpPr/>
          <p:nvPr/>
        </p:nvCxnSpPr>
        <p:spPr>
          <a:xfrm flipV="1">
            <a:off x="5272015" y="5043437"/>
            <a:ext cx="0" cy="322825"/>
          </a:xfrm>
          <a:prstGeom prst="straightConnector1">
            <a:avLst/>
          </a:prstGeom>
          <a:ln w="25400">
            <a:solidFill>
              <a:srgbClr val="0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ovéPole 39"/>
          <p:cNvSpPr txBox="1"/>
          <p:nvPr/>
        </p:nvSpPr>
        <p:spPr>
          <a:xfrm>
            <a:off x="5126598" y="4284617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1xVC-3</a:t>
            </a:r>
            <a:endParaRPr lang="cs-CZ" sz="1000" b="1" dirty="0">
              <a:solidFill>
                <a:srgbClr val="000000"/>
              </a:solidFill>
            </a:endParaRPr>
          </a:p>
        </p:txBody>
      </p:sp>
      <p:sp>
        <p:nvSpPr>
          <p:cNvPr id="43" name="Volný tvar 42"/>
          <p:cNvSpPr/>
          <p:nvPr/>
        </p:nvSpPr>
        <p:spPr>
          <a:xfrm>
            <a:off x="5147909" y="4773162"/>
            <a:ext cx="774700" cy="75063"/>
          </a:xfrm>
          <a:custGeom>
            <a:avLst/>
            <a:gdLst>
              <a:gd name="connsiteX0" fmla="*/ 0 w 774700"/>
              <a:gd name="connsiteY0" fmla="*/ 27438 h 75063"/>
              <a:gd name="connsiteX1" fmla="*/ 323850 w 774700"/>
              <a:gd name="connsiteY1" fmla="*/ 2038 h 75063"/>
              <a:gd name="connsiteX2" fmla="*/ 774700 w 774700"/>
              <a:gd name="connsiteY2" fmla="*/ 75063 h 75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4700" h="75063">
                <a:moveTo>
                  <a:pt x="0" y="27438"/>
                </a:moveTo>
                <a:cubicBezTo>
                  <a:pt x="97366" y="10769"/>
                  <a:pt x="194733" y="-5899"/>
                  <a:pt x="323850" y="2038"/>
                </a:cubicBezTo>
                <a:cubicBezTo>
                  <a:pt x="452967" y="9975"/>
                  <a:pt x="750358" y="69771"/>
                  <a:pt x="774700" y="75063"/>
                </a:cubicBezTo>
              </a:path>
            </a:pathLst>
          </a:custGeom>
          <a:noFill/>
          <a:ln>
            <a:solidFill>
              <a:srgbClr val="FF00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45" name="Přímá spojnice se šipkou 44"/>
          <p:cNvCxnSpPr/>
          <p:nvPr/>
        </p:nvCxnSpPr>
        <p:spPr>
          <a:xfrm flipH="1" flipV="1">
            <a:off x="8590195" y="5043437"/>
            <a:ext cx="0" cy="322825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se šipkou 45"/>
          <p:cNvCxnSpPr/>
          <p:nvPr/>
        </p:nvCxnSpPr>
        <p:spPr>
          <a:xfrm flipH="1" flipV="1">
            <a:off x="8408552" y="5043437"/>
            <a:ext cx="0" cy="322825"/>
          </a:xfrm>
          <a:prstGeom prst="straightConnector1">
            <a:avLst/>
          </a:prstGeom>
          <a:ln w="25400">
            <a:solidFill>
              <a:srgbClr val="0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nice se šipkou 46"/>
          <p:cNvCxnSpPr/>
          <p:nvPr/>
        </p:nvCxnSpPr>
        <p:spPr>
          <a:xfrm flipH="1" flipV="1">
            <a:off x="7993909" y="5196399"/>
            <a:ext cx="398182" cy="1"/>
          </a:xfrm>
          <a:prstGeom prst="straightConnector1">
            <a:avLst/>
          </a:prstGeom>
          <a:ln w="19050">
            <a:solidFill>
              <a:srgbClr val="000000"/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ovéPole 47"/>
          <p:cNvSpPr txBox="1"/>
          <p:nvPr/>
        </p:nvSpPr>
        <p:spPr>
          <a:xfrm flipH="1">
            <a:off x="7527034" y="5418822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Datové toky </a:t>
            </a:r>
          </a:p>
          <a:p>
            <a:pPr algn="ctr"/>
            <a:r>
              <a:rPr lang="cs-CZ" dirty="0" smtClean="0">
                <a:solidFill>
                  <a:srgbClr val="000000"/>
                </a:solidFill>
              </a:rPr>
              <a:t>Ethernet</a:t>
            </a:r>
            <a:endParaRPr lang="cs-CZ" dirty="0">
              <a:solidFill>
                <a:srgbClr val="000000"/>
              </a:solidFill>
            </a:endParaRPr>
          </a:p>
        </p:txBody>
      </p:sp>
      <p:cxnSp>
        <p:nvCxnSpPr>
          <p:cNvPr id="49" name="Přímá spojnice se šipkou 48"/>
          <p:cNvCxnSpPr/>
          <p:nvPr/>
        </p:nvCxnSpPr>
        <p:spPr>
          <a:xfrm flipH="1" flipV="1">
            <a:off x="7955035" y="5043437"/>
            <a:ext cx="0" cy="322825"/>
          </a:xfrm>
          <a:prstGeom prst="straightConnector1">
            <a:avLst/>
          </a:prstGeom>
          <a:ln w="25400">
            <a:solidFill>
              <a:srgbClr val="0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/>
          <p:cNvSpPr txBox="1"/>
          <p:nvPr/>
        </p:nvSpPr>
        <p:spPr>
          <a:xfrm flipH="1">
            <a:off x="7955035" y="4284617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1xVC-3</a:t>
            </a:r>
            <a:endParaRPr lang="cs-CZ" sz="1000" b="1" dirty="0">
              <a:solidFill>
                <a:srgbClr val="000000"/>
              </a:solidFill>
            </a:endParaRPr>
          </a:p>
        </p:txBody>
      </p:sp>
      <p:sp>
        <p:nvSpPr>
          <p:cNvPr id="53" name="Volný tvar 52"/>
          <p:cNvSpPr/>
          <p:nvPr/>
        </p:nvSpPr>
        <p:spPr>
          <a:xfrm flipH="1">
            <a:off x="7777606" y="4760831"/>
            <a:ext cx="794905" cy="75063"/>
          </a:xfrm>
          <a:custGeom>
            <a:avLst/>
            <a:gdLst>
              <a:gd name="connsiteX0" fmla="*/ 0 w 774700"/>
              <a:gd name="connsiteY0" fmla="*/ 27438 h 75063"/>
              <a:gd name="connsiteX1" fmla="*/ 323850 w 774700"/>
              <a:gd name="connsiteY1" fmla="*/ 2038 h 75063"/>
              <a:gd name="connsiteX2" fmla="*/ 774700 w 774700"/>
              <a:gd name="connsiteY2" fmla="*/ 75063 h 75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4700" h="75063">
                <a:moveTo>
                  <a:pt x="0" y="27438"/>
                </a:moveTo>
                <a:cubicBezTo>
                  <a:pt x="97366" y="10769"/>
                  <a:pt x="194733" y="-5899"/>
                  <a:pt x="323850" y="2038"/>
                </a:cubicBezTo>
                <a:cubicBezTo>
                  <a:pt x="452967" y="9975"/>
                  <a:pt x="750358" y="69771"/>
                  <a:pt x="774700" y="75063"/>
                </a:cubicBezTo>
              </a:path>
            </a:pathLst>
          </a:custGeom>
          <a:noFill/>
          <a:ln>
            <a:solidFill>
              <a:srgbClr val="FF00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5" name="Volný tvar 54"/>
          <p:cNvSpPr/>
          <p:nvPr/>
        </p:nvSpPr>
        <p:spPr>
          <a:xfrm>
            <a:off x="5928959" y="4337050"/>
            <a:ext cx="1847850" cy="95250"/>
          </a:xfrm>
          <a:custGeom>
            <a:avLst/>
            <a:gdLst>
              <a:gd name="connsiteX0" fmla="*/ 0 w 1847850"/>
              <a:gd name="connsiteY0" fmla="*/ 95250 h 95250"/>
              <a:gd name="connsiteX1" fmla="*/ 869950 w 1847850"/>
              <a:gd name="connsiteY1" fmla="*/ 0 h 95250"/>
              <a:gd name="connsiteX2" fmla="*/ 1847850 w 1847850"/>
              <a:gd name="connsiteY2" fmla="*/ 95250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7850" h="95250">
                <a:moveTo>
                  <a:pt x="0" y="95250"/>
                </a:moveTo>
                <a:cubicBezTo>
                  <a:pt x="280987" y="47625"/>
                  <a:pt x="561975" y="0"/>
                  <a:pt x="869950" y="0"/>
                </a:cubicBezTo>
                <a:cubicBezTo>
                  <a:pt x="1177925" y="0"/>
                  <a:pt x="1688042" y="91017"/>
                  <a:pt x="1847850" y="9525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6" name="Volný tvar 55"/>
          <p:cNvSpPr/>
          <p:nvPr/>
        </p:nvSpPr>
        <p:spPr>
          <a:xfrm>
            <a:off x="5909909" y="4845050"/>
            <a:ext cx="1860550" cy="429261"/>
          </a:xfrm>
          <a:custGeom>
            <a:avLst/>
            <a:gdLst>
              <a:gd name="connsiteX0" fmla="*/ 0 w 1860550"/>
              <a:gd name="connsiteY0" fmla="*/ 0 h 429261"/>
              <a:gd name="connsiteX1" fmla="*/ 666750 w 1860550"/>
              <a:gd name="connsiteY1" fmla="*/ 393700 h 429261"/>
              <a:gd name="connsiteX2" fmla="*/ 1333500 w 1860550"/>
              <a:gd name="connsiteY2" fmla="*/ 368300 h 429261"/>
              <a:gd name="connsiteX3" fmla="*/ 1860550 w 1860550"/>
              <a:gd name="connsiteY3" fmla="*/ 19050 h 429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550" h="429261">
                <a:moveTo>
                  <a:pt x="0" y="0"/>
                </a:moveTo>
                <a:cubicBezTo>
                  <a:pt x="222250" y="166158"/>
                  <a:pt x="444500" y="332317"/>
                  <a:pt x="666750" y="393700"/>
                </a:cubicBezTo>
                <a:cubicBezTo>
                  <a:pt x="889000" y="455083"/>
                  <a:pt x="1134533" y="430742"/>
                  <a:pt x="1333500" y="368300"/>
                </a:cubicBezTo>
                <a:cubicBezTo>
                  <a:pt x="1532467" y="305858"/>
                  <a:pt x="1754717" y="129117"/>
                  <a:pt x="1860550" y="1905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7" name="Zaoblený obdélník 56"/>
          <p:cNvSpPr/>
          <p:nvPr/>
        </p:nvSpPr>
        <p:spPr>
          <a:xfrm>
            <a:off x="6324845" y="5072805"/>
            <a:ext cx="974127" cy="413595"/>
          </a:xfrm>
          <a:prstGeom prst="round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NE SDH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58" name="Zaoblený obdélník 57"/>
          <p:cNvSpPr/>
          <p:nvPr/>
        </p:nvSpPr>
        <p:spPr>
          <a:xfrm>
            <a:off x="6324845" y="4019447"/>
            <a:ext cx="974127" cy="413595"/>
          </a:xfrm>
          <a:prstGeom prst="round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NE SDH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59" name="TextovéPole 58"/>
          <p:cNvSpPr txBox="1"/>
          <p:nvPr/>
        </p:nvSpPr>
        <p:spPr>
          <a:xfrm flipH="1">
            <a:off x="6160088" y="4467023"/>
            <a:ext cx="1327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Datový okruh</a:t>
            </a:r>
          </a:p>
          <a:p>
            <a:pPr algn="ctr"/>
            <a:r>
              <a:rPr lang="cs-CZ" sz="1400" b="1" dirty="0" smtClean="0">
                <a:solidFill>
                  <a:srgbClr val="000000"/>
                </a:solidFill>
                <a:sym typeface="Symbol" panose="05050102010706020507" pitchFamily="18" charset="2"/>
              </a:rPr>
              <a:t> 50 Mbit/s</a:t>
            </a:r>
            <a:endParaRPr lang="cs-CZ" sz="1400" b="1" dirty="0">
              <a:solidFill>
                <a:srgbClr val="000000"/>
              </a:solidFill>
            </a:endParaRPr>
          </a:p>
        </p:txBody>
      </p:sp>
      <p:cxnSp>
        <p:nvCxnSpPr>
          <p:cNvPr id="61" name="Přímá spojnice 60"/>
          <p:cNvCxnSpPr/>
          <p:nvPr/>
        </p:nvCxnSpPr>
        <p:spPr>
          <a:xfrm>
            <a:off x="6251209" y="4941368"/>
            <a:ext cx="1138884" cy="676468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Přímá spojnice 61"/>
          <p:cNvCxnSpPr/>
          <p:nvPr/>
        </p:nvCxnSpPr>
        <p:spPr>
          <a:xfrm flipH="1">
            <a:off x="6215298" y="4933782"/>
            <a:ext cx="1138884" cy="676468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ovéPole 62"/>
          <p:cNvSpPr txBox="1"/>
          <p:nvPr/>
        </p:nvSpPr>
        <p:spPr>
          <a:xfrm flipH="1">
            <a:off x="6302606" y="5687061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FF0000"/>
                </a:solidFill>
              </a:rPr>
              <a:t>Porucha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52" name="Volný tvar 51"/>
          <p:cNvSpPr/>
          <p:nvPr/>
        </p:nvSpPr>
        <p:spPr>
          <a:xfrm flipH="1">
            <a:off x="7790095" y="4426319"/>
            <a:ext cx="800100" cy="593725"/>
          </a:xfrm>
          <a:custGeom>
            <a:avLst/>
            <a:gdLst>
              <a:gd name="connsiteX0" fmla="*/ 0 w 800100"/>
              <a:gd name="connsiteY0" fmla="*/ 593725 h 593725"/>
              <a:gd name="connsiteX1" fmla="*/ 133350 w 800100"/>
              <a:gd name="connsiteY1" fmla="*/ 219075 h 593725"/>
              <a:gd name="connsiteX2" fmla="*/ 800100 w 800100"/>
              <a:gd name="connsiteY2" fmla="*/ 0 h 593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0100" h="593725">
                <a:moveTo>
                  <a:pt x="0" y="593725"/>
                </a:moveTo>
                <a:cubicBezTo>
                  <a:pt x="0" y="455877"/>
                  <a:pt x="0" y="318029"/>
                  <a:pt x="133350" y="219075"/>
                </a:cubicBezTo>
                <a:cubicBezTo>
                  <a:pt x="266700" y="120121"/>
                  <a:pt x="533400" y="60060"/>
                  <a:pt x="800100" y="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Volný tvar 41"/>
          <p:cNvSpPr/>
          <p:nvPr/>
        </p:nvSpPr>
        <p:spPr>
          <a:xfrm>
            <a:off x="5119334" y="4438650"/>
            <a:ext cx="800100" cy="593725"/>
          </a:xfrm>
          <a:custGeom>
            <a:avLst/>
            <a:gdLst>
              <a:gd name="connsiteX0" fmla="*/ 0 w 800100"/>
              <a:gd name="connsiteY0" fmla="*/ 593725 h 593725"/>
              <a:gd name="connsiteX1" fmla="*/ 133350 w 800100"/>
              <a:gd name="connsiteY1" fmla="*/ 219075 h 593725"/>
              <a:gd name="connsiteX2" fmla="*/ 800100 w 800100"/>
              <a:gd name="connsiteY2" fmla="*/ 0 h 593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0100" h="593725">
                <a:moveTo>
                  <a:pt x="0" y="593725"/>
                </a:moveTo>
                <a:cubicBezTo>
                  <a:pt x="0" y="455877"/>
                  <a:pt x="0" y="318029"/>
                  <a:pt x="133350" y="219075"/>
                </a:cubicBezTo>
                <a:cubicBezTo>
                  <a:pt x="266700" y="120121"/>
                  <a:pt x="533400" y="60060"/>
                  <a:pt x="800100" y="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Zaoblený obdélník 43"/>
          <p:cNvSpPr/>
          <p:nvPr/>
        </p:nvSpPr>
        <p:spPr>
          <a:xfrm>
            <a:off x="4945995" y="4271058"/>
            <a:ext cx="972273" cy="763929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/>
          </a:p>
        </p:txBody>
      </p:sp>
      <p:sp>
        <p:nvSpPr>
          <p:cNvPr id="54" name="Zaoblený obdélník 53"/>
          <p:cNvSpPr/>
          <p:nvPr/>
        </p:nvSpPr>
        <p:spPr>
          <a:xfrm flipH="1">
            <a:off x="7774432" y="4271058"/>
            <a:ext cx="972273" cy="763929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26987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Přenosová síť SDH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 </a:t>
            </a:r>
            <a:r>
              <a:rPr lang="cs-CZ" sz="2000" dirty="0"/>
              <a:t>základním funkcím </a:t>
            </a:r>
            <a:r>
              <a:rPr lang="cs-CZ" sz="2000" dirty="0" smtClean="0"/>
              <a:t>síťových uzlů SDH patří</a:t>
            </a:r>
            <a:r>
              <a:rPr lang="cs-CZ" sz="2000" dirty="0"/>
              <a:t>: 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časové </a:t>
            </a:r>
            <a:r>
              <a:rPr lang="cs-CZ" sz="2000" dirty="0"/>
              <a:t>sdružování, resp. </a:t>
            </a:r>
            <a:r>
              <a:rPr lang="cs-CZ" sz="2000" dirty="0" smtClean="0"/>
              <a:t>vydělování, </a:t>
            </a:r>
            <a:r>
              <a:rPr lang="cs-CZ" sz="2000" dirty="0"/>
              <a:t>přenášených digitálních signálů, 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regenerace (obnova) linkových signálů po průchodu přenosovým médiem (negativní vliv útlumu),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propojování </a:t>
            </a:r>
            <a:r>
              <a:rPr lang="cs-CZ" sz="2000" dirty="0"/>
              <a:t>digitálních signálů mezi </a:t>
            </a:r>
            <a:r>
              <a:rPr lang="cs-CZ" sz="2000" dirty="0" smtClean="0"/>
              <a:t>jednotlivými směry sítě.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 </a:t>
            </a:r>
            <a:r>
              <a:rPr lang="cs-CZ" sz="2000" dirty="0"/>
              <a:t>podpůrným funkcím </a:t>
            </a:r>
            <a:r>
              <a:rPr lang="cs-CZ" sz="2000" dirty="0" smtClean="0"/>
              <a:t>uzlů SDH patří </a:t>
            </a:r>
            <a:r>
              <a:rPr lang="cs-CZ" sz="2000" dirty="0"/>
              <a:t>zejména </a:t>
            </a:r>
            <a:r>
              <a:rPr lang="cs-CZ" sz="2000" dirty="0" smtClean="0"/>
              <a:t>zajištění: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ochrany proti poruše při přenosu,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obnovy sítě po poruše,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rozvod synchronizačního taktovacího </a:t>
            </a:r>
            <a:r>
              <a:rPr lang="cs-CZ" sz="2000" dirty="0"/>
              <a:t>signálu</a:t>
            </a:r>
            <a:r>
              <a:rPr lang="cs-CZ" sz="2000" dirty="0" smtClean="0"/>
              <a:t>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zajištění managementu sítě (dohled a správa).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069441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90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Přenosová síť SDH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Můžeme rozlišovat následující základní druhy síťových prvků SDH: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opakovač,</a:t>
            </a:r>
            <a:endParaRPr lang="cs-CZ" sz="2000" dirty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synchronní muldex,</a:t>
            </a:r>
            <a:endParaRPr lang="cs-CZ" sz="2000" dirty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synchronní </a:t>
            </a:r>
            <a:r>
              <a:rPr lang="cs-CZ" sz="2000" dirty="0">
                <a:solidFill>
                  <a:srgbClr val="C00000"/>
                </a:solidFill>
              </a:rPr>
              <a:t>digitální </a:t>
            </a:r>
            <a:r>
              <a:rPr lang="cs-CZ" sz="2000" dirty="0" smtClean="0">
                <a:solidFill>
                  <a:srgbClr val="C00000"/>
                </a:solidFill>
              </a:rPr>
              <a:t>rozváděč</a:t>
            </a:r>
            <a:r>
              <a:rPr lang="cs-CZ" sz="2000" dirty="0" smtClean="0"/>
              <a:t>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Opakovač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 err="1"/>
              <a:t>Regenerator</a:t>
            </a:r>
            <a:r>
              <a:rPr lang="cs-CZ" sz="2000" dirty="0"/>
              <a:t>) přijatý optický </a:t>
            </a:r>
            <a:r>
              <a:rPr lang="cs-CZ" sz="2000" dirty="0" smtClean="0"/>
              <a:t>signál: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převede </a:t>
            </a:r>
            <a:r>
              <a:rPr lang="cs-CZ" sz="2000" dirty="0"/>
              <a:t>na elektrický, 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zpracuje </a:t>
            </a:r>
            <a:r>
              <a:rPr lang="cs-CZ" sz="2000" dirty="0"/>
              <a:t>a vyhodnotí záhlaví opakovacího úseku RSOH, 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signál </a:t>
            </a:r>
            <a:r>
              <a:rPr lang="cs-CZ" sz="2000" dirty="0"/>
              <a:t>převede zpět do </a:t>
            </a:r>
            <a:r>
              <a:rPr lang="cs-CZ" sz="2000" dirty="0" smtClean="0"/>
              <a:t>optické formy s </a:t>
            </a:r>
            <a:r>
              <a:rPr lang="cs-CZ" sz="2000" dirty="0"/>
              <a:t>obnoveným tvarem impulsů, velikostí a časovou </a:t>
            </a:r>
            <a:r>
              <a:rPr lang="cs-CZ" sz="2000" dirty="0" smtClean="0"/>
              <a:t>polohou,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vyšle obnovený optický signál do </a:t>
            </a:r>
            <a:r>
              <a:rPr lang="cs-CZ" sz="2000" dirty="0"/>
              <a:t>dalšího úseku optického vlákna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349740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Přenosová síť SDH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Synchronní </a:t>
            </a:r>
            <a:r>
              <a:rPr lang="cs-CZ" sz="2000" dirty="0" err="1"/>
              <a:t>muldexy</a:t>
            </a:r>
            <a:r>
              <a:rPr lang="cs-CZ" sz="2000" dirty="0"/>
              <a:t> (</a:t>
            </a:r>
            <a:r>
              <a:rPr lang="cs-CZ" sz="2000" dirty="0" err="1"/>
              <a:t>Synchronous</a:t>
            </a:r>
            <a:r>
              <a:rPr lang="cs-CZ" sz="2000" dirty="0"/>
              <a:t> Multiplex) se dále dělí do následujících kategorií: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Koncový </a:t>
            </a:r>
            <a:r>
              <a:rPr lang="cs-CZ" sz="2000" dirty="0">
                <a:solidFill>
                  <a:srgbClr val="C00000"/>
                </a:solidFill>
              </a:rPr>
              <a:t>synchronní muldex SMT </a:t>
            </a:r>
            <a:r>
              <a:rPr lang="cs-CZ" sz="2000" dirty="0"/>
              <a:t>(</a:t>
            </a:r>
            <a:r>
              <a:rPr lang="cs-CZ" sz="2000" dirty="0" err="1"/>
              <a:t>Synchronous</a:t>
            </a:r>
            <a:r>
              <a:rPr lang="cs-CZ" sz="2000" dirty="0"/>
              <a:t> Multiplex Terminal) – vytváří z příspěvkových toků PDH </a:t>
            </a:r>
            <a:r>
              <a:rPr lang="cs-CZ" sz="2000" dirty="0" smtClean="0"/>
              <a:t>signál </a:t>
            </a:r>
            <a:r>
              <a:rPr lang="cs-CZ" sz="2000" dirty="0"/>
              <a:t>STM-N. 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Linkový </a:t>
            </a:r>
            <a:r>
              <a:rPr lang="cs-CZ" sz="2000" dirty="0">
                <a:solidFill>
                  <a:srgbClr val="C00000"/>
                </a:solidFill>
              </a:rPr>
              <a:t>synchronní muldex SML </a:t>
            </a:r>
            <a:r>
              <a:rPr lang="cs-CZ" sz="2000" dirty="0"/>
              <a:t>(</a:t>
            </a:r>
            <a:r>
              <a:rPr lang="cs-CZ" sz="2000" dirty="0" err="1"/>
              <a:t>Synchronous</a:t>
            </a:r>
            <a:r>
              <a:rPr lang="cs-CZ" sz="2000" dirty="0"/>
              <a:t> Multiplex Line) – sdružuje několik signálů STM-N do signálu vyššího řádu STM-M.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Vydělovací </a:t>
            </a:r>
            <a:r>
              <a:rPr lang="cs-CZ" sz="2000" dirty="0">
                <a:solidFill>
                  <a:srgbClr val="C00000"/>
                </a:solidFill>
              </a:rPr>
              <a:t>synchronní muldex ADM </a:t>
            </a:r>
            <a:r>
              <a:rPr lang="cs-CZ" sz="2000" dirty="0"/>
              <a:t>(</a:t>
            </a:r>
            <a:r>
              <a:rPr lang="cs-CZ" sz="2000" dirty="0" err="1"/>
              <a:t>Add</a:t>
            </a:r>
            <a:r>
              <a:rPr lang="cs-CZ" sz="2000" dirty="0"/>
              <a:t>-Drop Multiplex) – vyděluje </a:t>
            </a:r>
            <a:r>
              <a:rPr lang="cs-CZ" sz="2000" dirty="0" err="1"/>
              <a:t>plesiochronní</a:t>
            </a:r>
            <a:r>
              <a:rPr lang="cs-CZ" sz="2000" dirty="0"/>
              <a:t> příspěvkové toky a vkládá místo nich jiné. 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Rozdělovací </a:t>
            </a:r>
            <a:r>
              <a:rPr lang="cs-CZ" sz="2000" dirty="0">
                <a:solidFill>
                  <a:srgbClr val="C00000"/>
                </a:solidFill>
              </a:rPr>
              <a:t>synchronní muldex SMH </a:t>
            </a:r>
            <a:r>
              <a:rPr lang="cs-CZ" sz="2000" dirty="0"/>
              <a:t>(</a:t>
            </a:r>
            <a:r>
              <a:rPr lang="cs-CZ" sz="2000" dirty="0" err="1"/>
              <a:t>Synchronous</a:t>
            </a:r>
            <a:r>
              <a:rPr lang="cs-CZ" sz="2000" dirty="0"/>
              <a:t> Multiplex </a:t>
            </a:r>
            <a:r>
              <a:rPr lang="cs-CZ" sz="2000" dirty="0" err="1"/>
              <a:t>Hubbing</a:t>
            </a:r>
            <a:r>
              <a:rPr lang="cs-CZ" sz="2000" dirty="0"/>
              <a:t>) – je paralelou k ADM pro synchronní signály. Rozdělovací synchronní muldex z průchozího signálu STM-M vyděluje signály STM-N a vkládá místo nich jiné signály STM-N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799362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Přenosová síť SDH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Poslední kategorií synchronních </a:t>
            </a:r>
            <a:r>
              <a:rPr lang="cs-CZ" sz="2000" dirty="0" err="1" smtClean="0"/>
              <a:t>muldexů</a:t>
            </a:r>
            <a:r>
              <a:rPr lang="cs-CZ" sz="2000" dirty="0" smtClean="0"/>
              <a:t> je: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Synchronní </a:t>
            </a:r>
            <a:r>
              <a:rPr lang="cs-CZ" sz="2000" dirty="0">
                <a:solidFill>
                  <a:srgbClr val="C00000"/>
                </a:solidFill>
              </a:rPr>
              <a:t>digitální rozváděč SDXC </a:t>
            </a:r>
            <a:r>
              <a:rPr lang="cs-CZ" sz="2000" dirty="0"/>
              <a:t>(</a:t>
            </a:r>
            <a:r>
              <a:rPr lang="cs-CZ" sz="2000" dirty="0" err="1"/>
              <a:t>Synchronous</a:t>
            </a:r>
            <a:r>
              <a:rPr lang="cs-CZ" sz="2000" dirty="0"/>
              <a:t> Digital Cross-Connect) – realizuje přepojování mezi různými směry přenosu a může mít zahrnutu i funkci multiplexování signálů PDH. Obsahuje větší množství různých rozhraní, zpracovává obvykle značné bitové toky a je tedy určen pro </a:t>
            </a:r>
            <a:r>
              <a:rPr lang="cs-CZ" sz="2000" dirty="0" smtClean="0"/>
              <a:t>vysokokapacitní </a:t>
            </a:r>
            <a:r>
              <a:rPr lang="cs-CZ" sz="2000" dirty="0"/>
              <a:t>páteřní přenosové uzly</a:t>
            </a:r>
            <a:r>
              <a:rPr lang="cs-CZ" sz="2000" dirty="0" smtClean="0"/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Univerzální síťové </a:t>
            </a:r>
            <a:r>
              <a:rPr lang="cs-CZ" sz="2000" dirty="0" smtClean="0">
                <a:solidFill>
                  <a:srgbClr val="C00000"/>
                </a:solidFill>
              </a:rPr>
              <a:t>prvky </a:t>
            </a:r>
            <a:r>
              <a:rPr lang="cs-CZ" sz="2000" dirty="0" smtClean="0"/>
              <a:t>– konkrétní </a:t>
            </a:r>
            <a:r>
              <a:rPr lang="cs-CZ" sz="2000" dirty="0"/>
              <a:t>zařízení SDH může být </a:t>
            </a:r>
            <a:r>
              <a:rPr lang="cs-CZ" sz="2000" dirty="0" smtClean="0"/>
              <a:t>osazeno různými zásuvnými moduly </a:t>
            </a:r>
            <a:r>
              <a:rPr lang="cs-CZ" sz="2000" dirty="0"/>
              <a:t>a různým postupem konfigurace nastaveno do odlišných režimů a může podle potřeby plnit řadu funkcí z výše uvedených.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183" y="4939992"/>
            <a:ext cx="6376146" cy="130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86456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Přenosová síť SDH</a:t>
            </a: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Příklad sítě s různými typy síťových prvků.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625" y="2238146"/>
            <a:ext cx="5035017" cy="453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6519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Multiplexní schéma 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Multiplexní schéma SDH popisuje </a:t>
            </a:r>
            <a:r>
              <a:rPr lang="cs-CZ" sz="2000" dirty="0" smtClean="0"/>
              <a:t>postup pro: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přizpůsobení</a:t>
            </a:r>
            <a:r>
              <a:rPr lang="cs-CZ" dirty="0" smtClean="0"/>
              <a:t> </a:t>
            </a:r>
            <a:r>
              <a:rPr lang="cs-CZ" dirty="0" smtClean="0">
                <a:solidFill>
                  <a:srgbClr val="C00000"/>
                </a:solidFill>
              </a:rPr>
              <a:t>různých typů signálů </a:t>
            </a:r>
            <a:r>
              <a:rPr lang="cs-CZ" dirty="0" smtClean="0"/>
              <a:t>(</a:t>
            </a:r>
            <a:r>
              <a:rPr lang="cs-CZ" dirty="0"/>
              <a:t>úpravu</a:t>
            </a:r>
            <a:r>
              <a:rPr lang="cs-CZ" dirty="0" smtClean="0"/>
              <a:t>), které vstupují do sítě SDH a mají být sítí dále přenášeny,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následné </a:t>
            </a:r>
            <a:r>
              <a:rPr lang="cs-CZ" dirty="0" smtClean="0">
                <a:solidFill>
                  <a:srgbClr val="C00000"/>
                </a:solidFill>
              </a:rPr>
              <a:t>zpracování již přizpůsobených signálů</a:t>
            </a:r>
            <a:r>
              <a:rPr lang="cs-CZ" dirty="0" smtClean="0"/>
              <a:t> do jediného vysokorychlostního signálu určitého řádu hierarchie SDH.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Hierarchie </a:t>
            </a:r>
            <a:r>
              <a:rPr lang="cs-CZ" sz="2000" dirty="0">
                <a:solidFill>
                  <a:srgbClr val="3C3C8C"/>
                </a:solidFill>
              </a:rPr>
              <a:t>SDH byla navržena v návaznosti na přenosové rychlosti v hierarchii PDH.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Postupně </a:t>
            </a:r>
            <a:r>
              <a:rPr lang="cs-CZ" sz="2000" dirty="0">
                <a:solidFill>
                  <a:srgbClr val="3C3C8C"/>
                </a:solidFill>
              </a:rPr>
              <a:t>se však rozvíjelo použití sítí SDH i pro jiné typy příspěvkových signálů, které mají odlišné přenosové rychlosti od signálů PDH.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Vytvářet </a:t>
            </a:r>
            <a:r>
              <a:rPr lang="cs-CZ" sz="2000" dirty="0">
                <a:solidFill>
                  <a:srgbClr val="3C3C8C"/>
                </a:solidFill>
              </a:rPr>
              <a:t>pro každý typ příspěvkového signálu vlastní kontejner by způsobilo značnou nepřehlednost již tak dost složitého multiplexního schématu </a:t>
            </a:r>
            <a:r>
              <a:rPr lang="cs-CZ" sz="2000" dirty="0" smtClean="0">
                <a:solidFill>
                  <a:srgbClr val="3C3C8C"/>
                </a:solidFill>
              </a:rPr>
              <a:t>SDH. Proto </a:t>
            </a:r>
            <a:r>
              <a:rPr lang="cs-CZ" sz="2000" dirty="0">
                <a:solidFill>
                  <a:srgbClr val="3C3C8C"/>
                </a:solidFill>
              </a:rPr>
              <a:t>bylo přistoupeno k jinému řešení, kterým je postup označovaný </a:t>
            </a:r>
            <a:r>
              <a:rPr lang="cs-CZ" sz="2000" dirty="0" smtClean="0">
                <a:solidFill>
                  <a:srgbClr val="3C3C8C"/>
                </a:solidFill>
              </a:rPr>
              <a:t>jako </a:t>
            </a:r>
            <a:r>
              <a:rPr lang="cs-CZ" sz="2000" dirty="0" smtClean="0">
                <a:solidFill>
                  <a:srgbClr val="C00000"/>
                </a:solidFill>
              </a:rPr>
              <a:t>zřetězení </a:t>
            </a:r>
            <a:r>
              <a:rPr lang="cs-CZ" sz="2000" dirty="0">
                <a:solidFill>
                  <a:srgbClr val="C00000"/>
                </a:solidFill>
              </a:rPr>
              <a:t>kontejnerů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Concatenation</a:t>
            </a:r>
            <a:r>
              <a:rPr lang="cs-CZ" sz="2000" dirty="0">
                <a:solidFill>
                  <a:srgbClr val="3C3C8C"/>
                </a:solidFill>
              </a:rPr>
              <a:t>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88127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4919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Zřetězení kontejnerů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Zřetězení kontejnerů obecně umožňuje flexibilněji splňovat požadavky na potřebnou přenosovou kapacitu pro různé typy signálů.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Proces </a:t>
            </a:r>
            <a:r>
              <a:rPr lang="cs-CZ" sz="2000" dirty="0">
                <a:solidFill>
                  <a:srgbClr val="3C3C8C"/>
                </a:solidFill>
              </a:rPr>
              <a:t>zřetězení v podstatě znamená, že přenášenému signálu není dán k dispozici jediný kontejner C-</a:t>
            </a:r>
            <a:r>
              <a:rPr lang="cs-CZ" sz="2000" i="1" dirty="0">
                <a:solidFill>
                  <a:srgbClr val="3C3C8C"/>
                </a:solidFill>
              </a:rPr>
              <a:t>n</a:t>
            </a:r>
            <a:r>
              <a:rPr lang="cs-CZ" sz="2000" dirty="0">
                <a:solidFill>
                  <a:srgbClr val="3C3C8C"/>
                </a:solidFill>
              </a:rPr>
              <a:t> nebo C-</a:t>
            </a:r>
            <a:r>
              <a:rPr lang="cs-CZ" sz="2000" i="1" dirty="0" err="1">
                <a:solidFill>
                  <a:srgbClr val="3C3C8C"/>
                </a:solidFill>
              </a:rPr>
              <a:t>nk</a:t>
            </a:r>
            <a:r>
              <a:rPr lang="cs-CZ" sz="2000" dirty="0">
                <a:solidFill>
                  <a:srgbClr val="3C3C8C"/>
                </a:solidFill>
              </a:rPr>
              <a:t>, ale že těchto kontejnerů může být více, s následným mapováním do </a:t>
            </a:r>
            <a:r>
              <a:rPr lang="cs-CZ" sz="2000" dirty="0" smtClean="0">
                <a:solidFill>
                  <a:srgbClr val="3C3C8C"/>
                </a:solidFill>
              </a:rPr>
              <a:t>virtuálního kontejneru/kontejnerů </a:t>
            </a:r>
            <a:r>
              <a:rPr lang="cs-CZ" sz="2000" dirty="0">
                <a:solidFill>
                  <a:srgbClr val="3C3C8C"/>
                </a:solidFill>
              </a:rPr>
              <a:t>VC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 </a:t>
            </a:r>
            <a:r>
              <a:rPr lang="cs-CZ" sz="2000" dirty="0">
                <a:solidFill>
                  <a:srgbClr val="C00000"/>
                </a:solidFill>
              </a:rPr>
              <a:t>využitím zřetězení </a:t>
            </a:r>
            <a:r>
              <a:rPr lang="cs-CZ" sz="2000" dirty="0">
                <a:solidFill>
                  <a:srgbClr val="3C3C8C"/>
                </a:solidFill>
              </a:rPr>
              <a:t>je síť SDH schopna transportovat: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signály </a:t>
            </a:r>
            <a:r>
              <a:rPr lang="cs-CZ" sz="2000" dirty="0">
                <a:solidFill>
                  <a:srgbClr val="C00000"/>
                </a:solidFill>
              </a:rPr>
              <a:t>rychlejší</a:t>
            </a:r>
            <a:r>
              <a:rPr lang="cs-CZ" sz="2000" dirty="0">
                <a:solidFill>
                  <a:srgbClr val="3C3C8C"/>
                </a:solidFill>
              </a:rPr>
              <a:t> než je signál 4. řádu PDH,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signály, jejichž přenosová rychlost je odlišná od jmenovité rychlosti typizovaných kontejnerů, ovšem je jejich celistvým násobkem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Metody </a:t>
            </a:r>
            <a:r>
              <a:rPr lang="cs-CZ" sz="2000" dirty="0"/>
              <a:t>pro zřetězení virtuálních kontejnerů jsou dvě: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Souvislé zřetězení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Virtuální </a:t>
            </a:r>
            <a:r>
              <a:rPr lang="cs-CZ" sz="2000" dirty="0" smtClean="0">
                <a:solidFill>
                  <a:srgbClr val="C00000"/>
                </a:solidFill>
              </a:rPr>
              <a:t>zřetězení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Prvky sítě SDH a síť SDH nové generace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332931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2782</Words>
  <Application>Microsoft Office PowerPoint</Application>
  <PresentationFormat>Předvádění na obrazovce (4:3)</PresentationFormat>
  <Paragraphs>556</Paragraphs>
  <Slides>25</Slides>
  <Notes>23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Calibri</vt:lpstr>
      <vt:lpstr>Symbol</vt:lpstr>
      <vt:lpstr>Times New Roman</vt:lpstr>
      <vt:lpstr>Wingdings</vt:lpstr>
      <vt:lpstr>Mustr_prezentace_OPPA</vt:lpstr>
      <vt:lpstr>Prezentace aplikace PowerPoint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Prvky sítě SDH a síť SDH nové generace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2015-01-31T01:17:20Z</dcterms:created>
  <dcterms:modified xsi:type="dcterms:W3CDTF">2015-01-31T08:37:48Z</dcterms:modified>
</cp:coreProperties>
</file>