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0" r:id="rId2"/>
    <p:sldId id="289" r:id="rId3"/>
    <p:sldId id="294" r:id="rId4"/>
    <p:sldId id="295" r:id="rId5"/>
    <p:sldId id="297" r:id="rId6"/>
    <p:sldId id="296" r:id="rId7"/>
    <p:sldId id="301" r:id="rId8"/>
    <p:sldId id="302" r:id="rId9"/>
    <p:sldId id="303" r:id="rId10"/>
    <p:sldId id="298" r:id="rId11"/>
    <p:sldId id="304" r:id="rId12"/>
    <p:sldId id="299" r:id="rId13"/>
    <p:sldId id="305" r:id="rId14"/>
    <p:sldId id="292" r:id="rId15"/>
    <p:sldId id="293" r:id="rId16"/>
    <p:sldId id="300" r:id="rId17"/>
    <p:sldId id="306" r:id="rId18"/>
    <p:sldId id="308" r:id="rId19"/>
    <p:sldId id="307" r:id="rId20"/>
    <p:sldId id="280" r:id="rId2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CC9900"/>
    <a:srgbClr val="FF9933"/>
    <a:srgbClr val="006600"/>
    <a:srgbClr val="009900"/>
    <a:srgbClr val="CCCC00"/>
    <a:srgbClr val="00CC00"/>
    <a:srgbClr val="33CC33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641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761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9018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067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1639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7601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2867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309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596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9697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05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657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6603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7041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8721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5570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669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Protokoly </a:t>
            </a:r>
            <a:r>
              <a:rPr lang="cs-CZ" sz="4000" b="1" dirty="0">
                <a:solidFill>
                  <a:schemeClr val="bg1"/>
                </a:solidFill>
              </a:rPr>
              <a:t>pro </a:t>
            </a:r>
            <a:r>
              <a:rPr lang="cs-CZ" sz="4000" b="1" dirty="0" err="1">
                <a:solidFill>
                  <a:schemeClr val="bg1"/>
                </a:solidFill>
              </a:rPr>
              <a:t>VoIP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Protokolový model TCP/IP – </a:t>
            </a:r>
            <a:r>
              <a:rPr lang="cs-CZ" sz="2000" b="1" dirty="0" smtClean="0">
                <a:solidFill>
                  <a:srgbClr val="C00000"/>
                </a:solidFill>
              </a:rPr>
              <a:t>aplikační vrstva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</a:t>
            </a:r>
            <a:r>
              <a:rPr lang="cs-CZ" sz="2000" dirty="0" smtClean="0">
                <a:solidFill>
                  <a:srgbClr val="C00000"/>
                </a:solidFill>
              </a:rPr>
              <a:t>úrovni aplikační vrstvy</a:t>
            </a:r>
            <a:r>
              <a:rPr lang="cs-CZ" sz="2000" dirty="0" smtClean="0"/>
              <a:t> </a:t>
            </a:r>
            <a:r>
              <a:rPr lang="cs-CZ" sz="2000" dirty="0"/>
              <a:t>pracují tzv. </a:t>
            </a:r>
            <a:r>
              <a:rPr lang="cs-CZ" sz="2000" dirty="0">
                <a:solidFill>
                  <a:srgbClr val="C00000"/>
                </a:solidFill>
              </a:rPr>
              <a:t>aplikační procesy </a:t>
            </a:r>
            <a:r>
              <a:rPr lang="cs-CZ" sz="2000" dirty="0"/>
              <a:t>(např. běžící programy), které poskytují přímé služby uživatelům prostřednictvím standardizovaných rozhraní nebo také služby ostatním aplikačním procesům běžícím na stejné úrovni.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Stěžejní funkcí aplikační vrstvy je především umožnit a zprostředkovat spolupráci mezi dílčími procesy běžícími na vzdálených systémech.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Protokoly </a:t>
            </a:r>
            <a:r>
              <a:rPr lang="cs-CZ" sz="2000" dirty="0"/>
              <a:t>aplikační vrstvy </a:t>
            </a:r>
            <a:r>
              <a:rPr lang="cs-CZ" sz="2000" dirty="0" smtClean="0"/>
              <a:t>pro </a:t>
            </a:r>
            <a:r>
              <a:rPr lang="cs-CZ" sz="2000" dirty="0" err="1"/>
              <a:t>VoIP</a:t>
            </a:r>
            <a:r>
              <a:rPr lang="cs-CZ" sz="2000" dirty="0"/>
              <a:t> dělíme na dvě základní </a:t>
            </a:r>
            <a:r>
              <a:rPr lang="cs-CZ" sz="2000" dirty="0" smtClean="0"/>
              <a:t>skupiny</a:t>
            </a:r>
            <a:r>
              <a:rPr lang="cs-CZ" sz="2000" dirty="0"/>
              <a:t>: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</a:t>
            </a:r>
            <a:r>
              <a:rPr lang="cs-CZ" sz="2000" dirty="0"/>
              <a:t>skupinou jsou </a:t>
            </a:r>
            <a:r>
              <a:rPr lang="cs-CZ" sz="2000" dirty="0">
                <a:solidFill>
                  <a:srgbClr val="C00000"/>
                </a:solidFill>
              </a:rPr>
              <a:t>přenosové protokoly</a:t>
            </a:r>
            <a:r>
              <a:rPr lang="cs-CZ" sz="2000" dirty="0"/>
              <a:t>, tj. protokoly sloužící pro přenos informace směrem k uživateli (např. ve formě hlasu, videa, apod.).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Druhou </a:t>
            </a:r>
            <a:r>
              <a:rPr lang="cs-CZ" sz="2000" dirty="0"/>
              <a:t>skupinu tvoří </a:t>
            </a:r>
            <a:r>
              <a:rPr lang="cs-CZ" sz="2000" dirty="0">
                <a:solidFill>
                  <a:srgbClr val="C00000"/>
                </a:solidFill>
              </a:rPr>
              <a:t>řídicí protokoly</a:t>
            </a:r>
            <a:r>
              <a:rPr lang="cs-CZ" sz="2000" dirty="0"/>
              <a:t>, které naopak v síti zajišťují podmínky pro vlastní přenos dat.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64096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Protokoly pro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tomu, že technologie </a:t>
            </a:r>
            <a:r>
              <a:rPr lang="cs-CZ" sz="2000" dirty="0" err="1" smtClean="0"/>
              <a:t>VoIP</a:t>
            </a:r>
            <a:r>
              <a:rPr lang="cs-CZ" sz="2000" dirty="0" smtClean="0"/>
              <a:t> je určena pro paketové datové sítě, pro popis </a:t>
            </a:r>
            <a:r>
              <a:rPr lang="cs-CZ" sz="2000" dirty="0"/>
              <a:t>komunikace </a:t>
            </a:r>
            <a:r>
              <a:rPr lang="cs-CZ" sz="2000" dirty="0" smtClean="0"/>
              <a:t>se proto využívá </a:t>
            </a:r>
            <a:r>
              <a:rPr lang="cs-CZ" sz="2000" dirty="0"/>
              <a:t>model TCP/IP.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vlastním spojení v síti </a:t>
            </a:r>
            <a:r>
              <a:rPr lang="cs-CZ" sz="2000" dirty="0" smtClean="0"/>
              <a:t>prostřednictvím </a:t>
            </a:r>
            <a:r>
              <a:rPr lang="cs-CZ" sz="2000" dirty="0" err="1" smtClean="0"/>
              <a:t>VoIP</a:t>
            </a:r>
            <a:r>
              <a:rPr lang="cs-CZ" sz="2000" dirty="0" smtClean="0"/>
              <a:t> </a:t>
            </a:r>
            <a:r>
              <a:rPr lang="cs-CZ" sz="2000" dirty="0"/>
              <a:t>se podílí více </a:t>
            </a:r>
            <a:r>
              <a:rPr lang="cs-CZ" sz="2000" dirty="0" smtClean="0"/>
              <a:t>protokolů.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Každý protokol má svou specifickou funkci </a:t>
            </a:r>
            <a:r>
              <a:rPr lang="cs-CZ" sz="2000" dirty="0" smtClean="0">
                <a:solidFill>
                  <a:srgbClr val="3C3C8C"/>
                </a:solidFill>
              </a:rPr>
              <a:t>a řeší </a:t>
            </a:r>
            <a:r>
              <a:rPr lang="cs-CZ" sz="2000" dirty="0">
                <a:solidFill>
                  <a:srgbClr val="3C3C8C"/>
                </a:solidFill>
              </a:rPr>
              <a:t>konkrétní </a:t>
            </a:r>
            <a:r>
              <a:rPr lang="cs-CZ" sz="2000" dirty="0" smtClean="0">
                <a:solidFill>
                  <a:srgbClr val="3C3C8C"/>
                </a:solidFill>
              </a:rPr>
              <a:t>problém.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Protokoly využívané v technologii </a:t>
            </a:r>
            <a:r>
              <a:rPr lang="cs-CZ" sz="2000" dirty="0" err="1" smtClean="0"/>
              <a:t>VoIP</a:t>
            </a:r>
            <a:r>
              <a:rPr lang="cs-CZ" sz="2000" dirty="0"/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Signalizační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dirty="0" smtClean="0"/>
              <a:t>(řídící) vzájemný </a:t>
            </a:r>
            <a:r>
              <a:rPr lang="cs-CZ" sz="2000" dirty="0"/>
              <a:t>kontakt a identifikace účastníků, dohodnutí </a:t>
            </a:r>
            <a:r>
              <a:rPr lang="cs-CZ" sz="2000" dirty="0" smtClean="0"/>
              <a:t>způsobu, </a:t>
            </a:r>
            <a:r>
              <a:rPr lang="cs-CZ" sz="2000" dirty="0"/>
              <a:t>kvality a typu přenosu uživatelské informace (příklady protokolů ITU-T H323. IETF SIP).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Komunikační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dirty="0" smtClean="0"/>
              <a:t>(přenosové) vlastní </a:t>
            </a:r>
            <a:r>
              <a:rPr lang="cs-CZ" sz="2000" dirty="0"/>
              <a:t>přenos uživatelské informace (audio, video, data</a:t>
            </a:r>
            <a:r>
              <a:rPr lang="cs-CZ" sz="2000" dirty="0" smtClean="0"/>
              <a:t>), multimediálními toky (</a:t>
            </a:r>
            <a:r>
              <a:rPr lang="cs-CZ" sz="2000" dirty="0"/>
              <a:t>příklady protokolů RTP/RCTP).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Transportní</a:t>
            </a:r>
            <a:r>
              <a:rPr lang="cs-CZ" sz="2000" dirty="0" smtClean="0"/>
              <a:t> </a:t>
            </a:r>
            <a:r>
              <a:rPr lang="cs-CZ" sz="2000" dirty="0"/>
              <a:t>– přenáší komunikační a signalizační protokoly v paketové síti s využitím IP (příklady protokolů UDP, TCP).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5809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Protokoly pro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1361652" y="5274527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Sonet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1361651" y="4692592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PPP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3423656" y="5270810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ATM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2796441" y="4481277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AAL 3/4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4040964" y="4477560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AAL 5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4" name="Zaoblený obdélník 13"/>
          <p:cNvSpPr/>
          <p:nvPr/>
        </p:nvSpPr>
        <p:spPr>
          <a:xfrm>
            <a:off x="5488376" y="5257587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Ethernet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7119473" y="5270810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V.34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7119472" y="4688875"/>
            <a:ext cx="1048215" cy="31223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PPP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7" name="Zaoblený obdélník 16"/>
          <p:cNvSpPr/>
          <p:nvPr/>
        </p:nvSpPr>
        <p:spPr>
          <a:xfrm>
            <a:off x="1361653" y="3963727"/>
            <a:ext cx="6806035" cy="312234"/>
          </a:xfrm>
          <a:prstGeom prst="roundRect">
            <a:avLst/>
          </a:prstGeom>
          <a:solidFill>
            <a:srgbClr val="FFCC66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IPv4, IPv6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8" name="Zaoblený obdélník 17"/>
          <p:cNvSpPr/>
          <p:nvPr/>
        </p:nvSpPr>
        <p:spPr>
          <a:xfrm>
            <a:off x="1361651" y="3338259"/>
            <a:ext cx="2063363" cy="312234"/>
          </a:xfrm>
          <a:prstGeom prst="roundRect">
            <a:avLst/>
          </a:prstGeom>
          <a:solidFill>
            <a:srgbClr val="FFCC66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TCP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19" name="Zaoblený obdélník 18"/>
          <p:cNvSpPr/>
          <p:nvPr/>
        </p:nvSpPr>
        <p:spPr>
          <a:xfrm>
            <a:off x="4394784" y="3338259"/>
            <a:ext cx="3772904" cy="312234"/>
          </a:xfrm>
          <a:prstGeom prst="roundRect">
            <a:avLst/>
          </a:prstGeom>
          <a:solidFill>
            <a:srgbClr val="FFCC66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UDP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1361654" y="2668485"/>
            <a:ext cx="847492" cy="3122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H.323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2539965" y="2671911"/>
            <a:ext cx="847492" cy="3122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SIP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4978486" y="2648545"/>
            <a:ext cx="847492" cy="312234"/>
          </a:xfrm>
          <a:prstGeom prst="roundRect">
            <a:avLst/>
          </a:prstGeom>
          <a:solidFill>
            <a:srgbClr val="0066FF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RTCP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6796087" y="2644163"/>
            <a:ext cx="847492" cy="312234"/>
          </a:xfrm>
          <a:prstGeom prst="roundRect">
            <a:avLst/>
          </a:prstGeom>
          <a:solidFill>
            <a:srgbClr val="0066FF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RTP</a:t>
            </a:r>
            <a:endParaRPr lang="cs-CZ" sz="1600" b="1" dirty="0">
              <a:solidFill>
                <a:srgbClr val="000000"/>
              </a:solidFill>
            </a:endParaRPr>
          </a:p>
        </p:txBody>
      </p:sp>
      <p:sp>
        <p:nvSpPr>
          <p:cNvPr id="24" name="Zaoblený obdélník 23"/>
          <p:cNvSpPr/>
          <p:nvPr/>
        </p:nvSpPr>
        <p:spPr>
          <a:xfrm>
            <a:off x="4764670" y="1928176"/>
            <a:ext cx="3134649" cy="31223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média (PCM, H.264, MPEG, ...)</a:t>
            </a:r>
            <a:endParaRPr lang="cs-CZ" sz="1600" b="1" dirty="0">
              <a:solidFill>
                <a:srgbClr val="000000"/>
              </a:solidFill>
            </a:endParaRPr>
          </a:p>
        </p:txBody>
      </p:sp>
      <p:cxnSp>
        <p:nvCxnSpPr>
          <p:cNvPr id="25" name="Přímá spojnice se šipkou 24"/>
          <p:cNvCxnSpPr>
            <a:endCxn id="23" idx="0"/>
          </p:cNvCxnSpPr>
          <p:nvPr/>
        </p:nvCxnSpPr>
        <p:spPr>
          <a:xfrm>
            <a:off x="7219833" y="2240410"/>
            <a:ext cx="0" cy="403753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23" idx="2"/>
          </p:cNvCxnSpPr>
          <p:nvPr/>
        </p:nvCxnSpPr>
        <p:spPr>
          <a:xfrm>
            <a:off x="7219833" y="2956397"/>
            <a:ext cx="0" cy="381862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5422378" y="2956397"/>
            <a:ext cx="0" cy="362775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>
            <a:off x="6281236" y="3650493"/>
            <a:ext cx="0" cy="31323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>
            <a:stCxn id="21" idx="2"/>
          </p:cNvCxnSpPr>
          <p:nvPr/>
        </p:nvCxnSpPr>
        <p:spPr>
          <a:xfrm>
            <a:off x="2963711" y="2984145"/>
            <a:ext cx="0" cy="35411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>
            <a:stCxn id="21" idx="2"/>
          </p:cNvCxnSpPr>
          <p:nvPr/>
        </p:nvCxnSpPr>
        <p:spPr>
          <a:xfrm>
            <a:off x="2963711" y="2984145"/>
            <a:ext cx="1431073" cy="35411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/>
          <p:nvPr/>
        </p:nvCxnSpPr>
        <p:spPr>
          <a:xfrm>
            <a:off x="1776336" y="2984145"/>
            <a:ext cx="0" cy="335027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/>
          <p:cNvCxnSpPr/>
          <p:nvPr/>
        </p:nvCxnSpPr>
        <p:spPr>
          <a:xfrm>
            <a:off x="2384268" y="3650493"/>
            <a:ext cx="0" cy="31323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/>
          <p:nvPr/>
        </p:nvCxnSpPr>
        <p:spPr>
          <a:xfrm>
            <a:off x="1876694" y="4285122"/>
            <a:ext cx="0" cy="403753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se šipkou 44"/>
          <p:cNvCxnSpPr>
            <a:stCxn id="9" idx="2"/>
            <a:endCxn id="7" idx="0"/>
          </p:cNvCxnSpPr>
          <p:nvPr/>
        </p:nvCxnSpPr>
        <p:spPr>
          <a:xfrm>
            <a:off x="1885759" y="5004826"/>
            <a:ext cx="1" cy="269701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se šipkou 48"/>
          <p:cNvCxnSpPr>
            <a:endCxn id="11" idx="0"/>
          </p:cNvCxnSpPr>
          <p:nvPr/>
        </p:nvCxnSpPr>
        <p:spPr>
          <a:xfrm>
            <a:off x="3320549" y="4275961"/>
            <a:ext cx="0" cy="205316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se šipkou 51"/>
          <p:cNvCxnSpPr>
            <a:endCxn id="12" idx="0"/>
          </p:cNvCxnSpPr>
          <p:nvPr/>
        </p:nvCxnSpPr>
        <p:spPr>
          <a:xfrm>
            <a:off x="4565072" y="4285122"/>
            <a:ext cx="0" cy="192438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se šipkou 53"/>
          <p:cNvCxnSpPr>
            <a:stCxn id="11" idx="2"/>
            <a:endCxn id="10" idx="0"/>
          </p:cNvCxnSpPr>
          <p:nvPr/>
        </p:nvCxnSpPr>
        <p:spPr>
          <a:xfrm>
            <a:off x="3320549" y="4793511"/>
            <a:ext cx="627215" cy="477299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římá spojnice se šipkou 56"/>
          <p:cNvCxnSpPr>
            <a:stCxn id="12" idx="2"/>
            <a:endCxn id="10" idx="0"/>
          </p:cNvCxnSpPr>
          <p:nvPr/>
        </p:nvCxnSpPr>
        <p:spPr>
          <a:xfrm flipH="1">
            <a:off x="3947764" y="4789794"/>
            <a:ext cx="617308" cy="481016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se šipkou 61"/>
          <p:cNvCxnSpPr/>
          <p:nvPr/>
        </p:nvCxnSpPr>
        <p:spPr>
          <a:xfrm>
            <a:off x="6009769" y="4285122"/>
            <a:ext cx="0" cy="952380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Přímá spojnice se šipkou 63"/>
          <p:cNvCxnSpPr>
            <a:endCxn id="16" idx="0"/>
          </p:cNvCxnSpPr>
          <p:nvPr/>
        </p:nvCxnSpPr>
        <p:spPr>
          <a:xfrm>
            <a:off x="7640083" y="4275961"/>
            <a:ext cx="3497" cy="41291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se šipkou 64"/>
          <p:cNvCxnSpPr>
            <a:stCxn id="16" idx="2"/>
            <a:endCxn id="15" idx="0"/>
          </p:cNvCxnSpPr>
          <p:nvPr/>
        </p:nvCxnSpPr>
        <p:spPr>
          <a:xfrm>
            <a:off x="7643580" y="5001109"/>
            <a:ext cx="1" cy="269701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Přímá spojnice 75"/>
          <p:cNvCxnSpPr/>
          <p:nvPr/>
        </p:nvCxnSpPr>
        <p:spPr>
          <a:xfrm>
            <a:off x="1131128" y="1798566"/>
            <a:ext cx="7212772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Přímá spojnice 76"/>
          <p:cNvCxnSpPr/>
          <p:nvPr/>
        </p:nvCxnSpPr>
        <p:spPr>
          <a:xfrm flipV="1">
            <a:off x="1131127" y="1798566"/>
            <a:ext cx="1" cy="2550056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římá spojnice 79"/>
          <p:cNvCxnSpPr/>
          <p:nvPr/>
        </p:nvCxnSpPr>
        <p:spPr>
          <a:xfrm>
            <a:off x="1131127" y="4348622"/>
            <a:ext cx="4152073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Přímá spojnice 81"/>
          <p:cNvCxnSpPr/>
          <p:nvPr/>
        </p:nvCxnSpPr>
        <p:spPr>
          <a:xfrm flipV="1">
            <a:off x="6622256" y="4348622"/>
            <a:ext cx="1697832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Přímá spojnice 83"/>
          <p:cNvCxnSpPr/>
          <p:nvPr/>
        </p:nvCxnSpPr>
        <p:spPr>
          <a:xfrm flipV="1">
            <a:off x="8320088" y="1798566"/>
            <a:ext cx="0" cy="2550056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90"/>
          <p:cNvCxnSpPr/>
          <p:nvPr/>
        </p:nvCxnSpPr>
        <p:spPr>
          <a:xfrm flipV="1">
            <a:off x="5282406" y="4338750"/>
            <a:ext cx="0" cy="1383104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94"/>
          <p:cNvCxnSpPr/>
          <p:nvPr/>
        </p:nvCxnSpPr>
        <p:spPr>
          <a:xfrm flipV="1">
            <a:off x="6640943" y="4348623"/>
            <a:ext cx="0" cy="1373231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Přímá spojnice 99"/>
          <p:cNvCxnSpPr/>
          <p:nvPr/>
        </p:nvCxnSpPr>
        <p:spPr>
          <a:xfrm flipH="1">
            <a:off x="5281613" y="5721854"/>
            <a:ext cx="1359330" cy="1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aoblený obdélník 116"/>
          <p:cNvSpPr/>
          <p:nvPr/>
        </p:nvSpPr>
        <p:spPr>
          <a:xfrm>
            <a:off x="1199926" y="1905778"/>
            <a:ext cx="2644729" cy="31223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dnes obvyklá struktura pro technologii </a:t>
            </a:r>
            <a:r>
              <a:rPr lang="cs-CZ" sz="1400" dirty="0" err="1" smtClean="0">
                <a:solidFill>
                  <a:srgbClr val="000000"/>
                </a:solidFill>
              </a:rPr>
              <a:t>VoIP</a:t>
            </a:r>
            <a:endParaRPr lang="cs-CZ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6409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protokolu IP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Protokol IP síťové vrstvy </a:t>
            </a:r>
            <a:r>
              <a:rPr lang="cs-CZ" sz="2000" dirty="0" smtClean="0">
                <a:solidFill>
                  <a:srgbClr val="3C3C8C"/>
                </a:solidFill>
              </a:rPr>
              <a:t>ve spojení s protokoly transportní vrstvy je nejužívanější protokolovou strukturou v dnešní době pro přenos dat.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 dat protokolem </a:t>
            </a:r>
            <a:r>
              <a:rPr lang="cs-CZ" sz="2000" dirty="0" smtClean="0">
                <a:solidFill>
                  <a:srgbClr val="C00000"/>
                </a:solidFill>
              </a:rPr>
              <a:t>IP využívá paketového principu</a:t>
            </a:r>
            <a:r>
              <a:rPr lang="cs-CZ" sz="2000" dirty="0" smtClean="0">
                <a:solidFill>
                  <a:srgbClr val="3C3C8C"/>
                </a:solidFill>
              </a:rPr>
              <a:t>. Jak již bylo zmíněno, datová jednotka protokolu IP se nazývá datagram. Nicméně se v praxi spíše používá méně správný termín IP paket.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Datové sítě s podporou IP pracují na principu „</a:t>
            </a:r>
            <a:r>
              <a:rPr lang="cs-CZ" sz="2000" dirty="0" err="1" smtClean="0">
                <a:solidFill>
                  <a:srgbClr val="3C3C8C"/>
                </a:solidFill>
              </a:rPr>
              <a:t>best-effort</a:t>
            </a:r>
            <a:r>
              <a:rPr lang="cs-CZ" sz="2000" dirty="0" smtClean="0">
                <a:solidFill>
                  <a:srgbClr val="3C3C8C"/>
                </a:solidFill>
              </a:rPr>
              <a:t>“. Tedy síť vyvine maximální možné úsilí při doručení datové jednotky příjemci, nicméně doručení se negarantuje. V případě chyby při přenosu je na koncových uzlech sítě, aby si sami zajistily opravu či znovu zaslání dat.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Datové sítě s podporou IP mají problematickou podporu kvality služby, tedy garantování určitých parametrů při přenosu.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17826116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transportního protokolu TCP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Protokol </a:t>
            </a:r>
            <a:r>
              <a:rPr lang="cs-CZ" sz="2000" dirty="0" smtClean="0">
                <a:solidFill>
                  <a:srgbClr val="C00000"/>
                </a:solidFill>
              </a:rPr>
              <a:t>TCP</a:t>
            </a:r>
            <a:r>
              <a:rPr lang="cs-CZ" sz="2000" dirty="0" smtClean="0">
                <a:solidFill>
                  <a:srgbClr val="3C3C8C"/>
                </a:solidFill>
              </a:rPr>
              <a:t> je protokolem </a:t>
            </a:r>
            <a:r>
              <a:rPr lang="cs-CZ" sz="2000" dirty="0" smtClean="0">
                <a:solidFill>
                  <a:srgbClr val="C00000"/>
                </a:solidFill>
              </a:rPr>
              <a:t>transportní vrstvy modelu RM-OSI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Protokol </a:t>
            </a:r>
            <a:r>
              <a:rPr lang="cs-CZ" sz="2000" dirty="0" smtClean="0">
                <a:solidFill>
                  <a:srgbClr val="C00000"/>
                </a:solidFill>
              </a:rPr>
              <a:t>TCP </a:t>
            </a:r>
            <a:r>
              <a:rPr lang="cs-CZ" sz="2000" dirty="0">
                <a:solidFill>
                  <a:srgbClr val="C00000"/>
                </a:solidFill>
              </a:rPr>
              <a:t>zajišťuje spolehlivý </a:t>
            </a:r>
            <a:r>
              <a:rPr lang="cs-CZ" sz="2000" dirty="0" smtClean="0">
                <a:solidFill>
                  <a:srgbClr val="C00000"/>
                </a:solidFill>
              </a:rPr>
              <a:t>datový přenos</a:t>
            </a:r>
            <a:r>
              <a:rPr lang="cs-CZ" sz="2000" dirty="0">
                <a:solidFill>
                  <a:srgbClr val="3C3C8C"/>
                </a:solidFill>
              </a:rPr>
              <a:t>. Veškerá data poslaná pomocí </a:t>
            </a:r>
            <a:r>
              <a:rPr lang="cs-CZ" sz="2000" dirty="0" smtClean="0">
                <a:solidFill>
                  <a:srgbClr val="3C3C8C"/>
                </a:solidFill>
              </a:rPr>
              <a:t>protokolu TCP </a:t>
            </a:r>
            <a:r>
              <a:rPr lang="cs-CZ" sz="2000" dirty="0">
                <a:solidFill>
                  <a:srgbClr val="3C3C8C"/>
                </a:solidFill>
              </a:rPr>
              <a:t>budou doručena ke svému </a:t>
            </a:r>
            <a:r>
              <a:rPr lang="cs-CZ" sz="2000" dirty="0" smtClean="0">
                <a:solidFill>
                  <a:srgbClr val="3C3C8C"/>
                </a:solidFill>
              </a:rPr>
              <a:t>cíli. V cíli se přijatá data urovnají do správného pořadí, pokud při přenosu došlo k přijetí datagramů v různém pořadí.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Samotný </a:t>
            </a:r>
            <a:r>
              <a:rPr lang="cs-CZ" sz="2000" dirty="0">
                <a:solidFill>
                  <a:srgbClr val="3C3C8C"/>
                </a:solidFill>
              </a:rPr>
              <a:t>protokol tedy řeší případy, kdy dojde ke ztrátě na nižší vrstvě (IP nebo fyzické). Pokud neobdrží potvrzení od svého TCP protějšku na druhé straně, zahájí </a:t>
            </a:r>
            <a:r>
              <a:rPr lang="cs-CZ" sz="2000" dirty="0" smtClean="0">
                <a:solidFill>
                  <a:srgbClr val="3C3C8C"/>
                </a:solidFill>
              </a:rPr>
              <a:t>přeposlání </a:t>
            </a:r>
            <a:r>
              <a:rPr lang="cs-CZ" sz="2000" dirty="0">
                <a:solidFill>
                  <a:srgbClr val="3C3C8C"/>
                </a:solidFill>
              </a:rPr>
              <a:t>dat. Také pořadí došlých paketů může být odlišné od původního. To řeší TCP dočasným uchováváním došlých paketů a jejich doručování po větších celcích.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Protokol </a:t>
            </a:r>
            <a:r>
              <a:rPr lang="cs-CZ" sz="2000" dirty="0" smtClean="0">
                <a:solidFill>
                  <a:srgbClr val="C00000"/>
                </a:solidFill>
              </a:rPr>
              <a:t>TCP </a:t>
            </a:r>
            <a:r>
              <a:rPr lang="cs-CZ" sz="2000" dirty="0">
                <a:solidFill>
                  <a:srgbClr val="C00000"/>
                </a:solidFill>
              </a:rPr>
              <a:t>je vhodný </a:t>
            </a:r>
            <a:r>
              <a:rPr lang="cs-CZ" sz="2000" dirty="0">
                <a:solidFill>
                  <a:srgbClr val="3C3C8C"/>
                </a:solidFill>
              </a:rPr>
              <a:t>transportní protokol </a:t>
            </a:r>
            <a:r>
              <a:rPr lang="cs-CZ" sz="2000" dirty="0">
                <a:solidFill>
                  <a:srgbClr val="C00000"/>
                </a:solidFill>
              </a:rPr>
              <a:t>pro aplikace citlivé na ztrátu dat </a:t>
            </a:r>
            <a:r>
              <a:rPr lang="cs-CZ" sz="2000" dirty="0">
                <a:solidFill>
                  <a:srgbClr val="3C3C8C"/>
                </a:solidFill>
              </a:rPr>
              <a:t>například pro přenos souborů, emailů nebo webových stránek.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TCP zajišťuje správné pořadí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>
                <a:solidFill>
                  <a:srgbClr val="C00000"/>
                </a:solidFill>
              </a:rPr>
              <a:t>opakování v případě </a:t>
            </a:r>
            <a:r>
              <a:rPr lang="cs-CZ" sz="2000" dirty="0" smtClean="0">
                <a:solidFill>
                  <a:srgbClr val="C00000"/>
                </a:solidFill>
              </a:rPr>
              <a:t>ztráty</a:t>
            </a:r>
            <a:endParaRPr lang="cs-CZ" sz="2000" dirty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5029606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transportního protokolu UDP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Protokol </a:t>
            </a:r>
            <a:r>
              <a:rPr lang="cs-CZ" sz="2000" dirty="0" smtClean="0">
                <a:solidFill>
                  <a:srgbClr val="C00000"/>
                </a:solidFill>
              </a:rPr>
              <a:t>UDP</a:t>
            </a:r>
            <a:r>
              <a:rPr lang="cs-CZ" sz="2000" dirty="0" smtClean="0">
                <a:solidFill>
                  <a:srgbClr val="3C3C8C"/>
                </a:solidFill>
              </a:rPr>
              <a:t> je protokolem </a:t>
            </a:r>
            <a:r>
              <a:rPr lang="cs-CZ" sz="2000" dirty="0" smtClean="0">
                <a:solidFill>
                  <a:srgbClr val="C00000"/>
                </a:solidFill>
              </a:rPr>
              <a:t>transportní vrstvy RM-OSI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Protokol </a:t>
            </a:r>
            <a:r>
              <a:rPr lang="cs-CZ" sz="2000" dirty="0" smtClean="0">
                <a:solidFill>
                  <a:srgbClr val="C00000"/>
                </a:solidFill>
              </a:rPr>
              <a:t>UDP nezaručuje </a:t>
            </a:r>
            <a:r>
              <a:rPr lang="cs-CZ" sz="2000" dirty="0">
                <a:solidFill>
                  <a:srgbClr val="C00000"/>
                </a:solidFill>
              </a:rPr>
              <a:t>spolehlivé doručení přenášených dat </a:t>
            </a:r>
            <a:r>
              <a:rPr lang="cs-CZ" sz="2000" dirty="0">
                <a:solidFill>
                  <a:srgbClr val="3C3C8C"/>
                </a:solidFill>
              </a:rPr>
              <a:t>ani jejich správné </a:t>
            </a:r>
            <a:r>
              <a:rPr lang="cs-CZ" sz="2000" dirty="0" smtClean="0">
                <a:solidFill>
                  <a:srgbClr val="3C3C8C"/>
                </a:solidFill>
              </a:rPr>
              <a:t>pořadí na přijímací straně.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Jednoduchost </a:t>
            </a:r>
            <a:r>
              <a:rPr lang="cs-CZ" sz="2000" dirty="0">
                <a:solidFill>
                  <a:srgbClr val="3C3C8C"/>
                </a:solidFill>
              </a:rPr>
              <a:t>protokolu </a:t>
            </a:r>
            <a:r>
              <a:rPr lang="cs-CZ" sz="2000" dirty="0">
                <a:solidFill>
                  <a:srgbClr val="C00000"/>
                </a:solidFill>
              </a:rPr>
              <a:t>UDP umožňuje </a:t>
            </a:r>
            <a:r>
              <a:rPr lang="cs-CZ" sz="2000" dirty="0" smtClean="0">
                <a:solidFill>
                  <a:srgbClr val="3C3C8C"/>
                </a:solidFill>
              </a:rPr>
              <a:t>však velmi </a:t>
            </a:r>
            <a:r>
              <a:rPr lang="cs-CZ" sz="2000" dirty="0">
                <a:solidFill>
                  <a:srgbClr val="C00000"/>
                </a:solidFill>
              </a:rPr>
              <a:t>efektivní přenos </a:t>
            </a:r>
            <a:r>
              <a:rPr lang="cs-CZ" sz="2000" dirty="0">
                <a:solidFill>
                  <a:srgbClr val="3C3C8C"/>
                </a:solidFill>
              </a:rPr>
              <a:t>a zachování </a:t>
            </a:r>
            <a:r>
              <a:rPr lang="cs-CZ" sz="2000" dirty="0" smtClean="0">
                <a:solidFill>
                  <a:srgbClr val="3C3C8C"/>
                </a:solidFill>
              </a:rPr>
              <a:t>přenosové rychlosti síťové vrstvy (nedochází ke snížení efektivnosti).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Aplikace vyžadující </a:t>
            </a:r>
            <a:r>
              <a:rPr lang="cs-CZ" sz="2000" dirty="0">
                <a:solidFill>
                  <a:srgbClr val="3C3C8C"/>
                </a:solidFill>
              </a:rPr>
              <a:t>minimální časové zpoždění a tedy přenos v reálném </a:t>
            </a:r>
            <a:r>
              <a:rPr lang="cs-CZ" sz="2000" dirty="0" smtClean="0">
                <a:solidFill>
                  <a:srgbClr val="3C3C8C"/>
                </a:solidFill>
              </a:rPr>
              <a:t>čase využívají </a:t>
            </a:r>
            <a:r>
              <a:rPr lang="cs-CZ" sz="2000" dirty="0">
                <a:solidFill>
                  <a:srgbClr val="3C3C8C"/>
                </a:solidFill>
              </a:rPr>
              <a:t>UDP jako transportní protokol.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 </a:t>
            </a:r>
            <a:r>
              <a:rPr lang="cs-CZ" sz="2000" dirty="0" smtClean="0">
                <a:solidFill>
                  <a:srgbClr val="C00000"/>
                </a:solidFill>
              </a:rPr>
              <a:t>hovorového signálu</a:t>
            </a:r>
            <a:r>
              <a:rPr lang="cs-CZ" sz="2000" dirty="0" smtClean="0">
                <a:solidFill>
                  <a:srgbClr val="3C3C8C"/>
                </a:solidFill>
              </a:rPr>
              <a:t> nebo </a:t>
            </a:r>
            <a:r>
              <a:rPr lang="cs-CZ" sz="2000" dirty="0">
                <a:solidFill>
                  <a:srgbClr val="3C3C8C"/>
                </a:solidFill>
              </a:rPr>
              <a:t>videa </a:t>
            </a:r>
            <a:r>
              <a:rPr lang="cs-CZ" sz="2000" dirty="0" smtClean="0">
                <a:solidFill>
                  <a:srgbClr val="3C3C8C"/>
                </a:solidFill>
              </a:rPr>
              <a:t>technologií </a:t>
            </a:r>
            <a:r>
              <a:rPr lang="cs-CZ" sz="2000" dirty="0" err="1">
                <a:solidFill>
                  <a:srgbClr val="3C3C8C"/>
                </a:solidFill>
              </a:rPr>
              <a:t>VoIP</a:t>
            </a:r>
            <a:r>
              <a:rPr lang="cs-CZ" sz="2000" dirty="0">
                <a:solidFill>
                  <a:srgbClr val="3C3C8C"/>
                </a:solidFill>
              </a:rPr>
              <a:t> je </a:t>
            </a:r>
            <a:r>
              <a:rPr lang="cs-CZ" sz="2000" dirty="0">
                <a:solidFill>
                  <a:srgbClr val="C00000"/>
                </a:solidFill>
              </a:rPr>
              <a:t>velmi citlivý na </a:t>
            </a:r>
            <a:r>
              <a:rPr lang="cs-CZ" sz="2000" dirty="0" smtClean="0">
                <a:solidFill>
                  <a:srgbClr val="C00000"/>
                </a:solidFill>
              </a:rPr>
              <a:t>zpoždění</a:t>
            </a:r>
            <a:r>
              <a:rPr lang="cs-CZ" sz="2000" dirty="0" smtClean="0">
                <a:solidFill>
                  <a:srgbClr val="3C3C8C"/>
                </a:solidFill>
              </a:rPr>
              <a:t> a proto jejich přenos probíhá převážně po UDP.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3869647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 RTP pro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Protokol TCP není </a:t>
            </a:r>
            <a:r>
              <a:rPr lang="cs-CZ" sz="2000" dirty="0"/>
              <a:t>ze své podstaty </a:t>
            </a:r>
            <a:r>
              <a:rPr lang="cs-CZ" sz="2000" dirty="0">
                <a:solidFill>
                  <a:srgbClr val="C00000"/>
                </a:solidFill>
              </a:rPr>
              <a:t>vhodný</a:t>
            </a:r>
            <a:r>
              <a:rPr lang="cs-CZ" sz="2000" dirty="0"/>
              <a:t> pro přenos multimédií, jako jsou např. hlasové a obrazové informace, v reálném čase.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Nevýhodnost TCP spočívá především ve </a:t>
            </a:r>
            <a:r>
              <a:rPr lang="cs-CZ" sz="2000" dirty="0" smtClean="0">
                <a:solidFill>
                  <a:srgbClr val="C00000"/>
                </a:solidFill>
              </a:rPr>
              <a:t>zpoždění</a:t>
            </a:r>
            <a:r>
              <a:rPr lang="cs-CZ" sz="2000" dirty="0" smtClean="0"/>
              <a:t>, </a:t>
            </a:r>
            <a:r>
              <a:rPr lang="cs-CZ" sz="2000" dirty="0"/>
              <a:t>které vzniká v případě ztráty </a:t>
            </a:r>
            <a:r>
              <a:rPr lang="cs-CZ" sz="2000" dirty="0" smtClean="0"/>
              <a:t>při přenosu a </a:t>
            </a:r>
            <a:r>
              <a:rPr lang="cs-CZ" sz="2000" dirty="0"/>
              <a:t>mechanismu opětovného přeposlání informace.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Protokol </a:t>
            </a:r>
            <a:r>
              <a:rPr lang="cs-CZ" sz="2000" dirty="0">
                <a:solidFill>
                  <a:srgbClr val="C00000"/>
                </a:solidFill>
              </a:rPr>
              <a:t>UDP </a:t>
            </a:r>
            <a:r>
              <a:rPr lang="cs-CZ" sz="2000" dirty="0" smtClean="0"/>
              <a:t>vyhovuje </a:t>
            </a:r>
            <a:r>
              <a:rPr lang="cs-CZ" sz="2000" dirty="0"/>
              <a:t>svou </a:t>
            </a:r>
            <a:r>
              <a:rPr lang="cs-CZ" sz="2000" dirty="0" smtClean="0"/>
              <a:t>rychlostí. </a:t>
            </a:r>
            <a:r>
              <a:rPr lang="cs-CZ" sz="2000" dirty="0" smtClean="0">
                <a:solidFill>
                  <a:srgbClr val="C00000"/>
                </a:solidFill>
              </a:rPr>
              <a:t>Chybí</a:t>
            </a:r>
            <a:r>
              <a:rPr lang="cs-CZ" sz="2000" dirty="0" smtClean="0"/>
              <a:t> mu však některé </a:t>
            </a:r>
            <a:r>
              <a:rPr lang="cs-CZ" sz="2000" dirty="0" smtClean="0">
                <a:solidFill>
                  <a:srgbClr val="C00000"/>
                </a:solidFill>
              </a:rPr>
              <a:t>funkce </a:t>
            </a:r>
            <a:r>
              <a:rPr lang="cs-CZ" sz="2000" dirty="0"/>
              <a:t>potřebné pro zaručení </a:t>
            </a:r>
            <a:r>
              <a:rPr lang="cs-CZ" sz="2000" dirty="0">
                <a:solidFill>
                  <a:srgbClr val="C00000"/>
                </a:solidFill>
              </a:rPr>
              <a:t>přenosu v reálném čase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 </a:t>
            </a:r>
            <a:r>
              <a:rPr lang="cs-CZ" sz="2000" dirty="0"/>
              <a:t>byl </a:t>
            </a:r>
            <a:r>
              <a:rPr lang="cs-CZ" sz="2000" dirty="0" smtClean="0"/>
              <a:t>pro technologii </a:t>
            </a:r>
            <a:r>
              <a:rPr lang="cs-CZ" sz="2000" dirty="0" err="1" smtClean="0"/>
              <a:t>VoIP</a:t>
            </a:r>
            <a:r>
              <a:rPr lang="cs-CZ" sz="2000" dirty="0" smtClean="0"/>
              <a:t> navržen nový přenosový </a:t>
            </a:r>
            <a:r>
              <a:rPr lang="cs-CZ" sz="2000" dirty="0"/>
              <a:t>protokol </a:t>
            </a:r>
            <a:r>
              <a:rPr lang="cs-CZ" sz="2000" dirty="0">
                <a:solidFill>
                  <a:srgbClr val="C00000"/>
                </a:solidFill>
              </a:rPr>
              <a:t>RTP</a:t>
            </a:r>
            <a:r>
              <a:rPr lang="cs-CZ" sz="2000" dirty="0"/>
              <a:t> (Real-</a:t>
            </a:r>
            <a:r>
              <a:rPr lang="cs-CZ" sz="2000" dirty="0" err="1"/>
              <a:t>time</a:t>
            </a:r>
            <a:r>
              <a:rPr lang="cs-CZ" sz="2000" dirty="0"/>
              <a:t> Transport </a:t>
            </a:r>
            <a:r>
              <a:rPr lang="cs-CZ" sz="2000" dirty="0" err="1"/>
              <a:t>Protocol</a:t>
            </a:r>
            <a:r>
              <a:rPr lang="cs-CZ" sz="2000" dirty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 </a:t>
            </a:r>
            <a:r>
              <a:rPr lang="cs-CZ" sz="2000" dirty="0"/>
              <a:t>RTP </a:t>
            </a:r>
            <a:r>
              <a:rPr lang="cs-CZ" sz="2000" dirty="0" smtClean="0"/>
              <a:t>je, </a:t>
            </a:r>
            <a:r>
              <a:rPr lang="cs-CZ" sz="2000" dirty="0"/>
              <a:t>jako většina výše uvedených </a:t>
            </a:r>
            <a:r>
              <a:rPr lang="cs-CZ" sz="2000" dirty="0" smtClean="0"/>
              <a:t>protokolů, </a:t>
            </a:r>
            <a:r>
              <a:rPr lang="cs-CZ" sz="2000" dirty="0"/>
              <a:t>standardem organizace </a:t>
            </a:r>
            <a:r>
              <a:rPr lang="cs-CZ" sz="2000" dirty="0">
                <a:solidFill>
                  <a:srgbClr val="C00000"/>
                </a:solidFill>
              </a:rPr>
              <a:t>IETF</a:t>
            </a:r>
            <a:r>
              <a:rPr lang="cs-CZ" sz="2000" dirty="0"/>
              <a:t> (Internet </a:t>
            </a:r>
            <a:r>
              <a:rPr lang="cs-CZ" sz="2000" dirty="0" err="1"/>
              <a:t>Engineering</a:t>
            </a:r>
            <a:r>
              <a:rPr lang="cs-CZ" sz="2000" dirty="0"/>
              <a:t> </a:t>
            </a:r>
            <a:r>
              <a:rPr lang="cs-CZ" sz="2000" dirty="0" err="1"/>
              <a:t>Task</a:t>
            </a:r>
            <a:r>
              <a:rPr lang="cs-CZ" sz="2000" dirty="0"/>
              <a:t> </a:t>
            </a:r>
            <a:r>
              <a:rPr lang="cs-CZ" sz="2000" dirty="0" err="1"/>
              <a:t>Force</a:t>
            </a:r>
            <a:r>
              <a:rPr lang="cs-CZ" sz="2000" dirty="0"/>
              <a:t>). Specifikace protokolu je volně dostupná na Internetu pod označením </a:t>
            </a:r>
            <a:r>
              <a:rPr lang="cs-CZ" sz="2000" dirty="0">
                <a:solidFill>
                  <a:srgbClr val="C00000"/>
                </a:solidFill>
              </a:rPr>
              <a:t>RFC 3550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39251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1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 RTCP pro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 </a:t>
            </a:r>
            <a:r>
              <a:rPr lang="cs-CZ" sz="2000" dirty="0">
                <a:solidFill>
                  <a:srgbClr val="C00000"/>
                </a:solidFill>
              </a:rPr>
              <a:t>RTCP</a:t>
            </a:r>
            <a:r>
              <a:rPr lang="cs-CZ" sz="2000" dirty="0"/>
              <a:t> (Real-</a:t>
            </a:r>
            <a:r>
              <a:rPr lang="cs-CZ" sz="2000" dirty="0" err="1"/>
              <a:t>time</a:t>
            </a:r>
            <a:r>
              <a:rPr lang="cs-CZ" sz="2000" dirty="0"/>
              <a:t> Transport </a:t>
            </a:r>
            <a:r>
              <a:rPr lang="cs-CZ" sz="2000" dirty="0" err="1"/>
              <a:t>Control</a:t>
            </a:r>
            <a:r>
              <a:rPr lang="cs-CZ" sz="2000" dirty="0"/>
              <a:t> </a:t>
            </a:r>
            <a:r>
              <a:rPr lang="cs-CZ" sz="2000" dirty="0" err="1"/>
              <a:t>Protocol</a:t>
            </a:r>
            <a:r>
              <a:rPr lang="cs-CZ" sz="2000" dirty="0"/>
              <a:t>) je protokolem, jehož účelem je </a:t>
            </a:r>
            <a:r>
              <a:rPr lang="cs-CZ" sz="2000" dirty="0">
                <a:solidFill>
                  <a:srgbClr val="C00000"/>
                </a:solidFill>
              </a:rPr>
              <a:t>sledování kvality přenosu </a:t>
            </a:r>
            <a:r>
              <a:rPr lang="cs-CZ" sz="2000" dirty="0"/>
              <a:t>dat přenášených prostřednictvím protokolu RTP.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 </a:t>
            </a:r>
            <a:r>
              <a:rPr lang="cs-CZ" sz="2000" dirty="0"/>
              <a:t>RTCP tedy </a:t>
            </a:r>
            <a:r>
              <a:rPr lang="cs-CZ" sz="2000" dirty="0">
                <a:solidFill>
                  <a:srgbClr val="C00000"/>
                </a:solidFill>
              </a:rPr>
              <a:t>nepřenáší </a:t>
            </a:r>
            <a:r>
              <a:rPr lang="cs-CZ" sz="2000" dirty="0" smtClean="0">
                <a:solidFill>
                  <a:srgbClr val="C00000"/>
                </a:solidFill>
              </a:rPr>
              <a:t>uživatelská </a:t>
            </a:r>
            <a:r>
              <a:rPr lang="cs-CZ" sz="2000" dirty="0">
                <a:solidFill>
                  <a:srgbClr val="C00000"/>
                </a:solidFill>
              </a:rPr>
              <a:t>data</a:t>
            </a:r>
            <a:r>
              <a:rPr lang="cs-CZ" sz="2000" dirty="0"/>
              <a:t>, ale pouze periodicky vysílá kontrolní data všem účastníkům </a:t>
            </a:r>
            <a:r>
              <a:rPr lang="cs-CZ" sz="2000" dirty="0" smtClean="0"/>
              <a:t>komunikace</a:t>
            </a:r>
            <a:r>
              <a:rPr lang="cs-CZ" sz="2000" dirty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základě příjmu kontrolních dat jsou </a:t>
            </a:r>
            <a:r>
              <a:rPr lang="cs-CZ" sz="2000" dirty="0" smtClean="0"/>
              <a:t>nebo </a:t>
            </a:r>
            <a:r>
              <a:rPr lang="cs-CZ" sz="2000" dirty="0"/>
              <a:t>mohou být vyhodnocovány následující parametry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zpoždění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Delay</a:t>
            </a:r>
            <a:r>
              <a:rPr lang="cs-CZ" sz="2000" dirty="0" smtClean="0"/>
              <a:t>),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kolísání </a:t>
            </a:r>
            <a:r>
              <a:rPr lang="cs-CZ" sz="2000" dirty="0">
                <a:solidFill>
                  <a:srgbClr val="C00000"/>
                </a:solidFill>
              </a:rPr>
              <a:t>zpoždění</a:t>
            </a:r>
            <a:r>
              <a:rPr lang="cs-CZ" sz="2000" dirty="0"/>
              <a:t> (</a:t>
            </a:r>
            <a:r>
              <a:rPr lang="cs-CZ" sz="2000" dirty="0" err="1"/>
              <a:t>Delay</a:t>
            </a:r>
            <a:r>
              <a:rPr lang="cs-CZ" sz="2000" dirty="0"/>
              <a:t> </a:t>
            </a:r>
            <a:r>
              <a:rPr lang="cs-CZ" sz="2000" dirty="0" err="1"/>
              <a:t>Variation</a:t>
            </a:r>
            <a:r>
              <a:rPr lang="cs-CZ" sz="2000" dirty="0" smtClean="0"/>
              <a:t>),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ztráta </a:t>
            </a:r>
            <a:r>
              <a:rPr lang="cs-CZ" sz="2000" dirty="0">
                <a:solidFill>
                  <a:srgbClr val="C00000"/>
                </a:solidFill>
              </a:rPr>
              <a:t>paketů</a:t>
            </a:r>
            <a:r>
              <a:rPr lang="cs-CZ" sz="2000" dirty="0"/>
              <a:t> (</a:t>
            </a:r>
            <a:r>
              <a:rPr lang="cs-CZ" sz="2000" dirty="0" err="1"/>
              <a:t>Packet</a:t>
            </a:r>
            <a:r>
              <a:rPr lang="cs-CZ" sz="2000" dirty="0"/>
              <a:t> </a:t>
            </a:r>
            <a:r>
              <a:rPr lang="cs-CZ" sz="2000" dirty="0" err="1"/>
              <a:t>Loss</a:t>
            </a:r>
            <a:r>
              <a:rPr lang="cs-CZ" sz="2000" dirty="0" smtClean="0"/>
              <a:t>),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počet </a:t>
            </a:r>
            <a:r>
              <a:rPr lang="cs-CZ" sz="2000" dirty="0">
                <a:solidFill>
                  <a:srgbClr val="C00000"/>
                </a:solidFill>
              </a:rPr>
              <a:t>přenesených bitů</a:t>
            </a:r>
            <a:r>
              <a:rPr lang="cs-CZ" sz="2000" dirty="0"/>
              <a:t> (</a:t>
            </a:r>
            <a:r>
              <a:rPr lang="cs-CZ" sz="2000" dirty="0" err="1"/>
              <a:t>Number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Transferred</a:t>
            </a:r>
            <a:r>
              <a:rPr lang="cs-CZ" sz="2000" dirty="0"/>
              <a:t> </a:t>
            </a:r>
            <a:r>
              <a:rPr lang="cs-CZ" sz="2000" dirty="0" err="1"/>
              <a:t>Bits</a:t>
            </a:r>
            <a:r>
              <a:rPr lang="cs-CZ" sz="2000" dirty="0" smtClean="0"/>
              <a:t>),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doba </a:t>
            </a:r>
            <a:r>
              <a:rPr lang="cs-CZ" sz="2000" dirty="0">
                <a:solidFill>
                  <a:srgbClr val="C00000"/>
                </a:solidFill>
              </a:rPr>
              <a:t>mezi vysláním paketů a příjmem odpovědi ze vzdálené </a:t>
            </a:r>
            <a:r>
              <a:rPr lang="cs-CZ" sz="2000" dirty="0" smtClean="0">
                <a:solidFill>
                  <a:srgbClr val="C00000"/>
                </a:solidFill>
              </a:rPr>
              <a:t>strany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9916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Nevýhody 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48" y="2018815"/>
            <a:ext cx="8760935" cy="417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734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 SIP pro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Nejpoužívanější </a:t>
            </a:r>
            <a:r>
              <a:rPr lang="cs-CZ" sz="2000" dirty="0">
                <a:solidFill>
                  <a:srgbClr val="C00000"/>
                </a:solidFill>
              </a:rPr>
              <a:t>řídicí </a:t>
            </a:r>
            <a:r>
              <a:rPr lang="cs-CZ" sz="2000" dirty="0" smtClean="0">
                <a:solidFill>
                  <a:srgbClr val="C00000"/>
                </a:solidFill>
              </a:rPr>
              <a:t>protokol </a:t>
            </a:r>
            <a:r>
              <a:rPr lang="cs-CZ" sz="2000" dirty="0" smtClean="0"/>
              <a:t>(signalizační protokol), </a:t>
            </a:r>
            <a:r>
              <a:rPr lang="cs-CZ" sz="2000" dirty="0"/>
              <a:t>v sítích </a:t>
            </a:r>
            <a:r>
              <a:rPr lang="cs-CZ" sz="2000" dirty="0" err="1"/>
              <a:t>VoIP</a:t>
            </a:r>
            <a:r>
              <a:rPr lang="cs-CZ" sz="2000" dirty="0"/>
              <a:t> je protokol </a:t>
            </a:r>
            <a:r>
              <a:rPr lang="cs-CZ" sz="2000" dirty="0">
                <a:solidFill>
                  <a:srgbClr val="C00000"/>
                </a:solidFill>
              </a:rPr>
              <a:t>SIP</a:t>
            </a:r>
            <a:r>
              <a:rPr lang="cs-CZ" sz="2000" dirty="0"/>
              <a:t> (Session </a:t>
            </a:r>
            <a:r>
              <a:rPr lang="cs-CZ" sz="2000" dirty="0" err="1"/>
              <a:t>Initiation</a:t>
            </a:r>
            <a:r>
              <a:rPr lang="cs-CZ" sz="2000" dirty="0"/>
              <a:t> </a:t>
            </a:r>
            <a:r>
              <a:rPr lang="cs-CZ" sz="2000" dirty="0" err="1"/>
              <a:t>Protocol</a:t>
            </a:r>
            <a:r>
              <a:rPr lang="cs-CZ" sz="2000" dirty="0"/>
              <a:t>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Standard SIP byl organizací </a:t>
            </a:r>
            <a:r>
              <a:rPr lang="cs-CZ" sz="2000" dirty="0"/>
              <a:t>IETF </a:t>
            </a:r>
            <a:r>
              <a:rPr lang="cs-CZ" sz="2000" dirty="0" smtClean="0"/>
              <a:t>vydán </a:t>
            </a:r>
            <a:r>
              <a:rPr lang="cs-CZ" sz="2000" dirty="0"/>
              <a:t>pod označením RFC 3261.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 </a:t>
            </a:r>
            <a:r>
              <a:rPr lang="cs-CZ" sz="2000" dirty="0"/>
              <a:t>SIP byl také přijat organizací 3GPP pro řízení multimediálních spojení v mobilních sítích založených na protokolu IP v rámci IMS (IP </a:t>
            </a:r>
            <a:r>
              <a:rPr lang="cs-CZ" sz="2000" dirty="0" err="1"/>
              <a:t>Multimedia</a:t>
            </a:r>
            <a:r>
              <a:rPr lang="cs-CZ" sz="2000" dirty="0"/>
              <a:t> </a:t>
            </a:r>
            <a:r>
              <a:rPr lang="cs-CZ" sz="2000" dirty="0" err="1"/>
              <a:t>Subsystem</a:t>
            </a:r>
            <a:r>
              <a:rPr lang="cs-CZ" sz="2000" dirty="0" smtClean="0"/>
              <a:t>) v mobilních buňkových sítích.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Koncepce </a:t>
            </a:r>
            <a:r>
              <a:rPr lang="cs-CZ" sz="2000" dirty="0"/>
              <a:t>protokolu SIP koncentruje řídicí funkce převážně do koncových zařízení. Díky tomu jsou pak síťové prvky pouze jednoduchá směrovací zařízení (např. IP směrovače).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</a:t>
            </a:r>
            <a:r>
              <a:rPr lang="cs-CZ" sz="2000" dirty="0"/>
              <a:t>řídicí protokoly užívané převážně v páteřních sítích se řadí také skupina protokolů standardu H.323. </a:t>
            </a:r>
            <a:r>
              <a:rPr lang="cs-CZ" sz="2000" dirty="0" smtClean="0"/>
              <a:t>Za </a:t>
            </a:r>
            <a:r>
              <a:rPr lang="cs-CZ" sz="2000" dirty="0"/>
              <a:t>vývojem koncepce standardu H.323 stojí standardizační organizace </a:t>
            </a:r>
            <a:r>
              <a:rPr lang="cs-CZ" sz="2000" dirty="0" smtClean="0"/>
              <a:t>ITU.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1758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</a:t>
            </a:r>
            <a:r>
              <a:rPr lang="cs-CZ" sz="2000" dirty="0" err="1" smtClean="0"/>
              <a:t>VoIP</a:t>
            </a:r>
            <a:r>
              <a:rPr lang="cs-CZ" sz="2000" dirty="0" smtClean="0"/>
              <a:t> využívá k přenosu digitalizovaného hovorového signálu datagramy protokolu IP a paketovou datovou síť.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 </a:t>
            </a:r>
            <a:r>
              <a:rPr lang="cs-CZ" sz="2000" dirty="0"/>
              <a:t>motivací pro přenos hlasu v datových sítích </a:t>
            </a:r>
            <a:r>
              <a:rPr lang="cs-CZ" sz="2000" dirty="0" smtClean="0"/>
              <a:t>je snaha </a:t>
            </a:r>
            <a:r>
              <a:rPr lang="cs-CZ" sz="2000" dirty="0"/>
              <a:t>sloučit dvě </a:t>
            </a:r>
            <a:r>
              <a:rPr lang="cs-CZ" sz="2000" dirty="0" smtClean="0"/>
              <a:t>principiálně odlišné telekomunikační </a:t>
            </a:r>
            <a:r>
              <a:rPr lang="cs-CZ" sz="2000" dirty="0"/>
              <a:t>sítě </a:t>
            </a:r>
            <a:r>
              <a:rPr lang="cs-CZ" sz="2000" dirty="0" smtClean="0"/>
              <a:t>(klasickou telefonní </a:t>
            </a:r>
            <a:r>
              <a:rPr lang="cs-CZ" sz="2000" dirty="0"/>
              <a:t>a </a:t>
            </a:r>
            <a:r>
              <a:rPr lang="cs-CZ" sz="2000" dirty="0" smtClean="0"/>
              <a:t>paketovou datovou</a:t>
            </a:r>
            <a:r>
              <a:rPr lang="cs-CZ" sz="2000" dirty="0"/>
              <a:t>) do jedné síťové infrastruktury.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Důvodem je efektivnější </a:t>
            </a:r>
            <a:r>
              <a:rPr lang="cs-CZ" sz="2000" dirty="0"/>
              <a:t>využití přenosových </a:t>
            </a:r>
            <a:r>
              <a:rPr lang="cs-CZ" sz="2000" dirty="0" smtClean="0"/>
              <a:t>cest, </a:t>
            </a:r>
            <a:r>
              <a:rPr lang="cs-CZ" sz="2000" dirty="0"/>
              <a:t>snaha sjednotit využívané </a:t>
            </a:r>
            <a:r>
              <a:rPr lang="cs-CZ" sz="2000" dirty="0" smtClean="0"/>
              <a:t>technologie a snížit provozní náklady poskytovatele připojení (operátora).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větší univerzálnosti byla </a:t>
            </a:r>
            <a:r>
              <a:rPr lang="cs-CZ" sz="2000" dirty="0"/>
              <a:t>za společné prostředí zvolena </a:t>
            </a:r>
            <a:r>
              <a:rPr lang="cs-CZ" sz="2000" dirty="0" smtClean="0"/>
              <a:t>paketová datová </a:t>
            </a:r>
            <a:r>
              <a:rPr lang="cs-CZ" sz="2000" dirty="0"/>
              <a:t>(počítačová) síť.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a vztah k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klasické telefonní síti (přenášející analogový hovorový signál) se vždy mezi volajícím a volaným účastníkem vytvořil fyzický okruh (přepínání okruhů, galvanické spojení).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digitální telefonní síti se pro hovor rezervoval virtuální okruh s jedním časovým intervalem o přenosové rychlosti 64 kbit/s (modulace PCM).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paketové datové síti je, při porovnání s předchozími dvěma řešeními, způsob datového přenosu velmi odlišný.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postupu zpracování a principu přenosu dat a vzhledem k vlastnostem paketové datové sítě (datagramy, různé cesty, </a:t>
            </a:r>
            <a:r>
              <a:rPr lang="cs-CZ" sz="2000" dirty="0" err="1" smtClean="0"/>
              <a:t>best-effort</a:t>
            </a:r>
            <a:r>
              <a:rPr lang="cs-CZ" sz="2000" dirty="0" smtClean="0"/>
              <a:t> služba), je zajištění vzájemného propojení volajícího a volaného velmi komplikované.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73451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26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a vztah k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přenosu digitalizovaného hovorového signálu mezi volajícím a volaným, je také velmi pravděpodobné, že se přenos dat uskuteční prostřednictvím datových sítí více operátorů.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paketové datové síti se využívá i více typů síťových prvků (směrovače, přepínače, brány, firewally, ..), než je tomu v původních telefonních sítích. Je proto nutné zajistit vzájemné porozumění různých síťových prvků a samozřejmě i koncových zařízení (</a:t>
            </a:r>
            <a:r>
              <a:rPr lang="cs-CZ" sz="2000" dirty="0" err="1" smtClean="0"/>
              <a:t>VoIP</a:t>
            </a:r>
            <a:r>
              <a:rPr lang="cs-CZ" sz="2000" dirty="0" smtClean="0"/>
              <a:t> telefon, osobní PC, ...).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 je paketový datový přenos poměrně komplikovaný problém.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Komplikovaný problém vzájemné komunikace se zjednodušuje dělením na menší části (menší problémy) </a:t>
            </a:r>
            <a:r>
              <a:rPr lang="cs-CZ" sz="2000" dirty="0" smtClean="0">
                <a:sym typeface="Symbol" panose="05050102010706020507" pitchFamily="18" charset="2"/>
              </a:rPr>
              <a:t></a:t>
            </a:r>
            <a:r>
              <a:rPr lang="cs-CZ" sz="2000" dirty="0" smtClean="0"/>
              <a:t> vytváří se </a:t>
            </a:r>
            <a:r>
              <a:rPr lang="cs-CZ" sz="2000" dirty="0" smtClean="0">
                <a:solidFill>
                  <a:srgbClr val="C00000"/>
                </a:solidFill>
              </a:rPr>
              <a:t>protokolový model</a:t>
            </a:r>
            <a:r>
              <a:rPr lang="cs-CZ" sz="2000" dirty="0" smtClean="0"/>
              <a:t> komunikace.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Obecně existují dva protokolové modely </a:t>
            </a:r>
            <a:r>
              <a:rPr lang="cs-CZ" sz="2000" dirty="0" smtClean="0">
                <a:solidFill>
                  <a:srgbClr val="C00000"/>
                </a:solidFill>
              </a:rPr>
              <a:t>RM-OSI</a:t>
            </a:r>
            <a:r>
              <a:rPr lang="cs-CZ" sz="2000" dirty="0" smtClean="0"/>
              <a:t> (Referenční Model OSI, Open </a:t>
            </a:r>
            <a:r>
              <a:rPr lang="cs-CZ" sz="2000" dirty="0"/>
              <a:t>Systems </a:t>
            </a:r>
            <a:r>
              <a:rPr lang="cs-CZ" sz="2000" dirty="0" err="1" smtClean="0"/>
              <a:t>Interconnection</a:t>
            </a:r>
            <a:r>
              <a:rPr lang="cs-CZ" sz="2000" dirty="0" smtClean="0"/>
              <a:t>), který vzešel z telekomunikačního světa a otevřený model </a:t>
            </a:r>
            <a:r>
              <a:rPr lang="cs-CZ" sz="2000" dirty="0" smtClean="0">
                <a:solidFill>
                  <a:srgbClr val="C00000"/>
                </a:solidFill>
              </a:rPr>
              <a:t>TCP/IP</a:t>
            </a:r>
            <a:r>
              <a:rPr lang="cs-CZ" sz="2000" dirty="0" smtClean="0"/>
              <a:t>, který vznikl v oblasti počítačů.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13003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a vztah k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Komunikačním protokolem rozumíme jednoznačně </a:t>
            </a:r>
            <a:r>
              <a:rPr lang="cs-CZ" sz="2000" dirty="0">
                <a:solidFill>
                  <a:srgbClr val="C00000"/>
                </a:solidFill>
              </a:rPr>
              <a:t>definovaný soubor </a:t>
            </a:r>
            <a:r>
              <a:rPr lang="cs-CZ" sz="2000" dirty="0" smtClean="0">
                <a:solidFill>
                  <a:srgbClr val="C00000"/>
                </a:solidFill>
              </a:rPr>
              <a:t>pravidel, podle </a:t>
            </a:r>
            <a:r>
              <a:rPr lang="cs-CZ" sz="2000" dirty="0">
                <a:solidFill>
                  <a:srgbClr val="C00000"/>
                </a:solidFill>
              </a:rPr>
              <a:t>kterých obecně probíhá vlastní výměna </a:t>
            </a:r>
            <a:r>
              <a:rPr lang="cs-CZ" sz="2000" dirty="0" smtClean="0">
                <a:solidFill>
                  <a:srgbClr val="C00000"/>
                </a:solidFill>
              </a:rPr>
              <a:t>dat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Protokol </a:t>
            </a:r>
            <a:r>
              <a:rPr lang="cs-CZ" sz="2000" dirty="0">
                <a:solidFill>
                  <a:srgbClr val="C00000"/>
                </a:solidFill>
              </a:rPr>
              <a:t>tedy definuje </a:t>
            </a:r>
            <a:r>
              <a:rPr lang="cs-CZ" sz="2000" dirty="0"/>
              <a:t>pravidla </a:t>
            </a:r>
            <a:r>
              <a:rPr lang="cs-CZ" sz="2000" dirty="0" smtClean="0">
                <a:solidFill>
                  <a:srgbClr val="C00000"/>
                </a:solidFill>
              </a:rPr>
              <a:t>syntaxe </a:t>
            </a:r>
            <a:r>
              <a:rPr lang="cs-CZ" sz="2000" dirty="0" smtClean="0"/>
              <a:t>(způsob zápisu a možné parametry), </a:t>
            </a:r>
            <a:r>
              <a:rPr lang="cs-CZ" sz="2000" dirty="0" smtClean="0">
                <a:solidFill>
                  <a:srgbClr val="C00000"/>
                </a:solidFill>
              </a:rPr>
              <a:t>sémantiky</a:t>
            </a:r>
            <a:r>
              <a:rPr lang="cs-CZ" sz="2000" dirty="0" smtClean="0"/>
              <a:t> (význam) a </a:t>
            </a:r>
            <a:r>
              <a:rPr lang="cs-CZ" sz="2000" dirty="0" smtClean="0">
                <a:solidFill>
                  <a:srgbClr val="C00000"/>
                </a:solidFill>
              </a:rPr>
              <a:t>synchronizace</a:t>
            </a:r>
            <a:r>
              <a:rPr lang="cs-CZ" sz="2000" dirty="0" smtClean="0"/>
              <a:t> </a:t>
            </a:r>
            <a:r>
              <a:rPr lang="cs-CZ" sz="2000" dirty="0"/>
              <a:t>vzájemné komunikace</a:t>
            </a:r>
            <a:r>
              <a:rPr lang="cs-CZ" sz="2000" dirty="0" smtClean="0"/>
              <a:t>.</a:t>
            </a:r>
            <a:r>
              <a:rPr lang="cs-CZ" sz="2000" dirty="0"/>
              <a:t>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vzájemné komunikaci mezi jednotlivými síťovými prvky (ať už koncovými nebo mezilehlými) se využívá řada různých komunikačních protokolů, </a:t>
            </a:r>
            <a:r>
              <a:rPr lang="cs-CZ" sz="2000" dirty="0"/>
              <a:t>které jsou uspořádány do vrstev v rámci protokolového modelu.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 </a:t>
            </a:r>
            <a:r>
              <a:rPr lang="cs-CZ" sz="2000" dirty="0"/>
              <a:t>protokol pak </a:t>
            </a:r>
            <a:r>
              <a:rPr lang="cs-CZ" sz="2000" dirty="0" smtClean="0"/>
              <a:t>plní určitou funkci </a:t>
            </a:r>
            <a:r>
              <a:rPr lang="cs-CZ" sz="2000" dirty="0"/>
              <a:t>a tím poskytuje služby nejbližší nadřazené vrstvě a využívá služeb nejbližší podřízené vrstvy.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případě, že je stejný model uplatněn na obou stranách spojení, pak spolu vždy vzájemně komunikují protokoly odpovídající vrstvy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05750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49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Protokolové modely RM_OSI a TCP/IP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Model </a:t>
            </a:r>
            <a:r>
              <a:rPr lang="cs-CZ" sz="2000" dirty="0">
                <a:solidFill>
                  <a:srgbClr val="C00000"/>
                </a:solidFill>
              </a:rPr>
              <a:t>TCP/IP popisuje strukturu datové sítě</a:t>
            </a:r>
            <a:r>
              <a:rPr lang="cs-CZ" sz="2000" dirty="0"/>
              <a:t>, která je založena na </a:t>
            </a:r>
            <a:r>
              <a:rPr lang="cs-CZ" sz="2000" dirty="0">
                <a:solidFill>
                  <a:srgbClr val="C00000"/>
                </a:solidFill>
              </a:rPr>
              <a:t>principu paketového přenosu</a:t>
            </a:r>
            <a:r>
              <a:rPr lang="cs-CZ" sz="2000" dirty="0"/>
              <a:t>. Jméno modelu je odvozené od původně nejvýznamnějších protokolů TCP a IP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6367346" y="5631366"/>
            <a:ext cx="1543321" cy="390293"/>
          </a:xfrm>
          <a:prstGeom prst="roundRect">
            <a:avLst/>
          </a:prstGeom>
          <a:solidFill>
            <a:srgbClr val="CC99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fyzická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6367345" y="5241073"/>
            <a:ext cx="1543321" cy="390293"/>
          </a:xfrm>
          <a:prstGeom prst="roundRect">
            <a:avLst/>
          </a:prstGeom>
          <a:solidFill>
            <a:srgbClr val="CCCC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spojová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6367343" y="4850780"/>
            <a:ext cx="1543321" cy="390293"/>
          </a:xfrm>
          <a:prstGeom prst="roundRect">
            <a:avLst/>
          </a:prstGeom>
          <a:solidFill>
            <a:srgbClr val="FF9933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síťová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6367346" y="4460487"/>
            <a:ext cx="1543321" cy="390293"/>
          </a:xfrm>
          <a:prstGeom prst="roundRect">
            <a:avLst/>
          </a:prstGeom>
          <a:solidFill>
            <a:srgbClr val="0099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transportní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4" name="Zaoblený obdélník 13"/>
          <p:cNvSpPr/>
          <p:nvPr/>
        </p:nvSpPr>
        <p:spPr>
          <a:xfrm>
            <a:off x="6367342" y="4068421"/>
            <a:ext cx="1543321" cy="390293"/>
          </a:xfrm>
          <a:prstGeom prst="roundRect">
            <a:avLst/>
          </a:prstGeom>
          <a:solidFill>
            <a:srgbClr val="0066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relační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6367341" y="3676355"/>
            <a:ext cx="1543321" cy="390293"/>
          </a:xfrm>
          <a:prstGeom prst="roundRect">
            <a:avLst/>
          </a:prstGeom>
          <a:solidFill>
            <a:srgbClr val="0066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prezentační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6367346" y="3287835"/>
            <a:ext cx="1543321" cy="390293"/>
          </a:xfrm>
          <a:prstGeom prst="roundRect">
            <a:avLst/>
          </a:prstGeom>
          <a:solidFill>
            <a:srgbClr val="0066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aplikační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7" name="Zaoblený obdélník 16"/>
          <p:cNvSpPr/>
          <p:nvPr/>
        </p:nvSpPr>
        <p:spPr>
          <a:xfrm>
            <a:off x="3438525" y="5241074"/>
            <a:ext cx="1624167" cy="780586"/>
          </a:xfrm>
          <a:prstGeom prst="roundRect">
            <a:avLst/>
          </a:prstGeom>
          <a:solidFill>
            <a:srgbClr val="CC99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3438523" y="4460487"/>
            <a:ext cx="1624170" cy="390293"/>
          </a:xfrm>
          <a:prstGeom prst="roundRect">
            <a:avLst/>
          </a:prstGeom>
          <a:solidFill>
            <a:srgbClr val="0099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TCP/UDP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3438523" y="3282516"/>
            <a:ext cx="1624170" cy="1177971"/>
          </a:xfrm>
          <a:prstGeom prst="roundRect">
            <a:avLst/>
          </a:prstGeom>
          <a:solidFill>
            <a:srgbClr val="006600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HTTP, FTP, DNS, DHCP SIP, RTP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9" name="Šipka doprava 8"/>
          <p:cNvSpPr/>
          <p:nvPr/>
        </p:nvSpPr>
        <p:spPr>
          <a:xfrm>
            <a:off x="5314950" y="3400425"/>
            <a:ext cx="733425" cy="9144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ipka doprava 23"/>
          <p:cNvSpPr/>
          <p:nvPr/>
        </p:nvSpPr>
        <p:spPr>
          <a:xfrm>
            <a:off x="5267203" y="4425987"/>
            <a:ext cx="733425" cy="402142"/>
          </a:xfrm>
          <a:prstGeom prst="rightArrow">
            <a:avLst>
              <a:gd name="adj1" fmla="val 50000"/>
              <a:gd name="adj2" fmla="val 80791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Šipka doprava 24"/>
          <p:cNvSpPr/>
          <p:nvPr/>
        </p:nvSpPr>
        <p:spPr>
          <a:xfrm>
            <a:off x="5300540" y="5375779"/>
            <a:ext cx="733425" cy="582564"/>
          </a:xfrm>
          <a:prstGeom prst="rightArrow">
            <a:avLst>
              <a:gd name="adj1" fmla="val 50000"/>
              <a:gd name="adj2" fmla="val 59810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Šipka doprava 25"/>
          <p:cNvSpPr/>
          <p:nvPr/>
        </p:nvSpPr>
        <p:spPr>
          <a:xfrm>
            <a:off x="5267203" y="4894681"/>
            <a:ext cx="733425" cy="402142"/>
          </a:xfrm>
          <a:prstGeom prst="rightArrow">
            <a:avLst>
              <a:gd name="adj1" fmla="val 50000"/>
              <a:gd name="adj2" fmla="val 80791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26"/>
          <p:cNvSpPr/>
          <p:nvPr/>
        </p:nvSpPr>
        <p:spPr>
          <a:xfrm>
            <a:off x="737816" y="5241074"/>
            <a:ext cx="2129224" cy="78058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CC9900"/>
                </a:solidFill>
              </a:rPr>
              <a:t>vrstva síťového rozhraní</a:t>
            </a:r>
            <a:endParaRPr lang="cs-CZ" dirty="0">
              <a:solidFill>
                <a:srgbClr val="CC9900"/>
              </a:solidFill>
            </a:endParaRPr>
          </a:p>
        </p:txBody>
      </p:sp>
      <p:sp>
        <p:nvSpPr>
          <p:cNvPr id="28" name="Zaoblený obdélník 27"/>
          <p:cNvSpPr/>
          <p:nvPr/>
        </p:nvSpPr>
        <p:spPr>
          <a:xfrm>
            <a:off x="737813" y="4850780"/>
            <a:ext cx="2129224" cy="3902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9933"/>
                </a:solidFill>
              </a:rPr>
              <a:t>síťová vrstva</a:t>
            </a:r>
            <a:endParaRPr lang="cs-CZ" dirty="0">
              <a:solidFill>
                <a:srgbClr val="FF9933"/>
              </a:solidFill>
            </a:endParaRPr>
          </a:p>
        </p:txBody>
      </p:sp>
      <p:sp>
        <p:nvSpPr>
          <p:cNvPr id="29" name="Zaoblený obdélník 28"/>
          <p:cNvSpPr/>
          <p:nvPr/>
        </p:nvSpPr>
        <p:spPr>
          <a:xfrm>
            <a:off x="737816" y="4460487"/>
            <a:ext cx="2129224" cy="3902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9900"/>
                </a:solidFill>
              </a:rPr>
              <a:t>transportní vrstva</a:t>
            </a:r>
            <a:endParaRPr lang="cs-CZ" dirty="0">
              <a:solidFill>
                <a:srgbClr val="009900"/>
              </a:solidFill>
            </a:endParaRPr>
          </a:p>
        </p:txBody>
      </p:sp>
      <p:sp>
        <p:nvSpPr>
          <p:cNvPr id="30" name="Zaoblený obdélník 29"/>
          <p:cNvSpPr/>
          <p:nvPr/>
        </p:nvSpPr>
        <p:spPr>
          <a:xfrm>
            <a:off x="737816" y="3282516"/>
            <a:ext cx="2129224" cy="1177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6600"/>
                </a:solidFill>
              </a:rPr>
              <a:t>aplikační vrstva</a:t>
            </a:r>
            <a:endParaRPr lang="cs-CZ" dirty="0">
              <a:solidFill>
                <a:srgbClr val="006600"/>
              </a:solidFill>
            </a:endParaRPr>
          </a:p>
        </p:txBody>
      </p:sp>
      <p:sp>
        <p:nvSpPr>
          <p:cNvPr id="31" name="Zaoblený obdélník 30"/>
          <p:cNvSpPr/>
          <p:nvPr/>
        </p:nvSpPr>
        <p:spPr>
          <a:xfrm>
            <a:off x="3509721" y="2858669"/>
            <a:ext cx="1543320" cy="38391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TCP/IP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32" name="Zaoblený obdélník 31"/>
          <p:cNvSpPr/>
          <p:nvPr/>
        </p:nvSpPr>
        <p:spPr>
          <a:xfrm>
            <a:off x="6262446" y="2858669"/>
            <a:ext cx="1543320" cy="38391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RM-OSI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33" name="Zaoblený obdélník 32"/>
          <p:cNvSpPr/>
          <p:nvPr/>
        </p:nvSpPr>
        <p:spPr>
          <a:xfrm>
            <a:off x="3483773" y="5241074"/>
            <a:ext cx="1533670" cy="651354"/>
          </a:xfrm>
          <a:prstGeom prst="roundRect">
            <a:avLst/>
          </a:prstGeom>
          <a:solidFill>
            <a:srgbClr val="CCCC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rgbClr val="000000"/>
                </a:solidFill>
              </a:rPr>
              <a:t>Ethernet, </a:t>
            </a:r>
            <a:r>
              <a:rPr lang="cs-CZ" sz="1600" dirty="0" err="1" smtClean="0">
                <a:solidFill>
                  <a:srgbClr val="000000"/>
                </a:solidFill>
              </a:rPr>
              <a:t>WiFi</a:t>
            </a:r>
            <a:r>
              <a:rPr lang="cs-CZ" sz="1600" dirty="0" smtClean="0">
                <a:solidFill>
                  <a:srgbClr val="000000"/>
                </a:solidFill>
              </a:rPr>
              <a:t>, UMTS,..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9" name="Zaoblený obdélník 18"/>
          <p:cNvSpPr/>
          <p:nvPr/>
        </p:nvSpPr>
        <p:spPr>
          <a:xfrm>
            <a:off x="3438522" y="4850780"/>
            <a:ext cx="1624167" cy="390293"/>
          </a:xfrm>
          <a:prstGeom prst="roundRect">
            <a:avLst/>
          </a:prstGeom>
          <a:solidFill>
            <a:srgbClr val="FF9933"/>
          </a:solidFill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IP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600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TCP/IP – vrstva síťového rozhraní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Vrstva síťového rozhraní</a:t>
            </a:r>
            <a:r>
              <a:rPr lang="cs-CZ" sz="2000" dirty="0"/>
              <a:t> (Network Interface </a:t>
            </a:r>
            <a:r>
              <a:rPr lang="cs-CZ" sz="2000" dirty="0" err="1"/>
              <a:t>Layer</a:t>
            </a:r>
            <a:r>
              <a:rPr lang="cs-CZ" sz="2000" dirty="0"/>
              <a:t>) je v rámci modelu TCP/IP vrstvou nejnižší a bývá velmi často ještě rozdělena na dvě dílčí vrstvy – </a:t>
            </a:r>
            <a:r>
              <a:rPr lang="cs-CZ" sz="2000" dirty="0" smtClean="0">
                <a:solidFill>
                  <a:srgbClr val="C00000"/>
                </a:solidFill>
              </a:rPr>
              <a:t>fyzická </a:t>
            </a:r>
            <a:r>
              <a:rPr lang="cs-CZ" sz="2000" dirty="0">
                <a:solidFill>
                  <a:srgbClr val="C00000"/>
                </a:solidFill>
              </a:rPr>
              <a:t>vrstva </a:t>
            </a:r>
            <a:r>
              <a:rPr lang="cs-CZ" sz="2000" dirty="0"/>
              <a:t>(</a:t>
            </a:r>
            <a:r>
              <a:rPr lang="cs-CZ" sz="2000" dirty="0" err="1"/>
              <a:t>Physical</a:t>
            </a:r>
            <a:r>
              <a:rPr lang="cs-CZ" sz="2000" dirty="0"/>
              <a:t> </a:t>
            </a:r>
            <a:r>
              <a:rPr lang="cs-CZ" sz="2000" dirty="0" err="1"/>
              <a:t>Layer</a:t>
            </a:r>
            <a:r>
              <a:rPr lang="cs-CZ" sz="2000" dirty="0"/>
              <a:t>) a </a:t>
            </a:r>
            <a:r>
              <a:rPr lang="cs-CZ" sz="2000" dirty="0" smtClean="0">
                <a:solidFill>
                  <a:srgbClr val="C00000"/>
                </a:solidFill>
              </a:rPr>
              <a:t>spojová </a:t>
            </a:r>
            <a:r>
              <a:rPr lang="cs-CZ" sz="2000" dirty="0">
                <a:solidFill>
                  <a:srgbClr val="C00000"/>
                </a:solidFill>
              </a:rPr>
              <a:t>vrstva </a:t>
            </a:r>
            <a:r>
              <a:rPr lang="cs-CZ" sz="2000" dirty="0"/>
              <a:t>(Data Link </a:t>
            </a:r>
            <a:r>
              <a:rPr lang="cs-CZ" sz="2000" dirty="0" err="1"/>
              <a:t>Layer</a:t>
            </a:r>
            <a:r>
              <a:rPr lang="cs-CZ" sz="2000" dirty="0"/>
              <a:t>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Obecně </a:t>
            </a:r>
            <a:r>
              <a:rPr lang="cs-CZ" sz="2000" dirty="0"/>
              <a:t>má tato </a:t>
            </a:r>
            <a:r>
              <a:rPr lang="cs-CZ" sz="2000" dirty="0" smtClean="0"/>
              <a:t>nejnižší vrstva </a:t>
            </a:r>
            <a:r>
              <a:rPr lang="cs-CZ" sz="2000" dirty="0"/>
              <a:t>na starosti především interpretaci signálů na přenosovém médiu (optické sítě, bezdrátové sítě, metalické sítě) a sdílení přenosového média mezi více zařízeními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Model </a:t>
            </a:r>
            <a:r>
              <a:rPr lang="cs-CZ" sz="2000" dirty="0"/>
              <a:t>TCP/IP je záměrně navržen tak, aby byla možná spolupráce co největšího počtu různých typů </a:t>
            </a:r>
            <a:r>
              <a:rPr lang="cs-CZ" sz="2000" dirty="0" smtClean="0"/>
              <a:t>sítí (různých </a:t>
            </a:r>
            <a:r>
              <a:rPr lang="cs-CZ" sz="2000" dirty="0"/>
              <a:t>přenosových </a:t>
            </a:r>
            <a:r>
              <a:rPr lang="cs-CZ" sz="2000" dirty="0" smtClean="0"/>
              <a:t>technologií). </a:t>
            </a:r>
            <a:r>
              <a:rPr lang="cs-CZ" sz="2000" dirty="0"/>
              <a:t>Proto není tato vrstva v rámci modelu TCP/IP striktně specifikována a je do jisté míry závislá na konkrétní použité přenosové technologii (např. Ethernet, </a:t>
            </a:r>
            <a:r>
              <a:rPr lang="cs-CZ" sz="2000" dirty="0" smtClean="0"/>
              <a:t>ATM, </a:t>
            </a:r>
            <a:r>
              <a:rPr lang="cs-CZ" sz="2000" dirty="0" err="1"/>
              <a:t>WiFi</a:t>
            </a:r>
            <a:r>
              <a:rPr lang="cs-CZ" sz="2000" dirty="0"/>
              <a:t>, </a:t>
            </a:r>
            <a:r>
              <a:rPr lang="cs-CZ" sz="2000" dirty="0" smtClean="0"/>
              <a:t>xDSL, SDH).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73993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TCP/IP – síťová vrstva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Síťová vrstva</a:t>
            </a:r>
            <a:r>
              <a:rPr lang="cs-CZ" sz="2000" dirty="0"/>
              <a:t> (Network </a:t>
            </a:r>
            <a:r>
              <a:rPr lang="cs-CZ" sz="2000" dirty="0" err="1"/>
              <a:t>Layer</a:t>
            </a:r>
            <a:r>
              <a:rPr lang="cs-CZ" sz="2000" dirty="0"/>
              <a:t>) má za úkol především směrování dat v síti od zdroje k cíli a to nezávisle na použité přenosové technologii.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Síťová vrstva pro všechny vyšší komunikační vrstvy skrývá konkrétní použitou přenosovou technologii a také konkrétní zapojení síťových prvků (topologii sítě).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návrhu síťového protokolu v rámci modelu TCP/IP se především </a:t>
            </a:r>
            <a:r>
              <a:rPr lang="cs-CZ" sz="2000" dirty="0">
                <a:solidFill>
                  <a:srgbClr val="C00000"/>
                </a:solidFill>
              </a:rPr>
              <a:t>kladl důraz</a:t>
            </a:r>
            <a:r>
              <a:rPr lang="cs-CZ" sz="2000" dirty="0"/>
              <a:t> na </a:t>
            </a:r>
            <a:r>
              <a:rPr lang="cs-CZ" sz="2000" dirty="0">
                <a:solidFill>
                  <a:srgbClr val="C00000"/>
                </a:solidFill>
              </a:rPr>
              <a:t>rychlost přenosu na úkor zajištění spolehlivého </a:t>
            </a:r>
            <a:r>
              <a:rPr lang="cs-CZ" sz="2000" dirty="0" smtClean="0">
                <a:solidFill>
                  <a:srgbClr val="C00000"/>
                </a:solidFill>
              </a:rPr>
              <a:t>přenosu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 přenosu (bezchybnost) tak musí řešit navazující vyšší vrstvy.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Funkcionalitu síťové vrstvy má </a:t>
            </a:r>
            <a:r>
              <a:rPr lang="cs-CZ" sz="2000" dirty="0" smtClean="0"/>
              <a:t>dnes na </a:t>
            </a:r>
            <a:r>
              <a:rPr lang="cs-CZ" sz="2000" dirty="0"/>
              <a:t>starosti především protokol </a:t>
            </a:r>
            <a:r>
              <a:rPr lang="cs-CZ" sz="2000" dirty="0" smtClean="0"/>
              <a:t>IP.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49342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19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Protokolový model TCP/IP – transportní vrstva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Transportní vrstva </a:t>
            </a:r>
            <a:r>
              <a:rPr lang="cs-CZ" sz="2000" dirty="0"/>
              <a:t>(</a:t>
            </a:r>
            <a:r>
              <a:rPr lang="cs-CZ" sz="2000" dirty="0" err="1"/>
              <a:t>Transportation</a:t>
            </a:r>
            <a:r>
              <a:rPr lang="cs-CZ" sz="2000" dirty="0"/>
              <a:t> </a:t>
            </a:r>
            <a:r>
              <a:rPr lang="cs-CZ" sz="2000" dirty="0" err="1"/>
              <a:t>Layer</a:t>
            </a:r>
            <a:r>
              <a:rPr lang="cs-CZ" sz="2000" dirty="0"/>
              <a:t>) bezprostředně navazuje na rychlou, ale nespolehlivou síťovou vrstvu.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Zajišťuje </a:t>
            </a:r>
            <a:r>
              <a:rPr lang="cs-CZ" sz="2000" dirty="0"/>
              <a:t>tak funkce související především se </a:t>
            </a:r>
            <a:r>
              <a:rPr lang="cs-CZ" sz="2000" dirty="0">
                <a:solidFill>
                  <a:srgbClr val="C00000"/>
                </a:solidFill>
              </a:rPr>
              <a:t>zajištěním spolehlivosti </a:t>
            </a:r>
            <a:r>
              <a:rPr lang="cs-CZ" sz="2000" dirty="0"/>
              <a:t>přenosu.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Míra </a:t>
            </a:r>
            <a:r>
              <a:rPr lang="cs-CZ" sz="2000" dirty="0"/>
              <a:t>spolehlivosti je závislá na použitém protokolu transportní vrstvy.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Transportní </a:t>
            </a:r>
            <a:r>
              <a:rPr lang="cs-CZ" sz="2000" dirty="0">
                <a:solidFill>
                  <a:srgbClr val="C00000"/>
                </a:solidFill>
              </a:rPr>
              <a:t>protokoly </a:t>
            </a:r>
            <a:r>
              <a:rPr lang="cs-CZ" sz="2000" dirty="0"/>
              <a:t>jsou na rozdíl od síťových protokolů </a:t>
            </a:r>
            <a:r>
              <a:rPr lang="cs-CZ" sz="2000" dirty="0">
                <a:solidFill>
                  <a:srgbClr val="C00000"/>
                </a:solidFill>
              </a:rPr>
              <a:t>implementovány pouze v koncových zařízeních </a:t>
            </a:r>
            <a:r>
              <a:rPr lang="cs-CZ" sz="2000" dirty="0"/>
              <a:t>a nikoliv v jednotlivých uzlech sítě.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Data </a:t>
            </a:r>
            <a:r>
              <a:rPr lang="cs-CZ" sz="2000" dirty="0"/>
              <a:t>přenášená mezi dvěma koncovými zařízeními (např. mezi webovým prohlížečem a serverem) jsou nejprve přijata z vyšší vrstvy, následně rozdělena na menší celky a uložena do </a:t>
            </a:r>
            <a:r>
              <a:rPr lang="cs-CZ" sz="2000" dirty="0" smtClean="0"/>
              <a:t>datagramů (paketů). </a:t>
            </a:r>
            <a:r>
              <a:rPr lang="cs-CZ" sz="2000" dirty="0"/>
              <a:t>Další funkce (např. řazení paketů, kontrola chybovosti, řízení objemu přenášených dat, apod.) pak závisí na konkrétním použitém protokolu transportní vrstvy.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Protokoly </a:t>
            </a:r>
            <a:r>
              <a:rPr lang="cs-CZ" dirty="0"/>
              <a:t>pro </a:t>
            </a:r>
            <a:r>
              <a:rPr lang="cs-CZ" dirty="0" err="1"/>
              <a:t>VoIP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72235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2011</Words>
  <Application>Microsoft Office PowerPoint</Application>
  <PresentationFormat>Předvádění na obrazovce (4:3)</PresentationFormat>
  <Paragraphs>321</Paragraphs>
  <Slides>20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Mustr_prezentace_OPPA</vt:lpstr>
      <vt:lpstr>Prezentace aplikace PowerPoint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 Protokoly pro VoIP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 Protokoly pro VoIP</vt:lpstr>
      <vt:lpstr> Protokoly pro VoIP</vt:lpstr>
      <vt:lpstr> Protokoly pro VoIP</vt:lpstr>
      <vt:lpstr> Protokoly pro VoIP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2015-01-31T01:15:19Z</dcterms:created>
  <dcterms:modified xsi:type="dcterms:W3CDTF">2015-01-31T01:15:22Z</dcterms:modified>
</cp:coreProperties>
</file>