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0" r:id="rId2"/>
    <p:sldId id="289" r:id="rId3"/>
    <p:sldId id="296" r:id="rId4"/>
    <p:sldId id="297" r:id="rId5"/>
    <p:sldId id="291" r:id="rId6"/>
    <p:sldId id="292" r:id="rId7"/>
    <p:sldId id="298" r:id="rId8"/>
    <p:sldId id="293" r:id="rId9"/>
    <p:sldId id="294" r:id="rId10"/>
    <p:sldId id="295" r:id="rId11"/>
    <p:sldId id="301" r:id="rId12"/>
    <p:sldId id="299" r:id="rId13"/>
    <p:sldId id="300" r:id="rId14"/>
    <p:sldId id="302" r:id="rId15"/>
    <p:sldId id="280" r:id="rId16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42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14161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57559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13505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6485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6682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2012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5381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80087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45339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29648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05689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4412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Technologie ATM pro širokopásmové sítě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Technologie </a:t>
            </a:r>
            <a:r>
              <a:rPr lang="cs-CZ" sz="2000" b="1" dirty="0">
                <a:solidFill>
                  <a:srgbClr val="C00000"/>
                </a:solidFill>
              </a:rPr>
              <a:t>ATM LANE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ATM důsledné emuluje funkcionalitu spojové vrstvy komunikačního modelu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Například Ethernet dle doporučení IEEE 802.3.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Například technologii </a:t>
            </a:r>
            <a:r>
              <a:rPr lang="cs-CZ" sz="2000" dirty="0" err="1" smtClean="0"/>
              <a:t>TokenRing</a:t>
            </a:r>
            <a:r>
              <a:rPr lang="cs-CZ" sz="2000" dirty="0" smtClean="0"/>
              <a:t> dle doporučení IEEE 802.5.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Díky emulaci je možné používat různé síťové protokoly: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Včetně protokolů IP</a:t>
            </a:r>
            <a:r>
              <a:rPr lang="cs-CZ" sz="2000" dirty="0"/>
              <a:t>, </a:t>
            </a:r>
            <a:r>
              <a:rPr lang="cs-CZ" sz="2000" dirty="0" smtClean="0"/>
              <a:t>IPX, apod.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síťový protokol je technologie </a:t>
            </a:r>
            <a:r>
              <a:rPr lang="cs-CZ" sz="2000" dirty="0" smtClean="0">
                <a:solidFill>
                  <a:srgbClr val="C00000"/>
                </a:solidFill>
              </a:rPr>
              <a:t>ATM zcela transparentní</a:t>
            </a:r>
            <a:r>
              <a:rPr lang="cs-CZ" sz="2000" dirty="0" smtClean="0"/>
              <a:t>.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Řešení LANE </a:t>
            </a:r>
            <a:r>
              <a:rPr lang="cs-CZ" sz="2000" dirty="0"/>
              <a:t>musí zajistit </a:t>
            </a:r>
            <a:r>
              <a:rPr lang="cs-CZ" sz="2000" dirty="0" smtClean="0"/>
              <a:t>překlad </a:t>
            </a:r>
            <a:r>
              <a:rPr lang="cs-CZ" sz="2000" dirty="0"/>
              <a:t>adres </a:t>
            </a:r>
            <a:r>
              <a:rPr lang="cs-CZ" sz="2000" dirty="0" smtClean="0"/>
              <a:t>fyzických adres rozhraní síťových prvků (např. MAC u Ethernetu) na identifikátory VPI a VCI u ATM. Překlad zajišťují specializované řídící servery s potřebnými informacemi o poloze jednotlivých koncových stanic, směrech k nim a adresách řídících dalších serverů například pro emulaci </a:t>
            </a:r>
            <a:r>
              <a:rPr lang="cs-CZ" sz="2000" dirty="0" err="1" smtClean="0"/>
              <a:t>broadcastu</a:t>
            </a:r>
            <a:r>
              <a:rPr lang="cs-CZ" sz="2000" dirty="0" smtClean="0"/>
              <a:t> (všesměrového vysílání).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Řešení LANE je implementováno až do ovladačů síťových stanic (osobních počítačů) tak, aby pro vyšší komunikační vrstvy bylo opravdu transparentní.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Technologie ATM pro širokopásmové sítě</a:t>
            </a:r>
          </a:p>
        </p:txBody>
      </p:sp>
    </p:spTree>
    <p:extLst>
      <p:ext uri="{BB962C8B-B14F-4D97-AF65-F5344CB8AC3E}">
        <p14:creationId xmlns:p14="http://schemas.microsoft.com/office/powerpoint/2010/main" val="370954872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30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Technologie </a:t>
            </a:r>
            <a:r>
              <a:rPr lang="cs-CZ" sz="2000" b="1" dirty="0">
                <a:solidFill>
                  <a:srgbClr val="C00000"/>
                </a:solidFill>
              </a:rPr>
              <a:t>ATM </a:t>
            </a:r>
            <a:r>
              <a:rPr lang="cs-CZ" sz="2000" b="1" dirty="0" smtClean="0">
                <a:solidFill>
                  <a:srgbClr val="C00000"/>
                </a:solidFill>
              </a:rPr>
              <a:t>MPOA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Technologie MPOA pro zajištění komunikacích požadavků vyšších komunikačních vrstev se do značné míry podobá řešení LANE.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Existují zde specializované řídící servery starající se o směrování datových toků.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vzájemné propojení různých datových sítí (různých komunikačních protokolů) v MPOA existují hraniční směrovače, které konvertují formáty přenášených dat.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Rozdílem oproti LANE je funkcionalita, která zajistí možnost vytvoření přímého datového spojení na ATM pokud datový provoz překročí určitou intenzitu. U přímého spojení už není nutné se dotazovat na směrování specializovaného serveru, všechny potřebné informace se koncové zařízení již naučilo.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Technologie ATM pro širokopásmové sítě</a:t>
            </a:r>
          </a:p>
        </p:txBody>
      </p:sp>
    </p:spTree>
    <p:extLst>
      <p:ext uri="{BB962C8B-B14F-4D97-AF65-F5344CB8AC3E}">
        <p14:creationId xmlns:p14="http://schemas.microsoft.com/office/powerpoint/2010/main" val="146176506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Přenos paketů IP </a:t>
            </a:r>
            <a:r>
              <a:rPr lang="en-US" sz="2000" b="1" dirty="0" err="1">
                <a:solidFill>
                  <a:srgbClr val="C00000"/>
                </a:solidFill>
              </a:rPr>
              <a:t>přes</a:t>
            </a:r>
            <a:r>
              <a:rPr lang="en-US" sz="2000" b="1" dirty="0">
                <a:solidFill>
                  <a:srgbClr val="C00000"/>
                </a:solidFill>
              </a:rPr>
              <a:t> ATM (Classical IP over ATM)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Řešení omezuje funkcionalitu IP o nemožnost: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všesměrového vysílání (</a:t>
            </a:r>
            <a:r>
              <a:rPr lang="cs-CZ" dirty="0" err="1" smtClean="0"/>
              <a:t>broadcast</a:t>
            </a:r>
            <a:r>
              <a:rPr lang="cs-CZ" dirty="0" smtClean="0"/>
              <a:t>),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vysílání pro skupinu uživatelů (</a:t>
            </a:r>
            <a:r>
              <a:rPr lang="cs-CZ" dirty="0" err="1" smtClean="0"/>
              <a:t>multicast</a:t>
            </a:r>
            <a:r>
              <a:rPr lang="cs-CZ" dirty="0" smtClean="0"/>
              <a:t>) – použito pro například šíření video signálu.</a:t>
            </a:r>
            <a:endParaRPr lang="cs-CZ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Pro přenos paketů IP je nutné: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Přizpůsobení do formátu ATM buněk prostřednictvím postupů AAL5 (Adaptační protokol, uvedeno dále ve výuce).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Identifikovat vlastníka přenášených dat vložením přizpůsobených dat do nového datového rámce (datové jednotky) IEEE 802.2 SNAP (</a:t>
            </a:r>
            <a:r>
              <a:rPr lang="cs-CZ" dirty="0" err="1" smtClean="0"/>
              <a:t>Subnetwork</a:t>
            </a:r>
            <a:r>
              <a:rPr lang="cs-CZ" dirty="0" smtClean="0"/>
              <a:t> Access </a:t>
            </a:r>
            <a:r>
              <a:rPr lang="cs-CZ" dirty="0" err="1" smtClean="0"/>
              <a:t>Protocol</a:t>
            </a:r>
            <a:r>
              <a:rPr lang="cs-CZ" dirty="0" smtClean="0"/>
              <a:t>). Což je obdoba Ethernetových rámců.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Nutnost překladu </a:t>
            </a:r>
            <a:r>
              <a:rPr lang="cs-CZ" dirty="0"/>
              <a:t>adres </a:t>
            </a:r>
            <a:r>
              <a:rPr lang="cs-CZ" dirty="0" smtClean="0"/>
              <a:t>mezi ATM a IP: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Provádí se důsledné vzájemné mapování adres obou technologií (rozdíl od LANE), což vyžaduje existenci speciálních překladových serverů ATMARP, které fungují obdobně jako například servery </a:t>
            </a:r>
            <a:r>
              <a:rPr lang="cs-CZ" dirty="0"/>
              <a:t>ARP (</a:t>
            </a:r>
            <a:r>
              <a:rPr lang="cs-CZ" dirty="0" err="1"/>
              <a:t>Address</a:t>
            </a:r>
            <a:r>
              <a:rPr lang="cs-CZ" dirty="0"/>
              <a:t> </a:t>
            </a:r>
            <a:r>
              <a:rPr lang="cs-CZ" dirty="0" err="1"/>
              <a:t>Resolution</a:t>
            </a:r>
            <a:r>
              <a:rPr lang="cs-CZ" dirty="0"/>
              <a:t> </a:t>
            </a:r>
            <a:r>
              <a:rPr lang="cs-CZ" dirty="0" err="1"/>
              <a:t>Protocol</a:t>
            </a:r>
            <a:r>
              <a:rPr lang="cs-CZ" dirty="0"/>
              <a:t>) </a:t>
            </a:r>
            <a:r>
              <a:rPr lang="cs-CZ" dirty="0" smtClean="0"/>
              <a:t>a Reverse ARP v IP prostředí nad technologií Ethernet.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Technologie ATM pro širokopásmové sítě</a:t>
            </a:r>
          </a:p>
        </p:txBody>
      </p:sp>
    </p:spTree>
    <p:extLst>
      <p:ext uri="{BB962C8B-B14F-4D97-AF65-F5344CB8AC3E}">
        <p14:creationId xmlns:p14="http://schemas.microsoft.com/office/powerpoint/2010/main" val="332067462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7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ATM dnes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ATM je dnes nevyužívaná technologie.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Díky snaze o maximální univerzálnost, se složitost ATM podepsala na celkové ceně za implementaci.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Svět se vydal cestou levných technologií Ethernet/IP/TCP.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Ze světa ATM se v podstatě používají jen principy protokolové struktury pro zpracování a zapouzdřování přenášených dat. ATM dožívá například v protokolové struktuře digitálních přípojek xDSL (</a:t>
            </a:r>
            <a:r>
              <a:rPr lang="cs-CZ" sz="2000" dirty="0" err="1" smtClean="0"/>
              <a:t>PPPoA</a:t>
            </a:r>
            <a:r>
              <a:rPr lang="cs-CZ" sz="2000" dirty="0" smtClean="0"/>
              <a:t> – Point-to-Point protokol nad ATM), kde se využívá adaptační vrstva AAL5.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Dnes pro zajištění kvality služby při přenosu datovou sítí WAN se uplatňují </a:t>
            </a:r>
            <a:r>
              <a:rPr lang="cs-CZ" sz="2000" dirty="0"/>
              <a:t>spíše technologie jako MPLS </a:t>
            </a:r>
            <a:r>
              <a:rPr lang="cs-CZ" sz="2000" dirty="0" smtClean="0"/>
              <a:t>(</a:t>
            </a:r>
            <a:r>
              <a:rPr lang="cs-CZ" sz="2000" dirty="0" err="1" smtClean="0"/>
              <a:t>MultiProtocol</a:t>
            </a:r>
            <a:r>
              <a:rPr lang="cs-CZ" sz="2000" dirty="0" smtClean="0"/>
              <a:t> </a:t>
            </a:r>
            <a:r>
              <a:rPr lang="cs-CZ" sz="2000" dirty="0"/>
              <a:t>Label </a:t>
            </a:r>
            <a:r>
              <a:rPr lang="cs-CZ" sz="2000" dirty="0" err="1"/>
              <a:t>Switching</a:t>
            </a:r>
            <a:r>
              <a:rPr lang="cs-CZ" sz="2000" dirty="0" smtClean="0"/>
              <a:t>), která zapadá do konceptu Ethernet/IP.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Technologie ATM pro širokopásmové sítě</a:t>
            </a:r>
          </a:p>
        </p:txBody>
      </p:sp>
    </p:spTree>
    <p:extLst>
      <p:ext uri="{BB962C8B-B14F-4D97-AF65-F5344CB8AC3E}">
        <p14:creationId xmlns:p14="http://schemas.microsoft.com/office/powerpoint/2010/main" val="194017064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Technologie MPLS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MPLS (</a:t>
            </a:r>
            <a:r>
              <a:rPr lang="cs-CZ" dirty="0" err="1"/>
              <a:t>MultiProtocol</a:t>
            </a:r>
            <a:r>
              <a:rPr lang="cs-CZ" dirty="0"/>
              <a:t> Label </a:t>
            </a:r>
            <a:r>
              <a:rPr lang="cs-CZ" dirty="0" err="1"/>
              <a:t>Switching</a:t>
            </a:r>
            <a:r>
              <a:rPr lang="cs-CZ" dirty="0"/>
              <a:t>) </a:t>
            </a:r>
            <a:r>
              <a:rPr lang="cs-CZ" dirty="0" smtClean="0"/>
              <a:t>je technologií pro paketové datové sítě.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Je transparentní pro běžně využívané komunikační protokoly a technologie.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 komunikačním modelu RM-OSI je možné principiálně umístit technologii MPLS mezi spojovou a síťovou vrstvu, i když ve své podstatě MPLS nesplňuje přesně principy RM OSI. Někdy se MPLS zjednodušeně označuje jako vrstva 2,5.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MPLS využívá principu přidání speciální hlavičky (MPLS značka) k datové jednotce s přenášenými daty. V závislosti na údaji v hlavičce jsou data v síti směrována.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Hlavička je přidávána na vstupu do MPLS sítě a odebírána na výstupu.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Smyslem hlavičky je umožnit rychlejší průchod dat síťovými prvky. Síťové prvky se nezdržují zdlouhavým analyzováním údajů v záhlaví přenášených dat (jako je například IP adresa) a hledáním cesty k cíli. Hlavička a v ní obsažené údaje odpovídají v definované podstatě cestě v síti.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Technologie ATM pro širokopásmové sítě</a:t>
            </a:r>
          </a:p>
        </p:txBody>
      </p:sp>
    </p:spTree>
    <p:extLst>
      <p:ext uri="{BB962C8B-B14F-4D97-AF65-F5344CB8AC3E}">
        <p14:creationId xmlns:p14="http://schemas.microsoft.com/office/powerpoint/2010/main" val="272287202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4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Úvod k technologii ATM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Přenosové systémy SDH nebo OTH jsou digitální hierarchie, které umožnují efektivnější využití přenosového média pro vícenásobné přenosy.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SDH a OTH jsou systémy, které jsou určeny pouze na propojení dvou lokalit. To znamená, že realizují spojení typu bod-bod.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Pokud je nutné v rozlehlejší telekomunikační síti přenášet datové toky přes více síťových zařízení, je nutné v každém z nich manuálně nastavit příslušné konfigurace datových cest.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Komunikační technologie pracující na vyšších komunikačních vrstvách umožňují realizaci datových přenosů přes několik síťových uzlů.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Takovou technologií je například Ethernet/IP nebo technologie ATM.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Technologie ATM pro širokopásmové sítě</a:t>
            </a:r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42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Úvod k technologii ATM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Technologie </a:t>
            </a:r>
            <a:r>
              <a:rPr lang="cs-CZ" sz="2000" dirty="0" smtClean="0">
                <a:solidFill>
                  <a:srgbClr val="C00000"/>
                </a:solidFill>
              </a:rPr>
              <a:t>ATM</a:t>
            </a:r>
            <a:r>
              <a:rPr lang="cs-CZ" sz="2000" dirty="0" smtClean="0"/>
              <a:t> (</a:t>
            </a:r>
            <a:r>
              <a:rPr lang="cs-CZ" sz="2000" dirty="0" smtClean="0">
                <a:solidFill>
                  <a:srgbClr val="C00000"/>
                </a:solidFill>
              </a:rPr>
              <a:t>Asynchronní Transportní Mód</a:t>
            </a:r>
            <a:r>
              <a:rPr lang="cs-CZ" sz="2000" dirty="0" smtClean="0"/>
              <a:t>) byla navržena </a:t>
            </a:r>
            <a:r>
              <a:rPr lang="cs-CZ" sz="2000" dirty="0"/>
              <a:t>jako univerzální </a:t>
            </a:r>
            <a:r>
              <a:rPr lang="cs-CZ" sz="2000" dirty="0" smtClean="0"/>
              <a:t>přenosová technologie.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Koncepce technologie ATM počítá nejen přenosem digitalizovaných hovorových signálů, ale i s realizováním datových přenosů tak, jak jsou navrženy v </a:t>
            </a:r>
            <a:r>
              <a:rPr lang="cs-CZ" sz="2000" dirty="0" smtClean="0">
                <a:solidFill>
                  <a:srgbClr val="C00000"/>
                </a:solidFill>
              </a:rPr>
              <a:t>širokopásmové ISDN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Technologie ATM využívá pro vícenásobné využití přenosového média </a:t>
            </a:r>
            <a:r>
              <a:rPr lang="cs-CZ" sz="2000" dirty="0" smtClean="0">
                <a:solidFill>
                  <a:srgbClr val="C00000"/>
                </a:solidFill>
              </a:rPr>
              <a:t>asynchronní časový multiplex </a:t>
            </a:r>
            <a:r>
              <a:rPr lang="cs-CZ" sz="2000" dirty="0" smtClean="0"/>
              <a:t>(TDM).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Asynchronní znamená, že přenos dat se děje na základě požadavku koncového uživatele a nikoliv na základě postupného přidělování časového intervalu jednotlivým uživatelům.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Datová jednotka se v ATM nazývá </a:t>
            </a:r>
            <a:r>
              <a:rPr lang="cs-CZ" sz="2000" dirty="0" smtClean="0">
                <a:solidFill>
                  <a:srgbClr val="C00000"/>
                </a:solidFill>
              </a:rPr>
              <a:t>ATM buňka</a:t>
            </a:r>
            <a:r>
              <a:rPr lang="cs-CZ" sz="2000" dirty="0" smtClean="0"/>
              <a:t>.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Technologie ATM pro širokopásmové sítě</a:t>
            </a:r>
          </a:p>
        </p:txBody>
      </p:sp>
    </p:spTree>
    <p:extLst>
      <p:ext uri="{BB962C8B-B14F-4D97-AF65-F5344CB8AC3E}">
        <p14:creationId xmlns:p14="http://schemas.microsoft.com/office/powerpoint/2010/main" val="179864501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042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Úvod k technologii ATM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Technologie ATM je kompromis na plnění přenosových požadavků na pomezí mezi světem klasických telekomunikací s přenosem hovorového signálu a světem datových přenosů pro počítače.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Ze světa počítačů má ATM definovánu datovou jednotku – ATM buňku.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Ze světa telekomunikací převzala ATM princip vytvoření datového kanálu mezi vysílačem a přijímačem pro přenos informace přes všechna mezilehlá zařízení.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ATM je navržena jako řešení komunikačních potřeb pro LAN i WAN:</a:t>
            </a:r>
            <a:endParaRPr lang="cs-CZ" sz="800" dirty="0" smtClean="0"/>
          </a:p>
          <a:p>
            <a:pPr lvl="2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použití </a:t>
            </a:r>
            <a:r>
              <a:rPr lang="cs-CZ" sz="2000" dirty="0"/>
              <a:t>ve WAN – bez </a:t>
            </a:r>
            <a:r>
              <a:rPr lang="cs-CZ" sz="2000" dirty="0" smtClean="0"/>
              <a:t>problémů,</a:t>
            </a:r>
            <a:endParaRPr lang="cs-CZ" sz="2000" dirty="0"/>
          </a:p>
          <a:p>
            <a:pPr lvl="2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použití </a:t>
            </a:r>
            <a:r>
              <a:rPr lang="cs-CZ" sz="2000" dirty="0"/>
              <a:t>v LAN – s jistým </a:t>
            </a:r>
            <a:r>
              <a:rPr lang="cs-CZ" sz="2000" dirty="0" smtClean="0"/>
              <a:t>omezením:</a:t>
            </a:r>
            <a:endParaRPr lang="cs-CZ" sz="2000" dirty="0"/>
          </a:p>
          <a:p>
            <a:pPr lvl="3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ATM </a:t>
            </a:r>
            <a:r>
              <a:rPr lang="cs-CZ" sz="2000" dirty="0"/>
              <a:t>neumí </a:t>
            </a:r>
            <a:r>
              <a:rPr lang="cs-CZ" sz="2000" dirty="0" smtClean="0"/>
              <a:t>všesměrové vysílání,</a:t>
            </a:r>
            <a:endParaRPr lang="cs-CZ" sz="2000" dirty="0"/>
          </a:p>
          <a:p>
            <a:pPr lvl="3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používá se princip emulace LAN.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Technologie ATM pro širokopásmové sítě</a:t>
            </a:r>
          </a:p>
        </p:txBody>
      </p:sp>
    </p:spTree>
    <p:extLst>
      <p:ext uri="{BB962C8B-B14F-4D97-AF65-F5344CB8AC3E}">
        <p14:creationId xmlns:p14="http://schemas.microsoft.com/office/powerpoint/2010/main" val="370859393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375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Obecné principy ATM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ATM je asynchronní technologie: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přenos se využívají datové jednotky – ATM buňky,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uživatelská data </a:t>
            </a:r>
            <a:r>
              <a:rPr lang="cs-CZ" sz="2000" dirty="0"/>
              <a:t>jsou do </a:t>
            </a:r>
            <a:r>
              <a:rPr lang="cs-CZ" sz="2000" dirty="0" smtClean="0"/>
              <a:t>buněk </a:t>
            </a:r>
            <a:r>
              <a:rPr lang="cs-CZ" sz="2000" dirty="0"/>
              <a:t>vkládána dle okamžité </a:t>
            </a:r>
            <a:r>
              <a:rPr lang="cs-CZ" sz="2000" dirty="0" smtClean="0"/>
              <a:t>potřeby,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posloupnost </a:t>
            </a:r>
            <a:r>
              <a:rPr lang="cs-CZ" sz="2000" dirty="0"/>
              <a:t>ATM </a:t>
            </a:r>
            <a:r>
              <a:rPr lang="cs-CZ" sz="2000" dirty="0" smtClean="0"/>
              <a:t>buněk </a:t>
            </a:r>
            <a:r>
              <a:rPr lang="cs-CZ" sz="2000" dirty="0"/>
              <a:t>nemusí být </a:t>
            </a:r>
            <a:r>
              <a:rPr lang="cs-CZ" sz="2000" dirty="0" smtClean="0"/>
              <a:t>souvislá,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jednotlivé buňky mezi dvěma ATM zařízeními nejsou </a:t>
            </a:r>
            <a:r>
              <a:rPr lang="cs-CZ" sz="2000" dirty="0"/>
              <a:t>nikomu </a:t>
            </a:r>
            <a:r>
              <a:rPr lang="cs-CZ" sz="2000" dirty="0" smtClean="0"/>
              <a:t>pevně přiřazeny.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Technologie ATM pro širokopásmové sítě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024" y="3429000"/>
            <a:ext cx="5943612" cy="288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8719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Technologie ATM pro širokopásmové sítě</a:t>
            </a:r>
          </a:p>
        </p:txBody>
      </p:sp>
      <p:sp>
        <p:nvSpPr>
          <p:cNvPr id="9" name="Obdélník 8"/>
          <p:cNvSpPr/>
          <p:nvPr/>
        </p:nvSpPr>
        <p:spPr>
          <a:xfrm>
            <a:off x="72008" y="1351298"/>
            <a:ext cx="9036496" cy="4765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Formát buňky ATM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Obecně se ATM buňka dělí na záhlaví a na informační pole.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Záhlaví </a:t>
            </a:r>
            <a:r>
              <a:rPr lang="cs-CZ" sz="2000" dirty="0" smtClean="0"/>
              <a:t>obsahuje služební informace a má délku </a:t>
            </a:r>
            <a:r>
              <a:rPr lang="cs-CZ" sz="2000" dirty="0" smtClean="0">
                <a:solidFill>
                  <a:srgbClr val="C00000"/>
                </a:solidFill>
              </a:rPr>
              <a:t>5 bajtů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Informační pole </a:t>
            </a:r>
            <a:r>
              <a:rPr lang="cs-CZ" sz="2000" dirty="0" smtClean="0"/>
              <a:t>nese vlastní uživatelskou informaci a má délku </a:t>
            </a:r>
            <a:r>
              <a:rPr lang="cs-CZ" sz="2000" dirty="0" smtClean="0">
                <a:solidFill>
                  <a:srgbClr val="C00000"/>
                </a:solidFill>
              </a:rPr>
              <a:t>48 bajtů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Velikost ATM buňky byla stanovena a základě diskuzí a analýza tak, aby dokázala uspokojit nároky u datových přenosů pro různé typy služeb.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Vzhledem k tomu, že ATM bylo navrženo jak pro síť WAN tak pro síť LAN, existují dvě varianty v obsahu služebních informací v záhlaví ATM buňky: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ATM buňka pro přístupové rozhraní </a:t>
            </a:r>
            <a:r>
              <a:rPr lang="cs-CZ" dirty="0" smtClean="0"/>
              <a:t>– je využívána na datových spojích mezi uživatelem a prvním síťovým zařízením na straně operátora.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ATM buňka pro síťové rozhraní </a:t>
            </a:r>
            <a:r>
              <a:rPr lang="cs-CZ" dirty="0" smtClean="0"/>
              <a:t>– je využívána na datových spojích uvnitř ATM sítě telekomunikačního operátora.</a:t>
            </a: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265715703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Technologie ATM pro širokopásmové sítě</a:t>
            </a:r>
          </a:p>
        </p:txBody>
      </p:sp>
      <p:sp>
        <p:nvSpPr>
          <p:cNvPr id="9" name="Obdélník 8"/>
          <p:cNvSpPr/>
          <p:nvPr/>
        </p:nvSpPr>
        <p:spPr>
          <a:xfrm>
            <a:off x="72008" y="1351298"/>
            <a:ext cx="9036496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Formát buňky ATM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Záhlaví ATM buňky pro síťové rozhraní: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Pole </a:t>
            </a:r>
            <a:r>
              <a:rPr lang="cs-CZ" dirty="0" smtClean="0">
                <a:solidFill>
                  <a:srgbClr val="C00000"/>
                </a:solidFill>
              </a:rPr>
              <a:t>VPI</a:t>
            </a:r>
            <a:r>
              <a:rPr lang="cs-CZ" dirty="0" smtClean="0"/>
              <a:t> (Virtual </a:t>
            </a:r>
            <a:r>
              <a:rPr lang="cs-CZ" dirty="0" err="1" smtClean="0"/>
              <a:t>Path</a:t>
            </a:r>
            <a:r>
              <a:rPr lang="cs-CZ" dirty="0" smtClean="0"/>
              <a:t> </a:t>
            </a:r>
            <a:r>
              <a:rPr lang="cs-CZ" dirty="0" err="1" smtClean="0"/>
              <a:t>Identifier</a:t>
            </a:r>
            <a:r>
              <a:rPr lang="cs-CZ" dirty="0" smtClean="0"/>
              <a:t>) – spolu s identifikátorem VCI určuje konkrétní datový kanál, ke kterému buňka náleží.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Pole </a:t>
            </a:r>
            <a:r>
              <a:rPr lang="cs-CZ" dirty="0" smtClean="0">
                <a:solidFill>
                  <a:srgbClr val="C00000"/>
                </a:solidFill>
              </a:rPr>
              <a:t>VCI</a:t>
            </a:r>
            <a:r>
              <a:rPr lang="cs-CZ" dirty="0" smtClean="0"/>
              <a:t> – (Virtual </a:t>
            </a:r>
            <a:r>
              <a:rPr lang="cs-CZ" dirty="0" err="1" smtClean="0"/>
              <a:t>Channel</a:t>
            </a:r>
            <a:r>
              <a:rPr lang="cs-CZ" dirty="0" smtClean="0"/>
              <a:t> </a:t>
            </a:r>
            <a:r>
              <a:rPr lang="cs-CZ" dirty="0" err="1" smtClean="0"/>
              <a:t>Information</a:t>
            </a:r>
            <a:r>
              <a:rPr lang="cs-CZ" dirty="0" smtClean="0"/>
              <a:t>) – spolu </a:t>
            </a:r>
            <a:r>
              <a:rPr lang="cs-CZ" dirty="0"/>
              <a:t>s identifikátorem </a:t>
            </a:r>
            <a:r>
              <a:rPr lang="cs-CZ" dirty="0" smtClean="0"/>
              <a:t>VPI </a:t>
            </a:r>
            <a:r>
              <a:rPr lang="cs-CZ" dirty="0"/>
              <a:t>určuje konkrétní datový kanál, ke kterému buňka </a:t>
            </a:r>
            <a:r>
              <a:rPr lang="cs-CZ" dirty="0" smtClean="0"/>
              <a:t>náleží.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Pole </a:t>
            </a:r>
            <a:r>
              <a:rPr lang="cs-CZ" dirty="0" smtClean="0">
                <a:solidFill>
                  <a:srgbClr val="C00000"/>
                </a:solidFill>
              </a:rPr>
              <a:t>PT</a:t>
            </a:r>
            <a:r>
              <a:rPr lang="cs-CZ" dirty="0" smtClean="0"/>
              <a:t> (Payload Type) – označuje typ přenášené uživatelské informace v informačním poli.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Pole </a:t>
            </a:r>
            <a:r>
              <a:rPr lang="cs-CZ" dirty="0" smtClean="0">
                <a:solidFill>
                  <a:srgbClr val="C00000"/>
                </a:solidFill>
              </a:rPr>
              <a:t>CLP</a:t>
            </a:r>
            <a:r>
              <a:rPr lang="cs-CZ" dirty="0" smtClean="0"/>
              <a:t> (Cell </a:t>
            </a:r>
            <a:r>
              <a:rPr lang="cs-CZ" dirty="0" err="1" smtClean="0"/>
              <a:t>Loss</a:t>
            </a:r>
            <a:r>
              <a:rPr lang="cs-CZ" dirty="0" smtClean="0"/>
              <a:t> Priority) – označuje informaci, jestli je možné buňku zahodit a dále nepřenášet, pokud dojde k zahlcení telekomunikační sítě.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Pole </a:t>
            </a:r>
            <a:r>
              <a:rPr lang="cs-CZ" dirty="0" smtClean="0">
                <a:solidFill>
                  <a:srgbClr val="C00000"/>
                </a:solidFill>
              </a:rPr>
              <a:t>HEC</a:t>
            </a:r>
            <a:r>
              <a:rPr lang="cs-CZ" dirty="0" smtClean="0"/>
              <a:t> (</a:t>
            </a:r>
            <a:r>
              <a:rPr lang="cs-CZ" dirty="0" err="1" smtClean="0"/>
              <a:t>Head</a:t>
            </a:r>
            <a:r>
              <a:rPr lang="cs-CZ" dirty="0" smtClean="0"/>
              <a:t> </a:t>
            </a:r>
            <a:r>
              <a:rPr lang="cs-CZ" dirty="0" err="1" smtClean="0"/>
              <a:t>Error</a:t>
            </a:r>
            <a:r>
              <a:rPr lang="cs-CZ" dirty="0" smtClean="0"/>
              <a:t> </a:t>
            </a:r>
            <a:r>
              <a:rPr lang="cs-CZ" dirty="0" err="1" smtClean="0"/>
              <a:t>Control</a:t>
            </a:r>
            <a:r>
              <a:rPr lang="cs-CZ" dirty="0" smtClean="0"/>
              <a:t>) – obsahuje informaci, která slouží ke kontrole, zdali při přenosu ATM buňky nebylo její záhlaví poškozeno.</a:t>
            </a:r>
          </a:p>
          <a:p>
            <a:pPr marL="0" lvl="1">
              <a:spcAft>
                <a:spcPts val="200"/>
              </a:spcAft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ATM buňka pro přístupové rozhraní má mírně odlišné směrovací informace VPI. Význam ostatních polí zůstává stejný.</a:t>
            </a:r>
          </a:p>
        </p:txBody>
      </p:sp>
    </p:spTree>
    <p:extLst>
      <p:ext uri="{BB962C8B-B14F-4D97-AF65-F5344CB8AC3E}">
        <p14:creationId xmlns:p14="http://schemas.microsoft.com/office/powerpoint/2010/main" val="43538500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ATM buňka a typy přístupů v ATM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Technologie ATM pro širokopásmové sítě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708" y="3139370"/>
            <a:ext cx="7095758" cy="360274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695" y="1631984"/>
            <a:ext cx="5727204" cy="1347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66639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57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Způsoby využití ATM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Využití technologie ATM pro datové přenosy se odvíjí od její koncepce.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Síťové aplikace ATM mohou: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Být navrženy přímo pro ATM – přirozené ATM aplikace: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jsou koncipovány pro ATM,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využívají všech jejích funkcionalit,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fungují pouze v ATM prostředí.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Rozšířit </a:t>
            </a:r>
            <a:r>
              <a:rPr lang="cs-CZ" sz="2000" dirty="0"/>
              <a:t>stávající aplikace o možnosti </a:t>
            </a:r>
            <a:r>
              <a:rPr lang="cs-CZ" sz="2000" dirty="0" smtClean="0"/>
              <a:t>ATM: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err="1" smtClean="0"/>
              <a:t>Classical</a:t>
            </a:r>
            <a:r>
              <a:rPr lang="cs-CZ" sz="2000" dirty="0" smtClean="0"/>
              <a:t> IP </a:t>
            </a:r>
            <a:r>
              <a:rPr lang="cs-CZ" sz="2000" dirty="0" err="1" smtClean="0"/>
              <a:t>over</a:t>
            </a:r>
            <a:r>
              <a:rPr lang="cs-CZ" sz="2000" dirty="0" smtClean="0"/>
              <a:t> ATM – pouze pro protokol IP.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err="1" smtClean="0"/>
              <a:t>Multi</a:t>
            </a:r>
            <a:r>
              <a:rPr lang="cs-CZ" sz="2000" dirty="0" smtClean="0"/>
              <a:t> </a:t>
            </a:r>
            <a:r>
              <a:rPr lang="cs-CZ" sz="2000" dirty="0" err="1"/>
              <a:t>Protocol</a:t>
            </a:r>
            <a:r>
              <a:rPr lang="cs-CZ" sz="2000" dirty="0"/>
              <a:t> </a:t>
            </a:r>
            <a:r>
              <a:rPr lang="cs-CZ" sz="2000" dirty="0" err="1"/>
              <a:t>over</a:t>
            </a:r>
            <a:r>
              <a:rPr lang="cs-CZ" sz="2000" dirty="0"/>
              <a:t> </a:t>
            </a:r>
            <a:r>
              <a:rPr lang="cs-CZ" sz="2000" dirty="0" smtClean="0"/>
              <a:t>ATM (MPOA) – řešení pro souběžné provozování více protokolů.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LAN emulace: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uzpůsobení </a:t>
            </a:r>
            <a:r>
              <a:rPr lang="cs-CZ" sz="2000" dirty="0"/>
              <a:t>ATM </a:t>
            </a:r>
            <a:r>
              <a:rPr lang="cs-CZ" sz="2000" dirty="0" smtClean="0"/>
              <a:t>přirozenému prostředí aplikací,</a:t>
            </a:r>
            <a:endParaRPr lang="cs-CZ" sz="20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např. </a:t>
            </a:r>
            <a:r>
              <a:rPr lang="cs-CZ" sz="2000" dirty="0"/>
              <a:t>Ethernet, </a:t>
            </a:r>
            <a:r>
              <a:rPr lang="cs-CZ" sz="2000" dirty="0" err="1" smtClean="0"/>
              <a:t>TokenRing</a:t>
            </a:r>
            <a:r>
              <a:rPr lang="cs-CZ" sz="2000" dirty="0" smtClean="0"/>
              <a:t>, apod.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Technologie ATM pro širokopásmové sítě</a:t>
            </a:r>
          </a:p>
        </p:txBody>
      </p:sp>
    </p:spTree>
    <p:extLst>
      <p:ext uri="{BB962C8B-B14F-4D97-AF65-F5344CB8AC3E}">
        <p14:creationId xmlns:p14="http://schemas.microsoft.com/office/powerpoint/2010/main" val="196914952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271F4CB8-F24E-4458-B38A-BF566D5885B7}" vid="{8FAC8E7A-956D-4D09-8F27-E5520C7274CB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1529</Words>
  <Application>Microsoft Office PowerPoint</Application>
  <PresentationFormat>Předvádění na obrazovce (4:3)</PresentationFormat>
  <Paragraphs>238</Paragraphs>
  <Slides>15</Slides>
  <Notes>13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Mustr_prezentace_OPPA</vt:lpstr>
      <vt:lpstr>Prezentace aplikace PowerPoint</vt:lpstr>
      <vt:lpstr>Technologie ATM pro širokopásmové sítě</vt:lpstr>
      <vt:lpstr>Technologie ATM pro širokopásmové sítě</vt:lpstr>
      <vt:lpstr>Technologie ATM pro širokopásmové sítě</vt:lpstr>
      <vt:lpstr>Technologie ATM pro širokopásmové sítě</vt:lpstr>
      <vt:lpstr>Technologie ATM pro širokopásmové sítě</vt:lpstr>
      <vt:lpstr>Technologie ATM pro širokopásmové sítě</vt:lpstr>
      <vt:lpstr>Technologie ATM pro širokopásmové sítě</vt:lpstr>
      <vt:lpstr>Technologie ATM pro širokopásmové sítě</vt:lpstr>
      <vt:lpstr>Technologie ATM pro širokopásmové sítě</vt:lpstr>
      <vt:lpstr>Technologie ATM pro širokopásmové sítě</vt:lpstr>
      <vt:lpstr>Technologie ATM pro širokopásmové sítě</vt:lpstr>
      <vt:lpstr>Technologie ATM pro širokopásmové sítě</vt:lpstr>
      <vt:lpstr>Technologie ATM pro širokopásmové sítě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2015-01-31T01:15:45Z</dcterms:created>
  <dcterms:modified xsi:type="dcterms:W3CDTF">2015-01-31T01:15:48Z</dcterms:modified>
</cp:coreProperties>
</file>