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70" r:id="rId2"/>
    <p:sldId id="289" r:id="rId3"/>
    <p:sldId id="290" r:id="rId4"/>
    <p:sldId id="291" r:id="rId5"/>
    <p:sldId id="292" r:id="rId6"/>
    <p:sldId id="293" r:id="rId7"/>
    <p:sldId id="294" r:id="rId8"/>
    <p:sldId id="295" r:id="rId9"/>
    <p:sldId id="296" r:id="rId10"/>
    <p:sldId id="299" r:id="rId11"/>
    <p:sldId id="298" r:id="rId12"/>
    <p:sldId id="300" r:id="rId13"/>
    <p:sldId id="280" r:id="rId14"/>
  </p:sldIdLst>
  <p:sldSz cx="9144000" cy="6858000" type="screen4x3"/>
  <p:notesSz cx="6858000" cy="994568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3C8C"/>
    <a:srgbClr val="D42E12"/>
    <a:srgbClr val="F7D4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Styl Světlá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75DCB02-9BB8-47FD-8907-85C794F793BA}" styleName="Styl s motivem 1 – zvýraznění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80756" autoAdjust="0"/>
  </p:normalViewPr>
  <p:slideViewPr>
    <p:cSldViewPr snapToGrid="0" snapToObjects="1">
      <p:cViewPr varScale="1">
        <p:scale>
          <a:sx n="86" d="100"/>
          <a:sy n="86" d="100"/>
        </p:scale>
        <p:origin x="147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4B5975-4091-4F51-BEC7-5BCEFEB1EF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0712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46125"/>
            <a:ext cx="497522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fld id="{19F9E967-BB3B-47E5-8EEC-C289424478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7506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76482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131735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531423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37631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142620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4416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606247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098485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620303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12668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9" descr="prezentaceOPPa_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9813" y="2482850"/>
            <a:ext cx="7772400" cy="1470025"/>
          </a:xfrm>
        </p:spPr>
        <p:txBody>
          <a:bodyPr anchor="t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39813" y="5591175"/>
            <a:ext cx="6400800" cy="60325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313393059"/>
      </p:ext>
    </p:extLst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B7B6F-10CC-4456-88DD-EDCA266038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6500555"/>
      </p:ext>
    </p:extLst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1475" y="236538"/>
            <a:ext cx="2035175" cy="58896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15950" y="236538"/>
            <a:ext cx="5953125" cy="58896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03F1C-2470-4664-9B5B-1F2642AE89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6801762"/>
      </p:ext>
    </p:extLst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985B-73AF-46EE-94C6-3612EC56C1C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112997"/>
      </p:ext>
    </p:extLst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6A7F6-4B1B-4BFD-9095-8A6BDFF338F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016777"/>
      </p:ext>
    </p:extLst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1595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4D19B-8121-4653-A161-7B702532751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7098831"/>
      </p:ext>
    </p:extLst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041B1-0CE4-4F7B-93DD-E05971A8603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2419913"/>
      </p:ext>
    </p:extLst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D93EC-4EF0-44FE-BBCB-4025FFB88E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976397"/>
      </p:ext>
    </p:extLst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0D5EF-4B36-4456-AB22-7E8B0B57494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9466758"/>
      </p:ext>
    </p:extLst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1DC8A-9667-4301-AE0D-B23D4973A3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1871645"/>
      </p:ext>
    </p:extLst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7DC33-E398-4EC9-A6D0-D48DC1E370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203035"/>
      </p:ext>
    </p:extLst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4" descr="prezentaceOPPa_S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5950" y="1600200"/>
            <a:ext cx="81407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67688" y="6191250"/>
            <a:ext cx="58896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C3C8C"/>
                </a:solidFill>
              </a:defRPr>
            </a:lvl1pPr>
          </a:lstStyle>
          <a:p>
            <a:pPr>
              <a:defRPr/>
            </a:pPr>
            <a:fld id="{1C9E5F94-2D86-4E9B-B60D-9A8D3E44146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236538"/>
            <a:ext cx="58483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6838950" y="6362700"/>
            <a:ext cx="12954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cs-CZ" sz="900" b="1" smtClean="0">
                <a:solidFill>
                  <a:srgbClr val="D42E12"/>
                </a:solidFill>
              </a:rPr>
              <a:t>WWW.OPPA.CZ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ransition>
    <p:randomBar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9pPr>
    </p:titleStyle>
    <p:bodyStyle>
      <a:lvl1pPr marL="266700" indent="-266700" algn="l" rtl="0" eaLnBrk="1" fontAlgn="base" hangingPunct="1">
        <a:spcBef>
          <a:spcPct val="20000"/>
        </a:spcBef>
        <a:spcAft>
          <a:spcPct val="0"/>
        </a:spcAft>
        <a:buClr>
          <a:srgbClr val="D42E12"/>
        </a:buClr>
        <a:buFont typeface="Wingdings" pitchFamily="2" charset="2"/>
        <a:buChar char="§"/>
        <a:defRPr sz="2400">
          <a:solidFill>
            <a:srgbClr val="3C3C8C"/>
          </a:solidFill>
          <a:latin typeface="+mn-lt"/>
          <a:ea typeface="+mn-ea"/>
          <a:cs typeface="+mn-cs"/>
        </a:defRPr>
      </a:lvl1pPr>
      <a:lvl2pPr marL="714375" indent="-26828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C3C8C"/>
          </a:solidFill>
          <a:latin typeface="+mn-lt"/>
        </a:defRPr>
      </a:lvl2pPr>
      <a:lvl3pPr marL="1076325" indent="-182563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3C3C8C"/>
          </a:solidFill>
          <a:latin typeface="+mn-lt"/>
        </a:defRPr>
      </a:lvl3pPr>
      <a:lvl4pPr marL="1524000" indent="-268288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3C3C8C"/>
          </a:solidFill>
          <a:latin typeface="+mn-lt"/>
        </a:defRPr>
      </a:lvl4pPr>
      <a:lvl5pPr marL="18859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5pPr>
      <a:lvl6pPr marL="23431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6pPr>
      <a:lvl7pPr marL="28003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7pPr>
      <a:lvl8pPr marL="32575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8pPr>
      <a:lvl9pPr marL="37147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46125" y="2501883"/>
            <a:ext cx="765175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cs-CZ" sz="4000" b="1" dirty="0" smtClean="0">
                <a:solidFill>
                  <a:schemeClr val="bg1"/>
                </a:solidFill>
              </a:rPr>
              <a:t>Hodnocení </a:t>
            </a:r>
            <a:r>
              <a:rPr lang="cs-CZ" sz="4000" b="1" dirty="0">
                <a:solidFill>
                  <a:schemeClr val="bg1"/>
                </a:solidFill>
              </a:rPr>
              <a:t>kvality hovorového signálu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038225" y="1236663"/>
            <a:ext cx="6400800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lnSpc>
                <a:spcPct val="90000"/>
              </a:lnSpc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b="1" dirty="0">
                <a:solidFill>
                  <a:schemeClr val="bg1"/>
                </a:solidFill>
              </a:rPr>
              <a:t>EVROPSKÝ SOCIÁLNÍ FOND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46150" y="3952875"/>
            <a:ext cx="4956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 dirty="0">
                <a:solidFill>
                  <a:srgbClr val="D42E12"/>
                </a:solidFill>
              </a:rPr>
              <a:t>PRAHA </a:t>
            </a:r>
            <a:r>
              <a:rPr lang="en-US" b="1" dirty="0">
                <a:solidFill>
                  <a:srgbClr val="D42E12"/>
                </a:solidFill>
              </a:rPr>
              <a:t>&amp; EU</a:t>
            </a:r>
            <a:br>
              <a:rPr lang="en-US" b="1" dirty="0">
                <a:solidFill>
                  <a:srgbClr val="D42E12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INVESTUJEME DO VA</a:t>
            </a:r>
            <a:r>
              <a:rPr lang="cs-CZ" b="1" dirty="0">
                <a:solidFill>
                  <a:schemeClr val="bg1"/>
                </a:solidFill>
              </a:rPr>
              <a:t>ŠÍ </a:t>
            </a:r>
            <a:r>
              <a:rPr lang="cs-CZ" b="1" dirty="0" smtClean="0">
                <a:solidFill>
                  <a:schemeClr val="bg1"/>
                </a:solidFill>
              </a:rPr>
              <a:t>BUDOUCNOSTI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5289550"/>
            <a:ext cx="91440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algn="ctr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2000" b="1" dirty="0">
                <a:solidFill>
                  <a:schemeClr val="bg1"/>
                </a:solidFill>
              </a:rPr>
              <a:t>Podpora kvality výuky informačních a telekomunikačních technologií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ITTEL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 CZ.2.17/3.1.00/36206</a:t>
            </a:r>
          </a:p>
        </p:txBody>
      </p:sp>
      <p:pic>
        <p:nvPicPr>
          <p:cNvPr id="3079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6" y="251749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 pole 2"/>
          <p:cNvSpPr txBox="1">
            <a:spLocks noChangeArrowheads="1"/>
          </p:cNvSpPr>
          <p:nvPr/>
        </p:nvSpPr>
        <p:spPr bwMode="auto">
          <a:xfrm>
            <a:off x="4516767" y="273974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8514110" y="6563479"/>
            <a:ext cx="62989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cs-CZ" sz="900" b="1" dirty="0" smtClean="0">
                <a:solidFill>
                  <a:srgbClr val="D42E12"/>
                </a:solidFill>
              </a:rPr>
              <a:t>v1.1</a:t>
            </a:r>
            <a:endParaRPr lang="cs-CZ" sz="9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3313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E-model – přepočet R na MOS</a:t>
            </a: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>
              <a:solidFill>
                <a:srgbClr val="3C3C8C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Přepočet faktoru R na parametr MOS je možné pomocí následujícího vztahu:</a:t>
            </a:r>
          </a:p>
          <a:p>
            <a:endParaRPr lang="cs-CZ" sz="2000" dirty="0">
              <a:solidFill>
                <a:srgbClr val="3C3C8C"/>
              </a:solidFill>
            </a:endParaRPr>
          </a:p>
          <a:p>
            <a:endParaRPr lang="cs-CZ" sz="2000" dirty="0" smtClean="0">
              <a:solidFill>
                <a:srgbClr val="3C3C8C"/>
              </a:solidFill>
            </a:endParaRPr>
          </a:p>
          <a:p>
            <a:endParaRPr lang="cs-CZ" sz="2000" dirty="0">
              <a:solidFill>
                <a:srgbClr val="3C3C8C"/>
              </a:solidFill>
            </a:endParaRPr>
          </a:p>
          <a:p>
            <a:endParaRPr lang="cs-CZ" sz="2000" dirty="0" smtClean="0">
              <a:solidFill>
                <a:srgbClr val="3C3C8C"/>
              </a:solidFill>
            </a:endParaRPr>
          </a:p>
          <a:p>
            <a:endParaRPr lang="cs-CZ" sz="2000" dirty="0">
              <a:solidFill>
                <a:srgbClr val="3C3C8C"/>
              </a:solidFill>
            </a:endParaRPr>
          </a:p>
          <a:p>
            <a:endParaRPr lang="cs-CZ" sz="2000" dirty="0" smtClean="0">
              <a:solidFill>
                <a:srgbClr val="3C3C8C"/>
              </a:solidFill>
            </a:endParaRPr>
          </a:p>
          <a:p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Hodnocení kvality hovorového signálu</a:t>
            </a:r>
          </a:p>
        </p:txBody>
      </p:sp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2591951"/>
              </p:ext>
            </p:extLst>
          </p:nvPr>
        </p:nvGraphicFramePr>
        <p:xfrm>
          <a:off x="1889322" y="2446975"/>
          <a:ext cx="5454137" cy="971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Rovnice" r:id="rId5" imgW="4279680" imgH="761760" progId="Equation.3">
                  <p:embed/>
                </p:oleObj>
              </mc:Choice>
              <mc:Fallback>
                <p:oleObj name="Rovnice" r:id="rId5" imgW="4279680" imgH="7617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889322" y="2446975"/>
                        <a:ext cx="5454137" cy="9710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Tabulk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9052523"/>
              </p:ext>
            </p:extLst>
          </p:nvPr>
        </p:nvGraphicFramePr>
        <p:xfrm>
          <a:off x="1889322" y="3670866"/>
          <a:ext cx="5794177" cy="23539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212778"/>
                <a:gridCol w="1244600"/>
                <a:gridCol w="2336799"/>
              </a:tblGrid>
              <a:tr h="398656"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Rozsah faktoru R </a:t>
                      </a:r>
                      <a:r>
                        <a:rPr lang="en-US" sz="1400" dirty="0" smtClean="0"/>
                        <a:t>[</a:t>
                      </a:r>
                      <a:r>
                        <a:rPr lang="cs-CZ" sz="1400" dirty="0" smtClean="0"/>
                        <a:t>-</a:t>
                      </a:r>
                      <a:r>
                        <a:rPr lang="en-US" sz="1400" dirty="0" smtClean="0"/>
                        <a:t>]</a:t>
                      </a:r>
                      <a:endParaRPr lang="cs-C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MOS </a:t>
                      </a:r>
                      <a:r>
                        <a:rPr lang="en-US" sz="1400" dirty="0" smtClean="0"/>
                        <a:t>[</a:t>
                      </a:r>
                      <a:r>
                        <a:rPr lang="cs-CZ" sz="1400" dirty="0" smtClean="0"/>
                        <a:t>-</a:t>
                      </a:r>
                      <a:r>
                        <a:rPr lang="en-US" sz="1400" dirty="0" smtClean="0"/>
                        <a:t>]</a:t>
                      </a:r>
                      <a:endParaRPr lang="cs-C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Jakost přenosu řeči</a:t>
                      </a:r>
                      <a:endParaRPr lang="cs-CZ" sz="1400" dirty="0"/>
                    </a:p>
                  </a:txBody>
                  <a:tcPr/>
                </a:tc>
              </a:tr>
              <a:tr h="306308"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90 ≤ R &lt; 100</a:t>
                      </a:r>
                      <a:endParaRPr lang="cs-C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4,5 – 4,34</a:t>
                      </a:r>
                      <a:endParaRPr lang="cs-C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velmi spokojený</a:t>
                      </a:r>
                      <a:endParaRPr lang="cs-CZ" sz="1400" dirty="0"/>
                    </a:p>
                  </a:txBody>
                  <a:tcPr/>
                </a:tc>
              </a:tr>
              <a:tr h="306308"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80 ≤ R &lt; 90</a:t>
                      </a:r>
                      <a:endParaRPr lang="cs-C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4,34 – 4,03</a:t>
                      </a:r>
                      <a:endParaRPr lang="cs-C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spokojený</a:t>
                      </a:r>
                      <a:endParaRPr lang="cs-CZ" sz="1400" dirty="0"/>
                    </a:p>
                  </a:txBody>
                  <a:tcPr/>
                </a:tc>
              </a:tr>
              <a:tr h="306308"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70≤ R &lt;</a:t>
                      </a:r>
                      <a:r>
                        <a:rPr lang="cs-CZ" sz="1400" baseline="0" dirty="0" smtClean="0"/>
                        <a:t> 80</a:t>
                      </a:r>
                      <a:endParaRPr lang="cs-C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4,03 – 3,60</a:t>
                      </a:r>
                      <a:endParaRPr lang="cs-C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někteří uživatelé nespokojeni</a:t>
                      </a:r>
                      <a:endParaRPr lang="cs-CZ" sz="1400" dirty="0"/>
                    </a:p>
                  </a:txBody>
                  <a:tcPr/>
                </a:tc>
              </a:tr>
              <a:tr h="306308"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60 ≤ R &lt; 70</a:t>
                      </a:r>
                      <a:endParaRPr lang="cs-C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3,60 – 3,10</a:t>
                      </a:r>
                      <a:endParaRPr lang="cs-C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mnoho uživatelů nespokojeno</a:t>
                      </a:r>
                      <a:endParaRPr lang="cs-CZ" sz="1400" dirty="0"/>
                    </a:p>
                  </a:txBody>
                  <a:tcPr/>
                </a:tc>
              </a:tr>
              <a:tr h="306308"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50 ≤ R &lt; 60</a:t>
                      </a:r>
                      <a:endParaRPr lang="cs-C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3,10 – 2,58</a:t>
                      </a:r>
                      <a:endParaRPr lang="cs-C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téměř všichni nespokojeni</a:t>
                      </a:r>
                      <a:endParaRPr lang="cs-CZ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701165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Závěry pro technologii </a:t>
            </a:r>
            <a:r>
              <a:rPr lang="cs-CZ" sz="2000" b="1" dirty="0" err="1" smtClean="0">
                <a:solidFill>
                  <a:srgbClr val="C00000"/>
                </a:solidFill>
              </a:rPr>
              <a:t>VoIP</a:t>
            </a: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>
              <a:solidFill>
                <a:srgbClr val="3C3C8C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Při využívání </a:t>
            </a:r>
            <a:r>
              <a:rPr lang="cs-CZ" dirty="0" err="1" smtClean="0"/>
              <a:t>VoIP</a:t>
            </a:r>
            <a:r>
              <a:rPr lang="cs-CZ" dirty="0" smtClean="0"/>
              <a:t> jsou koncový účastníci velmi citliví na ozvěny.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Ozvěna (opakování vlastních slov) může vést až k nemožnosti realizovat dialog mezi účastníky hovoru a k naprosté nesrozumitelnosti hovoru.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Při větších dobách zpoždění (přibližně od 15 až 20 ms) nepostačuje potlačení signálů opačných směrů přenosu pomocí klasické telefonní vidlice a telefonní okruhy je nutno vybavovat obvody pro potlačení ozvěn, které Míru hlasitosti ozvěny na straně hovořícího (parametr TELR) dokáží zvýšit (utlumit) až na 65 dB.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Obecně se u sítí s přepojováním paketů (tedy i u </a:t>
            </a:r>
            <a:r>
              <a:rPr lang="cs-CZ" dirty="0" err="1" smtClean="0">
                <a:solidFill>
                  <a:srgbClr val="3C3C8C"/>
                </a:solidFill>
              </a:rPr>
              <a:t>VoIP</a:t>
            </a:r>
            <a:r>
              <a:rPr lang="cs-CZ" dirty="0" smtClean="0">
                <a:solidFill>
                  <a:srgbClr val="3C3C8C"/>
                </a:solidFill>
              </a:rPr>
              <a:t>) požaduje, podle doporučení Y.1541, aby mezi koncovými body sítě a propojovacími body byla splněna doba zpoždění při přenosu maximálně 100 ms a velikost změny tohoto zpoždění (kolísání zpoždění) byla maximálně ±50 ms.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Pro </a:t>
            </a:r>
            <a:r>
              <a:rPr lang="cs-CZ" dirty="0" err="1" smtClean="0">
                <a:solidFill>
                  <a:srgbClr val="3C3C8C"/>
                </a:solidFill>
              </a:rPr>
              <a:t>VoIP</a:t>
            </a:r>
            <a:r>
              <a:rPr lang="cs-CZ" dirty="0" smtClean="0">
                <a:solidFill>
                  <a:srgbClr val="3C3C8C"/>
                </a:solidFill>
              </a:rPr>
              <a:t> systémy empiricky platí, že únosná doba zpoždění při přenosu je do 150 ms. Pokud je zpoždění vyšší, má to pro hovor negativní důsledky jako u ozvěny.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Hodnocení kvality hovorového signálu</a:t>
            </a:r>
          </a:p>
        </p:txBody>
      </p:sp>
    </p:spTree>
    <p:extLst>
      <p:ext uri="{BB962C8B-B14F-4D97-AF65-F5344CB8AC3E}">
        <p14:creationId xmlns:p14="http://schemas.microsoft.com/office/powerpoint/2010/main" val="234067342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4525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E-model – síťový plán přenosových parametrů</a:t>
            </a: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>
              <a:solidFill>
                <a:srgbClr val="3C3C8C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Výsledky hodnocení kvality hovorového signálu </a:t>
            </a:r>
            <a:r>
              <a:rPr lang="cs-CZ" dirty="0" smtClean="0">
                <a:solidFill>
                  <a:srgbClr val="C00000"/>
                </a:solidFill>
              </a:rPr>
              <a:t>kladou požadavky </a:t>
            </a:r>
            <a:r>
              <a:rPr lang="cs-CZ" dirty="0" smtClean="0"/>
              <a:t>na přenosové </a:t>
            </a:r>
            <a:r>
              <a:rPr lang="cs-CZ" dirty="0" smtClean="0">
                <a:solidFill>
                  <a:srgbClr val="C00000"/>
                </a:solidFill>
              </a:rPr>
              <a:t>parametry telekomunikační sítě </a:t>
            </a:r>
            <a:r>
              <a:rPr lang="cs-CZ" dirty="0" smtClean="0"/>
              <a:t>(respektive na vzájemně propojené sítě).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Limitní přenosové parametry telekomunikační sítě jsou uvedeny v dokumentu „</a:t>
            </a:r>
            <a:r>
              <a:rPr lang="cs-CZ" dirty="0" smtClean="0">
                <a:solidFill>
                  <a:srgbClr val="C00000"/>
                </a:solidFill>
              </a:rPr>
              <a:t>Síťový plán </a:t>
            </a:r>
            <a:r>
              <a:rPr lang="cs-CZ" dirty="0">
                <a:solidFill>
                  <a:srgbClr val="C00000"/>
                </a:solidFill>
              </a:rPr>
              <a:t>přenosových parametrů veřejných telefonních </a:t>
            </a:r>
            <a:r>
              <a:rPr lang="cs-CZ" dirty="0" smtClean="0">
                <a:solidFill>
                  <a:srgbClr val="C00000"/>
                </a:solidFill>
              </a:rPr>
              <a:t>sítí</a:t>
            </a:r>
            <a:r>
              <a:rPr lang="cs-CZ" dirty="0" smtClean="0"/>
              <a:t>“.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Tento plán je zveřejněn </a:t>
            </a:r>
            <a:r>
              <a:rPr lang="cs-CZ" dirty="0" smtClean="0">
                <a:solidFill>
                  <a:srgbClr val="C00000"/>
                </a:solidFill>
              </a:rPr>
              <a:t>regulátorem</a:t>
            </a:r>
            <a:r>
              <a:rPr lang="cs-CZ" dirty="0" smtClean="0"/>
              <a:t> trhu </a:t>
            </a:r>
            <a:r>
              <a:rPr lang="cs-CZ" dirty="0" smtClean="0">
                <a:solidFill>
                  <a:srgbClr val="C00000"/>
                </a:solidFill>
              </a:rPr>
              <a:t>Českým Telekomunikačním Úřadem</a:t>
            </a:r>
            <a:r>
              <a:rPr lang="cs-CZ" dirty="0" smtClean="0"/>
              <a:t> v </a:t>
            </a:r>
            <a:r>
              <a:rPr lang="cs-CZ" dirty="0"/>
              <a:t>Telekomunikačním věstníku 13/2005 - Příloha 2 - Síťový plán přenosových parametrů veřejných telefonních sítí č. </a:t>
            </a:r>
            <a:r>
              <a:rPr lang="cs-CZ" dirty="0" smtClean="0"/>
              <a:t>SP/2/09.2005.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Síťovým plánem se </a:t>
            </a:r>
            <a:r>
              <a:rPr lang="cs-CZ" dirty="0" smtClean="0">
                <a:solidFill>
                  <a:srgbClr val="C00000"/>
                </a:solidFill>
              </a:rPr>
              <a:t>vymezují </a:t>
            </a:r>
            <a:r>
              <a:rPr lang="cs-CZ" dirty="0">
                <a:solidFill>
                  <a:srgbClr val="C00000"/>
                </a:solidFill>
              </a:rPr>
              <a:t>základní přenosové parametry</a:t>
            </a:r>
            <a:r>
              <a:rPr lang="cs-CZ" dirty="0"/>
              <a:t> veřejných </a:t>
            </a:r>
            <a:r>
              <a:rPr lang="cs-CZ" dirty="0">
                <a:solidFill>
                  <a:srgbClr val="C00000"/>
                </a:solidFill>
              </a:rPr>
              <a:t>telekomunikačních sítí se spojováním okruhů i přepojováním paketů</a:t>
            </a:r>
            <a:r>
              <a:rPr lang="cs-CZ" dirty="0"/>
              <a:t>, případně kombinovaných, poskytujících veřejně dostupnou telefonní službu. </a:t>
            </a:r>
            <a:endParaRPr lang="cs-CZ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Plán zohledňuje i vzájemné propojování </a:t>
            </a:r>
            <a:r>
              <a:rPr lang="cs-CZ" dirty="0"/>
              <a:t>sítí, připojování koncových zařízení a připojování zařízení poskytovatelů služeb a neveřejných sítí</a:t>
            </a:r>
            <a:r>
              <a:rPr lang="cs-CZ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Cílem plánu je</a:t>
            </a:r>
            <a:r>
              <a:rPr lang="cs-CZ" dirty="0"/>
              <a:t>, aby při poskytování veřejně dostupné telefonní služby byla zajištěna integrita všech propojených sítí na území České republiky. </a:t>
            </a:r>
            <a:endParaRPr lang="cs-CZ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Hodnocení kvality hovorového signálu</a:t>
            </a:r>
          </a:p>
        </p:txBody>
      </p:sp>
    </p:spTree>
    <p:extLst>
      <p:ext uri="{BB962C8B-B14F-4D97-AF65-F5344CB8AC3E}">
        <p14:creationId xmlns:p14="http://schemas.microsoft.com/office/powerpoint/2010/main" val="219511180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5950" y="1600200"/>
            <a:ext cx="8140700" cy="28971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cs-CZ" sz="2800" b="1" dirty="0" smtClean="0">
              <a:solidFill>
                <a:schemeClr val="bg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cs-CZ" sz="2800" b="1" dirty="0" smtClean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927225" y="5591175"/>
            <a:ext cx="56134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dirty="0" smtClean="0">
                <a:solidFill>
                  <a:schemeClr val="bg1"/>
                </a:solidFill>
              </a:rPr>
              <a:t>Střední průmyslová škola na Proseku, 2013</a:t>
            </a:r>
            <a:endParaRPr lang="cs-CZ" sz="1400" dirty="0">
              <a:solidFill>
                <a:schemeClr val="bg1"/>
              </a:solidFill>
            </a:endParaRPr>
          </a:p>
        </p:txBody>
      </p:sp>
      <p:pic>
        <p:nvPicPr>
          <p:cNvPr id="4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7" y="262352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 pole 2"/>
          <p:cNvSpPr txBox="1">
            <a:spLocks noChangeArrowheads="1"/>
          </p:cNvSpPr>
          <p:nvPr/>
        </p:nvSpPr>
        <p:spPr bwMode="auto">
          <a:xfrm>
            <a:off x="4516768" y="284577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build="p" autoUpdateAnimBg="0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3707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Telefonie s využitím </a:t>
            </a:r>
            <a:r>
              <a:rPr lang="cs-CZ" sz="2000" b="1" dirty="0" err="1">
                <a:solidFill>
                  <a:srgbClr val="C00000"/>
                </a:solidFill>
              </a:rPr>
              <a:t>VoIP</a:t>
            </a: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Technologie </a:t>
            </a:r>
            <a:r>
              <a:rPr lang="cs-CZ" sz="2000" dirty="0" err="1" smtClean="0">
                <a:solidFill>
                  <a:srgbClr val="3C3C8C"/>
                </a:solidFill>
              </a:rPr>
              <a:t>VoIP</a:t>
            </a:r>
            <a:r>
              <a:rPr lang="cs-CZ" sz="2000" dirty="0" smtClean="0">
                <a:solidFill>
                  <a:srgbClr val="3C3C8C"/>
                </a:solidFill>
              </a:rPr>
              <a:t> (</a:t>
            </a:r>
            <a:r>
              <a:rPr lang="cs-CZ" sz="2000" dirty="0" err="1" smtClean="0">
                <a:solidFill>
                  <a:srgbClr val="3C3C8C"/>
                </a:solidFill>
              </a:rPr>
              <a:t>Voice</a:t>
            </a:r>
            <a:r>
              <a:rPr lang="cs-CZ" sz="2000" dirty="0" smtClean="0">
                <a:solidFill>
                  <a:srgbClr val="3C3C8C"/>
                </a:solidFill>
              </a:rPr>
              <a:t> </a:t>
            </a:r>
            <a:r>
              <a:rPr lang="cs-CZ" sz="2000" dirty="0" err="1" smtClean="0">
                <a:solidFill>
                  <a:srgbClr val="3C3C8C"/>
                </a:solidFill>
              </a:rPr>
              <a:t>over</a:t>
            </a:r>
            <a:r>
              <a:rPr lang="cs-CZ" sz="2000" dirty="0" smtClean="0">
                <a:solidFill>
                  <a:srgbClr val="3C3C8C"/>
                </a:solidFill>
              </a:rPr>
              <a:t> Internet </a:t>
            </a:r>
            <a:r>
              <a:rPr lang="cs-CZ" sz="2000" dirty="0" err="1" smtClean="0">
                <a:solidFill>
                  <a:srgbClr val="3C3C8C"/>
                </a:solidFill>
              </a:rPr>
              <a:t>Protocol</a:t>
            </a:r>
            <a:r>
              <a:rPr lang="cs-CZ" sz="2000" dirty="0" smtClean="0">
                <a:solidFill>
                  <a:srgbClr val="3C3C8C"/>
                </a:solidFill>
              </a:rPr>
              <a:t>) přenáší </a:t>
            </a:r>
            <a:r>
              <a:rPr lang="cs-CZ" sz="2000" dirty="0">
                <a:solidFill>
                  <a:srgbClr val="3C3C8C"/>
                </a:solidFill>
              </a:rPr>
              <a:t>digitalizovaný hovorový signál prostřednictvím IP datagramů a paketové datové sítě</a:t>
            </a:r>
            <a:r>
              <a:rPr lang="cs-CZ" sz="2000" dirty="0" smtClean="0">
                <a:solidFill>
                  <a:srgbClr val="3C3C8C"/>
                </a:solidFill>
              </a:rPr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Ze </a:t>
            </a:r>
            <a:r>
              <a:rPr lang="cs-CZ" sz="2000" dirty="0">
                <a:solidFill>
                  <a:srgbClr val="3C3C8C"/>
                </a:solidFill>
              </a:rPr>
              <a:t>svého principu umožňuje paketová datová síť přenos datagramů jedné zprávy (nebo </a:t>
            </a:r>
            <a:r>
              <a:rPr lang="cs-CZ" sz="2000" dirty="0" smtClean="0">
                <a:solidFill>
                  <a:srgbClr val="3C3C8C"/>
                </a:solidFill>
              </a:rPr>
              <a:t>samozřejmě i celého </a:t>
            </a:r>
            <a:r>
              <a:rPr lang="cs-CZ" sz="2000" dirty="0">
                <a:solidFill>
                  <a:srgbClr val="3C3C8C"/>
                </a:solidFill>
              </a:rPr>
              <a:t>datového toku) různými cestami. Což má pro </a:t>
            </a:r>
            <a:r>
              <a:rPr lang="cs-CZ" sz="2000" dirty="0" err="1">
                <a:solidFill>
                  <a:srgbClr val="3C3C8C"/>
                </a:solidFill>
              </a:rPr>
              <a:t>VoIP</a:t>
            </a:r>
            <a:r>
              <a:rPr lang="cs-CZ" sz="2000" dirty="0">
                <a:solidFill>
                  <a:srgbClr val="3C3C8C"/>
                </a:solidFill>
              </a:rPr>
              <a:t> negativní důsledky: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C00000"/>
                </a:solidFill>
              </a:rPr>
              <a:t>změna pořadí datagramů </a:t>
            </a:r>
            <a:r>
              <a:rPr lang="cs-CZ" sz="2000" dirty="0" smtClean="0">
                <a:solidFill>
                  <a:srgbClr val="3C3C8C"/>
                </a:solidFill>
              </a:rPr>
              <a:t>– datagramy </a:t>
            </a:r>
            <a:r>
              <a:rPr lang="cs-CZ" sz="2000" dirty="0">
                <a:solidFill>
                  <a:srgbClr val="3C3C8C"/>
                </a:solidFill>
              </a:rPr>
              <a:t>mohou být při využití více cest přijaty na přijímací straně v jiném pořadí než byly vyslány (některá přenosová cesta může být delší),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C00000"/>
                </a:solidFill>
              </a:rPr>
              <a:t>zpoždění</a:t>
            </a:r>
            <a:r>
              <a:rPr lang="cs-CZ" sz="2000" dirty="0">
                <a:solidFill>
                  <a:srgbClr val="3C3C8C"/>
                </a:solidFill>
              </a:rPr>
              <a:t> – různé přenosové cesty budou mít také různá zpoždění,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C00000"/>
                </a:solidFill>
              </a:rPr>
              <a:t>variabilita zpoždění </a:t>
            </a:r>
            <a:r>
              <a:rPr lang="cs-CZ" sz="2000" dirty="0">
                <a:solidFill>
                  <a:srgbClr val="3C3C8C"/>
                </a:solidFill>
              </a:rPr>
              <a:t>– i při využití jedné přenosové cesty mohou mít jednotlivé datagramy různou dobu </a:t>
            </a:r>
            <a:r>
              <a:rPr lang="cs-CZ" sz="2000" dirty="0" smtClean="0">
                <a:solidFill>
                  <a:srgbClr val="3C3C8C"/>
                </a:solidFill>
              </a:rPr>
              <a:t>přenosu, </a:t>
            </a:r>
            <a:r>
              <a:rPr lang="cs-CZ" sz="2000" dirty="0">
                <a:solidFill>
                  <a:srgbClr val="3C3C8C"/>
                </a:solidFill>
              </a:rPr>
              <a:t>což je zapříčiněno změnou vytížení přenosové cesty jinými datovými toky. 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C00000"/>
                </a:solidFill>
              </a:rPr>
              <a:t>ztráta datagramů </a:t>
            </a:r>
            <a:r>
              <a:rPr lang="cs-CZ" sz="2000" dirty="0">
                <a:solidFill>
                  <a:srgbClr val="3C3C8C"/>
                </a:solidFill>
              </a:rPr>
              <a:t>– paketová datová síť je v principu „</a:t>
            </a:r>
            <a:r>
              <a:rPr lang="cs-CZ" sz="2000" dirty="0" err="1">
                <a:solidFill>
                  <a:srgbClr val="3C3C8C"/>
                </a:solidFill>
              </a:rPr>
              <a:t>best-effort</a:t>
            </a:r>
            <a:r>
              <a:rPr lang="cs-CZ" sz="2000" dirty="0">
                <a:solidFill>
                  <a:srgbClr val="3C3C8C"/>
                </a:solidFill>
              </a:rPr>
              <a:t>“.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Hodnocení </a:t>
            </a:r>
            <a:r>
              <a:rPr lang="cs-CZ" dirty="0"/>
              <a:t>kvality hovorového signálu</a:t>
            </a:r>
          </a:p>
        </p:txBody>
      </p:sp>
    </p:spTree>
    <p:extLst>
      <p:ext uri="{BB962C8B-B14F-4D97-AF65-F5344CB8AC3E}">
        <p14:creationId xmlns:p14="http://schemas.microsoft.com/office/powerpoint/2010/main" val="383551105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745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Nevýhody technologie </a:t>
            </a:r>
            <a:r>
              <a:rPr lang="cs-CZ" sz="2000" b="1" dirty="0" err="1">
                <a:solidFill>
                  <a:srgbClr val="C00000"/>
                </a:solidFill>
              </a:rPr>
              <a:t>VoIP</a:t>
            </a: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Hodnocení kvality hovorového signálu</a:t>
            </a:r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263" y="2192969"/>
            <a:ext cx="7563906" cy="3600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56856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Podmínky hodnocení kvality hovoru</a:t>
            </a: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Pro klasické telefonní sítě s analogovým způsobem přenosu hovorového signálu, byly důležité především útlumové poměry v obou směrech přenosu. K přenosové trase se vytvářel tzv. útlumový plán tak, aby účastníci mezi různými body telefonní sítě neměli podstatně rozdílné podmínky pro telefonní spojení (úroveň hovorového signálu).</a:t>
            </a: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 plně digitální telefonní síti však hodnocení pomocí útlumových poměrů ztrácí smysl. Útlumem ovlivňují hovor pouze koncová zařízení (analogové elektrické i akustické části telefonních přístrojů).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Pro dnešní digitální sítě (ISDN, GSM) a především pro sítě využívající pro přenos uživatelských dat protokol IP, nejsou tedy tolik důležité útlumové poměry. Podstatné jsou limity pro dobu zpoždění, míru ozvěn a parametry </a:t>
            </a:r>
            <a:r>
              <a:rPr lang="cs-CZ" sz="2000" dirty="0" err="1" smtClean="0">
                <a:solidFill>
                  <a:srgbClr val="3C3C8C"/>
                </a:solidFill>
              </a:rPr>
              <a:t>kodeků</a:t>
            </a:r>
            <a:r>
              <a:rPr lang="cs-CZ" sz="2000" dirty="0" smtClean="0">
                <a:solidFill>
                  <a:srgbClr val="3C3C8C"/>
                </a:solidFill>
              </a:rPr>
              <a:t>.</a:t>
            </a:r>
            <a:endParaRPr lang="cs-CZ" sz="2000" dirty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Hodnocení kvality hovorového signálu</a:t>
            </a:r>
          </a:p>
        </p:txBody>
      </p:sp>
    </p:spTree>
    <p:extLst>
      <p:ext uri="{BB962C8B-B14F-4D97-AF65-F5344CB8AC3E}">
        <p14:creationId xmlns:p14="http://schemas.microsoft.com/office/powerpoint/2010/main" val="90656989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0116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Komplexní hodnocení kvality hovoru</a:t>
            </a: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Je vypracována komplexní hodnotící metodika </a:t>
            </a:r>
            <a:r>
              <a:rPr lang="cs-CZ" sz="2000" dirty="0" smtClean="0">
                <a:solidFill>
                  <a:srgbClr val="C00000"/>
                </a:solidFill>
              </a:rPr>
              <a:t>VTQOS</a:t>
            </a:r>
            <a:r>
              <a:rPr lang="cs-CZ" sz="2000" dirty="0" smtClean="0">
                <a:solidFill>
                  <a:srgbClr val="3C3C8C"/>
                </a:solidFill>
              </a:rPr>
              <a:t> (</a:t>
            </a:r>
            <a:r>
              <a:rPr lang="cs-CZ" sz="2000" dirty="0" err="1" smtClean="0">
                <a:solidFill>
                  <a:srgbClr val="3C3C8C"/>
                </a:solidFill>
              </a:rPr>
              <a:t>Voice</a:t>
            </a:r>
            <a:r>
              <a:rPr lang="cs-CZ" sz="2000" dirty="0" smtClean="0">
                <a:solidFill>
                  <a:srgbClr val="3C3C8C"/>
                </a:solidFill>
              </a:rPr>
              <a:t> </a:t>
            </a:r>
            <a:r>
              <a:rPr lang="cs-CZ" sz="2000" dirty="0" err="1" smtClean="0">
                <a:solidFill>
                  <a:srgbClr val="3C3C8C"/>
                </a:solidFill>
              </a:rPr>
              <a:t>Transmission</a:t>
            </a:r>
            <a:r>
              <a:rPr lang="cs-CZ" sz="2000" dirty="0" smtClean="0">
                <a:solidFill>
                  <a:srgbClr val="3C3C8C"/>
                </a:solidFill>
              </a:rPr>
              <a:t> </a:t>
            </a:r>
            <a:r>
              <a:rPr lang="cs-CZ" sz="2000" dirty="0" err="1" smtClean="0">
                <a:solidFill>
                  <a:srgbClr val="3C3C8C"/>
                </a:solidFill>
              </a:rPr>
              <a:t>Quality</a:t>
            </a:r>
            <a:r>
              <a:rPr lang="cs-CZ" sz="2000" dirty="0" smtClean="0">
                <a:solidFill>
                  <a:srgbClr val="3C3C8C"/>
                </a:solidFill>
              </a:rPr>
              <a:t> </a:t>
            </a:r>
            <a:r>
              <a:rPr lang="cs-CZ" sz="2000" dirty="0" err="1" smtClean="0">
                <a:solidFill>
                  <a:srgbClr val="3C3C8C"/>
                </a:solidFill>
              </a:rPr>
              <a:t>of</a:t>
            </a:r>
            <a:r>
              <a:rPr lang="cs-CZ" sz="2000" dirty="0" smtClean="0">
                <a:solidFill>
                  <a:srgbClr val="3C3C8C"/>
                </a:solidFill>
              </a:rPr>
              <a:t> </a:t>
            </a:r>
            <a:r>
              <a:rPr lang="cs-CZ" sz="2000" dirty="0" err="1" smtClean="0">
                <a:solidFill>
                  <a:srgbClr val="3C3C8C"/>
                </a:solidFill>
              </a:rPr>
              <a:t>Service</a:t>
            </a:r>
            <a:r>
              <a:rPr lang="cs-CZ" sz="2000" dirty="0" smtClean="0">
                <a:solidFill>
                  <a:srgbClr val="3C3C8C"/>
                </a:solidFill>
              </a:rPr>
              <a:t>), která umožňuje posuzovat kvalitu komunikace v kombinovaných sítích. Tedy bez ohledu na typ </a:t>
            </a:r>
            <a:r>
              <a:rPr lang="cs-CZ" sz="2000" dirty="0" err="1" smtClean="0">
                <a:solidFill>
                  <a:srgbClr val="3C3C8C"/>
                </a:solidFill>
              </a:rPr>
              <a:t>kodeku</a:t>
            </a:r>
            <a:r>
              <a:rPr lang="cs-CZ" sz="2000" dirty="0" smtClean="0">
                <a:solidFill>
                  <a:srgbClr val="3C3C8C"/>
                </a:solidFill>
              </a:rPr>
              <a:t> a typ sítě (mobilní síť, IP síť,..).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Zavedený parametr </a:t>
            </a:r>
            <a:r>
              <a:rPr lang="cs-CZ" sz="2000" dirty="0" smtClean="0">
                <a:solidFill>
                  <a:srgbClr val="C00000"/>
                </a:solidFill>
              </a:rPr>
              <a:t>MOS</a:t>
            </a:r>
            <a:r>
              <a:rPr lang="cs-CZ" sz="2000" dirty="0" smtClean="0">
                <a:solidFill>
                  <a:srgbClr val="3C3C8C"/>
                </a:solidFill>
              </a:rPr>
              <a:t> (</a:t>
            </a:r>
            <a:r>
              <a:rPr lang="cs-CZ" sz="2000" dirty="0" err="1" smtClean="0">
                <a:solidFill>
                  <a:srgbClr val="3C3C8C"/>
                </a:solidFill>
              </a:rPr>
              <a:t>Mean</a:t>
            </a:r>
            <a:r>
              <a:rPr lang="cs-CZ" sz="2000" dirty="0" smtClean="0">
                <a:solidFill>
                  <a:srgbClr val="3C3C8C"/>
                </a:solidFill>
              </a:rPr>
              <a:t> </a:t>
            </a:r>
            <a:r>
              <a:rPr lang="cs-CZ" sz="2000" dirty="0" err="1" smtClean="0">
                <a:solidFill>
                  <a:srgbClr val="3C3C8C"/>
                </a:solidFill>
              </a:rPr>
              <a:t>Opinion</a:t>
            </a:r>
            <a:r>
              <a:rPr lang="cs-CZ" sz="2000" dirty="0" smtClean="0">
                <a:solidFill>
                  <a:srgbClr val="3C3C8C"/>
                </a:solidFill>
              </a:rPr>
              <a:t> </a:t>
            </a:r>
            <a:r>
              <a:rPr lang="cs-CZ" sz="2000" dirty="0" err="1" smtClean="0">
                <a:solidFill>
                  <a:srgbClr val="3C3C8C"/>
                </a:solidFill>
              </a:rPr>
              <a:t>Score</a:t>
            </a:r>
            <a:r>
              <a:rPr lang="cs-CZ" sz="2000" dirty="0" smtClean="0">
                <a:solidFill>
                  <a:srgbClr val="3C3C8C"/>
                </a:solidFill>
              </a:rPr>
              <a:t>) shrnuje a zastřešuje různé kvalitativní parametry. Umožňuje tak jednoduché vzájemné srovnání různých komunikačních scénářů (různých typů sítí a koncových zařízení).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Parametr MOS umožňuje hodnocení: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subjektivní</a:t>
            </a:r>
            <a:r>
              <a:rPr lang="cs-CZ" sz="2000" dirty="0" smtClean="0">
                <a:solidFill>
                  <a:srgbClr val="3C3C8C"/>
                </a:solidFill>
              </a:rPr>
              <a:t> na dostatečně velkém vzorku populace (bodová stupnice 1 až 5 hodnotí poslechové úsilí), doporučení ITU-T P.82,ITU-T G.800,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objektivní</a:t>
            </a:r>
            <a:r>
              <a:rPr lang="cs-CZ" sz="2000" dirty="0" smtClean="0">
                <a:solidFill>
                  <a:srgbClr val="3C3C8C"/>
                </a:solidFill>
              </a:rPr>
              <a:t> – početní odhad srovnatelný se subjektivním hodnocením (</a:t>
            </a:r>
            <a:r>
              <a:rPr lang="cs-CZ" sz="2000" dirty="0" err="1" smtClean="0">
                <a:solidFill>
                  <a:srgbClr val="3C3C8C"/>
                </a:solidFill>
              </a:rPr>
              <a:t>psycho-akustické</a:t>
            </a:r>
            <a:r>
              <a:rPr lang="cs-CZ" sz="2000" dirty="0" smtClean="0">
                <a:solidFill>
                  <a:srgbClr val="3C3C8C"/>
                </a:solidFill>
              </a:rPr>
              <a:t> modely vnímání řeči implementované do měřících algoritmů), hodnocení pomocí E-modelu a R-faktoru.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Hodnocení kvality hovorového signálu</a:t>
            </a:r>
          </a:p>
        </p:txBody>
      </p:sp>
    </p:spTree>
    <p:extLst>
      <p:ext uri="{BB962C8B-B14F-4D97-AF65-F5344CB8AC3E}">
        <p14:creationId xmlns:p14="http://schemas.microsoft.com/office/powerpoint/2010/main" val="385467869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3503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Objektivní metoda hodnocení – E-model</a:t>
            </a: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E-model byl vytvořen pro potřeby plánování sítí a k posuzování kvality telefonní komunikace (základní doporučení ITU-T G. 107 a G.108).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Výsledný hodnotící faktor R (Rating): 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nabývá hodnot od 0 do 100,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zohledňuje vliv šumu, hlasitosti, kvantizačního zkreslení, způsobu kódování, ozvěny, zpoždění, atd.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R-faktor se stanovuje pro celý přenosový řetězec mezi akustickými rozhraními telefonní sítě. Kromě telekomunikačních přenosových prostředků se zohledňuje i vlastní koncové zařízení (ISDN terminál, mobilní telefon).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Hodnocení kvality hovorového signálu</a:t>
            </a:r>
          </a:p>
        </p:txBody>
      </p:sp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8536220"/>
              </p:ext>
            </p:extLst>
          </p:nvPr>
        </p:nvGraphicFramePr>
        <p:xfrm>
          <a:off x="2304895" y="4514609"/>
          <a:ext cx="4720683" cy="183784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245112"/>
                <a:gridCol w="2475571"/>
              </a:tblGrid>
              <a:tr h="306308"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Rozsah faktoru R</a:t>
                      </a:r>
                      <a:endParaRPr lang="cs-C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Jakost přenosu řeči</a:t>
                      </a:r>
                      <a:endParaRPr lang="cs-CZ" sz="1400" dirty="0"/>
                    </a:p>
                  </a:txBody>
                  <a:tcPr/>
                </a:tc>
              </a:tr>
              <a:tr h="306308"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90 ≤ R &lt; 100</a:t>
                      </a:r>
                      <a:endParaRPr lang="cs-C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Nejlepší</a:t>
                      </a:r>
                      <a:endParaRPr lang="cs-CZ" sz="1400" dirty="0"/>
                    </a:p>
                  </a:txBody>
                  <a:tcPr/>
                </a:tc>
              </a:tr>
              <a:tr h="306308"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80 ≤ R &lt; 90</a:t>
                      </a:r>
                      <a:endParaRPr lang="cs-C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Vysoká</a:t>
                      </a:r>
                      <a:endParaRPr lang="cs-CZ" sz="1400" dirty="0"/>
                    </a:p>
                  </a:txBody>
                  <a:tcPr/>
                </a:tc>
              </a:tr>
              <a:tr h="306308"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70≤ R &lt;</a:t>
                      </a:r>
                      <a:r>
                        <a:rPr lang="cs-CZ" sz="1400" baseline="0" dirty="0" smtClean="0"/>
                        <a:t> 80</a:t>
                      </a:r>
                      <a:endParaRPr lang="cs-C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Střední</a:t>
                      </a:r>
                      <a:endParaRPr lang="cs-CZ" sz="1400" dirty="0"/>
                    </a:p>
                  </a:txBody>
                  <a:tcPr/>
                </a:tc>
              </a:tr>
              <a:tr h="306308"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60 ≤ R &lt; 70</a:t>
                      </a:r>
                      <a:endParaRPr lang="cs-C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Nízká</a:t>
                      </a:r>
                      <a:endParaRPr lang="cs-CZ" sz="1400" dirty="0"/>
                    </a:p>
                  </a:txBody>
                  <a:tcPr/>
                </a:tc>
              </a:tr>
              <a:tr h="306308"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50 ≤ R &lt; 60</a:t>
                      </a:r>
                      <a:endParaRPr lang="cs-C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Špatná</a:t>
                      </a:r>
                      <a:endParaRPr lang="cs-CZ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395737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12157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E-model – hodnocení přenosového řetězce</a:t>
            </a: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Hodnocení kvality hovorového signálu</a:t>
            </a:r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03" y="2474682"/>
            <a:ext cx="7925906" cy="3305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55857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806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E-model – hodnocení přenosového řetězce</a:t>
            </a: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C00000"/>
                </a:solidFill>
              </a:rPr>
              <a:t>OLR</a:t>
            </a:r>
            <a:r>
              <a:rPr lang="cs-CZ" sz="2000" dirty="0">
                <a:solidFill>
                  <a:srgbClr val="3C3C8C"/>
                </a:solidFill>
              </a:rPr>
              <a:t> (</a:t>
            </a:r>
            <a:r>
              <a:rPr lang="cs-CZ" sz="2000" dirty="0" err="1">
                <a:solidFill>
                  <a:srgbClr val="3C3C8C"/>
                </a:solidFill>
              </a:rPr>
              <a:t>Overall</a:t>
            </a:r>
            <a:r>
              <a:rPr lang="cs-CZ" sz="2000" dirty="0">
                <a:solidFill>
                  <a:srgbClr val="3C3C8C"/>
                </a:solidFill>
              </a:rPr>
              <a:t> </a:t>
            </a:r>
            <a:r>
              <a:rPr lang="cs-CZ" sz="2000" dirty="0" err="1">
                <a:solidFill>
                  <a:srgbClr val="3C3C8C"/>
                </a:solidFill>
              </a:rPr>
              <a:t>Loudness</a:t>
            </a:r>
            <a:r>
              <a:rPr lang="cs-CZ" sz="2000" dirty="0">
                <a:solidFill>
                  <a:srgbClr val="3C3C8C"/>
                </a:solidFill>
              </a:rPr>
              <a:t> Rating) </a:t>
            </a:r>
            <a:r>
              <a:rPr lang="cs-CZ" sz="2000" dirty="0" smtClean="0">
                <a:solidFill>
                  <a:srgbClr val="3C3C8C"/>
                </a:solidFill>
              </a:rPr>
              <a:t>– celková </a:t>
            </a:r>
            <a:r>
              <a:rPr lang="cs-CZ" sz="2000" dirty="0">
                <a:solidFill>
                  <a:srgbClr val="3C3C8C"/>
                </a:solidFill>
              </a:rPr>
              <a:t>míra </a:t>
            </a:r>
            <a:r>
              <a:rPr lang="cs-CZ" sz="2000" dirty="0" smtClean="0">
                <a:solidFill>
                  <a:srgbClr val="3C3C8C"/>
                </a:solidFill>
              </a:rPr>
              <a:t>hlasitosti,</a:t>
            </a: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C00000"/>
                </a:solidFill>
              </a:rPr>
              <a:t>RLR</a:t>
            </a:r>
            <a:r>
              <a:rPr lang="cs-CZ" sz="2000" dirty="0">
                <a:solidFill>
                  <a:srgbClr val="3C3C8C"/>
                </a:solidFill>
              </a:rPr>
              <a:t> (</a:t>
            </a:r>
            <a:r>
              <a:rPr lang="cs-CZ" sz="2000" dirty="0" err="1">
                <a:solidFill>
                  <a:srgbClr val="3C3C8C"/>
                </a:solidFill>
              </a:rPr>
              <a:t>Receive</a:t>
            </a:r>
            <a:r>
              <a:rPr lang="cs-CZ" sz="2000" dirty="0">
                <a:solidFill>
                  <a:srgbClr val="3C3C8C"/>
                </a:solidFill>
              </a:rPr>
              <a:t> </a:t>
            </a:r>
            <a:r>
              <a:rPr lang="cs-CZ" sz="2000" dirty="0" err="1">
                <a:solidFill>
                  <a:srgbClr val="3C3C8C"/>
                </a:solidFill>
              </a:rPr>
              <a:t>Loudness</a:t>
            </a:r>
            <a:r>
              <a:rPr lang="cs-CZ" sz="2000" dirty="0">
                <a:solidFill>
                  <a:srgbClr val="3C3C8C"/>
                </a:solidFill>
              </a:rPr>
              <a:t> Rating) –</a:t>
            </a:r>
            <a:r>
              <a:rPr lang="cs-CZ" sz="2000" dirty="0" smtClean="0">
                <a:solidFill>
                  <a:srgbClr val="3C3C8C"/>
                </a:solidFill>
              </a:rPr>
              <a:t> </a:t>
            </a:r>
            <a:r>
              <a:rPr lang="cs-CZ" sz="2000" dirty="0">
                <a:solidFill>
                  <a:srgbClr val="3C3C8C"/>
                </a:solidFill>
              </a:rPr>
              <a:t>míra hlasitosti v přijímacím </a:t>
            </a:r>
            <a:r>
              <a:rPr lang="cs-CZ" sz="2000" dirty="0" smtClean="0">
                <a:solidFill>
                  <a:srgbClr val="3C3C8C"/>
                </a:solidFill>
              </a:rPr>
              <a:t>směru,</a:t>
            </a: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C00000"/>
                </a:solidFill>
              </a:rPr>
              <a:t>SLR</a:t>
            </a:r>
            <a:r>
              <a:rPr lang="cs-CZ" sz="2000" dirty="0">
                <a:solidFill>
                  <a:srgbClr val="3C3C8C"/>
                </a:solidFill>
              </a:rPr>
              <a:t> (</a:t>
            </a:r>
            <a:r>
              <a:rPr lang="cs-CZ" sz="2000" dirty="0" err="1">
                <a:solidFill>
                  <a:srgbClr val="3C3C8C"/>
                </a:solidFill>
              </a:rPr>
              <a:t>Send</a:t>
            </a:r>
            <a:r>
              <a:rPr lang="cs-CZ" sz="2000" dirty="0">
                <a:solidFill>
                  <a:srgbClr val="3C3C8C"/>
                </a:solidFill>
              </a:rPr>
              <a:t> </a:t>
            </a:r>
            <a:r>
              <a:rPr lang="cs-CZ" sz="2000" dirty="0" err="1">
                <a:solidFill>
                  <a:srgbClr val="3C3C8C"/>
                </a:solidFill>
              </a:rPr>
              <a:t>Loudness</a:t>
            </a:r>
            <a:r>
              <a:rPr lang="cs-CZ" sz="2000" dirty="0">
                <a:solidFill>
                  <a:srgbClr val="3C3C8C"/>
                </a:solidFill>
              </a:rPr>
              <a:t> Rating) –</a:t>
            </a:r>
            <a:r>
              <a:rPr lang="cs-CZ" sz="2000" dirty="0" smtClean="0">
                <a:solidFill>
                  <a:srgbClr val="3C3C8C"/>
                </a:solidFill>
              </a:rPr>
              <a:t> </a:t>
            </a:r>
            <a:r>
              <a:rPr lang="cs-CZ" sz="2000" dirty="0">
                <a:solidFill>
                  <a:srgbClr val="3C3C8C"/>
                </a:solidFill>
              </a:rPr>
              <a:t>míra hlasitosti ve vysílacím </a:t>
            </a:r>
            <a:r>
              <a:rPr lang="cs-CZ" sz="2000" dirty="0" smtClean="0">
                <a:solidFill>
                  <a:srgbClr val="3C3C8C"/>
                </a:solidFill>
              </a:rPr>
              <a:t>směru,</a:t>
            </a: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C00000"/>
                </a:solidFill>
              </a:rPr>
              <a:t>STMR</a:t>
            </a:r>
            <a:r>
              <a:rPr lang="cs-CZ" sz="2000" dirty="0">
                <a:solidFill>
                  <a:srgbClr val="3C3C8C"/>
                </a:solidFill>
              </a:rPr>
              <a:t> (</a:t>
            </a:r>
            <a:r>
              <a:rPr lang="cs-CZ" sz="2000" dirty="0" err="1">
                <a:solidFill>
                  <a:srgbClr val="3C3C8C"/>
                </a:solidFill>
              </a:rPr>
              <a:t>Sidetone</a:t>
            </a:r>
            <a:r>
              <a:rPr lang="cs-CZ" sz="2000" dirty="0">
                <a:solidFill>
                  <a:srgbClr val="3C3C8C"/>
                </a:solidFill>
              </a:rPr>
              <a:t> </a:t>
            </a:r>
            <a:r>
              <a:rPr lang="cs-CZ" sz="2000" dirty="0" err="1">
                <a:solidFill>
                  <a:srgbClr val="3C3C8C"/>
                </a:solidFill>
              </a:rPr>
              <a:t>Masking</a:t>
            </a:r>
            <a:r>
              <a:rPr lang="cs-CZ" sz="2000" dirty="0">
                <a:solidFill>
                  <a:srgbClr val="3C3C8C"/>
                </a:solidFill>
              </a:rPr>
              <a:t> Rating) –</a:t>
            </a:r>
            <a:r>
              <a:rPr lang="cs-CZ" sz="2000" dirty="0" smtClean="0">
                <a:solidFill>
                  <a:srgbClr val="3C3C8C"/>
                </a:solidFill>
              </a:rPr>
              <a:t> </a:t>
            </a:r>
            <a:r>
              <a:rPr lang="cs-CZ" sz="2000" dirty="0">
                <a:solidFill>
                  <a:srgbClr val="3C3C8C"/>
                </a:solidFill>
              </a:rPr>
              <a:t>míra potlačení vlastního </a:t>
            </a:r>
            <a:r>
              <a:rPr lang="cs-CZ" sz="2000" dirty="0" smtClean="0">
                <a:solidFill>
                  <a:srgbClr val="3C3C8C"/>
                </a:solidFill>
              </a:rPr>
              <a:t>hovoru,</a:t>
            </a: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C00000"/>
                </a:solidFill>
              </a:rPr>
              <a:t>T</a:t>
            </a:r>
            <a:r>
              <a:rPr lang="cs-CZ" sz="2000" dirty="0">
                <a:solidFill>
                  <a:srgbClr val="3C3C8C"/>
                </a:solidFill>
              </a:rPr>
              <a:t> (</a:t>
            </a:r>
            <a:r>
              <a:rPr lang="cs-CZ" sz="2000" dirty="0" err="1">
                <a:solidFill>
                  <a:srgbClr val="3C3C8C"/>
                </a:solidFill>
              </a:rPr>
              <a:t>Mean</a:t>
            </a:r>
            <a:r>
              <a:rPr lang="cs-CZ" sz="2000" dirty="0">
                <a:solidFill>
                  <a:srgbClr val="3C3C8C"/>
                </a:solidFill>
              </a:rPr>
              <a:t> </a:t>
            </a:r>
            <a:r>
              <a:rPr lang="cs-CZ" sz="2000" dirty="0" err="1">
                <a:solidFill>
                  <a:srgbClr val="3C3C8C"/>
                </a:solidFill>
              </a:rPr>
              <a:t>one-way</a:t>
            </a:r>
            <a:r>
              <a:rPr lang="cs-CZ" sz="2000" dirty="0">
                <a:solidFill>
                  <a:srgbClr val="3C3C8C"/>
                </a:solidFill>
              </a:rPr>
              <a:t> </a:t>
            </a:r>
            <a:r>
              <a:rPr lang="cs-CZ" sz="2000" dirty="0" err="1">
                <a:solidFill>
                  <a:srgbClr val="3C3C8C"/>
                </a:solidFill>
              </a:rPr>
              <a:t>Delay</a:t>
            </a:r>
            <a:r>
              <a:rPr lang="cs-CZ" sz="2000" dirty="0">
                <a:solidFill>
                  <a:srgbClr val="3C3C8C"/>
                </a:solidFill>
              </a:rPr>
              <a:t> </a:t>
            </a:r>
            <a:r>
              <a:rPr lang="cs-CZ" sz="2000" dirty="0" err="1">
                <a:solidFill>
                  <a:srgbClr val="3C3C8C"/>
                </a:solidFill>
              </a:rPr>
              <a:t>of</a:t>
            </a:r>
            <a:r>
              <a:rPr lang="cs-CZ" sz="2000" dirty="0">
                <a:solidFill>
                  <a:srgbClr val="3C3C8C"/>
                </a:solidFill>
              </a:rPr>
              <a:t> </a:t>
            </a:r>
            <a:r>
              <a:rPr lang="cs-CZ" sz="2000" dirty="0" err="1">
                <a:solidFill>
                  <a:srgbClr val="3C3C8C"/>
                </a:solidFill>
              </a:rPr>
              <a:t>the</a:t>
            </a:r>
            <a:r>
              <a:rPr lang="cs-CZ" sz="2000" dirty="0">
                <a:solidFill>
                  <a:srgbClr val="3C3C8C"/>
                </a:solidFill>
              </a:rPr>
              <a:t> Echo </a:t>
            </a:r>
            <a:r>
              <a:rPr lang="cs-CZ" sz="2000" dirty="0" err="1">
                <a:solidFill>
                  <a:srgbClr val="3C3C8C"/>
                </a:solidFill>
              </a:rPr>
              <a:t>Path</a:t>
            </a:r>
            <a:r>
              <a:rPr lang="cs-CZ" sz="2000" dirty="0">
                <a:solidFill>
                  <a:srgbClr val="3C3C8C"/>
                </a:solidFill>
              </a:rPr>
              <a:t>) –</a:t>
            </a:r>
            <a:r>
              <a:rPr lang="cs-CZ" sz="2000" dirty="0" smtClean="0">
                <a:solidFill>
                  <a:srgbClr val="3C3C8C"/>
                </a:solidFill>
              </a:rPr>
              <a:t> </a:t>
            </a:r>
            <a:r>
              <a:rPr lang="cs-CZ" sz="2000" dirty="0">
                <a:solidFill>
                  <a:srgbClr val="3C3C8C"/>
                </a:solidFill>
              </a:rPr>
              <a:t>zpoždění ozvěny (v jednom směru</a:t>
            </a:r>
            <a:r>
              <a:rPr lang="cs-CZ" sz="2000" dirty="0" smtClean="0">
                <a:solidFill>
                  <a:srgbClr val="3C3C8C"/>
                </a:solidFill>
              </a:rPr>
              <a:t>),</a:t>
            </a: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C00000"/>
                </a:solidFill>
              </a:rPr>
              <a:t>T</a:t>
            </a:r>
            <a:r>
              <a:rPr lang="cs-CZ" sz="2000" baseline="-25000" dirty="0">
                <a:solidFill>
                  <a:srgbClr val="C00000"/>
                </a:solidFill>
              </a:rPr>
              <a:t>a</a:t>
            </a:r>
            <a:r>
              <a:rPr lang="cs-CZ" sz="2000" dirty="0">
                <a:solidFill>
                  <a:srgbClr val="3C3C8C"/>
                </a:solidFill>
              </a:rPr>
              <a:t> (</a:t>
            </a:r>
            <a:r>
              <a:rPr lang="cs-CZ" sz="2000" dirty="0" err="1">
                <a:solidFill>
                  <a:srgbClr val="3C3C8C"/>
                </a:solidFill>
              </a:rPr>
              <a:t>Absolute</a:t>
            </a:r>
            <a:r>
              <a:rPr lang="cs-CZ" sz="2000" dirty="0">
                <a:solidFill>
                  <a:srgbClr val="3C3C8C"/>
                </a:solidFill>
              </a:rPr>
              <a:t> </a:t>
            </a:r>
            <a:r>
              <a:rPr lang="cs-CZ" sz="2000" dirty="0" err="1">
                <a:solidFill>
                  <a:srgbClr val="3C3C8C"/>
                </a:solidFill>
              </a:rPr>
              <a:t>Delay</a:t>
            </a:r>
            <a:r>
              <a:rPr lang="cs-CZ" sz="2000" dirty="0">
                <a:solidFill>
                  <a:srgbClr val="3C3C8C"/>
                </a:solidFill>
              </a:rPr>
              <a:t>) –</a:t>
            </a:r>
            <a:r>
              <a:rPr lang="cs-CZ" sz="2000" dirty="0" smtClean="0">
                <a:solidFill>
                  <a:srgbClr val="3C3C8C"/>
                </a:solidFill>
              </a:rPr>
              <a:t> </a:t>
            </a:r>
            <a:r>
              <a:rPr lang="cs-CZ" sz="2000" dirty="0">
                <a:solidFill>
                  <a:srgbClr val="3C3C8C"/>
                </a:solidFill>
              </a:rPr>
              <a:t>celkové </a:t>
            </a:r>
            <a:r>
              <a:rPr lang="cs-CZ" sz="2000" dirty="0" smtClean="0">
                <a:solidFill>
                  <a:srgbClr val="3C3C8C"/>
                </a:solidFill>
              </a:rPr>
              <a:t>zpoždění,</a:t>
            </a: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C00000"/>
                </a:solidFill>
              </a:rPr>
              <a:t>TELR</a:t>
            </a:r>
            <a:r>
              <a:rPr lang="cs-CZ" sz="2000" dirty="0">
                <a:solidFill>
                  <a:srgbClr val="3C3C8C"/>
                </a:solidFill>
              </a:rPr>
              <a:t> (</a:t>
            </a:r>
            <a:r>
              <a:rPr lang="cs-CZ" sz="2000" dirty="0" err="1">
                <a:solidFill>
                  <a:srgbClr val="3C3C8C"/>
                </a:solidFill>
              </a:rPr>
              <a:t>Talker</a:t>
            </a:r>
            <a:r>
              <a:rPr lang="cs-CZ" sz="2000" dirty="0">
                <a:solidFill>
                  <a:srgbClr val="3C3C8C"/>
                </a:solidFill>
              </a:rPr>
              <a:t> Echo </a:t>
            </a:r>
            <a:r>
              <a:rPr lang="cs-CZ" sz="2000" dirty="0" err="1">
                <a:solidFill>
                  <a:srgbClr val="3C3C8C"/>
                </a:solidFill>
              </a:rPr>
              <a:t>Loudness</a:t>
            </a:r>
            <a:r>
              <a:rPr lang="cs-CZ" sz="2000" dirty="0">
                <a:solidFill>
                  <a:srgbClr val="3C3C8C"/>
                </a:solidFill>
              </a:rPr>
              <a:t> Rating) –</a:t>
            </a:r>
            <a:r>
              <a:rPr lang="cs-CZ" sz="2000" dirty="0" smtClean="0">
                <a:solidFill>
                  <a:srgbClr val="3C3C8C"/>
                </a:solidFill>
              </a:rPr>
              <a:t> </a:t>
            </a:r>
            <a:r>
              <a:rPr lang="cs-CZ" sz="2000" dirty="0">
                <a:solidFill>
                  <a:srgbClr val="3C3C8C"/>
                </a:solidFill>
              </a:rPr>
              <a:t>míra hlasitosti ozvěny na straně </a:t>
            </a:r>
            <a:r>
              <a:rPr lang="cs-CZ" sz="2000" dirty="0" smtClean="0">
                <a:solidFill>
                  <a:srgbClr val="3C3C8C"/>
                </a:solidFill>
              </a:rPr>
              <a:t>hovořícího,</a:t>
            </a: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err="1">
                <a:solidFill>
                  <a:srgbClr val="C00000"/>
                </a:solidFill>
              </a:rPr>
              <a:t>I</a:t>
            </a:r>
            <a:r>
              <a:rPr lang="cs-CZ" sz="2000" baseline="-25000" dirty="0" err="1">
                <a:solidFill>
                  <a:srgbClr val="C00000"/>
                </a:solidFill>
              </a:rPr>
              <a:t>e</a:t>
            </a:r>
            <a:r>
              <a:rPr lang="cs-CZ" sz="2000" dirty="0">
                <a:solidFill>
                  <a:srgbClr val="3C3C8C"/>
                </a:solidFill>
              </a:rPr>
              <a:t> (</a:t>
            </a:r>
            <a:r>
              <a:rPr lang="cs-CZ" sz="2000" dirty="0" err="1">
                <a:solidFill>
                  <a:srgbClr val="3C3C8C"/>
                </a:solidFill>
              </a:rPr>
              <a:t>Equipment</a:t>
            </a:r>
            <a:r>
              <a:rPr lang="cs-CZ" sz="2000" dirty="0">
                <a:solidFill>
                  <a:srgbClr val="3C3C8C"/>
                </a:solidFill>
              </a:rPr>
              <a:t> </a:t>
            </a:r>
            <a:r>
              <a:rPr lang="cs-CZ" sz="2000" dirty="0" err="1">
                <a:solidFill>
                  <a:srgbClr val="3C3C8C"/>
                </a:solidFill>
              </a:rPr>
              <a:t>Impairment</a:t>
            </a:r>
            <a:r>
              <a:rPr lang="cs-CZ" sz="2000" dirty="0">
                <a:solidFill>
                  <a:srgbClr val="3C3C8C"/>
                </a:solidFill>
              </a:rPr>
              <a:t> </a:t>
            </a:r>
            <a:r>
              <a:rPr lang="cs-CZ" sz="2000" dirty="0" err="1">
                <a:solidFill>
                  <a:srgbClr val="3C3C8C"/>
                </a:solidFill>
              </a:rPr>
              <a:t>Factor</a:t>
            </a:r>
            <a:r>
              <a:rPr lang="cs-CZ" sz="2000" dirty="0">
                <a:solidFill>
                  <a:srgbClr val="3C3C8C"/>
                </a:solidFill>
              </a:rPr>
              <a:t>) - faktor zhoršení vlivem </a:t>
            </a:r>
            <a:r>
              <a:rPr lang="cs-CZ" sz="2000" dirty="0" err="1">
                <a:solidFill>
                  <a:srgbClr val="3C3C8C"/>
                </a:solidFill>
              </a:rPr>
              <a:t>nízkorychlostních</a:t>
            </a:r>
            <a:r>
              <a:rPr lang="cs-CZ" sz="2000" dirty="0">
                <a:solidFill>
                  <a:srgbClr val="3C3C8C"/>
                </a:solidFill>
              </a:rPr>
              <a:t> </a:t>
            </a:r>
            <a:r>
              <a:rPr lang="cs-CZ" sz="2000" dirty="0" err="1" smtClean="0">
                <a:solidFill>
                  <a:srgbClr val="3C3C8C"/>
                </a:solidFill>
              </a:rPr>
              <a:t>kodeků</a:t>
            </a:r>
            <a:r>
              <a:rPr lang="cs-CZ" sz="2000" dirty="0" smtClean="0">
                <a:solidFill>
                  <a:srgbClr val="3C3C8C"/>
                </a:solidFill>
              </a:rPr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Hodnocení kvality hovorového signálu</a:t>
            </a:r>
          </a:p>
        </p:txBody>
      </p:sp>
    </p:spTree>
    <p:extLst>
      <p:ext uri="{BB962C8B-B14F-4D97-AF65-F5344CB8AC3E}">
        <p14:creationId xmlns:p14="http://schemas.microsoft.com/office/powerpoint/2010/main" val="155935047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3005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E-model – vliv různých </a:t>
            </a:r>
            <a:r>
              <a:rPr lang="cs-CZ" sz="2000" b="1" dirty="0" err="1" smtClean="0">
                <a:solidFill>
                  <a:srgbClr val="C00000"/>
                </a:solidFill>
              </a:rPr>
              <a:t>kodeků</a:t>
            </a: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>
              <a:solidFill>
                <a:srgbClr val="3C3C8C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Základní podobu faktoru R vyjadřuje následující vztah</a:t>
            </a:r>
            <a:r>
              <a:rPr lang="cs-CZ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  <a:p>
            <a:endParaRPr lang="cs-CZ" sz="800" i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i="1" dirty="0" smtClean="0"/>
              <a:t>kde:</a:t>
            </a:r>
            <a:endParaRPr lang="cs-CZ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1600" i="1" dirty="0"/>
              <a:t>R</a:t>
            </a:r>
            <a:r>
              <a:rPr lang="cs-CZ" sz="1600" i="1" baseline="-25000" dirty="0"/>
              <a:t>0</a:t>
            </a:r>
            <a:r>
              <a:rPr lang="cs-CZ" sz="1600" dirty="0"/>
              <a:t> – výchozí hodnota odvozená z poměru signálu a </a:t>
            </a:r>
            <a:r>
              <a:rPr lang="cs-CZ" sz="1600" dirty="0" smtClean="0"/>
              <a:t>šumu,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1600" i="1" dirty="0" err="1" smtClean="0"/>
              <a:t>I</a:t>
            </a:r>
            <a:r>
              <a:rPr lang="cs-CZ" sz="1600" i="1" baseline="-25000" dirty="0" err="1" smtClean="0"/>
              <a:t>s</a:t>
            </a:r>
            <a:r>
              <a:rPr lang="cs-CZ" sz="1600" dirty="0" smtClean="0"/>
              <a:t> </a:t>
            </a:r>
            <a:r>
              <a:rPr lang="cs-CZ" sz="1600" dirty="0"/>
              <a:t>– zhoršení způsobené lineárním </a:t>
            </a:r>
            <a:r>
              <a:rPr lang="cs-CZ" sz="1600" dirty="0" smtClean="0"/>
              <a:t>zkreslením,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1600" i="1" dirty="0" smtClean="0"/>
              <a:t>I</a:t>
            </a:r>
            <a:r>
              <a:rPr lang="cs-CZ" sz="1600" i="1" baseline="-25000" dirty="0" smtClean="0"/>
              <a:t>d</a:t>
            </a:r>
            <a:r>
              <a:rPr lang="cs-CZ" sz="1600" dirty="0" smtClean="0"/>
              <a:t> </a:t>
            </a:r>
            <a:r>
              <a:rPr lang="cs-CZ" sz="1600" dirty="0"/>
              <a:t>– zhoršení způsobené </a:t>
            </a:r>
            <a:r>
              <a:rPr lang="cs-CZ" sz="1600" dirty="0" smtClean="0"/>
              <a:t>zpožděním,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1600" i="1" dirty="0" err="1" smtClean="0"/>
              <a:t>I</a:t>
            </a:r>
            <a:r>
              <a:rPr lang="cs-CZ" sz="1600" i="1" baseline="-25000" dirty="0" err="1" smtClean="0"/>
              <a:t>e</a:t>
            </a:r>
            <a:r>
              <a:rPr lang="cs-CZ" sz="1600" dirty="0" smtClean="0"/>
              <a:t> </a:t>
            </a:r>
            <a:r>
              <a:rPr lang="cs-CZ" sz="1600" dirty="0"/>
              <a:t>– zhoršení způsobené nelineárním </a:t>
            </a:r>
            <a:r>
              <a:rPr lang="cs-CZ" sz="1600" dirty="0" smtClean="0"/>
              <a:t>zkreslením,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1600" i="1" dirty="0" smtClean="0"/>
              <a:t>A</a:t>
            </a:r>
            <a:r>
              <a:rPr lang="cs-CZ" sz="1600" dirty="0" smtClean="0"/>
              <a:t> </a:t>
            </a:r>
            <a:r>
              <a:rPr lang="cs-CZ" sz="1600" dirty="0"/>
              <a:t>– faktor očekávání zohledňuje nižší nároky účastníků při jiných výhodách oproti konvenční síti (např. </a:t>
            </a:r>
            <a:r>
              <a:rPr lang="cs-CZ" sz="1600" dirty="0" smtClean="0"/>
              <a:t>mobilní nebo satelitní sítě).</a:t>
            </a:r>
            <a:endParaRPr lang="cs-CZ" sz="16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Hodnocení kvality hovorového signálu</a:t>
            </a:r>
          </a:p>
        </p:txBody>
      </p:sp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2504938"/>
              </p:ext>
            </p:extLst>
          </p:nvPr>
        </p:nvGraphicFramePr>
        <p:xfrm>
          <a:off x="1761065" y="4445550"/>
          <a:ext cx="6096000" cy="161936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55800"/>
                <a:gridCol w="3403600"/>
                <a:gridCol w="736600"/>
              </a:tblGrid>
              <a:tr h="334672"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Typ </a:t>
                      </a:r>
                      <a:r>
                        <a:rPr lang="cs-CZ" sz="1400" dirty="0" err="1" smtClean="0"/>
                        <a:t>kodeku</a:t>
                      </a:r>
                      <a:endParaRPr lang="cs-CZ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Přenosová rychlost </a:t>
                      </a:r>
                      <a:r>
                        <a:rPr lang="en-US" sz="1400" dirty="0" smtClean="0"/>
                        <a:t>[kbit</a:t>
                      </a:r>
                      <a:r>
                        <a:rPr lang="cs-CZ" sz="1400" dirty="0" smtClean="0"/>
                        <a:t>/</a:t>
                      </a:r>
                      <a:r>
                        <a:rPr lang="en-US" sz="1400" dirty="0" smtClean="0"/>
                        <a:t>s]</a:t>
                      </a:r>
                      <a:endParaRPr lang="cs-CZ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I</a:t>
                      </a:r>
                      <a:r>
                        <a:rPr lang="en-US" sz="1400" baseline="-25000" dirty="0" err="1" smtClean="0"/>
                        <a:t>e</a:t>
                      </a:r>
                      <a:endParaRPr lang="cs-CZ" sz="1400" b="1" baseline="-25000" dirty="0"/>
                    </a:p>
                  </a:txBody>
                  <a:tcPr/>
                </a:tc>
              </a:tr>
              <a:tr h="28929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PCM G.711</a:t>
                      </a:r>
                      <a:endParaRPr lang="cs-C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64</a:t>
                      </a:r>
                      <a:endParaRPr lang="cs-CZ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0</a:t>
                      </a:r>
                      <a:endParaRPr lang="cs-CZ" sz="1400" dirty="0"/>
                    </a:p>
                  </a:txBody>
                  <a:tcPr anchor="ctr"/>
                </a:tc>
              </a:tr>
              <a:tr h="28929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ADPCM G.721</a:t>
                      </a:r>
                      <a:endParaRPr lang="cs-C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32</a:t>
                      </a:r>
                      <a:endParaRPr lang="cs-CZ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7</a:t>
                      </a:r>
                      <a:endParaRPr lang="cs-CZ" sz="1400" dirty="0"/>
                    </a:p>
                  </a:txBody>
                  <a:tcPr anchor="ctr"/>
                </a:tc>
              </a:tr>
              <a:tr h="34041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GSM full-rate</a:t>
                      </a:r>
                      <a:endParaRPr lang="cs-C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13</a:t>
                      </a:r>
                      <a:endParaRPr lang="cs-CZ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20</a:t>
                      </a:r>
                      <a:endParaRPr lang="cs-CZ" sz="1400" dirty="0"/>
                    </a:p>
                  </a:txBody>
                  <a:tcPr anchor="ctr"/>
                </a:tc>
              </a:tr>
              <a:tr h="3346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GSM half-rate</a:t>
                      </a:r>
                      <a:endParaRPr lang="cs-CZ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5,6</a:t>
                      </a:r>
                      <a:endParaRPr lang="cs-CZ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23</a:t>
                      </a:r>
                      <a:endParaRPr lang="cs-CZ" sz="14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9390627"/>
              </p:ext>
            </p:extLst>
          </p:nvPr>
        </p:nvGraphicFramePr>
        <p:xfrm>
          <a:off x="3251199" y="2197100"/>
          <a:ext cx="2455333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Rovnice" r:id="rId5" imgW="1473120" imgH="228600" progId="Equation.3">
                  <p:embed/>
                </p:oleObj>
              </mc:Choice>
              <mc:Fallback>
                <p:oleObj name="Rovnice" r:id="rId5" imgW="147312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251199" y="2197100"/>
                        <a:ext cx="2455333" cy="381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1651689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ustr_prezentace_OPPA">
  <a:themeElements>
    <a:clrScheme name="PPT_OPPa - Arial 1">
      <a:dk1>
        <a:srgbClr val="3C3C8C"/>
      </a:dk1>
      <a:lt1>
        <a:srgbClr val="FFFFFF"/>
      </a:lt1>
      <a:dk2>
        <a:srgbClr val="F7D417"/>
      </a:dk2>
      <a:lt2>
        <a:srgbClr val="B8B3AD"/>
      </a:lt2>
      <a:accent1>
        <a:srgbClr val="D42E12"/>
      </a:accent1>
      <a:accent2>
        <a:srgbClr val="7DBA00"/>
      </a:accent2>
      <a:accent3>
        <a:srgbClr val="FFFFFF"/>
      </a:accent3>
      <a:accent4>
        <a:srgbClr val="323277"/>
      </a:accent4>
      <a:accent5>
        <a:srgbClr val="E6ADAA"/>
      </a:accent5>
      <a:accent6>
        <a:srgbClr val="71A800"/>
      </a:accent6>
      <a:hlink>
        <a:srgbClr val="0085A1"/>
      </a:hlink>
      <a:folHlink>
        <a:srgbClr val="BA5700"/>
      </a:folHlink>
    </a:clrScheme>
    <a:fontScheme name="PPT_OPPa -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_OPPa - Arial 1">
        <a:dk1>
          <a:srgbClr val="3C3C8C"/>
        </a:dk1>
        <a:lt1>
          <a:srgbClr val="FFFFFF"/>
        </a:lt1>
        <a:dk2>
          <a:srgbClr val="F7D417"/>
        </a:dk2>
        <a:lt2>
          <a:srgbClr val="B8B3AD"/>
        </a:lt2>
        <a:accent1>
          <a:srgbClr val="D42E12"/>
        </a:accent1>
        <a:accent2>
          <a:srgbClr val="7DBA00"/>
        </a:accent2>
        <a:accent3>
          <a:srgbClr val="FFFFFF"/>
        </a:accent3>
        <a:accent4>
          <a:srgbClr val="323277"/>
        </a:accent4>
        <a:accent5>
          <a:srgbClr val="E6ADAA"/>
        </a:accent5>
        <a:accent6>
          <a:srgbClr val="71A800"/>
        </a:accent6>
        <a:hlink>
          <a:srgbClr val="0085A1"/>
        </a:hlink>
        <a:folHlink>
          <a:srgbClr val="BA57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zentace_sabl.potx" id="{271F4CB8-F24E-4458-B38A-BF566D5885B7}" vid="{8FAC8E7A-956D-4D09-8F27-E5520C7274CB}"/>
    </a:ext>
  </a:ext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Prezentace_sabl</Template>
  <TotalTime>0</TotalTime>
  <Words>1254</Words>
  <Application>Microsoft Office PowerPoint</Application>
  <PresentationFormat>Předvádění na obrazovce (4:3)</PresentationFormat>
  <Paragraphs>220</Paragraphs>
  <Slides>13</Slides>
  <Notes>11</Notes>
  <HiddenSlides>0</HiddenSlides>
  <MMClips>0</MMClips>
  <ScaleCrop>false</ScaleCrop>
  <HeadingPairs>
    <vt:vector size="8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2</vt:i4>
      </vt:variant>
      <vt:variant>
        <vt:lpstr>Nadpisy snímků</vt:lpstr>
      </vt:variant>
      <vt:variant>
        <vt:i4>13</vt:i4>
      </vt:variant>
    </vt:vector>
  </HeadingPairs>
  <TitlesOfParts>
    <vt:vector size="19" baseType="lpstr">
      <vt:lpstr>Arial</vt:lpstr>
      <vt:lpstr>Calibri</vt:lpstr>
      <vt:lpstr>Wingdings</vt:lpstr>
      <vt:lpstr>Mustr_prezentace_OPPA</vt:lpstr>
      <vt:lpstr>Editor rovnic 3.0</vt:lpstr>
      <vt:lpstr>Rovnice</vt:lpstr>
      <vt:lpstr>Prezentace aplikace PowerPoint</vt:lpstr>
      <vt:lpstr>Hodnocení kvality hovorového signálu</vt:lpstr>
      <vt:lpstr>Hodnocení kvality hovorového signálu</vt:lpstr>
      <vt:lpstr>Hodnocení kvality hovorového signálu</vt:lpstr>
      <vt:lpstr>Hodnocení kvality hovorového signálu</vt:lpstr>
      <vt:lpstr>Hodnocení kvality hovorového signálu</vt:lpstr>
      <vt:lpstr>Hodnocení kvality hovorového signálu</vt:lpstr>
      <vt:lpstr>Hodnocení kvality hovorového signálu</vt:lpstr>
      <vt:lpstr>Hodnocení kvality hovorového signálu</vt:lpstr>
      <vt:lpstr>Hodnocení kvality hovorového signálu</vt:lpstr>
      <vt:lpstr>Hodnocení kvality hovorového signálu</vt:lpstr>
      <vt:lpstr>Hodnocení kvality hovorového signálu</vt:lpstr>
      <vt:lpstr>Prezentace aplikace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2015-01-31T01:14:18Z</dcterms:created>
  <dcterms:modified xsi:type="dcterms:W3CDTF">2015-01-31T01:15:09Z</dcterms:modified>
</cp:coreProperties>
</file>