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89" r:id="rId3"/>
    <p:sldId id="293" r:id="rId4"/>
    <p:sldId id="294" r:id="rId5"/>
    <p:sldId id="290" r:id="rId6"/>
    <p:sldId id="291" r:id="rId7"/>
    <p:sldId id="292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280" r:id="rId1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2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6082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6854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3775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8139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1904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786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3668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432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9671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3331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8867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2448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Synchronizace síťových uzlů přenosových technologií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227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Metody </a:t>
            </a:r>
            <a:r>
              <a:rPr lang="cs-CZ" sz="2000" b="1" dirty="0">
                <a:solidFill>
                  <a:srgbClr val="C00000"/>
                </a:solidFill>
              </a:rPr>
              <a:t>synchronizace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Nositelem taktovací složky pro distribuci synchronizačního </a:t>
            </a:r>
            <a:r>
              <a:rPr lang="cs-CZ" sz="2000" dirty="0" smtClean="0"/>
              <a:t>signálu, </a:t>
            </a:r>
            <a:r>
              <a:rPr lang="cs-CZ" sz="2000" dirty="0"/>
              <a:t>je mezi uzly </a:t>
            </a:r>
            <a:r>
              <a:rPr lang="cs-CZ" sz="2000" dirty="0" smtClean="0"/>
              <a:t>sítě, </a:t>
            </a:r>
            <a:r>
              <a:rPr lang="cs-CZ" sz="2000" dirty="0"/>
              <a:t>signál synchronní digitální hierarchie </a:t>
            </a:r>
            <a:r>
              <a:rPr lang="cs-CZ" sz="2000" dirty="0" smtClean="0"/>
              <a:t>STM.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záhlaví MSOH signálu STM se navíc </a:t>
            </a:r>
            <a:r>
              <a:rPr lang="cs-CZ" sz="2000" dirty="0"/>
              <a:t>přenáší informaci o kvalitě </a:t>
            </a:r>
            <a:r>
              <a:rPr lang="cs-CZ" sz="2000" dirty="0" smtClean="0"/>
              <a:t>generátoru síťového prvku, který signál STM vytvořil.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Informace se konkrétně přenáší v </a:t>
            </a:r>
            <a:r>
              <a:rPr lang="cs-CZ" sz="2000" dirty="0"/>
              <a:t>záhlaví multiplexní sekce v bajtu S1 – SSM (</a:t>
            </a:r>
            <a:r>
              <a:rPr lang="cs-CZ" sz="2000" dirty="0" err="1"/>
              <a:t>Synchronization</a:t>
            </a:r>
            <a:r>
              <a:rPr lang="cs-CZ" sz="2000" dirty="0"/>
              <a:t> Status </a:t>
            </a:r>
            <a:r>
              <a:rPr lang="cs-CZ" sz="2000" dirty="0" err="1"/>
              <a:t>Message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Módy </a:t>
            </a:r>
            <a:r>
              <a:rPr lang="cs-CZ" sz="2000" dirty="0"/>
              <a:t>synchronizačních generátorů </a:t>
            </a:r>
            <a:r>
              <a:rPr lang="cs-CZ" sz="2000" dirty="0" smtClean="0"/>
              <a:t>taktu – z hlediska </a:t>
            </a:r>
            <a:r>
              <a:rPr lang="cs-CZ" sz="2000" dirty="0"/>
              <a:t>synchronizace se může síťový prvek ocitnout v následujících módech: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Synchronní</a:t>
            </a:r>
            <a:r>
              <a:rPr lang="cs-CZ" sz="2000" dirty="0" smtClean="0"/>
              <a:t> </a:t>
            </a:r>
            <a:r>
              <a:rPr lang="cs-CZ" sz="2000" dirty="0"/>
              <a:t>– nucená synchronizace (</a:t>
            </a:r>
            <a:r>
              <a:rPr lang="cs-CZ" sz="2000" dirty="0" err="1"/>
              <a:t>Locked</a:t>
            </a:r>
            <a:r>
              <a:rPr lang="cs-CZ" sz="2000" dirty="0" smtClean="0"/>
              <a:t>), což je žádaný stav.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Plesiochronní</a:t>
            </a:r>
            <a:r>
              <a:rPr lang="cs-CZ" sz="2000" dirty="0" smtClean="0"/>
              <a:t>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Volně </a:t>
            </a:r>
            <a:r>
              <a:rPr lang="cs-CZ" sz="2000" dirty="0">
                <a:solidFill>
                  <a:srgbClr val="C00000"/>
                </a:solidFill>
              </a:rPr>
              <a:t>běžící</a:t>
            </a:r>
            <a:r>
              <a:rPr lang="cs-CZ" sz="2000" dirty="0"/>
              <a:t> (Free-</a:t>
            </a:r>
            <a:r>
              <a:rPr lang="cs-CZ" sz="2000" dirty="0" err="1"/>
              <a:t>running</a:t>
            </a:r>
            <a:r>
              <a:rPr lang="cs-CZ" sz="2000" dirty="0" smtClean="0"/>
              <a:t>),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Přídržný</a:t>
            </a:r>
            <a:r>
              <a:rPr lang="cs-CZ" sz="2000" dirty="0" smtClean="0"/>
              <a:t> </a:t>
            </a:r>
            <a:r>
              <a:rPr lang="cs-CZ" sz="2000" dirty="0"/>
              <a:t>(Hold-</a:t>
            </a:r>
            <a:r>
              <a:rPr lang="cs-CZ" sz="2000" dirty="0" err="1"/>
              <a:t>over</a:t>
            </a:r>
            <a:r>
              <a:rPr lang="cs-CZ" sz="2000" dirty="0" smtClean="0"/>
              <a:t>).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3916858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Metody </a:t>
            </a:r>
            <a:r>
              <a:rPr lang="cs-CZ" sz="2000" b="1" dirty="0">
                <a:solidFill>
                  <a:srgbClr val="C00000"/>
                </a:solidFill>
              </a:rPr>
              <a:t>synchronizace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Synchronizovaný mód</a:t>
            </a:r>
            <a:r>
              <a:rPr lang="cs-CZ" sz="2000" dirty="0"/>
              <a:t> – </a:t>
            </a:r>
            <a:r>
              <a:rPr lang="cs-CZ" sz="2000" dirty="0" smtClean="0"/>
              <a:t>síťový prvek je taktován z vnitřního oscilátoru, který je synchronizován s vybraným referenčním taktovacím kmitočtem. Tento kmitočet je odvozen od vybraného příchozího signálu. Síťový prvek v tomto režimu pracuje synchronně s ostatními prvky sítě, tedy v souladu s generátorem PRC. 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Udržovací mód</a:t>
            </a:r>
            <a:r>
              <a:rPr lang="cs-CZ" sz="2000" dirty="0"/>
              <a:t> (Hold-</a:t>
            </a:r>
            <a:r>
              <a:rPr lang="cs-CZ" sz="2000" dirty="0" err="1"/>
              <a:t>over</a:t>
            </a:r>
            <a:r>
              <a:rPr lang="cs-CZ" sz="2000" dirty="0"/>
              <a:t> Mode) – v případě výpadku příchozích referenčních taktů </a:t>
            </a:r>
            <a:r>
              <a:rPr lang="cs-CZ" sz="2000" dirty="0" smtClean="0"/>
              <a:t>je </a:t>
            </a:r>
            <a:r>
              <a:rPr lang="cs-CZ" sz="2000" dirty="0"/>
              <a:t>zařízení synchronizováno </a:t>
            </a:r>
            <a:r>
              <a:rPr lang="cs-CZ" sz="2000" dirty="0" smtClean="0"/>
              <a:t>ze svého </a:t>
            </a:r>
            <a:r>
              <a:rPr lang="cs-CZ" sz="2000" dirty="0"/>
              <a:t>vnitřního oscilátoru, který má paměť </a:t>
            </a:r>
            <a:r>
              <a:rPr lang="cs-CZ" sz="2000" dirty="0" smtClean="0"/>
              <a:t>s hodnotou frekvence taktovacího signálu z posledního </a:t>
            </a:r>
            <a:r>
              <a:rPr lang="cs-CZ" sz="2000" dirty="0"/>
              <a:t>řízeného stavu. Dle své stability se snaží tuto hodnotu držet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Volně </a:t>
            </a:r>
            <a:r>
              <a:rPr lang="cs-CZ" sz="2000" dirty="0">
                <a:solidFill>
                  <a:srgbClr val="C00000"/>
                </a:solidFill>
              </a:rPr>
              <a:t>běžící mód </a:t>
            </a:r>
            <a:r>
              <a:rPr lang="cs-CZ" sz="2000" dirty="0"/>
              <a:t>(Free-</a:t>
            </a:r>
            <a:r>
              <a:rPr lang="cs-CZ" sz="2000" dirty="0" err="1"/>
              <a:t>running</a:t>
            </a:r>
            <a:r>
              <a:rPr lang="cs-CZ" sz="2000" dirty="0"/>
              <a:t> Mode) – takt se získává z </a:t>
            </a:r>
            <a:r>
              <a:rPr lang="cs-CZ" sz="2000" dirty="0" smtClean="0"/>
              <a:t>vnitřního oscilátoru, který není řízen (synchronizován) s některým z příchozích referenčních taktů. </a:t>
            </a:r>
            <a:r>
              <a:rPr lang="cs-CZ" sz="2000" dirty="0"/>
              <a:t>V praxi se </a:t>
            </a:r>
            <a:r>
              <a:rPr lang="cs-CZ" sz="2000" dirty="0" smtClean="0"/>
              <a:t>tento stav vyskytuje </a:t>
            </a:r>
            <a:r>
              <a:rPr lang="cs-CZ" sz="2000" dirty="0"/>
              <a:t>jen při připojování zařízení do sítě, nebo u malých samostatných sítí u hlavních </a:t>
            </a:r>
            <a:r>
              <a:rPr lang="cs-CZ" sz="2000" dirty="0" smtClean="0"/>
              <a:t>uzlů.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Dle </a:t>
            </a:r>
            <a:r>
              <a:rPr lang="cs-CZ" sz="2000" dirty="0"/>
              <a:t>zprávy SSM je vždy zvolen taktovací signál od nejlepšího zdroje.</a:t>
            </a:r>
          </a:p>
          <a:p>
            <a:pPr marL="0" lvl="1">
              <a:spcAft>
                <a:spcPts val="200"/>
              </a:spcAft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488769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l-PL" sz="2000" b="1" dirty="0">
                <a:solidFill>
                  <a:srgbClr val="C00000"/>
                </a:solidFill>
              </a:rPr>
              <a:t>Rozvod taktu v kruhové síti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Častým </a:t>
            </a:r>
            <a:r>
              <a:rPr lang="cs-CZ" sz="2000" dirty="0"/>
              <a:t>uspořádáním </a:t>
            </a:r>
            <a:r>
              <a:rPr lang="cs-CZ" sz="2000" dirty="0" smtClean="0"/>
              <a:t>sítí </a:t>
            </a:r>
            <a:r>
              <a:rPr lang="cs-CZ" sz="2000" dirty="0"/>
              <a:t>SDH je kruhová topologie. V kruhové síti </a:t>
            </a:r>
            <a:r>
              <a:rPr lang="cs-CZ" sz="2000" dirty="0" smtClean="0"/>
              <a:t>může </a:t>
            </a:r>
            <a:r>
              <a:rPr lang="cs-CZ" sz="2000" dirty="0"/>
              <a:t>být distribuce taktu řešena v zásadě dvojím </a:t>
            </a:r>
            <a:r>
              <a:rPr lang="cs-CZ" sz="2000" dirty="0" smtClean="0"/>
              <a:t>způsobem: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80010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Jednosměrná</a:t>
            </a:r>
            <a:r>
              <a:rPr lang="cs-CZ" sz="2000" dirty="0" smtClean="0"/>
              <a:t>, kdy za normálních provozních podmínek prochází synchronizační signál v každé sekci kruhové sítě jedním směrem.</a:t>
            </a:r>
          </a:p>
          <a:p>
            <a:pPr marL="80010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80010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Obousměrná</a:t>
            </a:r>
            <a:r>
              <a:rPr lang="cs-CZ" sz="2000" dirty="0"/>
              <a:t>, kdy za normálních provozních podmínek prochází synchronizační signál v každé sekci kruhové sítě oběma </a:t>
            </a:r>
            <a:r>
              <a:rPr lang="cs-CZ" sz="2000" dirty="0" smtClean="0"/>
              <a:t>směry.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Při </a:t>
            </a:r>
            <a:r>
              <a:rPr lang="cs-CZ" sz="2000" dirty="0"/>
              <a:t>obousměrné distribuci taktu </a:t>
            </a:r>
            <a:r>
              <a:rPr lang="cs-CZ" sz="2000" dirty="0" smtClean="0"/>
              <a:t>má každý </a:t>
            </a:r>
            <a:r>
              <a:rPr lang="cs-CZ" sz="2000" dirty="0"/>
              <a:t>uzel k dispozici taktovací signály z obou stran kruhu, což je výhodné z hlediska zálohování synchronizačních cest, ale je složitější konfigurace synchronizačních </a:t>
            </a:r>
            <a:r>
              <a:rPr lang="cs-CZ" sz="2000" dirty="0" smtClean="0"/>
              <a:t>obvodů.</a:t>
            </a:r>
            <a:endParaRPr lang="cs-CZ" sz="2000" dirty="0"/>
          </a:p>
          <a:p>
            <a:pPr marL="0" lvl="1">
              <a:spcAft>
                <a:spcPts val="200"/>
              </a:spcAft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167634389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l-PL" sz="2000" b="1" dirty="0">
                <a:solidFill>
                  <a:srgbClr val="C00000"/>
                </a:solidFill>
              </a:rPr>
              <a:t>Rozvod taktu v kruhové síti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Jednosměrná distribuce taktu.</a:t>
            </a:r>
            <a:endParaRPr lang="cs-CZ" sz="2000" dirty="0"/>
          </a:p>
          <a:p>
            <a:pPr marL="0" lvl="1">
              <a:spcAft>
                <a:spcPts val="200"/>
              </a:spcAft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200" y="2226648"/>
            <a:ext cx="4225409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163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pl-PL" sz="2000" b="1" dirty="0">
                <a:solidFill>
                  <a:srgbClr val="C00000"/>
                </a:solidFill>
              </a:rPr>
              <a:t>Rozvod taktu v kruhové síti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Obousměrná distribuce taktu.</a:t>
            </a:r>
            <a:endParaRPr lang="cs-CZ" sz="2000" dirty="0"/>
          </a:p>
          <a:p>
            <a:pPr marL="0" lvl="1">
              <a:spcAft>
                <a:spcPts val="200"/>
              </a:spcAft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200" y="2228400"/>
            <a:ext cx="4225408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435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digitální hierarchie a hierarchie OTH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Problémy </a:t>
            </a:r>
            <a:r>
              <a:rPr lang="cs-CZ" sz="2000" dirty="0"/>
              <a:t>s PDH byly důvodem ke vzniku kompletně jiné hierarchie.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Postupem </a:t>
            </a:r>
            <a:r>
              <a:rPr lang="cs-CZ" sz="2000" dirty="0"/>
              <a:t>doby rostly nároky na kapacitu přenosových prostředků, a to nejen díky rozmachu telefonního provozu, ale zejména z důvodu prudkého nárůstu požadavků na přenos dat.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Bylo potřeba vytvořit </a:t>
            </a:r>
            <a:r>
              <a:rPr lang="cs-CZ" sz="2000" dirty="0" smtClean="0"/>
              <a:t>nový univerzální přenosový </a:t>
            </a:r>
            <a:r>
              <a:rPr lang="cs-CZ" sz="2000" dirty="0"/>
              <a:t>systém – </a:t>
            </a:r>
            <a:r>
              <a:rPr lang="cs-CZ" sz="2000" dirty="0" smtClean="0"/>
              <a:t>přenosovou hierarchii. Univerzálnost spočívá ve schopnosti </a:t>
            </a:r>
            <a:r>
              <a:rPr lang="cs-CZ" sz="2000" dirty="0"/>
              <a:t>přenášet digitální data různých služeb nebo komunikačních protokolů.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základě zkušeností je součástí </a:t>
            </a:r>
            <a:r>
              <a:rPr lang="cs-CZ" sz="2000" dirty="0"/>
              <a:t>nové hierarchie </a:t>
            </a:r>
            <a:r>
              <a:rPr lang="cs-CZ" sz="2000" dirty="0" smtClean="0"/>
              <a:t>i efektivnější </a:t>
            </a:r>
            <a:r>
              <a:rPr lang="cs-CZ" sz="2000" dirty="0"/>
              <a:t>systém pro dohled a správu nad jednotlivými síťovými zařízeními.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Výše uvedené řeší hierarchie SDH a následně i OTH.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2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Synchronizace v síti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Synchronizace </a:t>
            </a:r>
            <a:r>
              <a:rPr lang="cs-CZ" sz="2000" dirty="0"/>
              <a:t>je </a:t>
            </a:r>
            <a:r>
              <a:rPr lang="cs-CZ" sz="2000" dirty="0">
                <a:solidFill>
                  <a:srgbClr val="C00000"/>
                </a:solidFill>
              </a:rPr>
              <a:t>nutnou podmínkou </a:t>
            </a:r>
            <a:r>
              <a:rPr lang="cs-CZ" sz="2000" dirty="0"/>
              <a:t>pro činnost digitálních zařízení pracujících na principech </a:t>
            </a:r>
            <a:r>
              <a:rPr lang="cs-CZ" sz="2000" dirty="0">
                <a:solidFill>
                  <a:srgbClr val="C00000"/>
                </a:solidFill>
              </a:rPr>
              <a:t>časového dělení TDM</a:t>
            </a:r>
            <a:r>
              <a:rPr lang="cs-CZ" sz="2000" dirty="0"/>
              <a:t>. Cílem je dosáhnout synchronního stavu generátorů taktu prvků sítě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Synchronností</a:t>
            </a:r>
            <a:r>
              <a:rPr lang="cs-CZ" sz="2000" dirty="0" smtClean="0"/>
              <a:t> se tedy rozumí stav, kdy vysílač na jedné straně přenosové cesty vysílá a přijímač na druhé straně přenosové cesty přijímá, </a:t>
            </a:r>
            <a:r>
              <a:rPr lang="cs-CZ" sz="2000" dirty="0" smtClean="0">
                <a:solidFill>
                  <a:srgbClr val="C00000"/>
                </a:solidFill>
              </a:rPr>
              <a:t>ve stejném časovém okamžiku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nejsou síťové prvky synchronní, může se stát, že vysílaná data nejsou zaznamenána na přijímací straně a tedy jsou ztracena.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</a:t>
            </a:r>
            <a:r>
              <a:rPr lang="cs-CZ" sz="2000" dirty="0"/>
              <a:t>příjmu digitálního signálu se z něj odvozuje taktovací složka, kterou lze využít k </a:t>
            </a:r>
            <a:r>
              <a:rPr lang="cs-CZ" sz="2000" dirty="0" smtClean="0"/>
              <a:t>synchronizaci přijímacího síťového prvku. </a:t>
            </a:r>
            <a:r>
              <a:rPr lang="cs-CZ" sz="2000" dirty="0"/>
              <a:t>V první řadě je nutno zajistit bitovou synchronizaci, aby byly správně detekovány jednotlivé bitové symboly. V druhé řadě se zajišťuje </a:t>
            </a:r>
            <a:r>
              <a:rPr lang="cs-CZ" sz="2000" dirty="0" smtClean="0"/>
              <a:t>rámcová, popř</a:t>
            </a:r>
            <a:r>
              <a:rPr lang="cs-CZ" sz="2000" dirty="0"/>
              <a:t>. i multirámcová </a:t>
            </a:r>
            <a:r>
              <a:rPr lang="cs-CZ" sz="2000" dirty="0" smtClean="0"/>
              <a:t>synchronizace, </a:t>
            </a:r>
            <a:r>
              <a:rPr lang="cs-CZ" sz="2000" dirty="0"/>
              <a:t>pomocí systému rámcového souběhu a </a:t>
            </a:r>
            <a:r>
              <a:rPr lang="cs-CZ" sz="2000" dirty="0" err="1"/>
              <a:t>synchroskupin</a:t>
            </a:r>
            <a:r>
              <a:rPr lang="cs-CZ" sz="2000" dirty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18543438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75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Synchronizace v síti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 důsledku problémů při synchronizaci vznikají skluzy v digitálních ústřednách a digitálních rozváděčích 64 kbit/s, skoky fáze (diskontinuita</a:t>
            </a:r>
            <a:r>
              <a:rPr lang="cs-CZ" sz="2000" dirty="0" smtClean="0"/>
              <a:t>) a fázové </a:t>
            </a:r>
            <a:r>
              <a:rPr lang="cs-CZ" sz="2000" dirty="0"/>
              <a:t>chvění </a:t>
            </a:r>
            <a:r>
              <a:rPr lang="cs-CZ" sz="2000" dirty="0" smtClean="0"/>
              <a:t>(jitter </a:t>
            </a:r>
            <a:r>
              <a:rPr lang="cs-CZ" sz="2000" dirty="0"/>
              <a:t>a </a:t>
            </a:r>
            <a:r>
              <a:rPr lang="cs-CZ" sz="2000" dirty="0" smtClean="0"/>
              <a:t>wander), </a:t>
            </a:r>
            <a:r>
              <a:rPr lang="cs-CZ" sz="2000" dirty="0"/>
              <a:t>což ve výsledku může vést k nárůstu chybovosti až k výpadkům rámcového souběhu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Skluzy </a:t>
            </a:r>
            <a:r>
              <a:rPr lang="cs-CZ" sz="2000" dirty="0"/>
              <a:t>způsobují ztrátu </a:t>
            </a:r>
            <a:r>
              <a:rPr lang="cs-CZ" sz="2000" dirty="0" err="1"/>
              <a:t>symbolových</a:t>
            </a:r>
            <a:r>
              <a:rPr lang="cs-CZ" sz="2000" dirty="0"/>
              <a:t> míst a jsou závislé na kmitočtových odchylkách generátorů taktu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Např. minimální doba odstupu skluzů pro povolenou odchylku taktu toku E1 </a:t>
            </a:r>
            <a:r>
              <a:rPr lang="cs-CZ" sz="2000" dirty="0" smtClean="0"/>
              <a:t>50</a:t>
            </a:r>
            <a:r>
              <a:rPr lang="cs-CZ" sz="2000" dirty="0" smtClean="0">
                <a:sym typeface="Symbol" panose="05050102010706020507" pitchFamily="18" charset="2"/>
              </a:rPr>
              <a:t>10</a:t>
            </a:r>
            <a:r>
              <a:rPr lang="cs-CZ" sz="2000" baseline="30000" dirty="0" smtClean="0"/>
              <a:t>-6</a:t>
            </a:r>
            <a:r>
              <a:rPr lang="cs-CZ" sz="2000" dirty="0" smtClean="0"/>
              <a:t> </a:t>
            </a:r>
            <a:r>
              <a:rPr lang="cs-CZ" sz="2000" dirty="0"/>
              <a:t>činí pouhé 1,25 s, pro odchylku generátoru uzlu SDH </a:t>
            </a:r>
            <a:r>
              <a:rPr lang="cs-CZ" sz="2000" dirty="0" smtClean="0"/>
              <a:t>10</a:t>
            </a:r>
            <a:r>
              <a:rPr lang="cs-CZ" sz="2000" baseline="30000" dirty="0" smtClean="0"/>
              <a:t>-7</a:t>
            </a:r>
            <a:r>
              <a:rPr lang="cs-CZ" sz="2000" dirty="0" smtClean="0"/>
              <a:t> </a:t>
            </a:r>
            <a:r>
              <a:rPr lang="cs-CZ" sz="2000" dirty="0"/>
              <a:t>činí 625 s a pro primární generátor taktu sítě s odchylkou </a:t>
            </a:r>
            <a:r>
              <a:rPr lang="cs-CZ" sz="2000" dirty="0" smtClean="0"/>
              <a:t>10</a:t>
            </a:r>
            <a:r>
              <a:rPr lang="cs-CZ" sz="2000" baseline="30000" dirty="0" smtClean="0"/>
              <a:t>-11</a:t>
            </a:r>
            <a:r>
              <a:rPr lang="cs-CZ" sz="2000" dirty="0" smtClean="0"/>
              <a:t> </a:t>
            </a:r>
            <a:r>
              <a:rPr lang="cs-CZ" sz="2000" dirty="0"/>
              <a:t>bude 72 dní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Limity pro skluzy předepisuje doporučení ITU-T G.822 pro tzv. hypotetický referenční spoj (HRX) s přenosovou rychlostí 64 kbit/s délky 27500 km minimální odstup mezi dvěma skluzy 17,5 dne. </a:t>
            </a: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15549491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Každý </a:t>
            </a:r>
            <a:r>
              <a:rPr lang="cs-CZ" sz="2000" dirty="0" smtClean="0">
                <a:solidFill>
                  <a:srgbClr val="C00000"/>
                </a:solidFill>
              </a:rPr>
              <a:t>síťový prve</a:t>
            </a:r>
            <a:r>
              <a:rPr lang="cs-CZ" sz="2000" dirty="0" smtClean="0"/>
              <a:t>k se skládá z určitého počtu </a:t>
            </a:r>
            <a:r>
              <a:rPr lang="cs-CZ" sz="2000" dirty="0" smtClean="0">
                <a:solidFill>
                  <a:srgbClr val="C00000"/>
                </a:solidFill>
              </a:rPr>
              <a:t>vnitřních bloků</a:t>
            </a:r>
            <a:r>
              <a:rPr lang="cs-CZ" sz="2000" dirty="0" smtClean="0"/>
              <a:t>, které plní svou </a:t>
            </a:r>
            <a:r>
              <a:rPr lang="cs-CZ" sz="2000" dirty="0" smtClean="0">
                <a:solidFill>
                  <a:srgbClr val="C00000"/>
                </a:solidFill>
              </a:rPr>
              <a:t>specifickou funkci</a:t>
            </a:r>
            <a:r>
              <a:rPr lang="cs-CZ" sz="2000" dirty="0" smtClean="0"/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Každý blok se pak skládá z jednotlivých komponent či součástek.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 smtClean="0">
                <a:solidFill>
                  <a:srgbClr val="C00000"/>
                </a:solidFill>
              </a:rPr>
              <a:t>síťová zařízení </a:t>
            </a:r>
            <a:r>
              <a:rPr lang="cs-CZ" sz="2000" dirty="0" smtClean="0"/>
              <a:t>telekomunikačních sítí je typické, že </a:t>
            </a:r>
            <a:r>
              <a:rPr lang="cs-CZ" sz="2000" dirty="0" smtClean="0"/>
              <a:t>mají </a:t>
            </a:r>
            <a:r>
              <a:rPr lang="cs-CZ" sz="2000" dirty="0" smtClean="0">
                <a:solidFill>
                  <a:srgbClr val="C00000"/>
                </a:solidFill>
              </a:rPr>
              <a:t>minimálně dvě linková </a:t>
            </a:r>
            <a:r>
              <a:rPr lang="cs-CZ" sz="2000" dirty="0">
                <a:solidFill>
                  <a:srgbClr val="C00000"/>
                </a:solidFill>
              </a:rPr>
              <a:t>rozhraní </a:t>
            </a:r>
            <a:r>
              <a:rPr lang="cs-CZ" sz="2000" dirty="0"/>
              <a:t>stejného řádu </a:t>
            </a:r>
            <a:r>
              <a:rPr lang="cs-CZ" sz="2000" dirty="0" smtClean="0"/>
              <a:t>do sítě WAN, označované termíny </a:t>
            </a:r>
            <a:r>
              <a:rPr lang="cs-CZ" sz="2000" dirty="0" err="1" smtClean="0">
                <a:solidFill>
                  <a:srgbClr val="C00000"/>
                </a:solidFill>
              </a:rPr>
              <a:t>West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r>
              <a:rPr lang="cs-CZ" sz="2000" dirty="0"/>
              <a:t>a </a:t>
            </a:r>
            <a:r>
              <a:rPr lang="cs-CZ" sz="2000" dirty="0">
                <a:solidFill>
                  <a:srgbClr val="C00000"/>
                </a:solidFill>
              </a:rPr>
              <a:t>East</a:t>
            </a:r>
            <a:r>
              <a:rPr lang="cs-CZ" sz="2000" dirty="0"/>
              <a:t> </a:t>
            </a:r>
            <a:r>
              <a:rPr lang="cs-CZ" sz="2000" dirty="0" smtClean="0"/>
              <a:t>(jedná se pouze o mnemotechnické </a:t>
            </a:r>
            <a:r>
              <a:rPr lang="cs-CZ" sz="2000" dirty="0"/>
              <a:t>označení bez </a:t>
            </a:r>
            <a:r>
              <a:rPr lang="cs-CZ" sz="2000" dirty="0" smtClean="0"/>
              <a:t>přesné návaznosti </a:t>
            </a:r>
            <a:r>
              <a:rPr lang="cs-CZ" sz="2000" dirty="0"/>
              <a:t>na skutečné světové strany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Jádrem </a:t>
            </a:r>
            <a:r>
              <a:rPr lang="cs-CZ" sz="2000" dirty="0" smtClean="0"/>
              <a:t>síťového prvku je </a:t>
            </a:r>
            <a:r>
              <a:rPr lang="cs-CZ" sz="2000" dirty="0">
                <a:solidFill>
                  <a:srgbClr val="C00000"/>
                </a:solidFill>
              </a:rPr>
              <a:t>digitální </a:t>
            </a:r>
            <a:r>
              <a:rPr lang="cs-CZ" sz="2000" dirty="0" smtClean="0">
                <a:solidFill>
                  <a:srgbClr val="C00000"/>
                </a:solidFill>
              </a:rPr>
              <a:t>spojovací pole</a:t>
            </a:r>
            <a:r>
              <a:rPr lang="cs-CZ" sz="2000" dirty="0" smtClean="0"/>
              <a:t> (digitální rozvaděč). Úkolem spojovacího pole je přímo pracovat se signály </a:t>
            </a:r>
            <a:r>
              <a:rPr lang="cs-CZ" sz="2000" dirty="0" smtClean="0">
                <a:solidFill>
                  <a:srgbClr val="C00000"/>
                </a:solidFill>
              </a:rPr>
              <a:t>nižších</a:t>
            </a:r>
            <a:r>
              <a:rPr lang="cs-CZ" sz="2000" dirty="0" smtClean="0"/>
              <a:t> i </a:t>
            </a:r>
            <a:r>
              <a:rPr lang="cs-CZ" sz="2000" dirty="0" smtClean="0">
                <a:solidFill>
                  <a:srgbClr val="C00000"/>
                </a:solidFill>
              </a:rPr>
              <a:t>vyšších</a:t>
            </a:r>
            <a:r>
              <a:rPr lang="cs-CZ" sz="2000" dirty="0" smtClean="0"/>
              <a:t> řádu. Spojovací pole jednotlivé signály sdružuje, vyděluje, nebo jen bez jakékoliv změny přenáší z rozhraní </a:t>
            </a:r>
            <a:r>
              <a:rPr lang="cs-CZ" sz="2000" dirty="0" err="1" smtClean="0"/>
              <a:t>West</a:t>
            </a:r>
            <a:r>
              <a:rPr lang="cs-CZ" sz="2000" dirty="0" smtClean="0"/>
              <a:t> na East a opačně.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Pomocné </a:t>
            </a:r>
            <a:r>
              <a:rPr lang="cs-CZ" sz="2000" dirty="0"/>
              <a:t>bloky zajišťují </a:t>
            </a:r>
            <a:r>
              <a:rPr lang="cs-CZ" sz="2000" dirty="0">
                <a:solidFill>
                  <a:srgbClr val="C00000"/>
                </a:solidFill>
              </a:rPr>
              <a:t>napájení</a:t>
            </a:r>
            <a:r>
              <a:rPr lang="cs-CZ" sz="2000" dirty="0"/>
              <a:t>, </a:t>
            </a:r>
            <a:r>
              <a:rPr lang="cs-CZ" sz="2000" dirty="0">
                <a:solidFill>
                  <a:srgbClr val="C00000"/>
                </a:solidFill>
              </a:rPr>
              <a:t>synchronizaci</a:t>
            </a:r>
            <a:r>
              <a:rPr lang="cs-CZ" sz="2000" dirty="0"/>
              <a:t> a </a:t>
            </a:r>
            <a:r>
              <a:rPr lang="cs-CZ" sz="2000" dirty="0" smtClean="0">
                <a:solidFill>
                  <a:srgbClr val="C00000"/>
                </a:solidFill>
              </a:rPr>
              <a:t>řízení </a:t>
            </a:r>
            <a:r>
              <a:rPr lang="cs-CZ" sz="2000" dirty="0" smtClean="0"/>
              <a:t>(konfigurace, správa) síťového </a:t>
            </a:r>
            <a:r>
              <a:rPr lang="cs-CZ" sz="2000" dirty="0"/>
              <a:t>prvku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31275656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Zjednodušené schéma síťového prvku.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093" y="2599051"/>
            <a:ext cx="5648325" cy="350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4739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Metody </a:t>
            </a:r>
            <a:r>
              <a:rPr lang="cs-CZ" sz="2000" b="1" dirty="0">
                <a:solidFill>
                  <a:srgbClr val="C00000"/>
                </a:solidFill>
              </a:rPr>
              <a:t>synchronizace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Synchronizaci většího počtu geograficky vzdálených časových základen v telekomunikačních sítích je možné realizovat několika způsoby. </a:t>
            </a:r>
            <a:r>
              <a:rPr lang="cs-CZ" sz="2000" dirty="0" smtClean="0"/>
              <a:t>Obvykle se vždy však </a:t>
            </a:r>
            <a:r>
              <a:rPr lang="cs-CZ" sz="2000" dirty="0"/>
              <a:t>používá metod tzv. fázové synchronizace</a:t>
            </a:r>
            <a:r>
              <a:rPr lang="cs-CZ" sz="2000" dirty="0" smtClean="0"/>
              <a:t>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Pro synchronizaci digitální sítě je možné využít dvou základních </a:t>
            </a:r>
            <a:r>
              <a:rPr lang="cs-CZ" sz="2000" dirty="0" smtClean="0"/>
              <a:t>metod: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synchronizace </a:t>
            </a:r>
            <a:r>
              <a:rPr lang="cs-CZ" sz="2000" dirty="0">
                <a:solidFill>
                  <a:srgbClr val="C00000"/>
                </a:solidFill>
              </a:rPr>
              <a:t>nucená</a:t>
            </a:r>
            <a:r>
              <a:rPr lang="cs-CZ" sz="2000" dirty="0"/>
              <a:t>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synchronizace </a:t>
            </a:r>
            <a:r>
              <a:rPr lang="cs-CZ" sz="2000" dirty="0">
                <a:solidFill>
                  <a:srgbClr val="C00000"/>
                </a:solidFill>
              </a:rPr>
              <a:t>vzájemná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Prakticky </a:t>
            </a:r>
            <a:r>
              <a:rPr lang="cs-CZ" sz="2000" dirty="0"/>
              <a:t>je v telekomunikační síti používán </a:t>
            </a:r>
            <a:r>
              <a:rPr lang="cs-CZ" sz="2000" dirty="0">
                <a:solidFill>
                  <a:srgbClr val="C00000"/>
                </a:solidFill>
              </a:rPr>
              <a:t>hierarchický rozvod taktu </a:t>
            </a:r>
            <a:r>
              <a:rPr lang="cs-CZ" sz="2000" dirty="0"/>
              <a:t>s </a:t>
            </a:r>
            <a:r>
              <a:rPr lang="cs-CZ" sz="2000" dirty="0">
                <a:solidFill>
                  <a:srgbClr val="C00000"/>
                </a:solidFill>
              </a:rPr>
              <a:t>nucenou synchronizací </a:t>
            </a:r>
            <a:r>
              <a:rPr lang="cs-CZ" sz="2000" dirty="0"/>
              <a:t>generátorů taktu v jednotlivých </a:t>
            </a:r>
            <a:r>
              <a:rPr lang="cs-CZ" sz="2000" dirty="0" smtClean="0"/>
              <a:t>síťových uzlech </a:t>
            </a:r>
            <a:r>
              <a:rPr lang="cs-CZ" sz="2000" dirty="0"/>
              <a:t>na taktovací signál distribuovaný </a:t>
            </a:r>
            <a:r>
              <a:rPr lang="cs-CZ" sz="2000" dirty="0" smtClean="0"/>
              <a:t>z tzv. </a:t>
            </a:r>
            <a:r>
              <a:rPr lang="cs-CZ" sz="2000" dirty="0"/>
              <a:t>primárního </a:t>
            </a:r>
            <a:r>
              <a:rPr lang="cs-CZ" sz="2000" dirty="0" smtClean="0"/>
              <a:t>generátoru taktu (ten je v síti vždy jen jeden).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Jiným způsobem synchronizace všech síťových prvků by byla možnost, každý prvek vybavit vlastními velmi přesnými vnitřními zdroji frekvence (což jsou v podstatě atomové hodiny – což by bylo opravdu drahé).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373507624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Metody </a:t>
            </a:r>
            <a:r>
              <a:rPr lang="cs-CZ" sz="2000" b="1" dirty="0">
                <a:solidFill>
                  <a:srgbClr val="C00000"/>
                </a:solidFill>
              </a:rPr>
              <a:t>synchronizace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Hierarchické roviny generátorů </a:t>
            </a:r>
            <a:r>
              <a:rPr lang="cs-CZ" sz="2000" dirty="0" smtClean="0"/>
              <a:t>taktu.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78" y="2279151"/>
            <a:ext cx="8031922" cy="393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683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Metody </a:t>
            </a:r>
            <a:r>
              <a:rPr lang="cs-CZ" sz="2000" b="1" dirty="0">
                <a:solidFill>
                  <a:srgbClr val="C00000"/>
                </a:solidFill>
              </a:rPr>
              <a:t>synchronizace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Hierarchické roviny generátorů </a:t>
            </a:r>
            <a:r>
              <a:rPr lang="cs-CZ" sz="2000" dirty="0" smtClean="0"/>
              <a:t>taktu: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primární </a:t>
            </a:r>
            <a:r>
              <a:rPr lang="cs-CZ" sz="2000" dirty="0">
                <a:solidFill>
                  <a:srgbClr val="C00000"/>
                </a:solidFill>
              </a:rPr>
              <a:t>referenční oscilátor PRC</a:t>
            </a:r>
            <a:r>
              <a:rPr lang="cs-CZ" sz="2000" dirty="0"/>
              <a:t> (</a:t>
            </a:r>
            <a:r>
              <a:rPr lang="cs-CZ" sz="2000" dirty="0" err="1"/>
              <a:t>Primary</a:t>
            </a:r>
            <a:r>
              <a:rPr lang="cs-CZ" sz="2000" dirty="0"/>
              <a:t> Reference </a:t>
            </a:r>
            <a:r>
              <a:rPr lang="cs-CZ" sz="2000" dirty="0" err="1"/>
              <a:t>Clock</a:t>
            </a:r>
            <a:r>
              <a:rPr lang="cs-CZ" sz="2000" dirty="0"/>
              <a:t>), vyhovující požadavkům ITU-T </a:t>
            </a:r>
            <a:r>
              <a:rPr lang="cs-CZ" sz="2000" dirty="0" smtClean="0"/>
              <a:t>G.811,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řízený </a:t>
            </a:r>
            <a:r>
              <a:rPr lang="cs-CZ" sz="2000" dirty="0"/>
              <a:t>taktovací </a:t>
            </a:r>
            <a:r>
              <a:rPr lang="cs-CZ" sz="2000" dirty="0">
                <a:solidFill>
                  <a:srgbClr val="C00000"/>
                </a:solidFill>
              </a:rPr>
              <a:t>generátor tranzitního uzlu SSU-T </a:t>
            </a:r>
            <a:r>
              <a:rPr lang="cs-CZ" sz="2000" dirty="0"/>
              <a:t>(</a:t>
            </a:r>
            <a:r>
              <a:rPr lang="cs-CZ" sz="2000" dirty="0" smtClean="0"/>
              <a:t>Transit </a:t>
            </a:r>
            <a:r>
              <a:rPr lang="cs-CZ" sz="2000" dirty="0" err="1"/>
              <a:t>Synchronization</a:t>
            </a:r>
            <a:r>
              <a:rPr lang="cs-CZ" sz="2000" dirty="0"/>
              <a:t> Supply Unit), vyhovující požadavkům ITU-T </a:t>
            </a:r>
            <a:r>
              <a:rPr lang="cs-CZ" sz="2000" dirty="0" smtClean="0"/>
              <a:t>G.812,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řízený </a:t>
            </a:r>
            <a:r>
              <a:rPr lang="cs-CZ" sz="2000" dirty="0"/>
              <a:t>taktovací </a:t>
            </a:r>
            <a:r>
              <a:rPr lang="cs-CZ" sz="2000" dirty="0">
                <a:solidFill>
                  <a:srgbClr val="C00000"/>
                </a:solidFill>
              </a:rPr>
              <a:t>generátor lokálního uzlu</a:t>
            </a:r>
            <a:r>
              <a:rPr lang="cs-CZ" sz="2000" dirty="0"/>
              <a:t>, který používá také označení </a:t>
            </a:r>
            <a:r>
              <a:rPr lang="cs-CZ" sz="2000" dirty="0">
                <a:solidFill>
                  <a:srgbClr val="C00000"/>
                </a:solidFill>
              </a:rPr>
              <a:t>SSU-L </a:t>
            </a:r>
            <a:r>
              <a:rPr lang="cs-CZ" sz="2000" dirty="0"/>
              <a:t>(</a:t>
            </a:r>
            <a:r>
              <a:rPr lang="cs-CZ" sz="2000" dirty="0" err="1"/>
              <a:t>Local</a:t>
            </a:r>
            <a:r>
              <a:rPr lang="cs-CZ" sz="2000" dirty="0"/>
              <a:t> </a:t>
            </a:r>
            <a:r>
              <a:rPr lang="cs-CZ" sz="2000" dirty="0" err="1"/>
              <a:t>Synchronization</a:t>
            </a:r>
            <a:r>
              <a:rPr lang="cs-CZ" sz="2000" dirty="0"/>
              <a:t> Supply Unit) vyhovující požadavkům ITU-T </a:t>
            </a:r>
            <a:r>
              <a:rPr lang="cs-CZ" sz="2000" dirty="0" smtClean="0"/>
              <a:t>G.812,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taktovací </a:t>
            </a:r>
            <a:r>
              <a:rPr lang="cs-CZ" sz="2000" dirty="0">
                <a:solidFill>
                  <a:srgbClr val="C00000"/>
                </a:solidFill>
              </a:rPr>
              <a:t>generátor síťového prvku SEC </a:t>
            </a:r>
            <a:r>
              <a:rPr lang="cs-CZ" sz="2000" dirty="0"/>
              <a:t>(</a:t>
            </a:r>
            <a:r>
              <a:rPr lang="cs-CZ" sz="2000" dirty="0" err="1"/>
              <a:t>Synchronous</a:t>
            </a:r>
            <a:r>
              <a:rPr lang="cs-CZ" sz="2000" dirty="0"/>
              <a:t> </a:t>
            </a:r>
            <a:r>
              <a:rPr lang="cs-CZ" sz="2000" dirty="0" err="1"/>
              <a:t>Equipment</a:t>
            </a:r>
            <a:r>
              <a:rPr lang="cs-CZ" sz="2000" dirty="0"/>
              <a:t> </a:t>
            </a:r>
            <a:r>
              <a:rPr lang="cs-CZ" sz="2000" dirty="0" err="1"/>
              <a:t>Clock</a:t>
            </a:r>
            <a:r>
              <a:rPr lang="cs-CZ" sz="2000" dirty="0"/>
              <a:t>) s parametry podle ITU-T </a:t>
            </a:r>
            <a:r>
              <a:rPr lang="cs-CZ" sz="2000" dirty="0" smtClean="0"/>
              <a:t>G.813.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Synchronizace síťových uzlů přenosových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31315346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1269</Words>
  <Application>Microsoft Office PowerPoint</Application>
  <PresentationFormat>Předvádění na obrazovce (4:3)</PresentationFormat>
  <Paragraphs>200</Paragraphs>
  <Slides>15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Wingdings</vt:lpstr>
      <vt:lpstr>Mustr_prezentace_OPPA</vt:lpstr>
      <vt:lpstr>Prezentace aplikace PowerPoint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Synchronizace síťových uzlů přenosových technologií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2015-01-31T01:17:10Z</dcterms:created>
  <dcterms:modified xsi:type="dcterms:W3CDTF">2015-01-31T08:41:06Z</dcterms:modified>
</cp:coreProperties>
</file>